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325"/>
    <a:srgbClr val="FFFFFF"/>
    <a:srgbClr val="394DE2"/>
    <a:srgbClr val="405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2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E7D2-C405-8D43-85AB-B05FF9623B1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2D9B-0B3C-9F4E-9E29-AB37B6AA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600x400</a:t>
            </a:r>
          </a:p>
          <a:p>
            <a:r>
              <a:rPr lang="en-US" dirty="0" smtClean="0"/>
              <a:t>inset:</a:t>
            </a:r>
            <a:r>
              <a:rPr lang="en-US" baseline="0" dirty="0" smtClean="0"/>
              <a:t> 250x200</a:t>
            </a:r>
          </a:p>
          <a:p>
            <a:r>
              <a:rPr lang="en-US" baseline="0" dirty="0" smtClean="0"/>
              <a:t>add additional conceptual figure for archive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 rationale (fig 1), i.e. two time points</a:t>
            </a:r>
          </a:p>
          <a:p>
            <a:r>
              <a:rPr lang="en-US" baseline="0" dirty="0" smtClean="0"/>
              <a:t>make HR curve solid and purple</a:t>
            </a:r>
          </a:p>
          <a:p>
            <a:r>
              <a:rPr lang="en-US" baseline="0" dirty="0" smtClean="0"/>
              <a:t>E50000, B700D2, 0030BF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FA1B-70B0-BD40-9BCC-06F8E4561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800x500</a:t>
            </a:r>
            <a:endParaRPr lang="en-US" baseline="0" dirty="0" smtClean="0"/>
          </a:p>
          <a:p>
            <a:r>
              <a:rPr lang="en-US" baseline="0" smtClean="0"/>
              <a:t>updated 22-Apr-2020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FA1B-70B0-BD40-9BCC-06F8E4561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800x450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FA1B-70B0-BD40-9BCC-06F8E45613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narrative themes:</a:t>
            </a:r>
          </a:p>
          <a:p>
            <a:r>
              <a:rPr lang="en-US" dirty="0" smtClean="0"/>
              <a:t>drying/rewetting;</a:t>
            </a:r>
            <a:r>
              <a:rPr lang="en-US" baseline="0" dirty="0" smtClean="0"/>
              <a:t> + storage; pre-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; C-respired; interactions...</a:t>
            </a:r>
          </a:p>
          <a:p>
            <a:r>
              <a:rPr lang="en-US" baseline="0" dirty="0" smtClean="0"/>
              <a:t>context: F/G, archive incubations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FA1B-70B0-BD40-9BCC-06F8E45613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F098-BA46-3C4D-888C-4173552C68B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006"/>
            <a:ext cx="7620000" cy="5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803" y="565868"/>
            <a:ext cx="7620000" cy="1184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ambria"/>
                <a:cs typeface="Cambria"/>
              </a:rPr>
              <a:t>Conceptual plot (2)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 smtClean="0">
                <a:latin typeface="Cambria"/>
                <a:cs typeface="Cambria"/>
              </a:rPr>
              <a:t>Inset shows potential shifts in </a:t>
            </a:r>
            <a:r>
              <a:rPr lang="en-US" sz="1600" i="1" baseline="30000" dirty="0">
                <a:latin typeface="Cambria"/>
                <a:cs typeface="Cambria"/>
              </a:rPr>
              <a:t>14</a:t>
            </a:r>
            <a:r>
              <a:rPr lang="en-US" sz="1600" i="1" dirty="0">
                <a:latin typeface="Cambria"/>
                <a:cs typeface="Cambria"/>
              </a:rPr>
              <a:t>C-CO</a:t>
            </a:r>
            <a:r>
              <a:rPr lang="en-US" sz="1600" i="1" baseline="-25000" dirty="0">
                <a:latin typeface="Cambria"/>
                <a:cs typeface="Cambria"/>
              </a:rPr>
              <a:t>2</a:t>
            </a:r>
            <a:r>
              <a:rPr lang="en-US" sz="1600" i="1" dirty="0">
                <a:latin typeface="Cambria"/>
                <a:cs typeface="Cambria"/>
              </a:rPr>
              <a:t> </a:t>
            </a:r>
            <a:r>
              <a:rPr lang="en-US" sz="1600" i="1" dirty="0" smtClean="0">
                <a:latin typeface="Cambria"/>
                <a:cs typeface="Cambria"/>
              </a:rPr>
              <a:t>in response to treatment (relative </a:t>
            </a:r>
            <a:r>
              <a:rPr lang="en-US" sz="1600" i="1" dirty="0">
                <a:latin typeface="Cambria"/>
                <a:cs typeface="Cambria"/>
              </a:rPr>
              <a:t>to </a:t>
            </a:r>
            <a:r>
              <a:rPr lang="en-US" sz="1600" i="1" dirty="0" smtClean="0">
                <a:latin typeface="Cambria"/>
                <a:cs typeface="Cambria"/>
              </a:rPr>
              <a:t>control)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>
                <a:latin typeface="Cambria"/>
                <a:cs typeface="Cambria"/>
              </a:rPr>
              <a:t>D</a:t>
            </a:r>
            <a:r>
              <a:rPr lang="en-US" sz="1600" i="1" dirty="0" smtClean="0">
                <a:latin typeface="Cambria"/>
                <a:cs typeface="Cambria"/>
              </a:rPr>
              <a:t>irection of shift implies changes in the relative </a:t>
            </a:r>
            <a:r>
              <a:rPr lang="en-US" sz="1600" i="1" dirty="0">
                <a:latin typeface="Cambria"/>
                <a:cs typeface="Cambria"/>
              </a:rPr>
              <a:t>contribution of </a:t>
            </a:r>
            <a:r>
              <a:rPr lang="en-US" sz="1600" i="1" dirty="0" smtClean="0">
                <a:latin typeface="Cambria"/>
                <a:cs typeface="Cambria"/>
              </a:rPr>
              <a:t>soil </a:t>
            </a:r>
            <a:r>
              <a:rPr lang="en-US" sz="1600" i="1" dirty="0">
                <a:latin typeface="Cambria"/>
                <a:cs typeface="Cambria"/>
              </a:rPr>
              <a:t>C </a:t>
            </a:r>
            <a:r>
              <a:rPr lang="en-US" sz="1600" i="1" dirty="0" smtClean="0">
                <a:latin typeface="Cambria"/>
                <a:cs typeface="Cambria"/>
              </a:rPr>
              <a:t>pools with different intrinsic cycling rates (e.g. “fast” or “slow”) to respiration</a:t>
            </a:r>
            <a:endParaRPr lang="en-US" sz="1600" i="1" dirty="0">
              <a:latin typeface="Cambria"/>
              <a:cs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866" y="1899447"/>
            <a:ext cx="3175000" cy="25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54970" y="3307872"/>
            <a:ext cx="155333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pool (modeled)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54970" y="1899447"/>
            <a:ext cx="2449999" cy="1174393"/>
            <a:chOff x="6325525" y="1899447"/>
            <a:chExt cx="2449999" cy="1174393"/>
          </a:xfrm>
        </p:grpSpPr>
        <p:grpSp>
          <p:nvGrpSpPr>
            <p:cNvPr id="22" name="Group 21"/>
            <p:cNvGrpSpPr/>
            <p:nvPr/>
          </p:nvGrpSpPr>
          <p:grpSpPr>
            <a:xfrm>
              <a:off x="6325525" y="1899447"/>
              <a:ext cx="2449999" cy="1174393"/>
              <a:chOff x="6734747" y="1946109"/>
              <a:chExt cx="2449999" cy="117439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901617" y="2148413"/>
                <a:ext cx="3462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rgbClr val="FBB325"/>
                    </a:solidFill>
                    <a:latin typeface="Arial"/>
                    <a:cs typeface="Arial"/>
                  </a:rPr>
                  <a:t>•</a:t>
                </a:r>
                <a:endParaRPr lang="en-US" sz="3600" dirty="0">
                  <a:solidFill>
                    <a:srgbClr val="FBB325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34747" y="1946109"/>
                <a:ext cx="22487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/>
                    <a:cs typeface="Arial"/>
                  </a:rPr>
                  <a:t>respiration (measured)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69651" y="2331838"/>
                <a:ext cx="6465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control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69651" y="2580615"/>
                <a:ext cx="2015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greater slow C contribution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169651" y="2843503"/>
                <a:ext cx="19552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greater fast C contribution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</p:grpSp>
        <p:sp>
          <p:nvSpPr>
            <p:cNvPr id="7" name="Isosceles Triangle 6"/>
            <p:cNvSpPr/>
            <p:nvPr/>
          </p:nvSpPr>
          <p:spPr>
            <a:xfrm>
              <a:off x="6599148" y="2862175"/>
              <a:ext cx="137160" cy="137160"/>
            </a:xfrm>
            <a:prstGeom prst="triangle">
              <a:avLst/>
            </a:prstGeom>
            <a:noFill/>
            <a:ln w="31750">
              <a:solidFill>
                <a:srgbClr val="FBB32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5565899" y="3413002"/>
            <a:ext cx="109728" cy="109728"/>
          </a:xfrm>
          <a:prstGeom prst="triangle">
            <a:avLst/>
          </a:prstGeom>
          <a:noFill/>
          <a:ln w="31750">
            <a:solidFill>
              <a:srgbClr val="FBB3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3756870" y="2132868"/>
            <a:ext cx="109728" cy="109728"/>
          </a:xfrm>
          <a:prstGeom prst="triangle">
            <a:avLst/>
          </a:prstGeom>
          <a:noFill/>
          <a:ln w="31750">
            <a:solidFill>
              <a:srgbClr val="FBB3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46076" y="2407844"/>
            <a:ext cx="307797" cy="338554"/>
            <a:chOff x="3633376" y="2706294"/>
            <a:chExt cx="307797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3633376" y="2706294"/>
              <a:ext cx="307797" cy="338554"/>
            </a:xfrm>
            <a:prstGeom prst="rect">
              <a:avLst/>
            </a:prstGeom>
            <a:noFill/>
            <a:scene3d>
              <a:camera prst="orthographicFront">
                <a:rot lat="0" lon="0" rev="27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BB325"/>
                  </a:solidFill>
                  <a:latin typeface="Courier"/>
                  <a:cs typeface="Courier"/>
                </a:rPr>
                <a:t>+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44170" y="2839182"/>
              <a:ext cx="109728" cy="109728"/>
            </a:xfrm>
            <a:prstGeom prst="rect">
              <a:avLst/>
            </a:prstGeom>
            <a:noFill/>
            <a:ln w="25400">
              <a:solidFill>
                <a:srgbClr val="FBB32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62800" y="2962968"/>
            <a:ext cx="307797" cy="338554"/>
            <a:chOff x="3633376" y="2706294"/>
            <a:chExt cx="307797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3633376" y="2706294"/>
              <a:ext cx="307797" cy="338554"/>
            </a:xfrm>
            <a:prstGeom prst="rect">
              <a:avLst/>
            </a:prstGeom>
            <a:noFill/>
            <a:scene3d>
              <a:camera prst="orthographicFront">
                <a:rot lat="0" lon="0" rev="27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BB325"/>
                  </a:solidFill>
                  <a:latin typeface="Courier"/>
                  <a:cs typeface="Courier"/>
                </a:rPr>
                <a:t>+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44170" y="2839182"/>
              <a:ext cx="109728" cy="109728"/>
            </a:xfrm>
            <a:prstGeom prst="rect">
              <a:avLst/>
            </a:prstGeom>
            <a:noFill/>
            <a:ln w="25400">
              <a:solidFill>
                <a:srgbClr val="FBB32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7621" y="2509332"/>
            <a:ext cx="307797" cy="338554"/>
            <a:chOff x="3633376" y="2706294"/>
            <a:chExt cx="307797" cy="338554"/>
          </a:xfrm>
        </p:grpSpPr>
        <p:sp>
          <p:nvSpPr>
            <p:cNvPr id="36" name="TextBox 35"/>
            <p:cNvSpPr txBox="1"/>
            <p:nvPr/>
          </p:nvSpPr>
          <p:spPr>
            <a:xfrm>
              <a:off x="3633376" y="2706294"/>
              <a:ext cx="307797" cy="338554"/>
            </a:xfrm>
            <a:prstGeom prst="rect">
              <a:avLst/>
            </a:prstGeom>
            <a:noFill/>
            <a:scene3d>
              <a:camera prst="orthographicFront">
                <a:rot lat="0" lon="0" rev="27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BB325"/>
                  </a:solidFill>
                  <a:latin typeface="Courier"/>
                  <a:cs typeface="Courier"/>
                </a:rPr>
                <a:t>+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44170" y="2839182"/>
              <a:ext cx="109728" cy="109728"/>
            </a:xfrm>
            <a:prstGeom prst="rect">
              <a:avLst/>
            </a:prstGeom>
            <a:noFill/>
            <a:ln w="25400">
              <a:solidFill>
                <a:srgbClr val="FBB32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l="30003" t="44925" r="54036" b="39596"/>
          <a:stretch/>
        </p:blipFill>
        <p:spPr>
          <a:xfrm>
            <a:off x="2286000" y="4069080"/>
            <a:ext cx="1216152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803" y="565868"/>
            <a:ext cx="402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ambria"/>
                <a:cs typeface="Cambria"/>
              </a:rPr>
              <a:t>Treatment effect on respiration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8143"/>
            <a:ext cx="9144000" cy="56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6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803" y="565868"/>
            <a:ext cx="74224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Cambria"/>
                <a:cs typeface="Cambria"/>
              </a:rPr>
              <a:t>R</a:t>
            </a:r>
            <a:r>
              <a:rPr lang="en-US" b="1" dirty="0" smtClean="0">
                <a:latin typeface="Cambria"/>
                <a:cs typeface="Cambria"/>
              </a:rPr>
              <a:t>ewetting pulse versus equilibrium respiration ∆</a:t>
            </a:r>
            <a:r>
              <a:rPr lang="en-US" b="1" baseline="30000" dirty="0" smtClean="0">
                <a:latin typeface="Cambria"/>
                <a:cs typeface="Cambria"/>
              </a:rPr>
              <a:t>14</a:t>
            </a:r>
            <a:r>
              <a:rPr lang="en-US" b="1" dirty="0" smtClean="0">
                <a:latin typeface="Cambria"/>
                <a:cs typeface="Cambria"/>
              </a:rPr>
              <a:t>C-CO</a:t>
            </a:r>
            <a:r>
              <a:rPr lang="en-US" b="1" baseline="-25000" dirty="0" smtClean="0">
                <a:latin typeface="Cambria"/>
                <a:cs typeface="Cambria"/>
              </a:rPr>
              <a:t>2</a:t>
            </a:r>
            <a:r>
              <a:rPr lang="en-US" b="1" dirty="0" smtClean="0">
                <a:latin typeface="Cambria"/>
                <a:cs typeface="Cambria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ambria"/>
                <a:cs typeface="Cambria"/>
              </a:rPr>
              <a:t>(by fraction (‰) of soil C pool respired</a:t>
            </a:r>
            <a:r>
              <a:rPr lang="en-US" dirty="0">
                <a:latin typeface="Cambria"/>
                <a:cs typeface="Cambria"/>
              </a:rPr>
              <a:t>)</a:t>
            </a:r>
            <a:endParaRPr lang="en-US" dirty="0" smtClean="0">
              <a:latin typeface="Cambria"/>
              <a:cs typeface="Cambria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mbria"/>
                <a:cs typeface="Cambria"/>
              </a:rPr>
              <a:t>No trend in ∆</a:t>
            </a:r>
            <a:r>
              <a:rPr lang="en-US" sz="1400" baseline="30000" dirty="0">
                <a:solidFill>
                  <a:prstClr val="black"/>
                </a:solidFill>
                <a:latin typeface="Cambria"/>
                <a:cs typeface="Cambria"/>
              </a:rPr>
              <a:t>14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C-CO</a:t>
            </a:r>
            <a:r>
              <a:rPr lang="en-US" sz="1400" baseline="-25000" dirty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 with increasing </a:t>
            </a:r>
            <a:r>
              <a:rPr lang="en-US" sz="1400" dirty="0" smtClean="0">
                <a:solidFill>
                  <a:prstClr val="black"/>
                </a:solidFill>
                <a:latin typeface="Cambria"/>
                <a:cs typeface="Cambria"/>
              </a:rPr>
              <a:t>respiration for forests or grasslands in 2011, nor forests in 2019; increasing trend for grassland 2019 except HEG10 (decline---slower C </a:t>
            </a:r>
            <a:r>
              <a:rPr lang="en-US" sz="1400" dirty="0" err="1" smtClean="0">
                <a:solidFill>
                  <a:prstClr val="black"/>
                </a:solidFill>
                <a:latin typeface="Cambria"/>
                <a:cs typeface="Cambria"/>
              </a:rPr>
              <a:t>dyn</a:t>
            </a:r>
            <a:r>
              <a:rPr lang="en-US" sz="1400" dirty="0" smtClean="0">
                <a:solidFill>
                  <a:prstClr val="black"/>
                </a:solidFill>
                <a:latin typeface="Cambria"/>
                <a:cs typeface="Cambria"/>
              </a:rPr>
              <a:t>)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97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803" y="204230"/>
            <a:ext cx="68336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ambria"/>
                <a:cs typeface="Cambria"/>
              </a:rPr>
              <a:t>Shift in ∆</a:t>
            </a:r>
            <a:r>
              <a:rPr lang="en-US" b="1" baseline="30000" dirty="0" smtClean="0">
                <a:latin typeface="Cambria"/>
                <a:cs typeface="Cambria"/>
              </a:rPr>
              <a:t>14</a:t>
            </a:r>
            <a:r>
              <a:rPr lang="en-US" b="1" dirty="0" smtClean="0">
                <a:latin typeface="Cambria"/>
                <a:cs typeface="Cambria"/>
              </a:rPr>
              <a:t>C-CO</a:t>
            </a:r>
            <a:r>
              <a:rPr lang="en-US" b="1" baseline="-25000" dirty="0" smtClean="0">
                <a:latin typeface="Cambria"/>
                <a:cs typeface="Cambria"/>
              </a:rPr>
              <a:t>2</a:t>
            </a:r>
            <a:r>
              <a:rPr lang="en-US" b="1" dirty="0" smtClean="0">
                <a:latin typeface="Cambria"/>
                <a:cs typeface="Cambria"/>
              </a:rPr>
              <a:t> due to treatment, over time</a:t>
            </a:r>
          </a:p>
          <a:p>
            <a:pPr>
              <a:spcAft>
                <a:spcPts val="600"/>
              </a:spcAft>
            </a:pPr>
            <a:r>
              <a:rPr lang="en-US" i="1" dirty="0" smtClean="0">
                <a:latin typeface="Cambria"/>
                <a:cs typeface="Cambria"/>
              </a:rPr>
              <a:t>(both control and treatment samples, equilibrium respiration period from 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2011 and 2019)</a:t>
            </a:r>
          </a:p>
        </p:txBody>
      </p:sp>
    </p:spTree>
    <p:extLst>
      <p:ext uri="{BB962C8B-B14F-4D97-AF65-F5344CB8AC3E}">
        <p14:creationId xmlns:p14="http://schemas.microsoft.com/office/powerpoint/2010/main" val="402259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240</Words>
  <Application>Microsoft Macintosh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MPI-BGC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Beem-Miller</dc:creator>
  <cp:lastModifiedBy>Jeff Beem-Miller</cp:lastModifiedBy>
  <cp:revision>17</cp:revision>
  <dcterms:created xsi:type="dcterms:W3CDTF">2020-03-25T14:54:51Z</dcterms:created>
  <dcterms:modified xsi:type="dcterms:W3CDTF">2020-04-22T14:28:51Z</dcterms:modified>
</cp:coreProperties>
</file>