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72" r:id="rId2"/>
    <p:sldId id="260" r:id="rId3"/>
    <p:sldId id="263" r:id="rId4"/>
    <p:sldId id="280" r:id="rId5"/>
    <p:sldId id="281" r:id="rId6"/>
    <p:sldId id="261" r:id="rId7"/>
    <p:sldId id="282" r:id="rId8"/>
    <p:sldId id="283" r:id="rId9"/>
    <p:sldId id="284" r:id="rId10"/>
    <p:sldId id="286" r:id="rId11"/>
    <p:sldId id="291" r:id="rId12"/>
    <p:sldId id="292" r:id="rId13"/>
    <p:sldId id="262" r:id="rId14"/>
    <p:sldId id="287" r:id="rId15"/>
    <p:sldId id="288" r:id="rId16"/>
    <p:sldId id="289" r:id="rId17"/>
    <p:sldId id="274" r:id="rId18"/>
    <p:sldId id="290" r:id="rId19"/>
    <p:sldId id="273" r:id="rId20"/>
    <p:sldId id="265" r:id="rId21"/>
    <p:sldId id="266" r:id="rId22"/>
    <p:sldId id="268" r:id="rId23"/>
    <p:sldId id="269" r:id="rId24"/>
    <p:sldId id="267" r:id="rId25"/>
    <p:sldId id="278" r:id="rId26"/>
    <p:sldId id="275" r:id="rId27"/>
    <p:sldId id="270" r:id="rId28"/>
    <p:sldId id="271" r:id="rId29"/>
    <p:sldId id="259" r:id="rId30"/>
    <p:sldId id="276" r:id="rId31"/>
    <p:sldId id="277" r:id="rId3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04E"/>
    <a:srgbClr val="B8B8B8"/>
    <a:srgbClr val="1361A3"/>
    <a:srgbClr val="A35513"/>
    <a:srgbClr val="005081"/>
    <a:srgbClr val="004D40"/>
    <a:srgbClr val="1F497D"/>
    <a:srgbClr val="1E88E5"/>
    <a:srgbClr val="D81B6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02" autoAdjust="0"/>
    <p:restoredTop sz="88515" autoAdjust="0"/>
  </p:normalViewPr>
  <p:slideViewPr>
    <p:cSldViewPr snapToGrid="0" snapToObjects="1">
      <p:cViewPr>
        <p:scale>
          <a:sx n="125" d="100"/>
          <a:sy n="125" d="100"/>
        </p:scale>
        <p:origin x="-1224" y="-80"/>
      </p:cViewPr>
      <p:guideLst>
        <p:guide orient="horz" pos="505"/>
        <p:guide orient="horz" pos="848"/>
        <p:guide orient="horz" pos="112"/>
        <p:guide orient="horz" pos="1801"/>
        <p:guide orient="horz" pos="2399"/>
        <p:guide orient="horz" pos="3327"/>
        <p:guide orient="horz" pos="3211"/>
        <p:guide orient="horz" pos="1197"/>
        <p:guide pos="5622"/>
        <p:guide pos="140"/>
        <p:guide pos="2160"/>
        <p:guide pos="2994"/>
        <p:guide pos="3597"/>
        <p:guide pos="2880"/>
        <p:guide pos="1919"/>
        <p:guide pos="3843"/>
        <p:guide pos="2766"/>
      </p:guideLst>
    </p:cSldViewPr>
  </p:slideViewPr>
  <p:notesTextViewPr>
    <p:cViewPr>
      <p:scale>
        <a:sx n="100" d="100"/>
        <a:sy n="100" d="100"/>
      </p:scale>
      <p:origin x="0" y="1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423E-8399-774D-A2A5-0A9A17CD82F9}" type="datetimeFigureOut">
              <a:rPr lang="en-US" smtClean="0"/>
              <a:t>10/29/20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CACAAF-5056-864F-96FD-DD8DD02B9D6B}" type="slidenum">
              <a:rPr lang="en-US" smtClean="0"/>
              <a:t>‹#›</a:t>
            </a:fld>
            <a:endParaRPr lang="en-US"/>
          </a:p>
        </p:txBody>
      </p:sp>
    </p:spTree>
    <p:extLst>
      <p:ext uri="{BB962C8B-B14F-4D97-AF65-F5344CB8AC3E}">
        <p14:creationId xmlns:p14="http://schemas.microsoft.com/office/powerpoint/2010/main" val="1241016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E492FE-6872-F24C-97DD-A9AEA617F020}" type="datetimeFigureOut">
              <a:rPr lang="en-US" smtClean="0"/>
              <a:t>10/29/20</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1DA6E1-7814-624B-9D3D-BA7881EF04E4}" type="slidenum">
              <a:rPr lang="en-US" smtClean="0"/>
              <a:t>‹#›</a:t>
            </a:fld>
            <a:endParaRPr lang="en-US"/>
          </a:p>
        </p:txBody>
      </p:sp>
    </p:spTree>
    <p:extLst>
      <p:ext uri="{BB962C8B-B14F-4D97-AF65-F5344CB8AC3E}">
        <p14:creationId xmlns:p14="http://schemas.microsoft.com/office/powerpoint/2010/main" val="34050476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How does</a:t>
            </a:r>
            <a:r>
              <a:rPr lang="en-US" sz="1200" kern="1200" baseline="0" dirty="0" smtClean="0">
                <a:solidFill>
                  <a:schemeClr val="tx1"/>
                </a:solidFill>
                <a:effectLst/>
                <a:latin typeface="+mn-lt"/>
                <a:ea typeface="+mn-ea"/>
                <a:cs typeface="+mn-cs"/>
              </a:rPr>
              <a:t> archiving affect the radiocarbon signature of respired CO2?</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archiving = air-drying and rewetting</a:t>
            </a:r>
            <a:r>
              <a:rPr lang="en-US" sz="1200" kern="1200" baseline="0" dirty="0" smtClean="0">
                <a:solidFill>
                  <a:schemeClr val="tx1"/>
                </a:solidFill>
                <a:effectLst/>
                <a:latin typeface="+mn-lt"/>
                <a:ea typeface="+mn-ea"/>
                <a:cs typeface="+mn-cs"/>
              </a:rPr>
              <a:t> as well as storage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effectLst/>
                <a:latin typeface="+mn-lt"/>
                <a:ea typeface="+mn-ea"/>
                <a:cs typeface="+mn-cs"/>
              </a:rPr>
              <a:t>The radiocarbon carbon of respired CO2 tells us how long the carbon that microbes are eating has been in the soil</a:t>
            </a: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a:t>
            </a:fld>
            <a:endParaRPr lang="en-US"/>
          </a:p>
        </p:txBody>
      </p:sp>
    </p:spTree>
    <p:extLst>
      <p:ext uri="{BB962C8B-B14F-4D97-AF65-F5344CB8AC3E}">
        <p14:creationId xmlns:p14="http://schemas.microsoft.com/office/powerpoint/2010/main" val="309418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central question of this study is this: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Can we successfully measure the radiocarbon signature of heterotrophic respiration in incubations of archived soils?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answer this question, we identified two primary mechanisms that might affect the observed radiocarbon signature of heterotrophic respiration, air-drying and rewetting, and the duration of storage, and designed a series of experiments to test them.</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10</a:t>
            </a:fld>
            <a:endParaRPr lang="en-US"/>
          </a:p>
        </p:txBody>
      </p:sp>
    </p:spTree>
    <p:extLst>
      <p:ext uri="{BB962C8B-B14F-4D97-AF65-F5344CB8AC3E}">
        <p14:creationId xmlns:p14="http://schemas.microsoft.com/office/powerpoint/2010/main" val="2796406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mechanism</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11</a:t>
            </a:fld>
            <a:endParaRPr lang="en-US"/>
          </a:p>
        </p:txBody>
      </p:sp>
    </p:spTree>
    <p:extLst>
      <p:ext uri="{BB962C8B-B14F-4D97-AF65-F5344CB8AC3E}">
        <p14:creationId xmlns:p14="http://schemas.microsoft.com/office/powerpoint/2010/main" val="2796406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mechanism</a:t>
            </a:r>
            <a:r>
              <a:rPr lang="en-US" baseline="0" dirty="0" smtClean="0"/>
              <a:t> 2</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12</a:t>
            </a:fld>
            <a:endParaRPr lang="en-US"/>
          </a:p>
        </p:txBody>
      </p:sp>
    </p:spTree>
    <p:extLst>
      <p:ext uri="{BB962C8B-B14F-4D97-AF65-F5344CB8AC3E}">
        <p14:creationId xmlns:p14="http://schemas.microsoft.com/office/powerpoint/2010/main" val="2796406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first experiment looks at the effect of air-drying in combination with </a:t>
            </a:r>
            <a:r>
              <a:rPr lang="en-US" sz="1200" kern="1200" dirty="0" smtClean="0">
                <a:solidFill>
                  <a:schemeClr val="tx1"/>
                </a:solidFill>
                <a:effectLst/>
                <a:latin typeface="+mn-lt"/>
                <a:ea typeface="+mn-ea"/>
                <a:cs typeface="+mn-cs"/>
              </a:rPr>
              <a:t>storage</a:t>
            </a:r>
          </a:p>
          <a:p>
            <a:pPr marL="171450" indent="-171450">
              <a:buFont typeface="Arial"/>
              <a:buChar cha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samples for this experiment were collected in 2011 from two sites in central Germany. </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13</a:t>
            </a:fld>
            <a:endParaRPr lang="en-US"/>
          </a:p>
        </p:txBody>
      </p:sp>
    </p:spTree>
    <p:extLst>
      <p:ext uri="{BB962C8B-B14F-4D97-AF65-F5344CB8AC3E}">
        <p14:creationId xmlns:p14="http://schemas.microsoft.com/office/powerpoint/2010/main" val="2711791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second experiment was conducted on samples collected from a subset of the same sites in 2019. </a:t>
            </a: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same air-drying treatment was imposed, but treatment samples were rewetted immediately after air-</a:t>
            </a:r>
            <a:r>
              <a:rPr lang="en-US" sz="1200" kern="1200" dirty="0" smtClean="0">
                <a:solidFill>
                  <a:schemeClr val="tx1"/>
                </a:solidFill>
                <a:effectLst/>
                <a:latin typeface="+mn-lt"/>
                <a:ea typeface="+mn-ea"/>
                <a:cs typeface="+mn-cs"/>
              </a:rPr>
              <a:t>drying</a:t>
            </a:r>
          </a:p>
          <a:p>
            <a:pPr marL="171450" indent="-171450">
              <a:buFont typeface="Arial"/>
              <a:buChar char="•"/>
            </a:pPr>
            <a:r>
              <a:rPr lang="en-US" sz="1200" kern="1200" dirty="0" smtClean="0">
                <a:solidFill>
                  <a:schemeClr val="tx1"/>
                </a:solidFill>
                <a:effectLst/>
                <a:latin typeface="+mn-lt"/>
                <a:ea typeface="+mn-ea"/>
                <a:cs typeface="+mn-cs"/>
              </a:rPr>
              <a:t>no </a:t>
            </a:r>
            <a:r>
              <a:rPr lang="en-US" sz="1200" kern="1200" dirty="0" smtClean="0">
                <a:solidFill>
                  <a:schemeClr val="tx1"/>
                </a:solidFill>
                <a:effectLst/>
                <a:latin typeface="+mn-lt"/>
                <a:ea typeface="+mn-ea"/>
                <a:cs typeface="+mn-cs"/>
              </a:rPr>
              <a:t>storage effect.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F1DA6E1-7814-624B-9D3D-BA7881EF04E4}" type="slidenum">
              <a:rPr lang="en-US" smtClean="0"/>
              <a:t>14</a:t>
            </a:fld>
            <a:endParaRPr lang="en-US"/>
          </a:p>
        </p:txBody>
      </p:sp>
    </p:spTree>
    <p:extLst>
      <p:ext uri="{BB962C8B-B14F-4D97-AF65-F5344CB8AC3E}">
        <p14:creationId xmlns:p14="http://schemas.microsoft.com/office/powerpoint/2010/main" val="2711791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effectLst/>
                <a:latin typeface="+mn-lt"/>
                <a:ea typeface="+mn-ea"/>
                <a:cs typeface="+mn-cs"/>
              </a:rPr>
              <a:t>third experiment: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storage duration</a:t>
            </a:r>
          </a:p>
          <a:p>
            <a:pPr marL="171450" indent="-171450">
              <a:buFont typeface="Arial"/>
              <a:buChar char="•"/>
            </a:pPr>
            <a:r>
              <a:rPr lang="en-US" sz="1200" kern="1200" dirty="0" smtClean="0">
                <a:solidFill>
                  <a:schemeClr val="tx1"/>
                </a:solidFill>
                <a:effectLst/>
                <a:latin typeface="+mn-lt"/>
                <a:ea typeface="+mn-ea"/>
                <a:cs typeface="+mn-cs"/>
              </a:rPr>
              <a:t>Samples </a:t>
            </a:r>
            <a:r>
              <a:rPr lang="en-US" sz="1200" kern="1200" dirty="0" smtClean="0">
                <a:solidFill>
                  <a:schemeClr val="tx1"/>
                </a:solidFill>
                <a:effectLst/>
                <a:latin typeface="+mn-lt"/>
                <a:ea typeface="+mn-ea"/>
                <a:cs typeface="+mn-cs"/>
              </a:rPr>
              <a:t>were acquired from collaborators that had been initially incubated between 7 and 14 years earlier. </a:t>
            </a: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Treatment </a:t>
            </a:r>
            <a:r>
              <a:rPr lang="en-US" sz="1200" kern="1200" dirty="0" smtClean="0">
                <a:solidFill>
                  <a:schemeClr val="tx1"/>
                </a:solidFill>
                <a:effectLst/>
                <a:latin typeface="+mn-lt"/>
                <a:ea typeface="+mn-ea"/>
                <a:cs typeface="+mn-cs"/>
              </a:rPr>
              <a:t>incubations were then conducted on remoistened samples hewing as closely as possible to the control incubation conditions.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experiments 1 and 2 we incubated samples from an equal number of forest and grassland sites, as we hypothesized that the soil carbon stabilization mechanisms, and therefore the treatment response, may vary between these ecosystems. Unfortunately we could not find any previously incubated grassland samples for experiment 3. </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15</a:t>
            </a:fld>
            <a:endParaRPr lang="en-US"/>
          </a:p>
        </p:txBody>
      </p:sp>
    </p:spTree>
    <p:extLst>
      <p:ext uri="{BB962C8B-B14F-4D97-AF65-F5344CB8AC3E}">
        <p14:creationId xmlns:p14="http://schemas.microsoft.com/office/powerpoint/2010/main" val="271179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16</a:t>
            </a:fld>
            <a:endParaRPr lang="en-US"/>
          </a:p>
        </p:txBody>
      </p:sp>
    </p:spTree>
    <p:extLst>
      <p:ext uri="{BB962C8B-B14F-4D97-AF65-F5344CB8AC3E}">
        <p14:creationId xmlns:p14="http://schemas.microsoft.com/office/powerpoint/2010/main" val="279640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central question of this study is this: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Can we successfully measure the radiocarbon signature of heterotrophic respiration in incubations of archived soils?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answer this question, we identified two primary mechanisms that might affect the observed radiocarbon signature of heterotrophic respiration, air-drying and rewetting, and the duration of storage, and designed a series of experiments to test them.</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17</a:t>
            </a:fld>
            <a:endParaRPr lang="en-US"/>
          </a:p>
        </p:txBody>
      </p:sp>
    </p:spTree>
    <p:extLst>
      <p:ext uri="{BB962C8B-B14F-4D97-AF65-F5344CB8AC3E}">
        <p14:creationId xmlns:p14="http://schemas.microsoft.com/office/powerpoint/2010/main" val="2796406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central question of this study is this: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Can we successfully measure the radiocarbon signature of heterotrophic respiration in incubations of archived soils?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answer this question, we identified two primary mechanisms that might affect the observed radiocarbon signature of heterotrophic respiration, air-drying and rewetting, and the duration of storage, and designed a series of experiments to test them.</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18</a:t>
            </a:fld>
            <a:endParaRPr lang="en-US"/>
          </a:p>
        </p:txBody>
      </p:sp>
    </p:spTree>
    <p:extLst>
      <p:ext uri="{BB962C8B-B14F-4D97-AF65-F5344CB8AC3E}">
        <p14:creationId xmlns:p14="http://schemas.microsoft.com/office/powerpoint/2010/main" val="2796406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for some results. In figure 4 we can see that respiration rates in</a:t>
            </a:r>
            <a:r>
              <a:rPr lang="en-US" sz="1200" kern="1200" baseline="0" dirty="0" smtClean="0">
                <a:solidFill>
                  <a:schemeClr val="tx1"/>
                </a:solidFill>
                <a:effectLst/>
                <a:latin typeface="+mn-lt"/>
                <a:ea typeface="+mn-ea"/>
                <a:cs typeface="+mn-cs"/>
              </a:rPr>
              <a:t> experiments 1 and 2 </a:t>
            </a:r>
            <a:r>
              <a:rPr lang="en-US" sz="1200" kern="1200" dirty="0" smtClean="0">
                <a:solidFill>
                  <a:schemeClr val="tx1"/>
                </a:solidFill>
                <a:effectLst/>
                <a:latin typeface="+mn-lt"/>
                <a:ea typeface="+mn-ea"/>
                <a:cs typeface="+mn-cs"/>
              </a:rPr>
              <a:t>responded</a:t>
            </a:r>
            <a:r>
              <a:rPr lang="en-US" sz="1200" kern="1200" baseline="0" dirty="0" smtClean="0">
                <a:solidFill>
                  <a:schemeClr val="tx1"/>
                </a:solidFill>
                <a:effectLst/>
                <a:latin typeface="+mn-lt"/>
                <a:ea typeface="+mn-ea"/>
                <a:cs typeface="+mn-cs"/>
              </a:rPr>
              <a:t> strongly to</a:t>
            </a:r>
            <a:r>
              <a:rPr lang="en-US" sz="1200" kern="1200" dirty="0" smtClean="0">
                <a:solidFill>
                  <a:schemeClr val="tx1"/>
                </a:solidFill>
                <a:effectLst/>
                <a:latin typeface="+mn-lt"/>
                <a:ea typeface="+mn-ea"/>
                <a:cs typeface="+mn-cs"/>
              </a:rPr>
              <a:t> both air-drying</a:t>
            </a:r>
            <a:r>
              <a:rPr lang="en-US" sz="1200" kern="1200" baseline="0" dirty="0" smtClean="0">
                <a:solidFill>
                  <a:schemeClr val="tx1"/>
                </a:solidFill>
                <a:effectLst/>
                <a:latin typeface="+mn-lt"/>
                <a:ea typeface="+mn-ea"/>
                <a:cs typeface="+mn-cs"/>
              </a:rPr>
              <a:t> and air-drying + storage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top panel we can see that the air-drying and rewetting plus storage treatment was stronger in grassland samples than in forests, but this was not the case in 2019 for the air-drying and rewetting alone.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results match what has been observed in many other incubation studies: a large burst in respiration for air-dried soils immediately following rewetting, before a return to similar basal respiration rates as in control samples that did not undergo air-drying.</a:t>
            </a:r>
          </a:p>
          <a:p>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20</a:t>
            </a:fld>
            <a:endParaRPr lang="en-US"/>
          </a:p>
        </p:txBody>
      </p:sp>
    </p:spTree>
    <p:extLst>
      <p:ext uri="{BB962C8B-B14F-4D97-AF65-F5344CB8AC3E}">
        <p14:creationId xmlns:p14="http://schemas.microsoft.com/office/powerpoint/2010/main" val="2650274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effectLst/>
                <a:latin typeface="+mn-lt"/>
                <a:ea typeface="+mn-ea"/>
                <a:cs typeface="+mn-cs"/>
              </a:rPr>
              <a:t>Bomb</a:t>
            </a:r>
            <a:r>
              <a:rPr lang="en-US" sz="1200" kern="1200" dirty="0" smtClean="0">
                <a:solidFill>
                  <a:schemeClr val="tx1"/>
                </a:solidFill>
                <a:effectLst/>
                <a:latin typeface="+mn-lt"/>
                <a:ea typeface="+mn-ea"/>
                <a:cs typeface="+mn-cs"/>
              </a:rPr>
              <a:t>-C peak </a:t>
            </a:r>
            <a:r>
              <a:rPr lang="en-US" sz="1200" kern="1200" dirty="0" smtClean="0">
                <a:solidFill>
                  <a:schemeClr val="tx1"/>
                </a:solidFill>
                <a:effectLst/>
                <a:latin typeface="+mn-lt"/>
                <a:ea typeface="+mn-ea"/>
                <a:cs typeface="+mn-cs"/>
              </a:rPr>
              <a:t>shifted</a:t>
            </a:r>
            <a:r>
              <a:rPr lang="en-US" sz="1200" kern="1200" baseline="0" dirty="0" smtClean="0">
                <a:solidFill>
                  <a:schemeClr val="tx1"/>
                </a:solidFill>
                <a:effectLst/>
                <a:latin typeface="+mn-lt"/>
                <a:ea typeface="+mn-ea"/>
                <a:cs typeface="+mn-cs"/>
              </a:rPr>
              <a:t> to the right in soil---a few years </a:t>
            </a:r>
            <a:r>
              <a:rPr lang="en-US" sz="1200" kern="1200" dirty="0" smtClean="0">
                <a:solidFill>
                  <a:schemeClr val="tx1"/>
                </a:solidFill>
                <a:effectLst/>
                <a:latin typeface="+mn-lt"/>
                <a:ea typeface="+mn-ea"/>
                <a:cs typeface="+mn-cs"/>
              </a:rPr>
              <a:t>in fast</a:t>
            </a:r>
            <a:r>
              <a:rPr lang="en-US" sz="1200" kern="1200" baseline="0" dirty="0" smtClean="0">
                <a:solidFill>
                  <a:schemeClr val="tx1"/>
                </a:solidFill>
                <a:effectLst/>
                <a:latin typeface="+mn-lt"/>
                <a:ea typeface="+mn-ea"/>
                <a:cs typeface="+mn-cs"/>
              </a:rPr>
              <a:t> pool,</a:t>
            </a:r>
            <a:r>
              <a:rPr lang="en-US" sz="1200" kern="1200" dirty="0" smtClean="0">
                <a:solidFill>
                  <a:schemeClr val="tx1"/>
                </a:solidFill>
                <a:effectLst/>
                <a:latin typeface="+mn-lt"/>
                <a:ea typeface="+mn-ea"/>
                <a:cs typeface="+mn-cs"/>
              </a:rPr>
              <a:t> decades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slow pool</a:t>
            </a:r>
          </a:p>
          <a:p>
            <a:pPr marL="171450" indent="-171450">
              <a:buFont typeface="Arial"/>
              <a:buChar char="•"/>
            </a:pPr>
            <a:r>
              <a:rPr lang="en-US" sz="1200" kern="1200" dirty="0" smtClean="0">
                <a:solidFill>
                  <a:schemeClr val="tx1"/>
                </a:solidFill>
                <a:effectLst/>
                <a:latin typeface="+mn-lt"/>
                <a:ea typeface="+mn-ea"/>
                <a:cs typeface="+mn-cs"/>
              </a:rPr>
              <a:t>Observations </a:t>
            </a:r>
            <a:r>
              <a:rPr lang="en-US" sz="1200" kern="1200" dirty="0" smtClean="0">
                <a:solidFill>
                  <a:schemeClr val="tx1"/>
                </a:solidFill>
                <a:effectLst/>
                <a:latin typeface="+mn-lt"/>
                <a:ea typeface="+mn-ea"/>
                <a:cs typeface="+mn-cs"/>
              </a:rPr>
              <a:t>at a single point in time </a:t>
            </a:r>
            <a:r>
              <a:rPr lang="en-US" sz="1200" kern="1200" dirty="0" smtClean="0">
                <a:solidFill>
                  <a:schemeClr val="tx1"/>
                </a:solidFill>
                <a:effectLst/>
                <a:latin typeface="+mn-lt"/>
                <a:ea typeface="+mn-ea"/>
                <a:cs typeface="+mn-cs"/>
              </a:rPr>
              <a:t>lead </a:t>
            </a:r>
            <a:r>
              <a:rPr lang="en-US" sz="1200" kern="1200" dirty="0" smtClean="0">
                <a:solidFill>
                  <a:schemeClr val="tx1"/>
                </a:solidFill>
                <a:effectLst/>
                <a:latin typeface="+mn-lt"/>
                <a:ea typeface="+mn-ea"/>
                <a:cs typeface="+mn-cs"/>
              </a:rPr>
              <a:t>to multiple model </a:t>
            </a:r>
            <a:r>
              <a:rPr lang="en-US" sz="1200" kern="1200" dirty="0" smtClean="0">
                <a:solidFill>
                  <a:schemeClr val="tx1"/>
                </a:solidFill>
                <a:effectLst/>
                <a:latin typeface="+mn-lt"/>
                <a:ea typeface="+mn-ea"/>
                <a:cs typeface="+mn-cs"/>
              </a:rPr>
              <a:t>solutions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symmetry of the bomb-C curve)</a:t>
            </a: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Past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radiocarbon </a:t>
            </a:r>
            <a:r>
              <a:rPr lang="en-US" sz="1200" kern="1200" dirty="0" smtClean="0">
                <a:solidFill>
                  <a:schemeClr val="tx1"/>
                </a:solidFill>
                <a:effectLst/>
                <a:latin typeface="+mn-lt"/>
                <a:ea typeface="+mn-ea"/>
                <a:cs typeface="+mn-cs"/>
              </a:rPr>
              <a:t>signature </a:t>
            </a:r>
            <a:r>
              <a:rPr lang="en-US" sz="1200" kern="1200" dirty="0" smtClean="0">
                <a:solidFill>
                  <a:schemeClr val="tx1"/>
                </a:solidFill>
                <a:effectLst/>
                <a:latin typeface="+mn-lt"/>
                <a:ea typeface="+mn-ea"/>
                <a:cs typeface="+mn-cs"/>
              </a:rPr>
              <a:t>higher </a:t>
            </a:r>
            <a:r>
              <a:rPr lang="en-US" sz="1200" kern="1200" dirty="0" smtClean="0">
                <a:solidFill>
                  <a:schemeClr val="tx1"/>
                </a:solidFill>
                <a:effectLst/>
                <a:latin typeface="+mn-lt"/>
                <a:ea typeface="+mn-ea"/>
                <a:cs typeface="+mn-cs"/>
              </a:rPr>
              <a:t>and therefore more </a:t>
            </a:r>
            <a:r>
              <a:rPr lang="en-US" sz="1200" kern="1200" dirty="0" smtClean="0">
                <a:solidFill>
                  <a:schemeClr val="tx1"/>
                </a:solidFill>
                <a:effectLst/>
                <a:latin typeface="+mn-lt"/>
                <a:ea typeface="+mn-ea"/>
                <a:cs typeface="+mn-cs"/>
              </a:rPr>
              <a:t>informative</a:t>
            </a:r>
            <a:endParaRPr lang="en-US" sz="1200" kern="1200" dirty="0" smtClean="0">
              <a:solidFill>
                <a:schemeClr val="tx1"/>
              </a:solidFill>
              <a:effectLst/>
              <a:latin typeface="+mn-lt"/>
              <a:ea typeface="+mn-ea"/>
              <a:cs typeface="+mn-cs"/>
            </a:endParaRPr>
          </a:p>
          <a:p>
            <a:pPr marL="171450" indent="-171450">
              <a:buFont typeface="Arial"/>
              <a:buChar char="•"/>
            </a:pPr>
            <a:endParaRPr lang="en-US" dirty="0" smtClean="0"/>
          </a:p>
          <a:p>
            <a:pPr marL="171450" indent="-171450">
              <a:buFont typeface="Arial"/>
              <a:buChar char="•"/>
            </a:pPr>
            <a:r>
              <a:rPr lang="en-US" dirty="0" err="1" smtClean="0"/>
              <a:t>taus</a:t>
            </a:r>
            <a:r>
              <a:rPr lang="en-US" dirty="0" smtClean="0"/>
              <a:t> = 6, 100</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a:t>
            </a:fld>
            <a:endParaRPr lang="en-US"/>
          </a:p>
        </p:txBody>
      </p:sp>
    </p:spTree>
    <p:extLst>
      <p:ext uri="{BB962C8B-B14F-4D97-AF65-F5344CB8AC3E}">
        <p14:creationId xmlns:p14="http://schemas.microsoft.com/office/powerpoint/2010/main" val="2838261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Despite the strong effect of treatment on respiration rates in the pre-incubation period, the radiocarbon signature of the pre-incubation period was not significantly different from that of the equilibrium respiration period. Neither</a:t>
            </a:r>
            <a:r>
              <a:rPr lang="en-US" sz="1200" kern="1200" baseline="0" dirty="0" smtClean="0">
                <a:solidFill>
                  <a:schemeClr val="tx1"/>
                </a:solidFill>
                <a:effectLst/>
                <a:latin typeface="+mn-lt"/>
                <a:ea typeface="+mn-ea"/>
                <a:cs typeface="+mn-cs"/>
              </a:rPr>
              <a:t> treatment nor </a:t>
            </a:r>
            <a:r>
              <a:rPr lang="en-US" sz="1200" kern="1200" dirty="0" smtClean="0">
                <a:solidFill>
                  <a:schemeClr val="tx1"/>
                </a:solidFill>
                <a:effectLst/>
                <a:latin typeface="+mn-lt"/>
                <a:ea typeface="+mn-ea"/>
                <a:cs typeface="+mn-cs"/>
              </a:rPr>
              <a:t>land use</a:t>
            </a:r>
            <a:r>
              <a:rPr lang="en-US" sz="1200" kern="1200" baseline="0" dirty="0" smtClean="0">
                <a:solidFill>
                  <a:schemeClr val="tx1"/>
                </a:solidFill>
                <a:effectLst/>
                <a:latin typeface="+mn-lt"/>
                <a:ea typeface="+mn-ea"/>
                <a:cs typeface="+mn-cs"/>
              </a:rPr>
              <a:t> affected this relationship.</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you can see by the greater spread of data along the x-axis, pre-incubation 14C was more variable across samples than was equilibrium respiration 14C.</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21</a:t>
            </a:fld>
            <a:endParaRPr lang="en-US"/>
          </a:p>
        </p:txBody>
      </p:sp>
    </p:spTree>
    <p:extLst>
      <p:ext uri="{BB962C8B-B14F-4D97-AF65-F5344CB8AC3E}">
        <p14:creationId xmlns:p14="http://schemas.microsoft.com/office/powerpoint/2010/main" val="3231738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see the results from </a:t>
            </a:r>
            <a:r>
              <a:rPr lang="en-US" sz="1200" kern="1200" dirty="0" err="1" smtClean="0">
                <a:solidFill>
                  <a:schemeClr val="tx1"/>
                </a:solidFill>
                <a:effectLst/>
                <a:latin typeface="+mn-lt"/>
                <a:ea typeface="+mn-ea"/>
                <a:cs typeface="+mn-cs"/>
              </a:rPr>
              <a:t>experiement</a:t>
            </a:r>
            <a:r>
              <a:rPr lang="en-US" sz="1200" kern="1200" dirty="0" smtClean="0">
                <a:solidFill>
                  <a:schemeClr val="tx1"/>
                </a:solidFill>
                <a:effectLst/>
                <a:latin typeface="+mn-lt"/>
                <a:ea typeface="+mn-ea"/>
                <a:cs typeface="+mn-cs"/>
              </a:rPr>
              <a:t> 3. Note that the black points in this plot are data from experiments 1 and 2.</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∆14C of equilibrium respiration from treatment samples is on the y-axis, while that of control samples is on the x-axis. </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solid line shows a 1:1 relationship, while the dashed and dotted lines represent differences of 20 and 40 per mille, respectively. For the period 2000 to the present</a:t>
            </a:r>
            <a:r>
              <a:rPr lang="en-US" sz="1200" kern="1200" baseline="0" dirty="0" smtClean="0">
                <a:solidFill>
                  <a:schemeClr val="tx1"/>
                </a:solidFill>
                <a:effectLst/>
                <a:latin typeface="+mn-lt"/>
                <a:ea typeface="+mn-ea"/>
                <a:cs typeface="+mn-cs"/>
              </a:rPr>
              <a:t>, atmospheric ∆14C has decreased at a nearly linear rate of 4 per mille per year, meaning that 20 and 40 per mille represent a difference of approximately 5 and 10 years, respectively.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Treatment differences for forest samples are within 20 per mille for the majority of samples, while differences are within 40 per mille for grassland samples.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Oak Ridge samples—magenta triangles—are an exception. These samples were part of a labeling experiment, and thus represent an extreme case where almost all of the label is stored entirely in the fastest cycling soil C pool. In line with our interpretation of the natural abundance samples, an increase in the contribution of the slow pool to respiration following air-drying and rewetting would</a:t>
            </a:r>
            <a:r>
              <a:rPr lang="en-US" sz="1200" kern="1200" baseline="0" dirty="0" smtClean="0">
                <a:solidFill>
                  <a:schemeClr val="tx1"/>
                </a:solidFill>
                <a:effectLst/>
                <a:latin typeface="+mn-lt"/>
                <a:ea typeface="+mn-ea"/>
                <a:cs typeface="+mn-cs"/>
              </a:rPr>
              <a:t> lead </a:t>
            </a:r>
            <a:r>
              <a:rPr lang="en-US" sz="1200" kern="1200" dirty="0" smtClean="0">
                <a:solidFill>
                  <a:schemeClr val="tx1"/>
                </a:solidFill>
                <a:effectLst/>
                <a:latin typeface="+mn-lt"/>
                <a:ea typeface="+mn-ea"/>
                <a:cs typeface="+mn-cs"/>
              </a:rPr>
              <a:t>to a correspondingly greater drop in the radiocarbon signature of respired CO2 for these samples, which is what we observe.</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22</a:t>
            </a:fld>
            <a:endParaRPr lang="en-US"/>
          </a:p>
        </p:txBody>
      </p:sp>
    </p:spTree>
    <p:extLst>
      <p:ext uri="{BB962C8B-B14F-4D97-AF65-F5344CB8AC3E}">
        <p14:creationId xmlns:p14="http://schemas.microsoft.com/office/powerpoint/2010/main" val="2164167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see the duration of storage plotted on the x-axis, and the difference in delta 14C between control and treatment samples on the y-axis.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labeled Oak Ridge samples in magenta do appear to show a slight increasing trend, suggesting losses of highly enriched recently fixed carbon over the duration of storage.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remaining natural abundance do not appear to show a trend in with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increasing storage duration,</a:t>
            </a:r>
            <a:r>
              <a:rPr lang="en-US" sz="1200" kern="1200" baseline="0" dirty="0" smtClean="0">
                <a:solidFill>
                  <a:schemeClr val="tx1"/>
                </a:solidFill>
                <a:effectLst/>
                <a:latin typeface="+mn-lt"/>
                <a:ea typeface="+mn-ea"/>
                <a:cs typeface="+mn-cs"/>
              </a:rPr>
              <a:t> but this relatively </a:t>
            </a:r>
            <a:r>
              <a:rPr lang="en-US" sz="1200" kern="1200" dirty="0" smtClean="0">
                <a:solidFill>
                  <a:schemeClr val="tx1"/>
                </a:solidFill>
                <a:effectLst/>
                <a:latin typeface="+mn-lt"/>
                <a:ea typeface="+mn-ea"/>
                <a:cs typeface="+mn-cs"/>
              </a:rPr>
              <a:t>sparse dataset does not really allow for conclusive testing of the storage duration effect.</a:t>
            </a:r>
          </a:p>
        </p:txBody>
      </p:sp>
      <p:sp>
        <p:nvSpPr>
          <p:cNvPr id="4" name="Slide Number Placeholder 3"/>
          <p:cNvSpPr>
            <a:spLocks noGrp="1"/>
          </p:cNvSpPr>
          <p:nvPr>
            <p:ph type="sldNum" sz="quarter" idx="10"/>
          </p:nvPr>
        </p:nvSpPr>
        <p:spPr/>
        <p:txBody>
          <a:bodyPr/>
          <a:lstStyle/>
          <a:p>
            <a:fld id="{FF1DA6E1-7814-624B-9D3D-BA7881EF04E4}" type="slidenum">
              <a:rPr lang="en-US" smtClean="0"/>
              <a:t>23</a:t>
            </a:fld>
            <a:endParaRPr lang="en-US"/>
          </a:p>
        </p:txBody>
      </p:sp>
    </p:spTree>
    <p:extLst>
      <p:ext uri="{BB962C8B-B14F-4D97-AF65-F5344CB8AC3E}">
        <p14:creationId xmlns:p14="http://schemas.microsoft.com/office/powerpoint/2010/main" val="207919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look at the treatment effect on equilibrium respiration 14C over time. As you can see, the respiration signature is 14C enriched in both control and treatment samples relative to the atmosphere, reflecting the contribution of older, bomb-C-enriched carbon to the respiration flux.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samples collected in 2011, the air-dry + storage treatment led to depletion in 14C relative to the controls for forest samples, but had the opposite effect in grassland samples.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contrast, the air-dry treatment alone led to enrichment in both forest and grassland soils for the samples collected in 2019.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hypothesize that the switch in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direction of trend for</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forest samples between 2011 and 2019 is due to a crossing of the slow and fast soil carbon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pool curves (as we saw earlier in figure 2).</a:t>
            </a:r>
            <a:r>
              <a:rPr lang="en-US" sz="1200" kern="1200" baseline="0" dirty="0" smtClean="0">
                <a:solidFill>
                  <a:schemeClr val="tx1"/>
                </a:solidFill>
                <a:effectLst/>
                <a:latin typeface="+mn-lt"/>
                <a:ea typeface="+mn-ea"/>
                <a:cs typeface="+mn-cs"/>
              </a:rPr>
              <a:t> In contrast, the </a:t>
            </a:r>
            <a:r>
              <a:rPr lang="en-US" sz="1200" kern="1200" dirty="0" smtClean="0">
                <a:solidFill>
                  <a:schemeClr val="tx1"/>
                </a:solidFill>
                <a:effectLst/>
                <a:latin typeface="+mn-lt"/>
                <a:ea typeface="+mn-ea"/>
                <a:cs typeface="+mn-cs"/>
              </a:rPr>
              <a:t>slow and fast curves had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likely already crossed by 2011 for the grassland samples.</a:t>
            </a:r>
            <a:r>
              <a:rPr lang="en-US" sz="1200" kern="1200" baseline="0" dirty="0" smtClean="0">
                <a:solidFill>
                  <a:schemeClr val="tx1"/>
                </a:solidFill>
                <a:effectLst/>
                <a:latin typeface="+mn-lt"/>
                <a:ea typeface="+mn-ea"/>
                <a:cs typeface="+mn-cs"/>
              </a:rPr>
              <a:t> This makes sense, since</a:t>
            </a:r>
            <a:r>
              <a:rPr lang="en-US" sz="1200" kern="1200" dirty="0" smtClean="0">
                <a:solidFill>
                  <a:schemeClr val="tx1"/>
                </a:solidFill>
                <a:effectLst/>
                <a:latin typeface="+mn-lt"/>
                <a:ea typeface="+mn-ea"/>
                <a:cs typeface="+mn-cs"/>
              </a:rPr>
              <a:t> respired C in grassland</a:t>
            </a:r>
            <a:r>
              <a:rPr lang="en-US" sz="1200" kern="1200" baseline="0" dirty="0" smtClean="0">
                <a:solidFill>
                  <a:schemeClr val="tx1"/>
                </a:solidFill>
                <a:effectLst/>
                <a:latin typeface="+mn-lt"/>
                <a:ea typeface="+mn-ea"/>
                <a:cs typeface="+mn-cs"/>
              </a:rPr>
              <a:t> control samples </a:t>
            </a:r>
            <a:r>
              <a:rPr lang="en-US" sz="1200" kern="1200" dirty="0" smtClean="0">
                <a:solidFill>
                  <a:schemeClr val="tx1"/>
                </a:solidFill>
                <a:effectLst/>
                <a:latin typeface="+mn-lt"/>
                <a:ea typeface="+mn-ea"/>
                <a:cs typeface="+mn-cs"/>
              </a:rPr>
              <a:t>is closer to the atmosphere, suggesting a faster transit time in this system. If this interpretation is correct, both the air-drying</a:t>
            </a:r>
            <a:r>
              <a:rPr lang="en-US" sz="1200" kern="1200" baseline="0" dirty="0" smtClean="0">
                <a:solidFill>
                  <a:schemeClr val="tx1"/>
                </a:solidFill>
                <a:effectLst/>
                <a:latin typeface="+mn-lt"/>
                <a:ea typeface="+mn-ea"/>
                <a:cs typeface="+mn-cs"/>
              </a:rPr>
              <a:t> and air-drying + storage </a:t>
            </a:r>
            <a:r>
              <a:rPr lang="en-US" sz="1200" kern="1200" dirty="0" smtClean="0">
                <a:solidFill>
                  <a:schemeClr val="tx1"/>
                </a:solidFill>
                <a:effectLst/>
                <a:latin typeface="+mn-lt"/>
                <a:ea typeface="+mn-ea"/>
                <a:cs typeface="+mn-cs"/>
              </a:rPr>
              <a:t>treatments lead to slight increases in the contribution of the more slowly cycling soil carbon pool to respiration, as compared to control samples.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24</a:t>
            </a:fld>
            <a:endParaRPr lang="en-US"/>
          </a:p>
        </p:txBody>
      </p:sp>
    </p:spTree>
    <p:extLst>
      <p:ext uri="{BB962C8B-B14F-4D97-AF65-F5344CB8AC3E}">
        <p14:creationId xmlns:p14="http://schemas.microsoft.com/office/powerpoint/2010/main" val="3612735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the model</a:t>
            </a:r>
            <a:r>
              <a:rPr lang="en-US" sz="1200" kern="1200" baseline="0" dirty="0" smtClean="0">
                <a:solidFill>
                  <a:schemeClr val="tx1"/>
                </a:solidFill>
                <a:effectLst/>
                <a:latin typeface="+mn-lt"/>
                <a:ea typeface="+mn-ea"/>
                <a:cs typeface="+mn-cs"/>
              </a:rPr>
              <a:t> from</a:t>
            </a:r>
            <a:r>
              <a:rPr lang="en-US" sz="1200" kern="1200" dirty="0" smtClean="0">
                <a:solidFill>
                  <a:schemeClr val="tx1"/>
                </a:solidFill>
                <a:effectLst/>
                <a:latin typeface="+mn-lt"/>
                <a:ea typeface="+mn-ea"/>
                <a:cs typeface="+mn-cs"/>
              </a:rPr>
              <a:t> Figure 2 on the previous slide, we can visualize how treatment effects might lead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shifts in the contribution of different soil carbon pools to the respiration flux</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how these</a:t>
            </a:r>
            <a:r>
              <a:rPr lang="en-US" sz="1200" kern="1200" baseline="0" dirty="0" smtClean="0">
                <a:solidFill>
                  <a:schemeClr val="tx1"/>
                </a:solidFill>
                <a:effectLst/>
                <a:latin typeface="+mn-lt"/>
                <a:ea typeface="+mn-ea"/>
                <a:cs typeface="+mn-cs"/>
              </a:rPr>
              <a:t> shifts </a:t>
            </a:r>
            <a:r>
              <a:rPr lang="en-US" sz="1200" kern="1200" dirty="0" smtClean="0">
                <a:solidFill>
                  <a:schemeClr val="tx1"/>
                </a:solidFill>
                <a:effectLst/>
                <a:latin typeface="+mn-lt"/>
                <a:ea typeface="+mn-ea"/>
                <a:cs typeface="+mn-cs"/>
              </a:rPr>
              <a:t>could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potentially alter the observed radiocarbon signature.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Figure 3 shows the same 2-pool model curves shown in full</a:t>
            </a:r>
            <a:r>
              <a:rPr lang="en-US" sz="1200" kern="1200" baseline="0" dirty="0" smtClean="0">
                <a:solidFill>
                  <a:schemeClr val="tx1"/>
                </a:solidFill>
                <a:effectLst/>
                <a:latin typeface="+mn-lt"/>
                <a:ea typeface="+mn-ea"/>
                <a:cs typeface="+mn-cs"/>
              </a:rPr>
              <a:t> on</a:t>
            </a:r>
            <a:r>
              <a:rPr lang="en-US" sz="1200" kern="1200" dirty="0" smtClean="0">
                <a:solidFill>
                  <a:schemeClr val="tx1"/>
                </a:solidFill>
                <a:effectLst/>
                <a:latin typeface="+mn-lt"/>
                <a:ea typeface="+mn-ea"/>
                <a:cs typeface="+mn-cs"/>
              </a:rPr>
              <a:t> Figure 1. Delta 14C is on the y-axis, and time is on the x-axis. The filled yellow circles are observations of the radiocarbon signature of respiration, while the open symbols represent two possible responses to the air-drying and rewetting treatment: increased contribution from either the “fast” or “slow” carbon pools. Interestingly, for this scenario, we can see from the open square symbols that increased</a:t>
            </a:r>
            <a:r>
              <a:rPr lang="en-US" sz="1200" kern="1200" baseline="0" dirty="0" smtClean="0">
                <a:solidFill>
                  <a:schemeClr val="tx1"/>
                </a:solidFill>
                <a:effectLst/>
                <a:latin typeface="+mn-lt"/>
                <a:ea typeface="+mn-ea"/>
                <a:cs typeface="+mn-cs"/>
              </a:rPr>
              <a:t> contribution from the slow pool </a:t>
            </a:r>
            <a:r>
              <a:rPr lang="en-US" sz="1200" kern="1200" dirty="0" smtClean="0">
                <a:solidFill>
                  <a:schemeClr val="tx1"/>
                </a:solidFill>
                <a:effectLst/>
                <a:latin typeface="+mn-lt"/>
                <a:ea typeface="+mn-ea"/>
                <a:cs typeface="+mn-cs"/>
              </a:rPr>
              <a:t>leads to apparent depletion in the radiocarbon signature of respiration for samples collected in 1991, but apparent enrichment in 2019,</a:t>
            </a:r>
            <a:r>
              <a:rPr lang="en-US" sz="1200" kern="1200" baseline="0" dirty="0" smtClean="0">
                <a:solidFill>
                  <a:schemeClr val="tx1"/>
                </a:solidFill>
                <a:effectLst/>
                <a:latin typeface="+mn-lt"/>
                <a:ea typeface="+mn-ea"/>
                <a:cs typeface="+mn-cs"/>
              </a:rPr>
              <a:t> while the opposite is observed for increased fast pool contribution.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25</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look at the treatment effect on equilibrium respiration 14C over time. As you can see, the respiration signature is 14C enriched in both control and treatment samples relative to the atmosphere, reflecting the contribution of older, bomb-C-enriched carbon to the respiration flux.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samples collected in 2011, the air-dry + storage treatment led to depletion in 14C relative to the controls for forest samples, but had the opposite effect in grassland samples.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contrast, the air-dry treatment alone led to enrichment in both forest and grassland soils for the samples collected in 2019.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hypothesize that the switch in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direction of trend for</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forest samples between 2011 and 2019 is due to a crossing of the slow and fast soil carbon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pool curves (as we saw earlier in figure 2).</a:t>
            </a:r>
            <a:r>
              <a:rPr lang="en-US" sz="1200" kern="1200" baseline="0" dirty="0" smtClean="0">
                <a:solidFill>
                  <a:schemeClr val="tx1"/>
                </a:solidFill>
                <a:effectLst/>
                <a:latin typeface="+mn-lt"/>
                <a:ea typeface="+mn-ea"/>
                <a:cs typeface="+mn-cs"/>
              </a:rPr>
              <a:t> In contrast, the </a:t>
            </a:r>
            <a:r>
              <a:rPr lang="en-US" sz="1200" kern="1200" dirty="0" smtClean="0">
                <a:solidFill>
                  <a:schemeClr val="tx1"/>
                </a:solidFill>
                <a:effectLst/>
                <a:latin typeface="+mn-lt"/>
                <a:ea typeface="+mn-ea"/>
                <a:cs typeface="+mn-cs"/>
              </a:rPr>
              <a:t>slow and fast curves had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likely already crossed by 2011 for the grassland samples.</a:t>
            </a:r>
            <a:r>
              <a:rPr lang="en-US" sz="1200" kern="1200" baseline="0" dirty="0" smtClean="0">
                <a:solidFill>
                  <a:schemeClr val="tx1"/>
                </a:solidFill>
                <a:effectLst/>
                <a:latin typeface="+mn-lt"/>
                <a:ea typeface="+mn-ea"/>
                <a:cs typeface="+mn-cs"/>
              </a:rPr>
              <a:t> This makes sense, since</a:t>
            </a:r>
            <a:r>
              <a:rPr lang="en-US" sz="1200" kern="1200" dirty="0" smtClean="0">
                <a:solidFill>
                  <a:schemeClr val="tx1"/>
                </a:solidFill>
                <a:effectLst/>
                <a:latin typeface="+mn-lt"/>
                <a:ea typeface="+mn-ea"/>
                <a:cs typeface="+mn-cs"/>
              </a:rPr>
              <a:t> respired C in grassland</a:t>
            </a:r>
            <a:r>
              <a:rPr lang="en-US" sz="1200" kern="1200" baseline="0" dirty="0" smtClean="0">
                <a:solidFill>
                  <a:schemeClr val="tx1"/>
                </a:solidFill>
                <a:effectLst/>
                <a:latin typeface="+mn-lt"/>
                <a:ea typeface="+mn-ea"/>
                <a:cs typeface="+mn-cs"/>
              </a:rPr>
              <a:t> control samples </a:t>
            </a:r>
            <a:r>
              <a:rPr lang="en-US" sz="1200" kern="1200" dirty="0" smtClean="0">
                <a:solidFill>
                  <a:schemeClr val="tx1"/>
                </a:solidFill>
                <a:effectLst/>
                <a:latin typeface="+mn-lt"/>
                <a:ea typeface="+mn-ea"/>
                <a:cs typeface="+mn-cs"/>
              </a:rPr>
              <a:t>is closer to the atmosphere, suggesting a faster transit time in this system. If this interpretation is correct, both the air-drying</a:t>
            </a:r>
            <a:r>
              <a:rPr lang="en-US" sz="1200" kern="1200" baseline="0" dirty="0" smtClean="0">
                <a:solidFill>
                  <a:schemeClr val="tx1"/>
                </a:solidFill>
                <a:effectLst/>
                <a:latin typeface="+mn-lt"/>
                <a:ea typeface="+mn-ea"/>
                <a:cs typeface="+mn-cs"/>
              </a:rPr>
              <a:t> and air-drying + storage </a:t>
            </a:r>
            <a:r>
              <a:rPr lang="en-US" sz="1200" kern="1200" dirty="0" smtClean="0">
                <a:solidFill>
                  <a:schemeClr val="tx1"/>
                </a:solidFill>
                <a:effectLst/>
                <a:latin typeface="+mn-lt"/>
                <a:ea typeface="+mn-ea"/>
                <a:cs typeface="+mn-cs"/>
              </a:rPr>
              <a:t>treatments lead to slight increases in the contribution of the more slowly cycling soil carbon pool to respiration, as compared to control samples.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26</a:t>
            </a:fld>
            <a:endParaRPr lang="en-US"/>
          </a:p>
        </p:txBody>
      </p:sp>
    </p:spTree>
    <p:extLst>
      <p:ext uri="{BB962C8B-B14F-4D97-AF65-F5344CB8AC3E}">
        <p14:creationId xmlns:p14="http://schemas.microsoft.com/office/powerpoint/2010/main" val="3612735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smtClean="0"/>
              <a:t>Air-drying and rewetting significantly affects 14C of respired</a:t>
            </a:r>
            <a:r>
              <a:rPr lang="en-US" baseline="0" dirty="0" smtClean="0"/>
              <a:t> CO2 in </a:t>
            </a:r>
            <a:r>
              <a:rPr lang="en-US" dirty="0" smtClean="0"/>
              <a:t>laboratory incubations, and </a:t>
            </a:r>
            <a:r>
              <a:rPr lang="en-US" b="1" dirty="0" smtClean="0"/>
              <a:t>the effect is stronger in grasslands than in forests</a:t>
            </a:r>
          </a:p>
          <a:p>
            <a:pPr marL="342900" indent="-342900">
              <a:buFont typeface="+mj-lt"/>
              <a:buAutoNum type="arabicPeriod"/>
            </a:pPr>
            <a:r>
              <a:rPr lang="en-US" dirty="0" smtClean="0"/>
              <a:t>Although we observed the characteristic pulse of CO</a:t>
            </a:r>
            <a:r>
              <a:rPr lang="en-US" baseline="-25000" dirty="0" smtClean="0"/>
              <a:t>2</a:t>
            </a:r>
            <a:r>
              <a:rPr lang="en-US" dirty="0" smtClean="0"/>
              <a:t> following rewetting, the </a:t>
            </a:r>
            <a:r>
              <a:rPr lang="en-US" b="1" dirty="0" smtClean="0"/>
              <a:t>14C of respired</a:t>
            </a:r>
            <a:r>
              <a:rPr lang="en-US" b="1" baseline="0" dirty="0" smtClean="0"/>
              <a:t> CO2 in the</a:t>
            </a:r>
            <a:r>
              <a:rPr lang="en-US" b="1" dirty="0" smtClean="0"/>
              <a:t> pre-incubation period was not significantly different than the 14C of respired</a:t>
            </a:r>
            <a:r>
              <a:rPr lang="en-US" b="1" baseline="0" dirty="0" smtClean="0"/>
              <a:t> CO2 in</a:t>
            </a:r>
            <a:r>
              <a:rPr lang="en-US" b="1" dirty="0" smtClean="0"/>
              <a:t> the equilibrium respiration period.</a:t>
            </a:r>
          </a:p>
          <a:p>
            <a:pPr marL="342900" indent="-342900">
              <a:buFont typeface="+mj-lt"/>
              <a:buAutoNum type="arabicPeriod"/>
            </a:pPr>
            <a:r>
              <a:rPr lang="en-US" dirty="0" smtClean="0"/>
              <a:t>In line with point 2, </a:t>
            </a:r>
            <a:r>
              <a:rPr lang="en-US" b="1" dirty="0" smtClean="0"/>
              <a:t>the amount of C respired was not significantly related to the difference in 14C of respired</a:t>
            </a:r>
            <a:r>
              <a:rPr lang="en-US" b="1" baseline="0" dirty="0" smtClean="0"/>
              <a:t> CO2 </a:t>
            </a:r>
            <a:r>
              <a:rPr lang="en-US" dirty="0" smtClean="0"/>
              <a:t>between control and treatment samples</a:t>
            </a:r>
          </a:p>
          <a:p>
            <a:pPr marL="342900" indent="-342900">
              <a:buFont typeface="+mj-lt"/>
              <a:buAutoNum type="arabicPeriod"/>
            </a:pPr>
            <a:r>
              <a:rPr lang="en-US" dirty="0" smtClean="0"/>
              <a:t>Duration of storage does not seem to have a substantial effect on the </a:t>
            </a:r>
            <a:r>
              <a:rPr lang="en-US" b="0" dirty="0" smtClean="0"/>
              <a:t>14C of respired</a:t>
            </a:r>
            <a:r>
              <a:rPr lang="en-US" b="0" baseline="0" dirty="0" smtClean="0"/>
              <a:t> CO2</a:t>
            </a:r>
            <a:r>
              <a:rPr lang="en-US" dirty="0" smtClean="0"/>
              <a:t>, but more data are needed to prove this conclusively.</a:t>
            </a:r>
          </a:p>
        </p:txBody>
      </p:sp>
      <p:sp>
        <p:nvSpPr>
          <p:cNvPr id="4" name="Slide Number Placeholder 3"/>
          <p:cNvSpPr>
            <a:spLocks noGrp="1"/>
          </p:cNvSpPr>
          <p:nvPr>
            <p:ph type="sldNum" sz="quarter" idx="10"/>
          </p:nvPr>
        </p:nvSpPr>
        <p:spPr/>
        <p:txBody>
          <a:bodyPr/>
          <a:lstStyle/>
          <a:p>
            <a:fld id="{FF1DA6E1-7814-624B-9D3D-BA7881EF04E4}" type="slidenum">
              <a:rPr lang="en-US" smtClean="0"/>
              <a:t>27</a:t>
            </a:fld>
            <a:endParaRPr lang="en-US"/>
          </a:p>
        </p:txBody>
      </p:sp>
    </p:spTree>
    <p:extLst>
      <p:ext uri="{BB962C8B-B14F-4D97-AF65-F5344CB8AC3E}">
        <p14:creationId xmlns:p14="http://schemas.microsoft.com/office/powerpoint/2010/main" val="1451483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buFont typeface="Wingdings" charset="2"/>
              <a:buChar char="Ø"/>
            </a:pPr>
            <a:r>
              <a:rPr lang="en-US" b="1" dirty="0" smtClean="0"/>
              <a:t>Incubation of soils following air-drying and rewetting </a:t>
            </a:r>
            <a:r>
              <a:rPr lang="en-US" dirty="0" smtClean="0"/>
              <a:t>mobilizes a different fraction of soil carbon than would otherwise be accessible to the microbial community, affecting the relative contribution of older versus younger carbon pools to observed heterotrophic respiration</a:t>
            </a:r>
          </a:p>
          <a:p>
            <a:pPr>
              <a:spcAft>
                <a:spcPts val="1200"/>
              </a:spcAft>
              <a:buFont typeface="Wingdings" charset="2"/>
              <a:buChar char="Ø"/>
            </a:pPr>
            <a:r>
              <a:rPr lang="en-US" dirty="0" smtClean="0"/>
              <a:t>Differences in 14C of respired</a:t>
            </a:r>
            <a:r>
              <a:rPr lang="en-US" baseline="0" dirty="0" smtClean="0"/>
              <a:t> CO2 </a:t>
            </a:r>
            <a:r>
              <a:rPr lang="en-US" dirty="0" smtClean="0"/>
              <a:t>observed in this study suggest that </a:t>
            </a:r>
            <a:r>
              <a:rPr lang="en-US" b="1" dirty="0" smtClean="0"/>
              <a:t>incubations of air-dried and rewet soils can shift the apparent transit time of</a:t>
            </a:r>
            <a:r>
              <a:rPr lang="en-US" b="1" baseline="0" dirty="0" smtClean="0"/>
              <a:t> soil carbon </a:t>
            </a:r>
            <a:r>
              <a:rPr lang="en-US" b="1" dirty="0" smtClean="0"/>
              <a:t>by 5 to 10 years</a:t>
            </a:r>
            <a:r>
              <a:rPr lang="en-US" dirty="0" smtClean="0"/>
              <a:t> relative to estimates from incubations of soils that have not undergone air-drying</a:t>
            </a:r>
          </a:p>
          <a:p>
            <a:pPr>
              <a:spcAft>
                <a:spcPts val="1200"/>
              </a:spcAft>
              <a:buFont typeface="Wingdings" charset="2"/>
              <a:buChar char="Ø"/>
            </a:pPr>
            <a:r>
              <a:rPr lang="en-US" dirty="0" smtClean="0"/>
              <a:t>Overall, we believe the </a:t>
            </a:r>
            <a:r>
              <a:rPr lang="en-US" b="1" dirty="0" smtClean="0"/>
              <a:t>radiocarbon incubation technique for archived soils is promising approach for improving soil carbon models</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28</a:t>
            </a:fld>
            <a:endParaRPr lang="en-US"/>
          </a:p>
        </p:txBody>
      </p:sp>
    </p:spTree>
    <p:extLst>
      <p:ext uri="{BB962C8B-B14F-4D97-AF65-F5344CB8AC3E}">
        <p14:creationId xmlns:p14="http://schemas.microsoft.com/office/powerpoint/2010/main" val="460687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buFont typeface="Wingdings" charset="2"/>
              <a:buNone/>
            </a:pP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30</a:t>
            </a:fld>
            <a:endParaRPr lang="en-US"/>
          </a:p>
        </p:txBody>
      </p:sp>
    </p:spTree>
    <p:extLst>
      <p:ext uri="{BB962C8B-B14F-4D97-AF65-F5344CB8AC3E}">
        <p14:creationId xmlns:p14="http://schemas.microsoft.com/office/powerpoint/2010/main" val="460687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buFont typeface="Wingdings" charset="2"/>
              <a:buNone/>
            </a:pP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31</a:t>
            </a:fld>
            <a:endParaRPr lang="en-US"/>
          </a:p>
        </p:txBody>
      </p:sp>
    </p:spTree>
    <p:extLst>
      <p:ext uri="{BB962C8B-B14F-4D97-AF65-F5344CB8AC3E}">
        <p14:creationId xmlns:p14="http://schemas.microsoft.com/office/powerpoint/2010/main" val="46068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bulk soil 14C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estimate </a:t>
            </a:r>
            <a:r>
              <a:rPr lang="en-US" sz="1200" kern="1200" dirty="0" smtClean="0">
                <a:solidFill>
                  <a:schemeClr val="tx1"/>
                </a:solidFill>
                <a:effectLst/>
                <a:latin typeface="+mn-lt"/>
                <a:ea typeface="+mn-ea"/>
                <a:cs typeface="+mn-cs"/>
              </a:rPr>
              <a:t>of mean </a:t>
            </a:r>
            <a:r>
              <a:rPr lang="en-US" sz="1200" kern="1200" dirty="0" smtClean="0">
                <a:solidFill>
                  <a:schemeClr val="tx1"/>
                </a:solidFill>
                <a:effectLst/>
                <a:latin typeface="+mn-lt"/>
                <a:ea typeface="+mn-ea"/>
                <a:cs typeface="+mn-cs"/>
              </a:rPr>
              <a:t>age (decades to centuries</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bulk 14C not whole story</a:t>
            </a: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14C</a:t>
            </a:r>
            <a:r>
              <a:rPr lang="en-US" sz="1200" kern="1200" baseline="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heterotrophic respiration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typically far </a:t>
            </a:r>
            <a:r>
              <a:rPr lang="en-US" sz="1200" kern="1200" dirty="0" smtClean="0">
                <a:solidFill>
                  <a:schemeClr val="tx1"/>
                </a:solidFill>
                <a:effectLst/>
                <a:latin typeface="+mn-lt"/>
                <a:ea typeface="+mn-ea"/>
                <a:cs typeface="+mn-cs"/>
              </a:rPr>
              <a:t>younger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heterogeneity)</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 put more carbon in, will it stick around?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effectLst/>
                <a:latin typeface="+mn-lt"/>
                <a:ea typeface="+mn-ea"/>
                <a:cs typeface="+mn-cs"/>
              </a:rPr>
              <a:t>If the temperature increases, will more C be respired?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effectLst/>
                <a:latin typeface="+mn-lt"/>
                <a:ea typeface="+mn-ea"/>
                <a:cs typeface="+mn-cs"/>
              </a:rPr>
              <a:t>empirical definitions of “slow” and “fast” problematic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effectLst/>
                <a:latin typeface="+mn-lt"/>
                <a:ea typeface="+mn-ea"/>
                <a:cs typeface="+mn-cs"/>
              </a:rPr>
              <a:t>14C facilitates partitioning</a:t>
            </a:r>
          </a:p>
        </p:txBody>
      </p:sp>
      <p:sp>
        <p:nvSpPr>
          <p:cNvPr id="4" name="Slide Number Placeholder 3"/>
          <p:cNvSpPr>
            <a:spLocks noGrp="1"/>
          </p:cNvSpPr>
          <p:nvPr>
            <p:ph type="sldNum" sz="quarter" idx="10"/>
          </p:nvPr>
        </p:nvSpPr>
        <p:spPr/>
        <p:txBody>
          <a:bodyPr/>
          <a:lstStyle/>
          <a:p>
            <a:fld id="{FF1DA6E1-7814-624B-9D3D-BA7881EF04E4}" type="slidenum">
              <a:rPr lang="en-US" smtClean="0"/>
              <a:t>3</a:t>
            </a:fld>
            <a:endParaRPr lang="en-US"/>
          </a:p>
        </p:txBody>
      </p:sp>
    </p:spTree>
    <p:extLst>
      <p:ext uri="{BB962C8B-B14F-4D97-AF65-F5344CB8AC3E}">
        <p14:creationId xmlns:p14="http://schemas.microsoft.com/office/powerpoint/2010/main" val="311712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effectLst/>
                <a:latin typeface="+mn-lt"/>
                <a:ea typeface="+mn-ea"/>
                <a:cs typeface="+mn-cs"/>
              </a:rPr>
              <a:t>disturbances </a:t>
            </a:r>
            <a:r>
              <a:rPr lang="en-US" sz="1200" kern="1200" dirty="0" smtClean="0">
                <a:solidFill>
                  <a:schemeClr val="tx1"/>
                </a:solidFill>
                <a:effectLst/>
                <a:latin typeface="+mn-lt"/>
                <a:ea typeface="+mn-ea"/>
                <a:cs typeface="+mn-cs"/>
              </a:rPr>
              <a:t>to the system, such as air-drying and rewetting, may shift the relative contribution of the pools to </a:t>
            </a:r>
            <a:r>
              <a:rPr lang="en-US" sz="1200" kern="1200" dirty="0" smtClean="0">
                <a:solidFill>
                  <a:schemeClr val="tx1"/>
                </a:solidFill>
                <a:effectLst/>
                <a:latin typeface="+mn-lt"/>
                <a:ea typeface="+mn-ea"/>
                <a:cs typeface="+mn-cs"/>
              </a:rPr>
              <a:t>respiration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4</a:t>
            </a:fld>
            <a:endParaRPr lang="en-US"/>
          </a:p>
        </p:txBody>
      </p:sp>
    </p:spTree>
    <p:extLst>
      <p:ext uri="{BB962C8B-B14F-4D97-AF65-F5344CB8AC3E}">
        <p14:creationId xmlns:p14="http://schemas.microsoft.com/office/powerpoint/2010/main" val="311712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5</a:t>
            </a:fld>
            <a:endParaRPr lang="en-US"/>
          </a:p>
        </p:txBody>
      </p:sp>
    </p:spTree>
    <p:extLst>
      <p:ext uri="{BB962C8B-B14F-4D97-AF65-F5344CB8AC3E}">
        <p14:creationId xmlns:p14="http://schemas.microsoft.com/office/powerpoint/2010/main" val="3117122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effectLst/>
                <a:latin typeface="+mn-lt"/>
                <a:ea typeface="+mn-ea"/>
                <a:cs typeface="+mn-cs"/>
              </a:rPr>
              <a:t>Use model to visualize </a:t>
            </a:r>
            <a:r>
              <a:rPr lang="en-US" sz="1200" kern="1200" dirty="0" smtClean="0">
                <a:solidFill>
                  <a:schemeClr val="tx1"/>
                </a:solidFill>
                <a:effectLst/>
                <a:latin typeface="+mn-lt"/>
                <a:ea typeface="+mn-ea"/>
                <a:cs typeface="+mn-cs"/>
              </a:rPr>
              <a:t>how treatment effects might lead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shifts in the contribution of different soil carbon pools to the respiration flux</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and effect on 14C</a:t>
            </a:r>
          </a:p>
          <a:p>
            <a:pPr marL="171450" indent="-171450">
              <a:buFont typeface="Arial"/>
              <a:buChar char="•"/>
            </a:pPr>
            <a:r>
              <a:rPr lang="en-US" sz="1200" kern="1200" baseline="0" dirty="0" smtClean="0">
                <a:solidFill>
                  <a:schemeClr val="tx1"/>
                </a:solidFill>
                <a:effectLst/>
                <a:latin typeface="+mn-lt"/>
                <a:ea typeface="+mn-ea"/>
                <a:cs typeface="+mn-cs"/>
              </a:rPr>
              <a:t>not simple to interpret because of “crossing” of curves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F1DA6E1-7814-624B-9D3D-BA7881EF04E4}" type="slidenum">
              <a:rPr lang="en-US" smtClean="0"/>
              <a:t>6</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increased</a:t>
            </a:r>
            <a:r>
              <a:rPr lang="en-US" baseline="0" dirty="0" smtClean="0"/>
              <a:t> slow pool contribution: depletion in 1991</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7</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increased</a:t>
            </a:r>
            <a:r>
              <a:rPr lang="en-US" baseline="0" dirty="0" smtClean="0"/>
              <a:t> slow pool contribution: enrichment in 2019</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8</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opposite</a:t>
            </a:r>
            <a:r>
              <a:rPr lang="en-US" baseline="0" dirty="0" smtClean="0"/>
              <a:t> effects for increased fast pool contribution</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9</a:t>
            </a:fld>
            <a:endParaRPr lang="en-US"/>
          </a:p>
        </p:txBody>
      </p:sp>
    </p:spTree>
    <p:extLst>
      <p:ext uri="{BB962C8B-B14F-4D97-AF65-F5344CB8AC3E}">
        <p14:creationId xmlns:p14="http://schemas.microsoft.com/office/powerpoint/2010/main" val="758058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226361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smtClean="0"/>
              <a:t>CL5.3 Beem-Miller</a:t>
            </a:r>
            <a:endParaRPr lang="en-US"/>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91888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979"/>
            <a:ext cx="2057400" cy="36565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1979"/>
            <a:ext cx="6019800" cy="36565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smtClean="0"/>
              <a:t>CL5.3 Beem-Miller</a:t>
            </a:r>
            <a:endParaRPr lang="en-US"/>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425339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29.10.2020</a:t>
            </a:r>
            <a:endParaRPr lang="en-US" dirty="0"/>
          </a:p>
        </p:txBody>
      </p:sp>
      <p:sp>
        <p:nvSpPr>
          <p:cNvPr id="4" name="Footer Placeholder 3"/>
          <p:cNvSpPr>
            <a:spLocks noGrp="1"/>
          </p:cNvSpPr>
          <p:nvPr>
            <p:ph type="ftr" sz="quarter" idx="11"/>
          </p:nvPr>
        </p:nvSpPr>
        <p:spPr/>
        <p:txBody>
          <a:bodyPr/>
          <a:lstStyle/>
          <a:p>
            <a:r>
              <a:rPr lang="en-US" smtClean="0"/>
              <a:t>J. Beem-Miller</a:t>
            </a:r>
            <a:endParaRPr lang="en-US" dirty="0"/>
          </a:p>
        </p:txBody>
      </p:sp>
      <p:sp>
        <p:nvSpPr>
          <p:cNvPr id="5" name="Slide Number Placeholder 4"/>
          <p:cNvSpPr>
            <a:spLocks noGrp="1"/>
          </p:cNvSpPr>
          <p:nvPr>
            <p:ph type="sldNum" sz="quarter" idx="12"/>
          </p:nvPr>
        </p:nvSpPr>
        <p:spPr/>
        <p:txBody>
          <a:bodyPr/>
          <a:lstStyle/>
          <a:p>
            <a:fld id="{D6E039C3-B55B-E34B-B403-368EB567C570}" type="slidenum">
              <a:rPr lang="en-US" smtClean="0"/>
              <a:t>‹#›</a:t>
            </a:fld>
            <a:endParaRPr lang="en-US" dirty="0"/>
          </a:p>
        </p:txBody>
      </p:sp>
    </p:spTree>
    <p:extLst>
      <p:ext uri="{BB962C8B-B14F-4D97-AF65-F5344CB8AC3E}">
        <p14:creationId xmlns:p14="http://schemas.microsoft.com/office/powerpoint/2010/main" val="346557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10894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251597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08.10.2020</a:t>
            </a:r>
            <a:endParaRPr lang="en-US" dirty="0"/>
          </a:p>
        </p:txBody>
      </p:sp>
      <p:sp>
        <p:nvSpPr>
          <p:cNvPr id="6" name="Footer Placeholder 5"/>
          <p:cNvSpPr>
            <a:spLocks noGrp="1"/>
          </p:cNvSpPr>
          <p:nvPr>
            <p:ph type="ftr" sz="quarter" idx="11"/>
          </p:nvPr>
        </p:nvSpPr>
        <p:spPr/>
        <p:txBody>
          <a:bodyPr/>
          <a:lstStyle/>
          <a:p>
            <a:r>
              <a:rPr lang="en-US" dirty="0" smtClean="0"/>
              <a:t>J. Beem-Miller</a:t>
            </a:r>
            <a:endParaRPr lang="en-US" dirty="0"/>
          </a:p>
        </p:txBody>
      </p:sp>
      <p:sp>
        <p:nvSpPr>
          <p:cNvPr id="7" name="Slide Number Placeholder 6"/>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198603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08.10.2020</a:t>
            </a:r>
            <a:endParaRPr lang="en-US" dirty="0"/>
          </a:p>
        </p:txBody>
      </p:sp>
      <p:sp>
        <p:nvSpPr>
          <p:cNvPr id="8" name="Footer Placeholder 7"/>
          <p:cNvSpPr>
            <a:spLocks noGrp="1"/>
          </p:cNvSpPr>
          <p:nvPr>
            <p:ph type="ftr" sz="quarter" idx="11"/>
          </p:nvPr>
        </p:nvSpPr>
        <p:spPr/>
        <p:txBody>
          <a:bodyPr/>
          <a:lstStyle/>
          <a:p>
            <a:r>
              <a:rPr lang="en-US" dirty="0" smtClean="0"/>
              <a:t>J. Beem-Miller</a:t>
            </a:r>
            <a:endParaRPr lang="en-US" dirty="0"/>
          </a:p>
        </p:txBody>
      </p:sp>
      <p:sp>
        <p:nvSpPr>
          <p:cNvPr id="9" name="Slide Number Placeholder 8"/>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09603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08.10.2020</a:t>
            </a:r>
            <a:endParaRPr lang="en-US" dirty="0"/>
          </a:p>
        </p:txBody>
      </p:sp>
      <p:sp>
        <p:nvSpPr>
          <p:cNvPr id="4" name="Footer Placeholder 3"/>
          <p:cNvSpPr>
            <a:spLocks noGrp="1"/>
          </p:cNvSpPr>
          <p:nvPr>
            <p:ph type="ftr" sz="quarter" idx="11"/>
          </p:nvPr>
        </p:nvSpPr>
        <p:spPr/>
        <p:txBody>
          <a:bodyPr/>
          <a:lstStyle/>
          <a:p>
            <a:r>
              <a:rPr lang="en-US" dirty="0" smtClean="0"/>
              <a:t>J. Beem-Miller</a:t>
            </a:r>
            <a:endParaRPr lang="en-US" dirty="0"/>
          </a:p>
        </p:txBody>
      </p:sp>
      <p:sp>
        <p:nvSpPr>
          <p:cNvPr id="5" name="Slide Number Placeholder 4"/>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79241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08.10.2020</a:t>
            </a:r>
            <a:endParaRPr lang="en-US" dirty="0"/>
          </a:p>
        </p:txBody>
      </p:sp>
      <p:sp>
        <p:nvSpPr>
          <p:cNvPr id="3" name="Footer Placeholder 2"/>
          <p:cNvSpPr>
            <a:spLocks noGrp="1"/>
          </p:cNvSpPr>
          <p:nvPr>
            <p:ph type="ftr" sz="quarter" idx="11"/>
          </p:nvPr>
        </p:nvSpPr>
        <p:spPr/>
        <p:txBody>
          <a:bodyPr/>
          <a:lstStyle/>
          <a:p>
            <a:r>
              <a:rPr lang="en-US" smtClean="0"/>
              <a:t>CL5.3 Beem-Miller</a:t>
            </a:r>
            <a:endParaRPr lang="en-US"/>
          </a:p>
        </p:txBody>
      </p:sp>
      <p:sp>
        <p:nvSpPr>
          <p:cNvPr id="4" name="Slide Number Placeholder 3"/>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208122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08.10.2020</a:t>
            </a:r>
            <a:endParaRPr lang="en-US" dirty="0"/>
          </a:p>
        </p:txBody>
      </p:sp>
      <p:sp>
        <p:nvSpPr>
          <p:cNvPr id="6" name="Footer Placeholder 5"/>
          <p:cNvSpPr>
            <a:spLocks noGrp="1"/>
          </p:cNvSpPr>
          <p:nvPr>
            <p:ph type="ftr" sz="quarter" idx="11"/>
          </p:nvPr>
        </p:nvSpPr>
        <p:spPr/>
        <p:txBody>
          <a:bodyPr/>
          <a:lstStyle/>
          <a:p>
            <a:r>
              <a:rPr lang="en-US" smtClean="0"/>
              <a:t>CL5.3 Beem-Miller</a:t>
            </a:r>
            <a:endParaRPr lang="en-US"/>
          </a:p>
        </p:txBody>
      </p:sp>
      <p:sp>
        <p:nvSpPr>
          <p:cNvPr id="7" name="Slide Number Placeholder 6"/>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57491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08.10.2020</a:t>
            </a:r>
            <a:endParaRPr lang="en-US" dirty="0"/>
          </a:p>
        </p:txBody>
      </p:sp>
      <p:sp>
        <p:nvSpPr>
          <p:cNvPr id="6" name="Footer Placeholder 5"/>
          <p:cNvSpPr>
            <a:spLocks noGrp="1"/>
          </p:cNvSpPr>
          <p:nvPr>
            <p:ph type="ftr" sz="quarter" idx="11"/>
          </p:nvPr>
        </p:nvSpPr>
        <p:spPr/>
        <p:txBody>
          <a:bodyPr/>
          <a:lstStyle/>
          <a:p>
            <a:r>
              <a:rPr lang="en-US" smtClean="0"/>
              <a:t>CL5.3 Beem-Miller</a:t>
            </a:r>
            <a:endParaRPr lang="en-US"/>
          </a:p>
        </p:txBody>
      </p:sp>
      <p:sp>
        <p:nvSpPr>
          <p:cNvPr id="7" name="Slide Number Placeholder 6"/>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1967172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4949" y="180606"/>
            <a:ext cx="8689975" cy="632194"/>
          </a:xfrm>
          <a:prstGeom prst="rect">
            <a:avLst/>
          </a:prstGeom>
          <a:solidFill>
            <a:srgbClr val="005081"/>
          </a:solidFill>
        </p:spPr>
        <p:txBody>
          <a:bodyPr vert="horz" lIns="91440" tIns="45720" rIns="91440" bIns="45720" rtlCol="0" anchor="ctr">
            <a:normAutofit/>
          </a:bodyPr>
          <a:lstStyle/>
          <a:p>
            <a:r>
              <a:rPr lang="en-US" dirty="0" smtClean="0"/>
              <a:t>Heading font and size</a:t>
            </a:r>
            <a:endParaRPr lang="en-US" dirty="0"/>
          </a:p>
        </p:txBody>
      </p:sp>
      <p:sp>
        <p:nvSpPr>
          <p:cNvPr id="3" name="Text Placeholder 2"/>
          <p:cNvSpPr>
            <a:spLocks noGrp="1"/>
          </p:cNvSpPr>
          <p:nvPr>
            <p:ph type="body" idx="1"/>
          </p:nvPr>
        </p:nvSpPr>
        <p:spPr>
          <a:xfrm>
            <a:off x="234950" y="985520"/>
            <a:ext cx="2811463" cy="4119617"/>
          </a:xfrm>
          <a:prstGeom prst="rect">
            <a:avLst/>
          </a:prstGeom>
          <a:solidFill>
            <a:schemeClr val="bg1"/>
          </a:solidFill>
        </p:spPr>
        <p:txBody>
          <a:bodyPr vert="horz" lIns="91440" tIns="45720" rIns="91440" bIns="45720" rtlCol="0">
            <a:normAutofit/>
          </a:bodyPr>
          <a:lstStyle/>
          <a:p>
            <a:pPr lvl="0"/>
            <a:r>
              <a:rPr lang="en-US" dirty="0" smtClean="0"/>
              <a:t>Body font and size</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29.10.2020</a:t>
            </a:r>
            <a:endParaRPr lang="en-US"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J. Beem-Miller</a:t>
            </a:r>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6E039C3-B55B-E34B-B403-368EB567C570}" type="slidenum">
              <a:rPr lang="en-US" smtClean="0"/>
              <a:t>‹#›</a:t>
            </a:fld>
            <a:endParaRPr lang="en-US" dirty="0"/>
          </a:p>
        </p:txBody>
      </p:sp>
    </p:spTree>
    <p:extLst>
      <p:ext uri="{BB962C8B-B14F-4D97-AF65-F5344CB8AC3E}">
        <p14:creationId xmlns:p14="http://schemas.microsoft.com/office/powerpoint/2010/main" val="3361787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2800" b="1" i="0" kern="1200" baseline="0">
          <a:solidFill>
            <a:schemeClr val="bg1"/>
          </a:solidFill>
          <a:latin typeface="Verdana"/>
          <a:ea typeface="+mj-ea"/>
          <a:cs typeface="Verdana"/>
        </a:defRPr>
      </a:lvl1pPr>
    </p:titleStyle>
    <p:body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9.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8.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8.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9.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9.png"/><Relationship Id="rId1" Type="http://schemas.openxmlformats.org/officeDocument/2006/relationships/tags" Target="../tags/tag7.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rc_curve.png"/>
          <p:cNvPicPr>
            <a:picLocks noChangeAspect="1"/>
          </p:cNvPicPr>
          <p:nvPr/>
        </p:nvPicPr>
        <p:blipFill rotWithShape="1">
          <a:blip r:embed="rId3">
            <a:extLst>
              <a:ext uri="{28A0092B-C50C-407E-A947-70E740481C1C}">
                <a14:useLocalDpi xmlns:a14="http://schemas.microsoft.com/office/drawing/2010/main" val="0"/>
              </a:ext>
            </a:extLst>
          </a:blip>
          <a:srcRect l="11937" t="4000" r="4409" b="33331"/>
          <a:stretch/>
        </p:blipFill>
        <p:spPr>
          <a:xfrm>
            <a:off x="2698755" y="1724781"/>
            <a:ext cx="4190997" cy="2561468"/>
          </a:xfrm>
          <a:prstGeom prst="rect">
            <a:avLst/>
          </a:prstGeom>
        </p:spPr>
      </p:pic>
      <p:sp>
        <p:nvSpPr>
          <p:cNvPr id="4" name="Date Placeholder 3"/>
          <p:cNvSpPr>
            <a:spLocks noGrp="1"/>
          </p:cNvSpPr>
          <p:nvPr>
            <p:ph type="dt" sz="half" idx="10"/>
          </p:nvPr>
        </p:nvSpPr>
        <p:spPr/>
        <p:txBody>
          <a:bodyPr/>
          <a:lstStyle/>
          <a:p>
            <a:r>
              <a:rPr lang="en-US" smtClean="0"/>
              <a:t>5/3/20</a:t>
            </a:r>
            <a:endParaRPr lang="en-US"/>
          </a:p>
        </p:txBody>
      </p:sp>
      <p:sp>
        <p:nvSpPr>
          <p:cNvPr id="6" name="Slide Number Placeholder 5"/>
          <p:cNvSpPr>
            <a:spLocks noGrp="1"/>
          </p:cNvSpPr>
          <p:nvPr>
            <p:ph type="sldNum" sz="quarter" idx="12"/>
          </p:nvPr>
        </p:nvSpPr>
        <p:spPr/>
        <p:txBody>
          <a:bodyPr/>
          <a:lstStyle/>
          <a:p>
            <a:fld id="{D6E039C3-B55B-E34B-B403-368EB567C570}" type="slidenum">
              <a:rPr lang="en-US" smtClean="0"/>
              <a:t>1</a:t>
            </a:fld>
            <a:endParaRPr lang="en-US"/>
          </a:p>
        </p:txBody>
      </p:sp>
      <p:sp>
        <p:nvSpPr>
          <p:cNvPr id="8" name="Rectangle 7"/>
          <p:cNvSpPr/>
          <p:nvPr/>
        </p:nvSpPr>
        <p:spPr>
          <a:xfrm>
            <a:off x="2590800" y="674688"/>
            <a:ext cx="6334125" cy="1077218"/>
          </a:xfrm>
          <a:prstGeom prst="rect">
            <a:avLst/>
          </a:prstGeom>
        </p:spPr>
        <p:txBody>
          <a:bodyPr wrap="square">
            <a:spAutoFit/>
          </a:bodyPr>
          <a:lstStyle/>
          <a:p>
            <a:pPr algn="ctr"/>
            <a:r>
              <a:rPr lang="en-US" sz="3200" b="1" dirty="0" smtClean="0">
                <a:latin typeface="Verdana"/>
                <a:cs typeface="Verdana"/>
              </a:rPr>
              <a:t>Radiocarbon </a:t>
            </a:r>
            <a:r>
              <a:rPr lang="en-US" sz="3200" b="1" dirty="0">
                <a:latin typeface="Verdana"/>
                <a:cs typeface="Verdana"/>
              </a:rPr>
              <a:t>incubations of archived </a:t>
            </a:r>
            <a:r>
              <a:rPr lang="en-US" sz="3200" b="1" dirty="0" smtClean="0">
                <a:latin typeface="Verdana"/>
                <a:cs typeface="Verdana"/>
              </a:rPr>
              <a:t>soils</a:t>
            </a:r>
            <a:endParaRPr lang="en-US" sz="2400" b="1" dirty="0" smtClean="0">
              <a:latin typeface="Verdana"/>
              <a:cs typeface="Verdana"/>
            </a:endParaRPr>
          </a:p>
        </p:txBody>
      </p:sp>
      <p:sp>
        <p:nvSpPr>
          <p:cNvPr id="9" name="Rectangle 8"/>
          <p:cNvSpPr/>
          <p:nvPr/>
        </p:nvSpPr>
        <p:spPr>
          <a:xfrm>
            <a:off x="0" y="1"/>
            <a:ext cx="2307167" cy="5715000"/>
          </a:xfrm>
          <a:prstGeom prst="rect">
            <a:avLst/>
          </a:prstGeom>
          <a:solidFill>
            <a:srgbClr val="004D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0" name="TextBox 9"/>
          <p:cNvSpPr txBox="1"/>
          <p:nvPr/>
        </p:nvSpPr>
        <p:spPr>
          <a:xfrm>
            <a:off x="0" y="2120424"/>
            <a:ext cx="2307166" cy="1477328"/>
          </a:xfrm>
          <a:prstGeom prst="rect">
            <a:avLst/>
          </a:prstGeom>
          <a:noFill/>
        </p:spPr>
        <p:txBody>
          <a:bodyPr wrap="square" rtlCol="0">
            <a:spAutoFit/>
          </a:bodyPr>
          <a:lstStyle/>
          <a:p>
            <a:pPr algn="ctr">
              <a:spcAft>
                <a:spcPts val="600"/>
              </a:spcAft>
            </a:pPr>
            <a:r>
              <a:rPr lang="en-US" sz="1400" b="1" dirty="0">
                <a:solidFill>
                  <a:schemeClr val="bg1"/>
                </a:solidFill>
                <a:latin typeface="Verdana"/>
                <a:cs typeface="Verdana"/>
              </a:rPr>
              <a:t>Jeffrey Beem-</a:t>
            </a:r>
            <a:r>
              <a:rPr lang="en-US" sz="1400" b="1" dirty="0" smtClean="0">
                <a:solidFill>
                  <a:schemeClr val="bg1"/>
                </a:solidFill>
                <a:latin typeface="Verdana"/>
                <a:cs typeface="Verdana"/>
              </a:rPr>
              <a:t>Miller</a:t>
            </a:r>
            <a:r>
              <a:rPr lang="en-US" sz="1400" b="1" baseline="30000" dirty="0" smtClean="0">
                <a:solidFill>
                  <a:schemeClr val="bg1"/>
                </a:solidFill>
                <a:latin typeface="Verdana"/>
                <a:cs typeface="Verdana"/>
              </a:rPr>
              <a:t>1</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 Marion Schrumpf</a:t>
            </a:r>
            <a:r>
              <a:rPr lang="en-US" sz="1400" baseline="30000" dirty="0" smtClean="0">
                <a:solidFill>
                  <a:schemeClr val="bg1"/>
                </a:solidFill>
                <a:latin typeface="Verdana"/>
                <a:cs typeface="Verdana"/>
              </a:rPr>
              <a:t>1</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 Georg Guggenberger</a:t>
            </a:r>
            <a:r>
              <a:rPr lang="en-US" sz="1400" baseline="30000" dirty="0" smtClean="0">
                <a:solidFill>
                  <a:schemeClr val="bg1"/>
                </a:solidFill>
                <a:latin typeface="Verdana"/>
                <a:cs typeface="Verdana"/>
              </a:rPr>
              <a:t>2</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 Alison Hoyt</a:t>
            </a:r>
            <a:r>
              <a:rPr lang="en-US" sz="1400" baseline="30000" dirty="0" smtClean="0">
                <a:solidFill>
                  <a:schemeClr val="bg1"/>
                </a:solidFill>
                <a:latin typeface="Verdana"/>
                <a:cs typeface="Verdana"/>
              </a:rPr>
              <a:t>1,3</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Susan Trumbore</a:t>
            </a:r>
            <a:r>
              <a:rPr lang="en-US" sz="1400" baseline="30000" dirty="0" smtClean="0">
                <a:solidFill>
                  <a:schemeClr val="bg1"/>
                </a:solidFill>
                <a:latin typeface="Verdana"/>
                <a:cs typeface="Verdana"/>
              </a:rPr>
              <a:t>1,4</a:t>
            </a:r>
            <a:endParaRPr lang="en-US" sz="1400" baseline="30000" dirty="0">
              <a:solidFill>
                <a:schemeClr val="bg1"/>
              </a:solidFill>
              <a:latin typeface="Verdana"/>
              <a:cs typeface="Verdana"/>
            </a:endParaRPr>
          </a:p>
        </p:txBody>
      </p:sp>
      <p:pic>
        <p:nvPicPr>
          <p:cNvPr id="18" name="Picture 17" descr="IncJar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2389" y="2204962"/>
            <a:ext cx="641350" cy="1423142"/>
          </a:xfrm>
          <a:prstGeom prst="rect">
            <a:avLst/>
          </a:prstGeom>
        </p:spPr>
      </p:pic>
      <p:sp>
        <p:nvSpPr>
          <p:cNvPr id="20" name="TextBox 19"/>
          <p:cNvSpPr txBox="1"/>
          <p:nvPr/>
        </p:nvSpPr>
        <p:spPr>
          <a:xfrm>
            <a:off x="2590800" y="4243917"/>
            <a:ext cx="6334125" cy="707886"/>
          </a:xfrm>
          <a:prstGeom prst="rect">
            <a:avLst/>
          </a:prstGeom>
          <a:noFill/>
        </p:spPr>
        <p:txBody>
          <a:bodyPr wrap="square" rtlCol="0">
            <a:spAutoFit/>
          </a:bodyPr>
          <a:lstStyle/>
          <a:p>
            <a:pPr algn="ctr"/>
            <a:r>
              <a:rPr lang="en-US" sz="2000" i="1" dirty="0" smtClean="0">
                <a:latin typeface="Verdana"/>
                <a:cs typeface="Verdana"/>
              </a:rPr>
              <a:t>Insights into drying/rewetting effects and constraining </a:t>
            </a:r>
            <a:r>
              <a:rPr lang="en-US" sz="2000" i="1" dirty="0">
                <a:latin typeface="Verdana"/>
                <a:cs typeface="Verdana"/>
              </a:rPr>
              <a:t>soil C </a:t>
            </a:r>
            <a:r>
              <a:rPr lang="en-US" sz="2000" i="1" dirty="0" smtClean="0">
                <a:latin typeface="Verdana"/>
                <a:cs typeface="Verdana"/>
              </a:rPr>
              <a:t>models</a:t>
            </a:r>
            <a:endParaRPr lang="en-US" sz="2000" i="1" dirty="0">
              <a:latin typeface="Verdana"/>
              <a:cs typeface="Verdana"/>
            </a:endParaRPr>
          </a:p>
        </p:txBody>
      </p:sp>
      <p:pic>
        <p:nvPicPr>
          <p:cNvPr id="22" name="Picture 21" descr="Minerva_white_transpar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68" y="5058061"/>
            <a:ext cx="550976" cy="550976"/>
          </a:xfrm>
          <a:prstGeom prst="rect">
            <a:avLst/>
          </a:prstGeom>
        </p:spPr>
      </p:pic>
      <p:pic>
        <p:nvPicPr>
          <p:cNvPr id="7" name="Picture 6" descr="Beem-Miller_headshot.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344" y="416603"/>
            <a:ext cx="984607" cy="1168400"/>
          </a:xfrm>
          <a:prstGeom prst="rect">
            <a:avLst/>
          </a:prstGeom>
        </p:spPr>
      </p:pic>
      <p:pic>
        <p:nvPicPr>
          <p:cNvPr id="23" name="Picture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7837" y="5123621"/>
            <a:ext cx="490754" cy="47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9446" y="5058061"/>
            <a:ext cx="842612" cy="68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pic>
      <p:sp>
        <p:nvSpPr>
          <p:cNvPr id="26" name="TextBox 25"/>
          <p:cNvSpPr txBox="1"/>
          <p:nvPr/>
        </p:nvSpPr>
        <p:spPr>
          <a:xfrm>
            <a:off x="0" y="3951529"/>
            <a:ext cx="2307168" cy="584776"/>
          </a:xfrm>
          <a:prstGeom prst="rect">
            <a:avLst/>
          </a:prstGeom>
          <a:noFill/>
        </p:spPr>
        <p:txBody>
          <a:bodyPr wrap="square" rtlCol="0">
            <a:spAutoFit/>
          </a:bodyPr>
          <a:lstStyle/>
          <a:p>
            <a:pPr marL="119063" indent="-119063">
              <a:buAutoNum type="arabicPeriod"/>
            </a:pPr>
            <a:r>
              <a:rPr lang="en-US" sz="800" dirty="0" smtClean="0">
                <a:solidFill>
                  <a:srgbClr val="FFFFFF"/>
                </a:solidFill>
                <a:latin typeface="Cambria"/>
                <a:cs typeface="Cambria"/>
              </a:rPr>
              <a:t>Max Planck Institute for Biogeochemistry</a:t>
            </a:r>
          </a:p>
          <a:p>
            <a:pPr marL="119063" indent="-119063">
              <a:buAutoNum type="arabicPeriod"/>
            </a:pPr>
            <a:r>
              <a:rPr lang="en-US" sz="800" dirty="0" smtClean="0">
                <a:solidFill>
                  <a:srgbClr val="FFFFFF"/>
                </a:solidFill>
                <a:latin typeface="Cambria"/>
                <a:cs typeface="Cambria"/>
              </a:rPr>
              <a:t>Leibniz </a:t>
            </a:r>
            <a:r>
              <a:rPr lang="en-US" sz="800" dirty="0" err="1" smtClean="0">
                <a:solidFill>
                  <a:srgbClr val="FFFFFF"/>
                </a:solidFill>
                <a:latin typeface="Cambria"/>
                <a:cs typeface="Cambria"/>
              </a:rPr>
              <a:t>Universität</a:t>
            </a:r>
            <a:r>
              <a:rPr lang="en-US" sz="800" dirty="0" smtClean="0">
                <a:solidFill>
                  <a:srgbClr val="FFFFFF"/>
                </a:solidFill>
                <a:latin typeface="Cambria"/>
                <a:cs typeface="Cambria"/>
              </a:rPr>
              <a:t> </a:t>
            </a:r>
            <a:r>
              <a:rPr lang="en-US" sz="800" dirty="0">
                <a:solidFill>
                  <a:srgbClr val="FFFFFF"/>
                </a:solidFill>
                <a:latin typeface="Cambria"/>
                <a:cs typeface="Cambria"/>
              </a:rPr>
              <a:t>H</a:t>
            </a:r>
            <a:r>
              <a:rPr lang="en-US" sz="800" dirty="0" smtClean="0">
                <a:solidFill>
                  <a:srgbClr val="FFFFFF"/>
                </a:solidFill>
                <a:latin typeface="Cambria"/>
                <a:cs typeface="Cambria"/>
              </a:rPr>
              <a:t>annover</a:t>
            </a:r>
          </a:p>
          <a:p>
            <a:pPr marL="119063" indent="-119063">
              <a:buAutoNum type="arabicPeriod"/>
            </a:pPr>
            <a:r>
              <a:rPr lang="en-US" sz="800" dirty="0" smtClean="0">
                <a:solidFill>
                  <a:srgbClr val="FFFFFF"/>
                </a:solidFill>
                <a:latin typeface="Cambria"/>
                <a:cs typeface="Cambria"/>
              </a:rPr>
              <a:t>Berkeley National Lab</a:t>
            </a:r>
          </a:p>
          <a:p>
            <a:pPr marL="119063" indent="-119063">
              <a:buAutoNum type="arabicPeriod"/>
            </a:pPr>
            <a:r>
              <a:rPr lang="en-US" sz="800" dirty="0" smtClean="0">
                <a:solidFill>
                  <a:srgbClr val="FFFFFF"/>
                </a:solidFill>
                <a:latin typeface="Cambria"/>
                <a:cs typeface="Cambria"/>
              </a:rPr>
              <a:t>University of California, Irvine</a:t>
            </a:r>
            <a:endParaRPr lang="en-US" sz="800" dirty="0">
              <a:solidFill>
                <a:srgbClr val="FFFFFF"/>
              </a:solidFill>
              <a:latin typeface="Cambria"/>
              <a:cs typeface="Cambria"/>
            </a:endParaRPr>
          </a:p>
        </p:txBody>
      </p:sp>
    </p:spTree>
    <p:extLst>
      <p:ext uri="{BB962C8B-B14F-4D97-AF65-F5344CB8AC3E}">
        <p14:creationId xmlns:p14="http://schemas.microsoft.com/office/powerpoint/2010/main" val="2260654685"/>
      </p:ext>
    </p:extLst>
  </p:cSld>
  <p:clrMapOvr>
    <a:masterClrMapping/>
  </p:clrMapOvr>
  <mc:AlternateContent xmlns:mc="http://schemas.openxmlformats.org/markup-compatibility/2006" xmlns:p14="http://schemas.microsoft.com/office/powerpoint/2010/main">
    <mc:Choice Requires="p14">
      <p:transition spd="slow" p14:dur="2000" advTm="33520"/>
    </mc:Choice>
    <mc:Fallback xmlns="">
      <p:transition xmlns:p14="http://schemas.microsoft.com/office/powerpoint/2010/main" spd="slow" advTm="3352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Research questions</a:t>
            </a:r>
            <a:endParaRPr lang="en-US" dirty="0"/>
          </a:p>
        </p:txBody>
      </p:sp>
      <p:sp>
        <p:nvSpPr>
          <p:cNvPr id="4" name="Date Placeholder 3"/>
          <p:cNvSpPr>
            <a:spLocks noGrp="1"/>
          </p:cNvSpPr>
          <p:nvPr>
            <p:ph type="dt" sz="half" idx="10"/>
          </p:nvPr>
        </p:nvSpPr>
        <p:spPr/>
        <p:txBody>
          <a:bodyPr/>
          <a:lstStyle/>
          <a:p>
            <a:r>
              <a:rPr lang="en-US" dirty="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10</a:t>
            </a:fld>
            <a:endParaRPr lang="en-US"/>
          </a:p>
        </p:txBody>
      </p:sp>
      <p:pic>
        <p:nvPicPr>
          <p:cNvPr id="7" name="Picture 6" descr="ArchiveSamples_331k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636403" y="684930"/>
            <a:ext cx="1547019" cy="2062692"/>
          </a:xfrm>
          <a:prstGeom prst="rect">
            <a:avLst/>
          </a:prstGeom>
        </p:spPr>
      </p:pic>
      <p:pic>
        <p:nvPicPr>
          <p:cNvPr id="8" name="Picture 7" descr="MICADAS_980x65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322" y="3335842"/>
            <a:ext cx="2516718" cy="1676957"/>
          </a:xfrm>
          <a:prstGeom prst="rect">
            <a:avLst/>
          </a:prstGeom>
        </p:spPr>
      </p:pic>
      <p:pic>
        <p:nvPicPr>
          <p:cNvPr id="9" name="Picture 8" descr="IncJar.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7496" y="3121578"/>
            <a:ext cx="1142977" cy="2046360"/>
          </a:xfrm>
          <a:prstGeom prst="rect">
            <a:avLst/>
          </a:prstGeom>
        </p:spPr>
      </p:pic>
      <p:pic>
        <p:nvPicPr>
          <p:cNvPr id="10" name="Picture 9" descr="sampling.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282" y="942766"/>
            <a:ext cx="2137508" cy="2178812"/>
          </a:xfrm>
          <a:prstGeom prst="rect">
            <a:avLst/>
          </a:prstGeom>
        </p:spPr>
      </p:pic>
      <p:cxnSp>
        <p:nvCxnSpPr>
          <p:cNvPr id="12" name="Straight Arrow Connector 11"/>
          <p:cNvCxnSpPr/>
          <p:nvPr/>
        </p:nvCxnSpPr>
        <p:spPr>
          <a:xfrm flipV="1">
            <a:off x="2795790" y="1915583"/>
            <a:ext cx="3582776" cy="172"/>
          </a:xfrm>
          <a:prstGeom prst="straightConnector1">
            <a:avLst/>
          </a:prstGeom>
          <a:ln w="38100">
            <a:solidFill>
              <a:srgbClr val="D81B6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1"/>
            <a:endCxn id="9" idx="0"/>
          </p:cNvCxnSpPr>
          <p:nvPr/>
        </p:nvCxnSpPr>
        <p:spPr>
          <a:xfrm flipH="1">
            <a:off x="7408985" y="2489786"/>
            <a:ext cx="928" cy="631792"/>
          </a:xfrm>
          <a:prstGeom prst="straightConnector1">
            <a:avLst/>
          </a:prstGeom>
          <a:ln w="38100">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1"/>
            <a:endCxn id="8" idx="3"/>
          </p:cNvCxnSpPr>
          <p:nvPr/>
        </p:nvCxnSpPr>
        <p:spPr>
          <a:xfrm flipH="1">
            <a:off x="2891040" y="4144758"/>
            <a:ext cx="3946456" cy="29563"/>
          </a:xfrm>
          <a:prstGeom prst="straightConnector1">
            <a:avLst/>
          </a:prstGeom>
          <a:ln w="38100">
            <a:solidFill>
              <a:srgbClr val="FFC107"/>
            </a:solidFill>
            <a:tailEnd type="arrow"/>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891040" y="2189652"/>
            <a:ext cx="3376085" cy="1726181"/>
          </a:xfrm>
          <a:solidFill>
            <a:schemeClr val="bg1">
              <a:lumMod val="95000"/>
            </a:schemeClr>
          </a:solidFill>
        </p:spPr>
        <p:txBody>
          <a:bodyPr>
            <a:noAutofit/>
          </a:bodyPr>
          <a:lstStyle/>
          <a:p>
            <a:pPr marL="0" indent="0" algn="ctr">
              <a:spcBef>
                <a:spcPts val="0"/>
              </a:spcBef>
              <a:buNone/>
            </a:pPr>
            <a:r>
              <a:rPr lang="en-US" sz="2000" b="1" i="1" dirty="0" smtClean="0"/>
              <a:t>Can we use ∆</a:t>
            </a:r>
            <a:r>
              <a:rPr lang="en-US" sz="2000" b="1" i="1" baseline="30000" dirty="0" smtClean="0"/>
              <a:t>14</a:t>
            </a:r>
            <a:r>
              <a:rPr lang="en-US" sz="2000" b="1" i="1" dirty="0" smtClean="0"/>
              <a:t>C of respired CO</a:t>
            </a:r>
            <a:r>
              <a:rPr lang="en-US" sz="2000" b="1" i="1" baseline="-25000" dirty="0" smtClean="0"/>
              <a:t>2</a:t>
            </a:r>
            <a:r>
              <a:rPr lang="en-US" sz="2000" b="1" i="1" dirty="0" smtClean="0"/>
              <a:t> measured in incubations of archived soils to </a:t>
            </a:r>
            <a:r>
              <a:rPr lang="en-US" b="1" i="1" dirty="0" smtClean="0"/>
              <a:t>constrain</a:t>
            </a:r>
            <a:r>
              <a:rPr lang="en-US" sz="2000" b="1" i="1" dirty="0" smtClean="0"/>
              <a:t> soil C models? </a:t>
            </a:r>
          </a:p>
        </p:txBody>
      </p:sp>
    </p:spTree>
    <p:custDataLst>
      <p:tags r:id="rId1"/>
    </p:custDataLst>
    <p:extLst>
      <p:ext uri="{BB962C8B-B14F-4D97-AF65-F5344CB8AC3E}">
        <p14:creationId xmlns:p14="http://schemas.microsoft.com/office/powerpoint/2010/main" val="1575226489"/>
      </p:ext>
    </p:extLst>
  </p:cSld>
  <p:clrMapOvr>
    <a:masterClrMapping/>
  </p:clrMapOvr>
  <mc:AlternateContent xmlns:mc="http://schemas.openxmlformats.org/markup-compatibility/2006" xmlns:p14="http://schemas.microsoft.com/office/powerpoint/2010/main">
    <mc:Choice Requires="p14">
      <p:transition spd="slow" p14:dur="2000" advTm="24200"/>
    </mc:Choice>
    <mc:Fallback xmlns="">
      <p:transition xmlns:p14="http://schemas.microsoft.com/office/powerpoint/2010/main" spd="slow" advTm="2420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Research questions</a:t>
            </a:r>
            <a:endParaRPr lang="en-US" dirty="0"/>
          </a:p>
        </p:txBody>
      </p:sp>
      <p:sp>
        <p:nvSpPr>
          <p:cNvPr id="4" name="Date Placeholder 3"/>
          <p:cNvSpPr>
            <a:spLocks noGrp="1"/>
          </p:cNvSpPr>
          <p:nvPr>
            <p:ph type="dt" sz="half" idx="10"/>
          </p:nvPr>
        </p:nvSpPr>
        <p:spPr/>
        <p:txBody>
          <a:bodyPr/>
          <a:lstStyle/>
          <a:p>
            <a:r>
              <a:rPr lang="en-US" dirty="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11</a:t>
            </a:fld>
            <a:endParaRPr lang="en-US"/>
          </a:p>
        </p:txBody>
      </p:sp>
      <p:pic>
        <p:nvPicPr>
          <p:cNvPr id="7" name="Picture 6" descr="ArchiveSamples_331k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636403" y="684930"/>
            <a:ext cx="1547019" cy="2062692"/>
          </a:xfrm>
          <a:prstGeom prst="rect">
            <a:avLst/>
          </a:prstGeom>
        </p:spPr>
      </p:pic>
      <p:pic>
        <p:nvPicPr>
          <p:cNvPr id="8" name="Picture 7" descr="MICADAS_980x65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322" y="3335842"/>
            <a:ext cx="2516718" cy="1676957"/>
          </a:xfrm>
          <a:prstGeom prst="rect">
            <a:avLst/>
          </a:prstGeom>
        </p:spPr>
      </p:pic>
      <p:pic>
        <p:nvPicPr>
          <p:cNvPr id="9" name="Picture 8" descr="IncJar.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7496" y="3121578"/>
            <a:ext cx="1142977" cy="2046360"/>
          </a:xfrm>
          <a:prstGeom prst="rect">
            <a:avLst/>
          </a:prstGeom>
        </p:spPr>
      </p:pic>
      <p:pic>
        <p:nvPicPr>
          <p:cNvPr id="10" name="Picture 9" descr="sampling.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282" y="942766"/>
            <a:ext cx="2137508" cy="2178812"/>
          </a:xfrm>
          <a:prstGeom prst="rect">
            <a:avLst/>
          </a:prstGeom>
        </p:spPr>
      </p:pic>
      <p:cxnSp>
        <p:nvCxnSpPr>
          <p:cNvPr id="12" name="Straight Arrow Connector 11"/>
          <p:cNvCxnSpPr/>
          <p:nvPr/>
        </p:nvCxnSpPr>
        <p:spPr>
          <a:xfrm flipV="1">
            <a:off x="2795790" y="1915583"/>
            <a:ext cx="3582776" cy="172"/>
          </a:xfrm>
          <a:prstGeom prst="straightConnector1">
            <a:avLst/>
          </a:prstGeom>
          <a:ln w="38100">
            <a:solidFill>
              <a:srgbClr val="D81B6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1"/>
            <a:endCxn id="9" idx="0"/>
          </p:cNvCxnSpPr>
          <p:nvPr/>
        </p:nvCxnSpPr>
        <p:spPr>
          <a:xfrm flipH="1">
            <a:off x="7408985" y="2489786"/>
            <a:ext cx="928" cy="631792"/>
          </a:xfrm>
          <a:prstGeom prst="straightConnector1">
            <a:avLst/>
          </a:prstGeom>
          <a:ln w="38100">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1"/>
            <a:endCxn id="8" idx="3"/>
          </p:cNvCxnSpPr>
          <p:nvPr/>
        </p:nvCxnSpPr>
        <p:spPr>
          <a:xfrm flipH="1">
            <a:off x="2891040" y="4144758"/>
            <a:ext cx="3946456" cy="29563"/>
          </a:xfrm>
          <a:prstGeom prst="straightConnector1">
            <a:avLst/>
          </a:prstGeom>
          <a:ln w="38100">
            <a:solidFill>
              <a:srgbClr val="FFC107"/>
            </a:solidFill>
            <a:tailEnd type="arrow"/>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891040" y="2189652"/>
            <a:ext cx="3376085" cy="1726181"/>
          </a:xfrm>
          <a:solidFill>
            <a:schemeClr val="bg1">
              <a:lumMod val="95000"/>
            </a:schemeClr>
          </a:solidFill>
        </p:spPr>
        <p:txBody>
          <a:bodyPr>
            <a:noAutofit/>
          </a:bodyPr>
          <a:lstStyle/>
          <a:p>
            <a:pPr marL="0" indent="0" algn="ctr">
              <a:spcBef>
                <a:spcPts val="0"/>
              </a:spcBef>
              <a:buNone/>
            </a:pPr>
            <a:r>
              <a:rPr lang="en-US" sz="2000" b="1" i="1" dirty="0" smtClean="0">
                <a:solidFill>
                  <a:srgbClr val="BFBFBF"/>
                </a:solidFill>
              </a:rPr>
              <a:t>Can we use ∆</a:t>
            </a:r>
            <a:r>
              <a:rPr lang="en-US" sz="2000" b="1" i="1" baseline="30000" dirty="0" smtClean="0">
                <a:solidFill>
                  <a:srgbClr val="BFBFBF"/>
                </a:solidFill>
              </a:rPr>
              <a:t>14</a:t>
            </a:r>
            <a:r>
              <a:rPr lang="en-US" sz="2000" b="1" i="1" dirty="0" smtClean="0">
                <a:solidFill>
                  <a:srgbClr val="BFBFBF"/>
                </a:solidFill>
              </a:rPr>
              <a:t>C of respired CO</a:t>
            </a:r>
            <a:r>
              <a:rPr lang="en-US" sz="2000" b="1" i="1" baseline="-25000" dirty="0" smtClean="0">
                <a:solidFill>
                  <a:srgbClr val="BFBFBF"/>
                </a:solidFill>
              </a:rPr>
              <a:t>2</a:t>
            </a:r>
            <a:r>
              <a:rPr lang="en-US" sz="2000" b="1" i="1" dirty="0" smtClean="0">
                <a:solidFill>
                  <a:srgbClr val="BFBFBF"/>
                </a:solidFill>
              </a:rPr>
              <a:t> measured in incubations of archived soils to </a:t>
            </a:r>
            <a:r>
              <a:rPr lang="en-US" b="1" i="1" dirty="0" smtClean="0">
                <a:solidFill>
                  <a:srgbClr val="BFBFBF"/>
                </a:solidFill>
              </a:rPr>
              <a:t>constrain</a:t>
            </a:r>
            <a:r>
              <a:rPr lang="en-US" sz="2000" b="1" i="1" dirty="0" smtClean="0">
                <a:solidFill>
                  <a:srgbClr val="BFBFBF"/>
                </a:solidFill>
              </a:rPr>
              <a:t> soil C models? </a:t>
            </a:r>
          </a:p>
        </p:txBody>
      </p:sp>
      <p:sp>
        <p:nvSpPr>
          <p:cNvPr id="22" name="Content Placeholder 2"/>
          <p:cNvSpPr txBox="1">
            <a:spLocks/>
          </p:cNvSpPr>
          <p:nvPr/>
        </p:nvSpPr>
        <p:spPr>
          <a:xfrm>
            <a:off x="2891040" y="812800"/>
            <a:ext cx="3376085" cy="1066758"/>
          </a:xfrm>
          <a:prstGeom prst="rect">
            <a:avLst/>
          </a:prstGeom>
          <a:solidFill>
            <a:srgbClr val="F2F2F2"/>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Font typeface="Arial"/>
              <a:buNone/>
            </a:pPr>
            <a:r>
              <a:rPr lang="en-US" sz="2000" b="1" i="1" dirty="0" smtClean="0"/>
              <a:t>How does air-drying and subsequent rewetting affect ∆</a:t>
            </a:r>
            <a:r>
              <a:rPr lang="en-US" sz="2000" b="1" i="1" baseline="30000" dirty="0" smtClean="0"/>
              <a:t>14</a:t>
            </a:r>
            <a:r>
              <a:rPr lang="en-US" sz="2000" b="1" i="1" dirty="0" smtClean="0"/>
              <a:t>C-CO</a:t>
            </a:r>
            <a:r>
              <a:rPr lang="en-US" sz="2000" b="1" i="1" baseline="-25000" dirty="0" smtClean="0"/>
              <a:t>2</a:t>
            </a:r>
            <a:r>
              <a:rPr lang="en-US" sz="2000" b="1" i="1" dirty="0" smtClean="0"/>
              <a:t>?</a:t>
            </a:r>
          </a:p>
        </p:txBody>
      </p:sp>
    </p:spTree>
    <p:custDataLst>
      <p:tags r:id="rId1"/>
    </p:custDataLst>
    <p:extLst>
      <p:ext uri="{BB962C8B-B14F-4D97-AF65-F5344CB8AC3E}">
        <p14:creationId xmlns:p14="http://schemas.microsoft.com/office/powerpoint/2010/main" val="1040071640"/>
      </p:ext>
    </p:extLst>
  </p:cSld>
  <p:clrMapOvr>
    <a:masterClrMapping/>
  </p:clrMapOvr>
  <mc:AlternateContent xmlns:mc="http://schemas.openxmlformats.org/markup-compatibility/2006" xmlns:p14="http://schemas.microsoft.com/office/powerpoint/2010/main">
    <mc:Choice Requires="p14">
      <p:transition spd="slow" p14:dur="2000" advTm="24200"/>
    </mc:Choice>
    <mc:Fallback xmlns="">
      <p:transition xmlns:p14="http://schemas.microsoft.com/office/powerpoint/2010/main" spd="slow" advTm="242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Research questions</a:t>
            </a:r>
            <a:endParaRPr lang="en-US" dirty="0"/>
          </a:p>
        </p:txBody>
      </p:sp>
      <p:sp>
        <p:nvSpPr>
          <p:cNvPr id="4" name="Date Placeholder 3"/>
          <p:cNvSpPr>
            <a:spLocks noGrp="1"/>
          </p:cNvSpPr>
          <p:nvPr>
            <p:ph type="dt" sz="half" idx="10"/>
          </p:nvPr>
        </p:nvSpPr>
        <p:spPr/>
        <p:txBody>
          <a:bodyPr/>
          <a:lstStyle/>
          <a:p>
            <a:r>
              <a:rPr lang="en-US" dirty="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12</a:t>
            </a:fld>
            <a:endParaRPr lang="en-US"/>
          </a:p>
        </p:txBody>
      </p:sp>
      <p:pic>
        <p:nvPicPr>
          <p:cNvPr id="7" name="Picture 6" descr="ArchiveSamples_331k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636403" y="684930"/>
            <a:ext cx="1547019" cy="2062692"/>
          </a:xfrm>
          <a:prstGeom prst="rect">
            <a:avLst/>
          </a:prstGeom>
        </p:spPr>
      </p:pic>
      <p:pic>
        <p:nvPicPr>
          <p:cNvPr id="8" name="Picture 7" descr="MICADAS_980x65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322" y="3335842"/>
            <a:ext cx="2516718" cy="1676957"/>
          </a:xfrm>
          <a:prstGeom prst="rect">
            <a:avLst/>
          </a:prstGeom>
        </p:spPr>
      </p:pic>
      <p:pic>
        <p:nvPicPr>
          <p:cNvPr id="9" name="Picture 8" descr="IncJar.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7496" y="3121578"/>
            <a:ext cx="1142977" cy="2046360"/>
          </a:xfrm>
          <a:prstGeom prst="rect">
            <a:avLst/>
          </a:prstGeom>
        </p:spPr>
      </p:pic>
      <p:pic>
        <p:nvPicPr>
          <p:cNvPr id="10" name="Picture 9" descr="sampling.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282" y="942766"/>
            <a:ext cx="2137508" cy="2178812"/>
          </a:xfrm>
          <a:prstGeom prst="rect">
            <a:avLst/>
          </a:prstGeom>
        </p:spPr>
      </p:pic>
      <p:cxnSp>
        <p:nvCxnSpPr>
          <p:cNvPr id="12" name="Straight Arrow Connector 11"/>
          <p:cNvCxnSpPr/>
          <p:nvPr/>
        </p:nvCxnSpPr>
        <p:spPr>
          <a:xfrm flipV="1">
            <a:off x="2795790" y="1915583"/>
            <a:ext cx="3582776" cy="172"/>
          </a:xfrm>
          <a:prstGeom prst="straightConnector1">
            <a:avLst/>
          </a:prstGeom>
          <a:ln w="38100">
            <a:solidFill>
              <a:srgbClr val="D81B6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1"/>
            <a:endCxn id="9" idx="0"/>
          </p:cNvCxnSpPr>
          <p:nvPr/>
        </p:nvCxnSpPr>
        <p:spPr>
          <a:xfrm flipH="1">
            <a:off x="7408985" y="2489786"/>
            <a:ext cx="928" cy="631792"/>
          </a:xfrm>
          <a:prstGeom prst="straightConnector1">
            <a:avLst/>
          </a:prstGeom>
          <a:ln w="38100">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1"/>
            <a:endCxn id="8" idx="3"/>
          </p:cNvCxnSpPr>
          <p:nvPr/>
        </p:nvCxnSpPr>
        <p:spPr>
          <a:xfrm flipH="1">
            <a:off x="2891040" y="4144758"/>
            <a:ext cx="3946456" cy="29563"/>
          </a:xfrm>
          <a:prstGeom prst="straightConnector1">
            <a:avLst/>
          </a:prstGeom>
          <a:ln w="38100">
            <a:solidFill>
              <a:srgbClr val="FFC107"/>
            </a:solidFill>
            <a:tailEnd type="arrow"/>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891040" y="2189652"/>
            <a:ext cx="3376085" cy="1726181"/>
          </a:xfrm>
          <a:solidFill>
            <a:schemeClr val="bg1">
              <a:lumMod val="95000"/>
            </a:schemeClr>
          </a:solidFill>
        </p:spPr>
        <p:txBody>
          <a:bodyPr>
            <a:noAutofit/>
          </a:bodyPr>
          <a:lstStyle/>
          <a:p>
            <a:pPr marL="0" indent="0" algn="ctr">
              <a:spcBef>
                <a:spcPts val="0"/>
              </a:spcBef>
              <a:buNone/>
            </a:pPr>
            <a:r>
              <a:rPr lang="en-US" sz="2000" b="1" i="1" dirty="0" smtClean="0">
                <a:solidFill>
                  <a:schemeClr val="bg1">
                    <a:lumMod val="75000"/>
                  </a:schemeClr>
                </a:solidFill>
              </a:rPr>
              <a:t>Can we use ∆</a:t>
            </a:r>
            <a:r>
              <a:rPr lang="en-US" sz="2000" b="1" i="1" baseline="30000" dirty="0" smtClean="0">
                <a:solidFill>
                  <a:schemeClr val="bg1">
                    <a:lumMod val="75000"/>
                  </a:schemeClr>
                </a:solidFill>
              </a:rPr>
              <a:t>14</a:t>
            </a:r>
            <a:r>
              <a:rPr lang="en-US" sz="2000" b="1" i="1" dirty="0" smtClean="0">
                <a:solidFill>
                  <a:schemeClr val="bg1">
                    <a:lumMod val="75000"/>
                  </a:schemeClr>
                </a:solidFill>
              </a:rPr>
              <a:t>C of respired CO</a:t>
            </a:r>
            <a:r>
              <a:rPr lang="en-US" sz="2000" b="1" i="1" baseline="-25000" dirty="0" smtClean="0">
                <a:solidFill>
                  <a:schemeClr val="bg1">
                    <a:lumMod val="75000"/>
                  </a:schemeClr>
                </a:solidFill>
              </a:rPr>
              <a:t>2</a:t>
            </a:r>
            <a:r>
              <a:rPr lang="en-US" sz="2000" b="1" i="1" dirty="0" smtClean="0">
                <a:solidFill>
                  <a:schemeClr val="bg1">
                    <a:lumMod val="75000"/>
                  </a:schemeClr>
                </a:solidFill>
              </a:rPr>
              <a:t> measured in incubations of archived soils to </a:t>
            </a:r>
            <a:r>
              <a:rPr lang="en-US" b="1" i="1" dirty="0" smtClean="0">
                <a:solidFill>
                  <a:schemeClr val="bg1">
                    <a:lumMod val="75000"/>
                  </a:schemeClr>
                </a:solidFill>
              </a:rPr>
              <a:t>constrain</a:t>
            </a:r>
            <a:r>
              <a:rPr lang="en-US" sz="2000" b="1" i="1" dirty="0" smtClean="0">
                <a:solidFill>
                  <a:schemeClr val="bg1">
                    <a:lumMod val="75000"/>
                  </a:schemeClr>
                </a:solidFill>
              </a:rPr>
              <a:t> soil C models? </a:t>
            </a:r>
          </a:p>
        </p:txBody>
      </p:sp>
      <p:sp>
        <p:nvSpPr>
          <p:cNvPr id="22" name="Content Placeholder 2"/>
          <p:cNvSpPr txBox="1">
            <a:spLocks/>
          </p:cNvSpPr>
          <p:nvPr/>
        </p:nvSpPr>
        <p:spPr>
          <a:xfrm>
            <a:off x="2891040" y="812800"/>
            <a:ext cx="3376085" cy="1066758"/>
          </a:xfrm>
          <a:prstGeom prst="rect">
            <a:avLst/>
          </a:prstGeom>
          <a:solidFill>
            <a:srgbClr val="F2F2F2"/>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Font typeface="Arial"/>
              <a:buNone/>
            </a:pPr>
            <a:r>
              <a:rPr lang="en-US" sz="2000" b="1" i="1" dirty="0" smtClean="0">
                <a:solidFill>
                  <a:srgbClr val="BFBFBF"/>
                </a:solidFill>
              </a:rPr>
              <a:t>How does air-drying and subsequent rewetting affect ∆</a:t>
            </a:r>
            <a:r>
              <a:rPr lang="en-US" sz="2000" b="1" i="1" baseline="30000" dirty="0" smtClean="0">
                <a:solidFill>
                  <a:srgbClr val="BFBFBF"/>
                </a:solidFill>
              </a:rPr>
              <a:t>14</a:t>
            </a:r>
            <a:r>
              <a:rPr lang="en-US" sz="2000" b="1" i="1" dirty="0" smtClean="0">
                <a:solidFill>
                  <a:srgbClr val="BFBFBF"/>
                </a:solidFill>
              </a:rPr>
              <a:t>C-CO</a:t>
            </a:r>
            <a:r>
              <a:rPr lang="en-US" sz="2000" b="1" i="1" baseline="-25000" dirty="0" smtClean="0">
                <a:solidFill>
                  <a:srgbClr val="BFBFBF"/>
                </a:solidFill>
              </a:rPr>
              <a:t>2</a:t>
            </a:r>
            <a:r>
              <a:rPr lang="en-US" sz="2000" b="1" i="1" dirty="0" smtClean="0">
                <a:solidFill>
                  <a:srgbClr val="BFBFBF"/>
                </a:solidFill>
              </a:rPr>
              <a:t>?</a:t>
            </a:r>
          </a:p>
        </p:txBody>
      </p:sp>
      <p:sp>
        <p:nvSpPr>
          <p:cNvPr id="23" name="Content Placeholder 2"/>
          <p:cNvSpPr txBox="1">
            <a:spLocks/>
          </p:cNvSpPr>
          <p:nvPr/>
        </p:nvSpPr>
        <p:spPr>
          <a:xfrm>
            <a:off x="3002481" y="4304847"/>
            <a:ext cx="3376085" cy="863091"/>
          </a:xfrm>
          <a:prstGeom prst="rect">
            <a:avLst/>
          </a:prstGeom>
          <a:solidFill>
            <a:srgbClr val="F2F2F2"/>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spcAft>
                <a:spcPts val="0"/>
              </a:spcAft>
              <a:buNone/>
              <a:defRPr/>
            </a:pPr>
            <a:r>
              <a:rPr lang="en-US" sz="2000" b="1" i="1" dirty="0" smtClean="0">
                <a:solidFill>
                  <a:srgbClr val="000000"/>
                </a:solidFill>
              </a:rPr>
              <a:t>What </a:t>
            </a:r>
            <a:r>
              <a:rPr lang="en-US" sz="2000" b="1" i="1" dirty="0">
                <a:solidFill>
                  <a:srgbClr val="000000"/>
                </a:solidFill>
              </a:rPr>
              <a:t>is the effect of storage </a:t>
            </a:r>
            <a:r>
              <a:rPr lang="en-US" sz="2000" b="1" i="1" dirty="0" smtClean="0">
                <a:solidFill>
                  <a:srgbClr val="000000"/>
                </a:solidFill>
              </a:rPr>
              <a:t>duration on ∆</a:t>
            </a:r>
            <a:r>
              <a:rPr lang="en-US" sz="2000" b="1" i="1" baseline="30000" dirty="0" smtClean="0">
                <a:solidFill>
                  <a:srgbClr val="000000"/>
                </a:solidFill>
              </a:rPr>
              <a:t>14</a:t>
            </a:r>
            <a:r>
              <a:rPr lang="en-US" sz="2000" b="1" i="1" dirty="0" smtClean="0">
                <a:solidFill>
                  <a:srgbClr val="000000"/>
                </a:solidFill>
              </a:rPr>
              <a:t>C-CO</a:t>
            </a:r>
            <a:r>
              <a:rPr lang="en-US" sz="2000" b="1" i="1" baseline="-25000" dirty="0" smtClean="0">
                <a:solidFill>
                  <a:srgbClr val="000000"/>
                </a:solidFill>
              </a:rPr>
              <a:t>2</a:t>
            </a:r>
            <a:r>
              <a:rPr lang="en-US" sz="2000" b="1" i="1" dirty="0" smtClean="0">
                <a:solidFill>
                  <a:srgbClr val="000000"/>
                </a:solidFill>
              </a:rPr>
              <a:t>?</a:t>
            </a:r>
            <a:endParaRPr lang="en-US" sz="2000" b="1" i="1" dirty="0">
              <a:solidFill>
                <a:srgbClr val="000000"/>
              </a:solidFill>
            </a:endParaRPr>
          </a:p>
        </p:txBody>
      </p:sp>
    </p:spTree>
    <p:custDataLst>
      <p:tags r:id="rId1"/>
    </p:custDataLst>
    <p:extLst>
      <p:ext uri="{BB962C8B-B14F-4D97-AF65-F5344CB8AC3E}">
        <p14:creationId xmlns:p14="http://schemas.microsoft.com/office/powerpoint/2010/main" val="3938955033"/>
      </p:ext>
    </p:extLst>
  </p:cSld>
  <p:clrMapOvr>
    <a:masterClrMapping/>
  </p:clrMapOvr>
  <mc:AlternateContent xmlns:mc="http://schemas.openxmlformats.org/markup-compatibility/2006" xmlns:p14="http://schemas.microsoft.com/office/powerpoint/2010/main">
    <mc:Choice Requires="p14">
      <p:transition spd="slow" p14:dur="2000" advTm="24200"/>
    </mc:Choice>
    <mc:Fallback xmlns="">
      <p:transition xmlns:p14="http://schemas.microsoft.com/office/powerpoint/2010/main" spd="slow" advTm="242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15000"/>
                            </p:stCondLst>
                            <p:childTnLst>
                              <p:par>
                                <p:cTn id="8" presetID="1" presetClass="entr" presetSubtype="0" fill="hold" grpId="0" nodeType="afterEffect">
                                  <p:stCondLst>
                                    <p:cond delay="300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166"/>
          <p:cNvSpPr/>
          <p:nvPr/>
        </p:nvSpPr>
        <p:spPr>
          <a:xfrm>
            <a:off x="234949" y="1153747"/>
            <a:ext cx="3842603" cy="12856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rgbClr val="004D40"/>
          </a:solidFill>
        </p:spPr>
        <p:txBody>
          <a:bodyPr/>
          <a:lstStyle/>
          <a:p>
            <a:r>
              <a:rPr lang="en-US" dirty="0" smtClean="0"/>
              <a:t>Experimental design</a:t>
            </a:r>
            <a:endParaRPr lang="en-US" dirty="0"/>
          </a:p>
        </p:txBody>
      </p:sp>
      <p:sp>
        <p:nvSpPr>
          <p:cNvPr id="14" name="Date Placeholder 13"/>
          <p:cNvSpPr>
            <a:spLocks noGrp="1"/>
          </p:cNvSpPr>
          <p:nvPr>
            <p:ph type="dt" sz="half" idx="10"/>
          </p:nvPr>
        </p:nvSpPr>
        <p:spPr/>
        <p:txBody>
          <a:bodyPr/>
          <a:lstStyle/>
          <a:p>
            <a:r>
              <a:rPr lang="en-US" dirty="0"/>
              <a:t>29.10.2020</a:t>
            </a:r>
            <a:endParaRPr lang="en-US" dirty="0"/>
          </a:p>
        </p:txBody>
      </p:sp>
      <p:sp>
        <p:nvSpPr>
          <p:cNvPr id="15" name="Footer Placeholder 14"/>
          <p:cNvSpPr>
            <a:spLocks noGrp="1"/>
          </p:cNvSpPr>
          <p:nvPr>
            <p:ph type="ftr" sz="quarter" idx="11"/>
          </p:nvPr>
        </p:nvSpPr>
        <p:spPr/>
        <p:txBody>
          <a:bodyPr/>
          <a:lstStyle/>
          <a:p>
            <a:r>
              <a:rPr lang="en-US" dirty="0"/>
              <a:t>J. Beem-Miller</a:t>
            </a:r>
          </a:p>
        </p:txBody>
      </p:sp>
      <p:sp>
        <p:nvSpPr>
          <p:cNvPr id="16" name="Slide Number Placeholder 15"/>
          <p:cNvSpPr>
            <a:spLocks noGrp="1"/>
          </p:cNvSpPr>
          <p:nvPr>
            <p:ph type="sldNum" sz="quarter" idx="12"/>
          </p:nvPr>
        </p:nvSpPr>
        <p:spPr/>
        <p:txBody>
          <a:bodyPr/>
          <a:lstStyle/>
          <a:p>
            <a:fld id="{D6E039C3-B55B-E34B-B403-368EB567C570}" type="slidenum">
              <a:rPr lang="en-US" smtClean="0"/>
              <a:t>13</a:t>
            </a:fld>
            <a:endParaRPr lang="en-US"/>
          </a:p>
        </p:txBody>
      </p:sp>
      <p:sp>
        <p:nvSpPr>
          <p:cNvPr id="6" name="Content Placeholder 5"/>
          <p:cNvSpPr>
            <a:spLocks noGrp="1"/>
          </p:cNvSpPr>
          <p:nvPr>
            <p:ph idx="1"/>
          </p:nvPr>
        </p:nvSpPr>
        <p:spPr>
          <a:xfrm>
            <a:off x="4580820" y="1316952"/>
            <a:ext cx="4344104" cy="974891"/>
          </a:xfrm>
        </p:spPr>
        <p:txBody>
          <a:bodyPr>
            <a:noAutofit/>
          </a:bodyPr>
          <a:lstStyle/>
          <a:p>
            <a:pPr marL="0" indent="0">
              <a:spcAft>
                <a:spcPts val="0"/>
              </a:spcAft>
              <a:buNone/>
            </a:pPr>
            <a:r>
              <a:rPr lang="en-US" sz="1400" b="1" dirty="0" smtClean="0"/>
              <a:t>Experiment 1: </a:t>
            </a:r>
            <a:r>
              <a:rPr lang="en-US" sz="1400" b="1" dirty="0" smtClean="0">
                <a:solidFill>
                  <a:srgbClr val="FF0000"/>
                </a:solidFill>
              </a:rPr>
              <a:t>air-dry + storage</a:t>
            </a:r>
          </a:p>
          <a:p>
            <a:pPr lvl="1">
              <a:spcAft>
                <a:spcPts val="0"/>
              </a:spcAft>
            </a:pPr>
            <a:r>
              <a:rPr lang="en-US" sz="1200" dirty="0"/>
              <a:t>Samples from Central Germany</a:t>
            </a:r>
          </a:p>
          <a:p>
            <a:pPr lvl="1">
              <a:spcAft>
                <a:spcPts val="0"/>
              </a:spcAft>
            </a:pPr>
            <a:r>
              <a:rPr lang="en-US" sz="1200" dirty="0" smtClean="0"/>
              <a:t>Control </a:t>
            </a:r>
            <a:r>
              <a:rPr lang="en-US" sz="1200" dirty="0"/>
              <a:t>incubation in </a:t>
            </a:r>
            <a:r>
              <a:rPr lang="en-US" sz="1200" dirty="0" smtClean="0"/>
              <a:t>2011 prior </a:t>
            </a:r>
            <a:r>
              <a:rPr lang="en-US" sz="1200" dirty="0"/>
              <a:t>to air-drying</a:t>
            </a:r>
          </a:p>
          <a:p>
            <a:pPr lvl="1"/>
            <a:r>
              <a:rPr lang="en-US" sz="1200" dirty="0"/>
              <a:t>Treatment incubation in 2019 after air-</a:t>
            </a:r>
            <a:r>
              <a:rPr lang="en-US" sz="1200" dirty="0" smtClean="0"/>
              <a:t>drying + storage</a:t>
            </a:r>
            <a:endParaRPr lang="en-US" sz="1200" dirty="0"/>
          </a:p>
          <a:p>
            <a:pPr marL="0" indent="0">
              <a:spcAft>
                <a:spcPts val="0"/>
              </a:spcAft>
              <a:buNone/>
            </a:pPr>
            <a:endParaRPr lang="en-US" sz="1400" b="1" dirty="0" smtClean="0">
              <a:solidFill>
                <a:srgbClr val="FF0000"/>
              </a:solidFill>
            </a:endParaRPr>
          </a:p>
        </p:txBody>
      </p:sp>
      <p:grpSp>
        <p:nvGrpSpPr>
          <p:cNvPr id="163" name="Group 162"/>
          <p:cNvGrpSpPr/>
          <p:nvPr/>
        </p:nvGrpSpPr>
        <p:grpSpPr>
          <a:xfrm>
            <a:off x="289224" y="1291708"/>
            <a:ext cx="3569322" cy="1000135"/>
            <a:chOff x="4607545" y="985520"/>
            <a:chExt cx="4180169" cy="1112685"/>
          </a:xfrm>
        </p:grpSpPr>
        <p:grpSp>
          <p:nvGrpSpPr>
            <p:cNvPr id="144" name="Group 143"/>
            <p:cNvGrpSpPr/>
            <p:nvPr/>
          </p:nvGrpSpPr>
          <p:grpSpPr>
            <a:xfrm>
              <a:off x="4607545" y="985520"/>
              <a:ext cx="4180169" cy="1112685"/>
              <a:chOff x="4607545" y="985520"/>
              <a:chExt cx="4180169" cy="1112685"/>
            </a:xfrm>
          </p:grpSpPr>
          <p:sp>
            <p:nvSpPr>
              <p:cNvPr id="18" name="Oval 17"/>
              <p:cNvSpPr/>
              <p:nvPr/>
            </p:nvSpPr>
            <p:spPr>
              <a:xfrm>
                <a:off x="4607545" y="1205706"/>
                <a:ext cx="678438" cy="672992"/>
              </a:xfrm>
              <a:prstGeom prst="ellips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sp>
            <p:nvSpPr>
              <p:cNvPr id="19" name="Hexagon 18"/>
              <p:cNvSpPr/>
              <p:nvPr/>
            </p:nvSpPr>
            <p:spPr>
              <a:xfrm>
                <a:off x="5619364" y="1646306"/>
                <a:ext cx="481440"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sp>
            <p:nvSpPr>
              <p:cNvPr id="20" name="Oval 19"/>
              <p:cNvSpPr/>
              <p:nvPr/>
            </p:nvSpPr>
            <p:spPr>
              <a:xfrm>
                <a:off x="5656412" y="1008550"/>
                <a:ext cx="400969" cy="414255"/>
              </a:xfrm>
              <a:prstGeom prst="ellipse">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22" name="Straight Arrow Connector 21"/>
              <p:cNvCxnSpPr>
                <a:stCxn id="18" idx="6"/>
                <a:endCxn id="20" idx="2"/>
              </p:cNvCxnSpPr>
              <p:nvPr/>
            </p:nvCxnSpPr>
            <p:spPr>
              <a:xfrm flipV="1">
                <a:off x="5285983" y="1215678"/>
                <a:ext cx="370429" cy="326524"/>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8" idx="6"/>
                <a:endCxn id="19" idx="3"/>
              </p:cNvCxnSpPr>
              <p:nvPr/>
            </p:nvCxnSpPr>
            <p:spPr>
              <a:xfrm>
                <a:off x="5285983" y="1542202"/>
                <a:ext cx="333381" cy="31554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0" idx="6"/>
                <a:endCxn id="34" idx="2"/>
              </p:cNvCxnSpPr>
              <p:nvPr/>
            </p:nvCxnSpPr>
            <p:spPr>
              <a:xfrm>
                <a:off x="6057380" y="1215677"/>
                <a:ext cx="2371294" cy="10304"/>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Can 33"/>
              <p:cNvSpPr/>
              <p:nvPr/>
            </p:nvSpPr>
            <p:spPr>
              <a:xfrm>
                <a:off x="8428674" y="985520"/>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sp>
            <p:nvSpPr>
              <p:cNvPr id="37" name="Can 36"/>
              <p:cNvSpPr/>
              <p:nvPr/>
            </p:nvSpPr>
            <p:spPr>
              <a:xfrm>
                <a:off x="7714974" y="1617284"/>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38" name="Straight Arrow Connector 37"/>
              <p:cNvCxnSpPr>
                <a:stCxn id="123" idx="0"/>
                <a:endCxn id="69" idx="3"/>
              </p:cNvCxnSpPr>
              <p:nvPr/>
            </p:nvCxnSpPr>
            <p:spPr>
              <a:xfrm>
                <a:off x="6804774" y="1857746"/>
                <a:ext cx="196716" cy="0"/>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sp>
            <p:nvSpPr>
              <p:cNvPr id="61" name="Can 60"/>
              <p:cNvSpPr/>
              <p:nvPr/>
            </p:nvSpPr>
            <p:spPr>
              <a:xfrm>
                <a:off x="8428675" y="1617284"/>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64" name="Straight Arrow Connector 63"/>
              <p:cNvCxnSpPr>
                <a:stCxn id="37" idx="4"/>
                <a:endCxn id="61" idx="2"/>
              </p:cNvCxnSpPr>
              <p:nvPr/>
            </p:nvCxnSpPr>
            <p:spPr>
              <a:xfrm>
                <a:off x="8074013" y="1857745"/>
                <a:ext cx="354662"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69" name="Hexagon 68"/>
              <p:cNvSpPr/>
              <p:nvPr/>
            </p:nvSpPr>
            <p:spPr>
              <a:xfrm>
                <a:off x="7001490" y="1646306"/>
                <a:ext cx="481440" cy="422880"/>
              </a:xfrm>
              <a:prstGeom prst="hexagon">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75" name="Straight Arrow Connector 74"/>
              <p:cNvCxnSpPr>
                <a:stCxn id="69" idx="0"/>
                <a:endCxn id="37" idx="2"/>
              </p:cNvCxnSpPr>
              <p:nvPr/>
            </p:nvCxnSpPr>
            <p:spPr>
              <a:xfrm flipV="1">
                <a:off x="7482929" y="1857745"/>
                <a:ext cx="232045" cy="1"/>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23" name="Hexagon 122"/>
              <p:cNvSpPr/>
              <p:nvPr/>
            </p:nvSpPr>
            <p:spPr>
              <a:xfrm>
                <a:off x="6323334" y="1646306"/>
                <a:ext cx="481440"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Verdana"/>
                  <a:cs typeface="Verdana"/>
                </a:endParaRPr>
              </a:p>
            </p:txBody>
          </p:sp>
          <p:cxnSp>
            <p:nvCxnSpPr>
              <p:cNvPr id="125" name="Straight Arrow Connector 124"/>
              <p:cNvCxnSpPr>
                <a:stCxn id="19" idx="0"/>
                <a:endCxn id="123" idx="3"/>
              </p:cNvCxnSpPr>
              <p:nvPr/>
            </p:nvCxnSpPr>
            <p:spPr>
              <a:xfrm>
                <a:off x="6100803" y="1857746"/>
                <a:ext cx="222531"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7" name="TextBox 156"/>
            <p:cNvSpPr txBox="1"/>
            <p:nvPr/>
          </p:nvSpPr>
          <p:spPr>
            <a:xfrm>
              <a:off x="5628359" y="1046283"/>
              <a:ext cx="462582" cy="308171"/>
            </a:xfrm>
            <a:prstGeom prst="rect">
              <a:avLst/>
            </a:prstGeom>
            <a:noFill/>
          </p:spPr>
          <p:txBody>
            <a:bodyPr wrap="none" rtlCol="0">
              <a:spAutoFit/>
            </a:bodyPr>
            <a:lstStyle/>
            <a:p>
              <a:r>
                <a:rPr lang="en-US" sz="1200" dirty="0" err="1" smtClean="0">
                  <a:solidFill>
                    <a:schemeClr val="bg1"/>
                  </a:solidFill>
                  <a:latin typeface="Verdana"/>
                  <a:cs typeface="Verdana"/>
                </a:rPr>
                <a:t>Ctl</a:t>
              </a:r>
              <a:endParaRPr lang="en-US" sz="1200" dirty="0">
                <a:solidFill>
                  <a:schemeClr val="bg1"/>
                </a:solidFill>
                <a:latin typeface="Verdana"/>
                <a:cs typeface="Verdana"/>
              </a:endParaRPr>
            </a:p>
          </p:txBody>
        </p:sp>
        <p:sp>
          <p:nvSpPr>
            <p:cNvPr id="158" name="TextBox 157"/>
            <p:cNvSpPr txBox="1"/>
            <p:nvPr/>
          </p:nvSpPr>
          <p:spPr>
            <a:xfrm>
              <a:off x="6998032" y="1692498"/>
              <a:ext cx="457654" cy="308171"/>
            </a:xfrm>
            <a:prstGeom prst="rect">
              <a:avLst/>
            </a:prstGeom>
            <a:noFill/>
          </p:spPr>
          <p:txBody>
            <a:bodyPr wrap="none" rtlCol="0">
              <a:spAutoFit/>
            </a:bodyPr>
            <a:lstStyle/>
            <a:p>
              <a:r>
                <a:rPr lang="en-US" sz="1200" dirty="0" err="1" smtClean="0">
                  <a:solidFill>
                    <a:schemeClr val="bg1"/>
                  </a:solidFill>
                  <a:latin typeface="Verdana"/>
                  <a:cs typeface="Verdana"/>
                </a:rPr>
                <a:t>Trt</a:t>
              </a:r>
              <a:endParaRPr lang="en-US" sz="1200" dirty="0">
                <a:solidFill>
                  <a:schemeClr val="bg1"/>
                </a:solidFill>
                <a:latin typeface="Verdana"/>
                <a:cs typeface="Verdana"/>
              </a:endParaRPr>
            </a:p>
          </p:txBody>
        </p:sp>
      </p:grpSp>
      <p:sp>
        <p:nvSpPr>
          <p:cNvPr id="168" name="TextBox 167"/>
          <p:cNvSpPr txBox="1"/>
          <p:nvPr/>
        </p:nvSpPr>
        <p:spPr>
          <a:xfrm>
            <a:off x="539153" y="2061841"/>
            <a:ext cx="620683" cy="246221"/>
          </a:xfrm>
          <a:prstGeom prst="rect">
            <a:avLst/>
          </a:prstGeom>
          <a:noFill/>
        </p:spPr>
        <p:txBody>
          <a:bodyPr wrap="none" rtlCol="0">
            <a:spAutoFit/>
          </a:bodyPr>
          <a:lstStyle/>
          <a:p>
            <a:r>
              <a:rPr lang="en-US" sz="1000" dirty="0" smtClean="0">
                <a:latin typeface="Verdana"/>
                <a:cs typeface="Verdana"/>
              </a:rPr>
              <a:t>air-dry</a:t>
            </a:r>
            <a:endParaRPr lang="en-US" sz="1000" dirty="0">
              <a:latin typeface="Verdana"/>
              <a:cs typeface="Verdana"/>
            </a:endParaRPr>
          </a:p>
        </p:txBody>
      </p:sp>
      <p:sp>
        <p:nvSpPr>
          <p:cNvPr id="172" name="TextBox 171"/>
          <p:cNvSpPr txBox="1"/>
          <p:nvPr/>
        </p:nvSpPr>
        <p:spPr>
          <a:xfrm>
            <a:off x="259494" y="1106628"/>
            <a:ext cx="2098626" cy="246221"/>
          </a:xfrm>
          <a:prstGeom prst="rect">
            <a:avLst/>
          </a:prstGeom>
          <a:noFill/>
        </p:spPr>
        <p:txBody>
          <a:bodyPr wrap="none" rtlCol="0">
            <a:spAutoFit/>
          </a:bodyPr>
          <a:lstStyle/>
          <a:p>
            <a:r>
              <a:rPr lang="en-US" sz="1000" dirty="0" smtClean="0">
                <a:latin typeface="Verdana"/>
                <a:cs typeface="Verdana"/>
              </a:rPr>
              <a:t>adjust moisture (60% WHC*)</a:t>
            </a:r>
            <a:endParaRPr lang="en-US" sz="1000" dirty="0">
              <a:latin typeface="Verdana"/>
              <a:cs typeface="Verdana"/>
            </a:endParaRPr>
          </a:p>
        </p:txBody>
      </p:sp>
      <p:sp>
        <p:nvSpPr>
          <p:cNvPr id="176" name="TextBox 175"/>
          <p:cNvSpPr txBox="1"/>
          <p:nvPr/>
        </p:nvSpPr>
        <p:spPr>
          <a:xfrm>
            <a:off x="1318523" y="2235950"/>
            <a:ext cx="671979" cy="246221"/>
          </a:xfrm>
          <a:prstGeom prst="rect">
            <a:avLst/>
          </a:prstGeom>
          <a:noFill/>
        </p:spPr>
        <p:txBody>
          <a:bodyPr wrap="none" rtlCol="0">
            <a:spAutoFit/>
          </a:bodyPr>
          <a:lstStyle/>
          <a:p>
            <a:r>
              <a:rPr lang="en-US" sz="1000" dirty="0" smtClean="0">
                <a:latin typeface="Verdana"/>
                <a:cs typeface="Verdana"/>
              </a:rPr>
              <a:t>storage</a:t>
            </a:r>
            <a:endParaRPr lang="en-US" sz="1000" dirty="0">
              <a:latin typeface="Verdana"/>
              <a:cs typeface="Verdana"/>
            </a:endParaRPr>
          </a:p>
        </p:txBody>
      </p:sp>
      <p:sp>
        <p:nvSpPr>
          <p:cNvPr id="196" name="TextBox 195"/>
          <p:cNvSpPr txBox="1"/>
          <p:nvPr/>
        </p:nvSpPr>
        <p:spPr>
          <a:xfrm>
            <a:off x="2123923" y="812800"/>
            <a:ext cx="1190345" cy="369332"/>
          </a:xfrm>
          <a:prstGeom prst="rect">
            <a:avLst/>
          </a:prstGeom>
          <a:noFill/>
        </p:spPr>
        <p:txBody>
          <a:bodyPr wrap="square" rtlCol="0">
            <a:spAutoFit/>
          </a:bodyPr>
          <a:lstStyle/>
          <a:p>
            <a:pPr algn="ctr"/>
            <a:r>
              <a:rPr lang="en-US" sz="900" dirty="0" smtClean="0">
                <a:latin typeface="Verdana"/>
                <a:cs typeface="Verdana"/>
              </a:rPr>
              <a:t>Pre-incubation ∆</a:t>
            </a:r>
            <a:r>
              <a:rPr lang="en-US" sz="900" baseline="30000" dirty="0" smtClean="0">
                <a:latin typeface="Verdana"/>
                <a:cs typeface="Verdana"/>
              </a:rPr>
              <a:t>14</a:t>
            </a:r>
            <a:r>
              <a:rPr lang="en-US" sz="900" dirty="0" smtClean="0">
                <a:latin typeface="Verdana"/>
                <a:cs typeface="Verdana"/>
              </a:rPr>
              <a:t>C</a:t>
            </a:r>
            <a:endParaRPr lang="en-US" sz="900" dirty="0">
              <a:latin typeface="Verdana"/>
              <a:cs typeface="Verdana"/>
            </a:endParaRPr>
          </a:p>
        </p:txBody>
      </p:sp>
      <p:sp>
        <p:nvSpPr>
          <p:cNvPr id="199" name="TextBox 198"/>
          <p:cNvSpPr txBox="1"/>
          <p:nvPr/>
        </p:nvSpPr>
        <p:spPr>
          <a:xfrm>
            <a:off x="3069925" y="801945"/>
            <a:ext cx="1275558" cy="369332"/>
          </a:xfrm>
          <a:prstGeom prst="rect">
            <a:avLst/>
          </a:prstGeom>
          <a:noFill/>
        </p:spPr>
        <p:txBody>
          <a:bodyPr wrap="square" rtlCol="0">
            <a:spAutoFit/>
          </a:bodyPr>
          <a:lstStyle/>
          <a:p>
            <a:pPr algn="ctr"/>
            <a:r>
              <a:rPr lang="en-US" sz="900" dirty="0" smtClean="0">
                <a:latin typeface="Verdana"/>
                <a:cs typeface="Verdana"/>
              </a:rPr>
              <a:t>Equilibrium respiration ∆</a:t>
            </a:r>
            <a:r>
              <a:rPr lang="en-US" sz="900" baseline="30000" dirty="0" smtClean="0">
                <a:latin typeface="Verdana"/>
                <a:cs typeface="Verdana"/>
              </a:rPr>
              <a:t>14</a:t>
            </a:r>
            <a:r>
              <a:rPr lang="en-US" sz="900" dirty="0" smtClean="0">
                <a:latin typeface="Verdana"/>
                <a:cs typeface="Verdana"/>
              </a:rPr>
              <a:t>C</a:t>
            </a:r>
            <a:endParaRPr lang="en-US" sz="900" dirty="0">
              <a:latin typeface="Verdana"/>
              <a:cs typeface="Verdana"/>
            </a:endParaRPr>
          </a:p>
        </p:txBody>
      </p:sp>
      <p:cxnSp>
        <p:nvCxnSpPr>
          <p:cNvPr id="201" name="Straight Arrow Connector 200"/>
          <p:cNvCxnSpPr>
            <a:stCxn id="196" idx="2"/>
            <a:endCxn id="37" idx="1"/>
          </p:cNvCxnSpPr>
          <p:nvPr/>
        </p:nvCxnSpPr>
        <p:spPr>
          <a:xfrm>
            <a:off x="2719096" y="1182132"/>
            <a:ext cx="376756" cy="67743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199" idx="2"/>
            <a:endCxn id="34" idx="0"/>
          </p:cNvCxnSpPr>
          <p:nvPr/>
        </p:nvCxnSpPr>
        <p:spPr>
          <a:xfrm flipH="1">
            <a:off x="3705259" y="1171277"/>
            <a:ext cx="2445" cy="19707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1478902" y="5370398"/>
            <a:ext cx="2053694" cy="230832"/>
          </a:xfrm>
          <a:prstGeom prst="rect">
            <a:avLst/>
          </a:prstGeom>
          <a:noFill/>
        </p:spPr>
        <p:txBody>
          <a:bodyPr wrap="square" rtlCol="0">
            <a:spAutoFit/>
          </a:bodyPr>
          <a:lstStyle/>
          <a:p>
            <a:pPr algn="ctr"/>
            <a:r>
              <a:rPr lang="en-US" sz="900" dirty="0" smtClean="0">
                <a:latin typeface="Verdana"/>
                <a:cs typeface="Verdana"/>
              </a:rPr>
              <a:t>* WHC = water holding capacity</a:t>
            </a:r>
            <a:endParaRPr lang="en-US" sz="900" dirty="0">
              <a:latin typeface="Verdana"/>
              <a:cs typeface="Verdana"/>
            </a:endParaRPr>
          </a:p>
        </p:txBody>
      </p:sp>
      <p:sp>
        <p:nvSpPr>
          <p:cNvPr id="83" name="TextBox 82"/>
          <p:cNvSpPr txBox="1"/>
          <p:nvPr/>
        </p:nvSpPr>
        <p:spPr>
          <a:xfrm>
            <a:off x="1938622" y="2236950"/>
            <a:ext cx="1368070" cy="246221"/>
          </a:xfrm>
          <a:prstGeom prst="rect">
            <a:avLst/>
          </a:prstGeom>
          <a:noFill/>
        </p:spPr>
        <p:txBody>
          <a:bodyPr wrap="none" rtlCol="0">
            <a:spAutoFit/>
          </a:bodyPr>
          <a:lstStyle/>
          <a:p>
            <a:r>
              <a:rPr lang="en-US" sz="1000" dirty="0" smtClean="0">
                <a:latin typeface="Verdana"/>
                <a:cs typeface="Verdana"/>
              </a:rPr>
              <a:t>rewet (60% WHC)</a:t>
            </a:r>
            <a:endParaRPr lang="en-US" sz="1000" dirty="0">
              <a:latin typeface="Verdana"/>
              <a:cs typeface="Verdana"/>
            </a:endParaRPr>
          </a:p>
        </p:txBody>
      </p:sp>
    </p:spTree>
    <p:extLst>
      <p:ext uri="{BB962C8B-B14F-4D97-AF65-F5344CB8AC3E}">
        <p14:creationId xmlns:p14="http://schemas.microsoft.com/office/powerpoint/2010/main" val="3831223838"/>
      </p:ext>
    </p:extLst>
  </p:cSld>
  <p:clrMapOvr>
    <a:masterClrMapping/>
  </p:clrMapOvr>
  <mc:AlternateContent xmlns:mc="http://schemas.openxmlformats.org/markup-compatibility/2006" xmlns:p14="http://schemas.microsoft.com/office/powerpoint/2010/main">
    <mc:Choice Requires="p14">
      <p:transition spd="slow" p14:dur="2000" advTm="69767"/>
    </mc:Choice>
    <mc:Fallback xmlns="">
      <p:transition xmlns:p14="http://schemas.microsoft.com/office/powerpoint/2010/main" spd="slow" advTm="69767"/>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ontent Placeholder 5"/>
          <p:cNvSpPr txBox="1">
            <a:spLocks/>
          </p:cNvSpPr>
          <p:nvPr/>
        </p:nvSpPr>
        <p:spPr>
          <a:xfrm>
            <a:off x="4580820" y="2766789"/>
            <a:ext cx="4344104" cy="959868"/>
          </a:xfrm>
          <a:prstGeom prst="rect">
            <a:avLst/>
          </a:prstGeom>
          <a:solidFill>
            <a:schemeClr val="bg1"/>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0"/>
              </a:spcAft>
              <a:buNone/>
            </a:pPr>
            <a:r>
              <a:rPr lang="en-US" sz="1400" b="1" dirty="0"/>
              <a:t>Experiment 2:</a:t>
            </a:r>
            <a:r>
              <a:rPr lang="en-US" sz="1400" dirty="0"/>
              <a:t> </a:t>
            </a:r>
            <a:r>
              <a:rPr lang="en-US" sz="1400" b="1" dirty="0">
                <a:solidFill>
                  <a:srgbClr val="FF0000"/>
                </a:solidFill>
              </a:rPr>
              <a:t>air-dry only</a:t>
            </a:r>
          </a:p>
          <a:p>
            <a:pPr lvl="1">
              <a:spcAft>
                <a:spcPts val="0"/>
              </a:spcAft>
            </a:pPr>
            <a:r>
              <a:rPr lang="en-US" sz="1200" dirty="0" smtClean="0"/>
              <a:t>Samples from Central Germany</a:t>
            </a:r>
          </a:p>
          <a:p>
            <a:pPr lvl="1">
              <a:spcAft>
                <a:spcPts val="0"/>
              </a:spcAft>
            </a:pPr>
            <a:r>
              <a:rPr lang="en-US" sz="1200" dirty="0" smtClean="0"/>
              <a:t>Control incubation in 2019 prior to air-drying</a:t>
            </a:r>
          </a:p>
          <a:p>
            <a:pPr lvl="1"/>
            <a:r>
              <a:rPr lang="en-US" sz="1200" dirty="0" smtClean="0"/>
              <a:t>Treatment incubation in 2019 after air-drying</a:t>
            </a:r>
            <a:endParaRPr lang="en-US" sz="1200" dirty="0"/>
          </a:p>
        </p:txBody>
      </p:sp>
      <p:sp>
        <p:nvSpPr>
          <p:cNvPr id="150" name="Rectangle 149"/>
          <p:cNvSpPr/>
          <p:nvPr/>
        </p:nvSpPr>
        <p:spPr>
          <a:xfrm>
            <a:off x="234949" y="2594813"/>
            <a:ext cx="3842603" cy="12856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rgbClr val="004D40"/>
          </a:solidFill>
        </p:spPr>
        <p:txBody>
          <a:bodyPr/>
          <a:lstStyle/>
          <a:p>
            <a:r>
              <a:rPr lang="en-US" dirty="0" smtClean="0"/>
              <a:t>Experimental design</a:t>
            </a:r>
            <a:endParaRPr lang="en-US" dirty="0"/>
          </a:p>
        </p:txBody>
      </p:sp>
      <p:sp>
        <p:nvSpPr>
          <p:cNvPr id="14" name="Date Placeholder 13"/>
          <p:cNvSpPr>
            <a:spLocks noGrp="1"/>
          </p:cNvSpPr>
          <p:nvPr>
            <p:ph type="dt" sz="half" idx="10"/>
          </p:nvPr>
        </p:nvSpPr>
        <p:spPr/>
        <p:txBody>
          <a:bodyPr/>
          <a:lstStyle/>
          <a:p>
            <a:r>
              <a:rPr lang="en-US" dirty="0"/>
              <a:t>29.10.2020</a:t>
            </a:r>
            <a:endParaRPr lang="en-US" dirty="0"/>
          </a:p>
        </p:txBody>
      </p:sp>
      <p:sp>
        <p:nvSpPr>
          <p:cNvPr id="15" name="Footer Placeholder 14"/>
          <p:cNvSpPr>
            <a:spLocks noGrp="1"/>
          </p:cNvSpPr>
          <p:nvPr>
            <p:ph type="ftr" sz="quarter" idx="11"/>
          </p:nvPr>
        </p:nvSpPr>
        <p:spPr/>
        <p:txBody>
          <a:bodyPr/>
          <a:lstStyle/>
          <a:p>
            <a:r>
              <a:rPr lang="en-US" dirty="0"/>
              <a:t>J. Beem-Miller</a:t>
            </a:r>
          </a:p>
        </p:txBody>
      </p:sp>
      <p:sp>
        <p:nvSpPr>
          <p:cNvPr id="16" name="Slide Number Placeholder 15"/>
          <p:cNvSpPr>
            <a:spLocks noGrp="1"/>
          </p:cNvSpPr>
          <p:nvPr>
            <p:ph type="sldNum" sz="quarter" idx="12"/>
          </p:nvPr>
        </p:nvSpPr>
        <p:spPr/>
        <p:txBody>
          <a:bodyPr/>
          <a:lstStyle/>
          <a:p>
            <a:fld id="{D6E039C3-B55B-E34B-B403-368EB567C570}" type="slidenum">
              <a:rPr lang="en-US" smtClean="0"/>
              <a:t>14</a:t>
            </a:fld>
            <a:endParaRPr lang="en-US"/>
          </a:p>
        </p:txBody>
      </p:sp>
      <p:sp>
        <p:nvSpPr>
          <p:cNvPr id="6" name="Content Placeholder 5"/>
          <p:cNvSpPr>
            <a:spLocks noGrp="1"/>
          </p:cNvSpPr>
          <p:nvPr>
            <p:ph idx="1"/>
          </p:nvPr>
        </p:nvSpPr>
        <p:spPr>
          <a:xfrm>
            <a:off x="4580820" y="1316952"/>
            <a:ext cx="4344104" cy="974891"/>
          </a:xfrm>
        </p:spPr>
        <p:txBody>
          <a:bodyPr>
            <a:noAutofit/>
          </a:bodyPr>
          <a:lstStyle/>
          <a:p>
            <a:pPr marL="0" indent="0">
              <a:spcAft>
                <a:spcPts val="0"/>
              </a:spcAft>
              <a:buNone/>
            </a:pPr>
            <a:r>
              <a:rPr lang="en-US" sz="1400" b="1" dirty="0" smtClean="0">
                <a:solidFill>
                  <a:srgbClr val="BFBFBF"/>
                </a:solidFill>
              </a:rPr>
              <a:t>Experiment 1: air-dry + storage</a:t>
            </a:r>
          </a:p>
          <a:p>
            <a:pPr lvl="1">
              <a:spcAft>
                <a:spcPts val="0"/>
              </a:spcAft>
            </a:pPr>
            <a:r>
              <a:rPr lang="en-US" sz="1200" dirty="0">
                <a:solidFill>
                  <a:srgbClr val="BFBFBF"/>
                </a:solidFill>
              </a:rPr>
              <a:t>Samples from Central Germany</a:t>
            </a:r>
          </a:p>
          <a:p>
            <a:pPr lvl="1">
              <a:spcAft>
                <a:spcPts val="0"/>
              </a:spcAft>
            </a:pPr>
            <a:r>
              <a:rPr lang="en-US" sz="1200" dirty="0" smtClean="0">
                <a:solidFill>
                  <a:srgbClr val="BFBFBF"/>
                </a:solidFill>
              </a:rPr>
              <a:t>Control </a:t>
            </a:r>
            <a:r>
              <a:rPr lang="en-US" sz="1200" dirty="0">
                <a:solidFill>
                  <a:srgbClr val="BFBFBF"/>
                </a:solidFill>
              </a:rPr>
              <a:t>incubation in </a:t>
            </a:r>
            <a:r>
              <a:rPr lang="en-US" sz="1200" dirty="0" smtClean="0">
                <a:solidFill>
                  <a:srgbClr val="BFBFBF"/>
                </a:solidFill>
              </a:rPr>
              <a:t>2011 prior </a:t>
            </a:r>
            <a:r>
              <a:rPr lang="en-US" sz="1200" dirty="0">
                <a:solidFill>
                  <a:srgbClr val="BFBFBF"/>
                </a:solidFill>
              </a:rPr>
              <a:t>to air-drying</a:t>
            </a:r>
          </a:p>
          <a:p>
            <a:pPr lvl="1"/>
            <a:r>
              <a:rPr lang="en-US" sz="1200" dirty="0">
                <a:solidFill>
                  <a:srgbClr val="BFBFBF"/>
                </a:solidFill>
              </a:rPr>
              <a:t>Treatment incubation in 2019 after air-</a:t>
            </a:r>
            <a:r>
              <a:rPr lang="en-US" sz="1200" dirty="0" smtClean="0">
                <a:solidFill>
                  <a:srgbClr val="BFBFBF"/>
                </a:solidFill>
              </a:rPr>
              <a:t>drying + storage</a:t>
            </a:r>
            <a:endParaRPr lang="en-US" sz="1200" dirty="0">
              <a:solidFill>
                <a:srgbClr val="BFBFBF"/>
              </a:solidFill>
            </a:endParaRPr>
          </a:p>
          <a:p>
            <a:pPr marL="0" indent="0">
              <a:spcAft>
                <a:spcPts val="0"/>
              </a:spcAft>
              <a:buNone/>
            </a:pPr>
            <a:endParaRPr lang="en-US" sz="1400" b="1" dirty="0" smtClean="0">
              <a:solidFill>
                <a:srgbClr val="FF0000"/>
              </a:solidFill>
            </a:endParaRPr>
          </a:p>
        </p:txBody>
      </p:sp>
      <p:grpSp>
        <p:nvGrpSpPr>
          <p:cNvPr id="154" name="Group 153"/>
          <p:cNvGrpSpPr/>
          <p:nvPr/>
        </p:nvGrpSpPr>
        <p:grpSpPr>
          <a:xfrm>
            <a:off x="289224" y="2817480"/>
            <a:ext cx="3567744" cy="973371"/>
            <a:chOff x="330665" y="2591361"/>
            <a:chExt cx="4120322" cy="1139282"/>
          </a:xfrm>
        </p:grpSpPr>
        <p:sp>
          <p:nvSpPr>
            <p:cNvPr id="106" name="Can 105"/>
            <p:cNvSpPr/>
            <p:nvPr/>
          </p:nvSpPr>
          <p:spPr>
            <a:xfrm>
              <a:off x="3389278" y="2591361"/>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330665" y="2757272"/>
              <a:ext cx="678438" cy="672992"/>
            </a:xfrm>
            <a:prstGeom prst="ellips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Hexagon 93"/>
            <p:cNvSpPr/>
            <p:nvPr/>
          </p:nvSpPr>
          <p:spPr>
            <a:xfrm>
              <a:off x="1353338" y="3278743"/>
              <a:ext cx="481439"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1379532" y="2614391"/>
              <a:ext cx="400969" cy="414255"/>
            </a:xfrm>
            <a:prstGeom prst="ellipse">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Arrow Connector 95"/>
            <p:cNvCxnSpPr>
              <a:stCxn id="93" idx="6"/>
              <a:endCxn id="95" idx="2"/>
            </p:cNvCxnSpPr>
            <p:nvPr/>
          </p:nvCxnSpPr>
          <p:spPr>
            <a:xfrm flipV="1">
              <a:off x="1009103" y="2821519"/>
              <a:ext cx="370429" cy="272249"/>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6"/>
              <a:endCxn id="94" idx="3"/>
            </p:cNvCxnSpPr>
            <p:nvPr/>
          </p:nvCxnSpPr>
          <p:spPr>
            <a:xfrm>
              <a:off x="1009103" y="3093768"/>
              <a:ext cx="344235" cy="3964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99" name="Can 98"/>
            <p:cNvSpPr/>
            <p:nvPr/>
          </p:nvSpPr>
          <p:spPr>
            <a:xfrm>
              <a:off x="4090267" y="2591361"/>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an 99"/>
            <p:cNvSpPr/>
            <p:nvPr/>
          </p:nvSpPr>
          <p:spPr>
            <a:xfrm>
              <a:off x="3387596" y="3249722"/>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stCxn id="94" idx="0"/>
              <a:endCxn id="104" idx="3"/>
            </p:cNvCxnSpPr>
            <p:nvPr/>
          </p:nvCxnSpPr>
          <p:spPr>
            <a:xfrm>
              <a:off x="1834777" y="3490183"/>
              <a:ext cx="860631" cy="0"/>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sp>
          <p:nvSpPr>
            <p:cNvPr id="102" name="Can 101"/>
            <p:cNvSpPr/>
            <p:nvPr/>
          </p:nvSpPr>
          <p:spPr>
            <a:xfrm>
              <a:off x="4091948" y="3249722"/>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Arrow Connector 102"/>
            <p:cNvCxnSpPr>
              <a:stCxn id="100" idx="4"/>
              <a:endCxn id="102" idx="2"/>
            </p:cNvCxnSpPr>
            <p:nvPr/>
          </p:nvCxnSpPr>
          <p:spPr>
            <a:xfrm>
              <a:off x="3746635" y="3490182"/>
              <a:ext cx="345313"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Hexagon 103"/>
            <p:cNvSpPr/>
            <p:nvPr/>
          </p:nvSpPr>
          <p:spPr>
            <a:xfrm>
              <a:off x="2695408" y="3278743"/>
              <a:ext cx="481439" cy="422880"/>
            </a:xfrm>
            <a:prstGeom prst="hexagon">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104"/>
            <p:cNvCxnSpPr>
              <a:stCxn id="104" idx="0"/>
              <a:endCxn id="100" idx="2"/>
            </p:cNvCxnSpPr>
            <p:nvPr/>
          </p:nvCxnSpPr>
          <p:spPr>
            <a:xfrm flipV="1">
              <a:off x="3176847" y="3490182"/>
              <a:ext cx="210750" cy="1"/>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06" idx="4"/>
              <a:endCxn id="99" idx="2"/>
            </p:cNvCxnSpPr>
            <p:nvPr/>
          </p:nvCxnSpPr>
          <p:spPr>
            <a:xfrm>
              <a:off x="3748317" y="2831822"/>
              <a:ext cx="341950"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95" idx="6"/>
              <a:endCxn id="106" idx="2"/>
            </p:cNvCxnSpPr>
            <p:nvPr/>
          </p:nvCxnSpPr>
          <p:spPr>
            <a:xfrm>
              <a:off x="1780501" y="2821518"/>
              <a:ext cx="1608777" cy="10303"/>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9" name="TextBox 158"/>
          <p:cNvSpPr txBox="1"/>
          <p:nvPr/>
        </p:nvSpPr>
        <p:spPr>
          <a:xfrm>
            <a:off x="2347685" y="3422173"/>
            <a:ext cx="390777" cy="276999"/>
          </a:xfrm>
          <a:prstGeom prst="rect">
            <a:avLst/>
          </a:prstGeom>
          <a:noFill/>
        </p:spPr>
        <p:txBody>
          <a:bodyPr wrap="none" rtlCol="0">
            <a:spAutoFit/>
          </a:bodyPr>
          <a:lstStyle/>
          <a:p>
            <a:r>
              <a:rPr lang="en-US" sz="1200" dirty="0" err="1" smtClean="0">
                <a:solidFill>
                  <a:schemeClr val="bg1"/>
                </a:solidFill>
                <a:latin typeface="Verdana"/>
                <a:cs typeface="Verdana"/>
              </a:rPr>
              <a:t>Trt</a:t>
            </a:r>
            <a:endParaRPr lang="en-US" sz="1200" dirty="0">
              <a:solidFill>
                <a:schemeClr val="bg1"/>
              </a:solidFill>
              <a:latin typeface="Verdana"/>
              <a:cs typeface="Verdana"/>
            </a:endParaRPr>
          </a:p>
        </p:txBody>
      </p:sp>
      <p:sp>
        <p:nvSpPr>
          <p:cNvPr id="160" name="TextBox 159"/>
          <p:cNvSpPr txBox="1"/>
          <p:nvPr/>
        </p:nvSpPr>
        <p:spPr>
          <a:xfrm>
            <a:off x="1153035" y="2852094"/>
            <a:ext cx="394985" cy="276999"/>
          </a:xfrm>
          <a:prstGeom prst="rect">
            <a:avLst/>
          </a:prstGeom>
          <a:noFill/>
        </p:spPr>
        <p:txBody>
          <a:bodyPr wrap="none" rtlCol="0">
            <a:spAutoFit/>
          </a:bodyPr>
          <a:lstStyle/>
          <a:p>
            <a:r>
              <a:rPr lang="en-US" sz="1200" dirty="0" err="1" smtClean="0">
                <a:solidFill>
                  <a:schemeClr val="bg1"/>
                </a:solidFill>
                <a:latin typeface="Verdana"/>
                <a:cs typeface="Verdana"/>
              </a:rPr>
              <a:t>Ctl</a:t>
            </a:r>
            <a:endParaRPr lang="en-US" sz="1200" dirty="0">
              <a:solidFill>
                <a:schemeClr val="bg1"/>
              </a:solidFill>
              <a:latin typeface="Verdana"/>
              <a:cs typeface="Verdana"/>
            </a:endParaRPr>
          </a:p>
        </p:txBody>
      </p:sp>
      <p:sp>
        <p:nvSpPr>
          <p:cNvPr id="169" name="TextBox 168"/>
          <p:cNvSpPr txBox="1"/>
          <p:nvPr/>
        </p:nvSpPr>
        <p:spPr>
          <a:xfrm>
            <a:off x="524061" y="3548522"/>
            <a:ext cx="620683" cy="246221"/>
          </a:xfrm>
          <a:prstGeom prst="rect">
            <a:avLst/>
          </a:prstGeom>
          <a:noFill/>
        </p:spPr>
        <p:txBody>
          <a:bodyPr wrap="none" rtlCol="0">
            <a:spAutoFit/>
          </a:bodyPr>
          <a:lstStyle/>
          <a:p>
            <a:r>
              <a:rPr lang="en-US" sz="1000" dirty="0" smtClean="0">
                <a:latin typeface="Verdana"/>
                <a:cs typeface="Verdana"/>
              </a:rPr>
              <a:t>air-dry</a:t>
            </a:r>
            <a:endParaRPr lang="en-US" sz="1000" dirty="0">
              <a:latin typeface="Verdana"/>
              <a:cs typeface="Verdana"/>
            </a:endParaRPr>
          </a:p>
        </p:txBody>
      </p:sp>
      <p:sp>
        <p:nvSpPr>
          <p:cNvPr id="171" name="TextBox 170"/>
          <p:cNvSpPr txBox="1"/>
          <p:nvPr/>
        </p:nvSpPr>
        <p:spPr>
          <a:xfrm>
            <a:off x="317767" y="2604827"/>
            <a:ext cx="2017099" cy="246221"/>
          </a:xfrm>
          <a:prstGeom prst="rect">
            <a:avLst/>
          </a:prstGeom>
          <a:noFill/>
        </p:spPr>
        <p:txBody>
          <a:bodyPr wrap="none" rtlCol="0">
            <a:spAutoFit/>
          </a:bodyPr>
          <a:lstStyle/>
          <a:p>
            <a:r>
              <a:rPr lang="en-US" sz="1000" dirty="0" smtClean="0">
                <a:latin typeface="Verdana"/>
                <a:cs typeface="Verdana"/>
              </a:rPr>
              <a:t>adjust </a:t>
            </a:r>
            <a:r>
              <a:rPr lang="en-US" sz="1000" dirty="0">
                <a:latin typeface="Verdana"/>
                <a:cs typeface="Verdana"/>
              </a:rPr>
              <a:t>moisture (60% </a:t>
            </a:r>
            <a:r>
              <a:rPr lang="en-US" sz="1000" dirty="0" smtClean="0">
                <a:latin typeface="Verdana"/>
                <a:cs typeface="Verdana"/>
              </a:rPr>
              <a:t>WHC)</a:t>
            </a:r>
            <a:endParaRPr lang="en-US" sz="1000" dirty="0">
              <a:latin typeface="Verdana"/>
              <a:cs typeface="Verdana"/>
            </a:endParaRPr>
          </a:p>
        </p:txBody>
      </p:sp>
      <p:sp>
        <p:nvSpPr>
          <p:cNvPr id="81" name="TextBox 80"/>
          <p:cNvSpPr txBox="1"/>
          <p:nvPr/>
        </p:nvSpPr>
        <p:spPr>
          <a:xfrm>
            <a:off x="1478902" y="5370398"/>
            <a:ext cx="2053694" cy="230832"/>
          </a:xfrm>
          <a:prstGeom prst="rect">
            <a:avLst/>
          </a:prstGeom>
          <a:noFill/>
        </p:spPr>
        <p:txBody>
          <a:bodyPr wrap="square" rtlCol="0">
            <a:spAutoFit/>
          </a:bodyPr>
          <a:lstStyle/>
          <a:p>
            <a:pPr algn="ctr"/>
            <a:r>
              <a:rPr lang="en-US" sz="900" dirty="0" smtClean="0">
                <a:latin typeface="Verdana"/>
                <a:cs typeface="Verdana"/>
              </a:rPr>
              <a:t>* WHC = water holding capacity</a:t>
            </a:r>
            <a:endParaRPr lang="en-US" sz="900" dirty="0">
              <a:latin typeface="Verdana"/>
              <a:cs typeface="Verdana"/>
            </a:endParaRPr>
          </a:p>
        </p:txBody>
      </p:sp>
      <p:sp>
        <p:nvSpPr>
          <p:cNvPr id="82" name="TextBox 81"/>
          <p:cNvSpPr txBox="1"/>
          <p:nvPr/>
        </p:nvSpPr>
        <p:spPr>
          <a:xfrm>
            <a:off x="1546049" y="3700305"/>
            <a:ext cx="1368070" cy="246221"/>
          </a:xfrm>
          <a:prstGeom prst="rect">
            <a:avLst/>
          </a:prstGeom>
          <a:noFill/>
        </p:spPr>
        <p:txBody>
          <a:bodyPr wrap="none" rtlCol="0">
            <a:spAutoFit/>
          </a:bodyPr>
          <a:lstStyle/>
          <a:p>
            <a:r>
              <a:rPr lang="en-US" sz="1000" dirty="0" smtClean="0">
                <a:latin typeface="Verdana"/>
                <a:cs typeface="Verdana"/>
              </a:rPr>
              <a:t>rewet (60% WHC)</a:t>
            </a:r>
            <a:endParaRPr lang="en-US" sz="1000" dirty="0">
              <a:latin typeface="Verdana"/>
              <a:cs typeface="Verdana"/>
            </a:endParaRPr>
          </a:p>
        </p:txBody>
      </p:sp>
      <p:sp>
        <p:nvSpPr>
          <p:cNvPr id="84" name="TextBox 83"/>
          <p:cNvSpPr txBox="1"/>
          <p:nvPr/>
        </p:nvSpPr>
        <p:spPr>
          <a:xfrm>
            <a:off x="2123923" y="1807157"/>
            <a:ext cx="1190345" cy="369332"/>
          </a:xfrm>
          <a:prstGeom prst="rect">
            <a:avLst/>
          </a:prstGeom>
          <a:noFill/>
        </p:spPr>
        <p:txBody>
          <a:bodyPr wrap="square" rtlCol="0">
            <a:spAutoFit/>
          </a:bodyPr>
          <a:lstStyle/>
          <a:p>
            <a:pPr algn="ctr"/>
            <a:r>
              <a:rPr lang="en-US" sz="900" dirty="0" smtClean="0">
                <a:latin typeface="Verdana"/>
                <a:cs typeface="Verdana"/>
              </a:rPr>
              <a:t>Pre-incubation ∆</a:t>
            </a:r>
            <a:r>
              <a:rPr lang="en-US" sz="900" baseline="30000" dirty="0" smtClean="0">
                <a:latin typeface="Verdana"/>
                <a:cs typeface="Verdana"/>
              </a:rPr>
              <a:t>14</a:t>
            </a:r>
            <a:r>
              <a:rPr lang="en-US" sz="900" dirty="0" smtClean="0">
                <a:latin typeface="Verdana"/>
                <a:cs typeface="Verdana"/>
              </a:rPr>
              <a:t>C</a:t>
            </a:r>
            <a:endParaRPr lang="en-US" sz="900" dirty="0">
              <a:latin typeface="Verdana"/>
              <a:cs typeface="Verdana"/>
            </a:endParaRPr>
          </a:p>
        </p:txBody>
      </p:sp>
      <p:sp>
        <p:nvSpPr>
          <p:cNvPr id="85" name="TextBox 84"/>
          <p:cNvSpPr txBox="1"/>
          <p:nvPr/>
        </p:nvSpPr>
        <p:spPr>
          <a:xfrm>
            <a:off x="3069925" y="1796302"/>
            <a:ext cx="1275558" cy="369332"/>
          </a:xfrm>
          <a:prstGeom prst="rect">
            <a:avLst/>
          </a:prstGeom>
          <a:noFill/>
        </p:spPr>
        <p:txBody>
          <a:bodyPr wrap="square" rtlCol="0">
            <a:spAutoFit/>
          </a:bodyPr>
          <a:lstStyle/>
          <a:p>
            <a:pPr algn="ctr"/>
            <a:r>
              <a:rPr lang="en-US" sz="900" dirty="0" smtClean="0">
                <a:latin typeface="Verdana"/>
                <a:cs typeface="Verdana"/>
              </a:rPr>
              <a:t>Equilibrium respiration ∆</a:t>
            </a:r>
            <a:r>
              <a:rPr lang="en-US" sz="900" baseline="30000" dirty="0" smtClean="0">
                <a:latin typeface="Verdana"/>
                <a:cs typeface="Verdana"/>
              </a:rPr>
              <a:t>14</a:t>
            </a:r>
            <a:r>
              <a:rPr lang="en-US" sz="900" dirty="0" smtClean="0">
                <a:latin typeface="Verdana"/>
                <a:cs typeface="Verdana"/>
              </a:rPr>
              <a:t>C</a:t>
            </a:r>
            <a:endParaRPr lang="en-US" sz="900" dirty="0">
              <a:latin typeface="Verdana"/>
              <a:cs typeface="Verdana"/>
            </a:endParaRPr>
          </a:p>
        </p:txBody>
      </p:sp>
      <p:cxnSp>
        <p:nvCxnSpPr>
          <p:cNvPr id="86" name="Straight Arrow Connector 85"/>
          <p:cNvCxnSpPr>
            <a:stCxn id="84" idx="2"/>
          </p:cNvCxnSpPr>
          <p:nvPr/>
        </p:nvCxnSpPr>
        <p:spPr>
          <a:xfrm>
            <a:off x="2719096" y="2176489"/>
            <a:ext cx="376756" cy="67743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85" idx="2"/>
            <a:endCxn id="99" idx="1"/>
          </p:cNvCxnSpPr>
          <p:nvPr/>
        </p:nvCxnSpPr>
        <p:spPr>
          <a:xfrm flipH="1">
            <a:off x="3700068" y="2165634"/>
            <a:ext cx="7636" cy="65184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066305"/>
      </p:ext>
    </p:extLst>
  </p:cSld>
  <p:clrMapOvr>
    <a:masterClrMapping/>
  </p:clrMapOvr>
  <mc:AlternateContent xmlns:mc="http://schemas.openxmlformats.org/markup-compatibility/2006" xmlns:p14="http://schemas.microsoft.com/office/powerpoint/2010/main">
    <mc:Choice Requires="p14">
      <p:transition spd="slow" p14:dur="2000" advTm="69767"/>
    </mc:Choice>
    <mc:Fallback xmlns="">
      <p:transition xmlns:p14="http://schemas.microsoft.com/office/powerpoint/2010/main" spd="slow" advTm="69767"/>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Rectangle 174"/>
          <p:cNvSpPr/>
          <p:nvPr/>
        </p:nvSpPr>
        <p:spPr>
          <a:xfrm>
            <a:off x="219125" y="4005519"/>
            <a:ext cx="3842603" cy="12635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Content Placeholder 5"/>
          <p:cNvSpPr txBox="1">
            <a:spLocks/>
          </p:cNvSpPr>
          <p:nvPr/>
        </p:nvSpPr>
        <p:spPr>
          <a:xfrm>
            <a:off x="4580820" y="2766789"/>
            <a:ext cx="4344104" cy="959868"/>
          </a:xfrm>
          <a:prstGeom prst="rect">
            <a:avLst/>
          </a:prstGeom>
          <a:solidFill>
            <a:schemeClr val="bg1"/>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0"/>
              </a:spcAft>
              <a:buNone/>
            </a:pPr>
            <a:r>
              <a:rPr lang="en-US" sz="1400" b="1" dirty="0">
                <a:solidFill>
                  <a:srgbClr val="BFBFBF"/>
                </a:solidFill>
              </a:rPr>
              <a:t>Experiment 2:</a:t>
            </a:r>
            <a:r>
              <a:rPr lang="en-US" sz="1400" dirty="0">
                <a:solidFill>
                  <a:srgbClr val="BFBFBF"/>
                </a:solidFill>
              </a:rPr>
              <a:t> </a:t>
            </a:r>
            <a:r>
              <a:rPr lang="en-US" sz="1400" b="1" dirty="0">
                <a:solidFill>
                  <a:srgbClr val="BFBFBF"/>
                </a:solidFill>
              </a:rPr>
              <a:t>air-dry only</a:t>
            </a:r>
          </a:p>
          <a:p>
            <a:pPr lvl="1">
              <a:spcAft>
                <a:spcPts val="0"/>
              </a:spcAft>
            </a:pPr>
            <a:r>
              <a:rPr lang="en-US" sz="1200" dirty="0" smtClean="0">
                <a:solidFill>
                  <a:srgbClr val="BFBFBF"/>
                </a:solidFill>
              </a:rPr>
              <a:t>Samples from Central Germany</a:t>
            </a:r>
          </a:p>
          <a:p>
            <a:pPr lvl="1">
              <a:spcAft>
                <a:spcPts val="0"/>
              </a:spcAft>
            </a:pPr>
            <a:r>
              <a:rPr lang="en-US" sz="1200" dirty="0" smtClean="0">
                <a:solidFill>
                  <a:srgbClr val="BFBFBF"/>
                </a:solidFill>
              </a:rPr>
              <a:t>Control incubation in 2019 prior to air-drying</a:t>
            </a:r>
          </a:p>
          <a:p>
            <a:pPr lvl="1"/>
            <a:r>
              <a:rPr lang="en-US" sz="1200" dirty="0" smtClean="0">
                <a:solidFill>
                  <a:srgbClr val="BFBFBF"/>
                </a:solidFill>
              </a:rPr>
              <a:t>Treatment incubation in 2019 after air-drying</a:t>
            </a:r>
            <a:endParaRPr lang="en-US" sz="1200" dirty="0">
              <a:solidFill>
                <a:srgbClr val="BFBFBF"/>
              </a:solidFill>
            </a:endParaRPr>
          </a:p>
        </p:txBody>
      </p:sp>
      <p:sp>
        <p:nvSpPr>
          <p:cNvPr id="2" name="Title 1"/>
          <p:cNvSpPr>
            <a:spLocks noGrp="1"/>
          </p:cNvSpPr>
          <p:nvPr>
            <p:ph type="title"/>
          </p:nvPr>
        </p:nvSpPr>
        <p:spPr>
          <a:solidFill>
            <a:srgbClr val="004D40"/>
          </a:solidFill>
        </p:spPr>
        <p:txBody>
          <a:bodyPr/>
          <a:lstStyle/>
          <a:p>
            <a:r>
              <a:rPr lang="en-US" dirty="0" smtClean="0"/>
              <a:t>Experimental design</a:t>
            </a:r>
            <a:endParaRPr lang="en-US" dirty="0"/>
          </a:p>
        </p:txBody>
      </p:sp>
      <p:sp>
        <p:nvSpPr>
          <p:cNvPr id="14" name="Date Placeholder 13"/>
          <p:cNvSpPr>
            <a:spLocks noGrp="1"/>
          </p:cNvSpPr>
          <p:nvPr>
            <p:ph type="dt" sz="half" idx="10"/>
          </p:nvPr>
        </p:nvSpPr>
        <p:spPr/>
        <p:txBody>
          <a:bodyPr/>
          <a:lstStyle/>
          <a:p>
            <a:r>
              <a:rPr lang="en-US" dirty="0"/>
              <a:t>29.10.2020</a:t>
            </a:r>
            <a:endParaRPr lang="en-US" dirty="0"/>
          </a:p>
        </p:txBody>
      </p:sp>
      <p:sp>
        <p:nvSpPr>
          <p:cNvPr id="15" name="Footer Placeholder 14"/>
          <p:cNvSpPr>
            <a:spLocks noGrp="1"/>
          </p:cNvSpPr>
          <p:nvPr>
            <p:ph type="ftr" sz="quarter" idx="11"/>
          </p:nvPr>
        </p:nvSpPr>
        <p:spPr/>
        <p:txBody>
          <a:bodyPr/>
          <a:lstStyle/>
          <a:p>
            <a:r>
              <a:rPr lang="en-US" dirty="0"/>
              <a:t>J. Beem-Miller</a:t>
            </a:r>
          </a:p>
        </p:txBody>
      </p:sp>
      <p:sp>
        <p:nvSpPr>
          <p:cNvPr id="16" name="Slide Number Placeholder 15"/>
          <p:cNvSpPr>
            <a:spLocks noGrp="1"/>
          </p:cNvSpPr>
          <p:nvPr>
            <p:ph type="sldNum" sz="quarter" idx="12"/>
          </p:nvPr>
        </p:nvSpPr>
        <p:spPr/>
        <p:txBody>
          <a:bodyPr/>
          <a:lstStyle/>
          <a:p>
            <a:fld id="{D6E039C3-B55B-E34B-B403-368EB567C570}" type="slidenum">
              <a:rPr lang="en-US" smtClean="0"/>
              <a:t>15</a:t>
            </a:fld>
            <a:endParaRPr lang="en-US"/>
          </a:p>
        </p:txBody>
      </p:sp>
      <p:sp>
        <p:nvSpPr>
          <p:cNvPr id="6" name="Content Placeholder 5"/>
          <p:cNvSpPr>
            <a:spLocks noGrp="1"/>
          </p:cNvSpPr>
          <p:nvPr>
            <p:ph idx="1"/>
          </p:nvPr>
        </p:nvSpPr>
        <p:spPr>
          <a:xfrm>
            <a:off x="4580820" y="1316952"/>
            <a:ext cx="4344104" cy="974891"/>
          </a:xfrm>
        </p:spPr>
        <p:txBody>
          <a:bodyPr>
            <a:noAutofit/>
          </a:bodyPr>
          <a:lstStyle/>
          <a:p>
            <a:pPr marL="0" indent="0">
              <a:spcAft>
                <a:spcPts val="0"/>
              </a:spcAft>
              <a:buNone/>
            </a:pPr>
            <a:r>
              <a:rPr lang="en-US" sz="1400" b="1" dirty="0" smtClean="0">
                <a:solidFill>
                  <a:srgbClr val="BFBFBF"/>
                </a:solidFill>
              </a:rPr>
              <a:t>Experiment 1: air-dry + storage</a:t>
            </a:r>
          </a:p>
          <a:p>
            <a:pPr lvl="1">
              <a:spcAft>
                <a:spcPts val="0"/>
              </a:spcAft>
            </a:pPr>
            <a:r>
              <a:rPr lang="en-US" sz="1200" dirty="0">
                <a:solidFill>
                  <a:srgbClr val="BFBFBF"/>
                </a:solidFill>
              </a:rPr>
              <a:t>Samples from Central Germany</a:t>
            </a:r>
          </a:p>
          <a:p>
            <a:pPr lvl="1">
              <a:spcAft>
                <a:spcPts val="0"/>
              </a:spcAft>
            </a:pPr>
            <a:r>
              <a:rPr lang="en-US" sz="1200" dirty="0" smtClean="0">
                <a:solidFill>
                  <a:srgbClr val="BFBFBF"/>
                </a:solidFill>
              </a:rPr>
              <a:t>Control </a:t>
            </a:r>
            <a:r>
              <a:rPr lang="en-US" sz="1200" dirty="0">
                <a:solidFill>
                  <a:srgbClr val="BFBFBF"/>
                </a:solidFill>
              </a:rPr>
              <a:t>incubation in </a:t>
            </a:r>
            <a:r>
              <a:rPr lang="en-US" sz="1200" dirty="0" smtClean="0">
                <a:solidFill>
                  <a:srgbClr val="BFBFBF"/>
                </a:solidFill>
              </a:rPr>
              <a:t>2011 prior </a:t>
            </a:r>
            <a:r>
              <a:rPr lang="en-US" sz="1200" dirty="0">
                <a:solidFill>
                  <a:srgbClr val="BFBFBF"/>
                </a:solidFill>
              </a:rPr>
              <a:t>to air-drying</a:t>
            </a:r>
          </a:p>
          <a:p>
            <a:pPr lvl="1"/>
            <a:r>
              <a:rPr lang="en-US" sz="1200" dirty="0">
                <a:solidFill>
                  <a:srgbClr val="BFBFBF"/>
                </a:solidFill>
              </a:rPr>
              <a:t>Treatment incubation in 2019 after air-</a:t>
            </a:r>
            <a:r>
              <a:rPr lang="en-US" sz="1200" dirty="0" smtClean="0">
                <a:solidFill>
                  <a:srgbClr val="BFBFBF"/>
                </a:solidFill>
              </a:rPr>
              <a:t>drying + storage</a:t>
            </a:r>
            <a:endParaRPr lang="en-US" sz="1200" dirty="0">
              <a:solidFill>
                <a:srgbClr val="BFBFBF"/>
              </a:solidFill>
            </a:endParaRPr>
          </a:p>
          <a:p>
            <a:pPr marL="0" indent="0">
              <a:spcAft>
                <a:spcPts val="0"/>
              </a:spcAft>
              <a:buNone/>
            </a:pPr>
            <a:endParaRPr lang="en-US" sz="1400" b="1" dirty="0" smtClean="0">
              <a:solidFill>
                <a:srgbClr val="FF0000"/>
              </a:solidFill>
            </a:endParaRPr>
          </a:p>
        </p:txBody>
      </p:sp>
      <p:sp>
        <p:nvSpPr>
          <p:cNvPr id="148" name="Content Placeholder 5"/>
          <p:cNvSpPr txBox="1">
            <a:spLocks/>
          </p:cNvSpPr>
          <p:nvPr/>
        </p:nvSpPr>
        <p:spPr>
          <a:xfrm>
            <a:off x="4580820" y="4052715"/>
            <a:ext cx="4344104" cy="983950"/>
          </a:xfrm>
          <a:prstGeom prst="rect">
            <a:avLst/>
          </a:prstGeom>
          <a:solidFill>
            <a:schemeClr val="bg1"/>
          </a:solidFill>
        </p:spPr>
        <p:txBody>
          <a:bodyPr vert="horz" lIns="91440" tIns="45720" rIns="91440" bIns="45720" rtlCol="0">
            <a:noAutofit/>
          </a:bodyPr>
          <a:lst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0"/>
              </a:spcAft>
              <a:buNone/>
            </a:pPr>
            <a:r>
              <a:rPr lang="en-US" sz="1400" b="1" dirty="0"/>
              <a:t>Experiment 3: </a:t>
            </a:r>
            <a:r>
              <a:rPr lang="en-US" sz="1400" b="1" dirty="0">
                <a:solidFill>
                  <a:srgbClr val="FF0000"/>
                </a:solidFill>
              </a:rPr>
              <a:t>air-dry + storage (no pre-</a:t>
            </a:r>
            <a:r>
              <a:rPr lang="en-US" sz="1400" b="1" dirty="0" err="1">
                <a:solidFill>
                  <a:srgbClr val="FF0000"/>
                </a:solidFill>
              </a:rPr>
              <a:t>inc</a:t>
            </a:r>
            <a:r>
              <a:rPr lang="en-US" sz="1400" b="1" dirty="0">
                <a:solidFill>
                  <a:srgbClr val="FF0000"/>
                </a:solidFill>
              </a:rPr>
              <a:t>)</a:t>
            </a:r>
          </a:p>
          <a:p>
            <a:pPr lvl="1">
              <a:spcAft>
                <a:spcPts val="0"/>
              </a:spcAft>
            </a:pPr>
            <a:r>
              <a:rPr lang="en-US" sz="1200" dirty="0"/>
              <a:t>Samples from all over the world</a:t>
            </a:r>
          </a:p>
          <a:p>
            <a:pPr lvl="1">
              <a:spcAft>
                <a:spcPts val="0"/>
              </a:spcAft>
            </a:pPr>
            <a:r>
              <a:rPr lang="en-US" sz="1200" dirty="0"/>
              <a:t>Control incubations </a:t>
            </a:r>
            <a:r>
              <a:rPr lang="en-US" sz="1200" dirty="0" smtClean="0"/>
              <a:t>prior to air-drying</a:t>
            </a:r>
            <a:endParaRPr lang="en-US" sz="1200" dirty="0"/>
          </a:p>
          <a:p>
            <a:pPr lvl="1"/>
            <a:r>
              <a:rPr lang="en-US" sz="1200" dirty="0"/>
              <a:t>Treatment incubation in 2019 after air-drying + storage</a:t>
            </a:r>
          </a:p>
        </p:txBody>
      </p:sp>
      <p:grpSp>
        <p:nvGrpSpPr>
          <p:cNvPr id="166" name="Group 165"/>
          <p:cNvGrpSpPr/>
          <p:nvPr/>
        </p:nvGrpSpPr>
        <p:grpSpPr>
          <a:xfrm>
            <a:off x="289961" y="4113094"/>
            <a:ext cx="3533723" cy="1010459"/>
            <a:chOff x="4607545" y="4039993"/>
            <a:chExt cx="4091756" cy="1069112"/>
          </a:xfrm>
        </p:grpSpPr>
        <p:sp>
          <p:nvSpPr>
            <p:cNvPr id="131" name="Oval 130"/>
            <p:cNvSpPr/>
            <p:nvPr/>
          </p:nvSpPr>
          <p:spPr>
            <a:xfrm>
              <a:off x="4607545" y="4168299"/>
              <a:ext cx="678438" cy="672992"/>
            </a:xfrm>
            <a:prstGeom prst="ellips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sp>
          <p:nvSpPr>
            <p:cNvPr id="132" name="Hexagon 131"/>
            <p:cNvSpPr/>
            <p:nvPr/>
          </p:nvSpPr>
          <p:spPr>
            <a:xfrm>
              <a:off x="5641073" y="4657205"/>
              <a:ext cx="481439"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sp>
          <p:nvSpPr>
            <p:cNvPr id="133" name="Oval 132"/>
            <p:cNvSpPr/>
            <p:nvPr/>
          </p:nvSpPr>
          <p:spPr>
            <a:xfrm>
              <a:off x="5656412" y="4074508"/>
              <a:ext cx="400969" cy="414255"/>
            </a:xfrm>
            <a:prstGeom prst="ellipse">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cxnSp>
          <p:nvCxnSpPr>
            <p:cNvPr id="134" name="Straight Arrow Connector 133"/>
            <p:cNvCxnSpPr>
              <a:stCxn id="131" idx="6"/>
              <a:endCxn id="133" idx="2"/>
            </p:cNvCxnSpPr>
            <p:nvPr/>
          </p:nvCxnSpPr>
          <p:spPr>
            <a:xfrm flipV="1">
              <a:off x="5285983" y="4281635"/>
              <a:ext cx="370429" cy="223161"/>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31" idx="6"/>
              <a:endCxn id="132" idx="3"/>
            </p:cNvCxnSpPr>
            <p:nvPr/>
          </p:nvCxnSpPr>
          <p:spPr>
            <a:xfrm>
              <a:off x="5285983" y="4504795"/>
              <a:ext cx="355090" cy="36385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3" idx="6"/>
              <a:endCxn id="137" idx="2"/>
            </p:cNvCxnSpPr>
            <p:nvPr/>
          </p:nvCxnSpPr>
          <p:spPr>
            <a:xfrm flipV="1">
              <a:off x="6057381" y="4280454"/>
              <a:ext cx="2282881" cy="118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7" name="Can 136"/>
            <p:cNvSpPr/>
            <p:nvPr/>
          </p:nvSpPr>
          <p:spPr>
            <a:xfrm>
              <a:off x="8340262" y="4039993"/>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cxnSp>
          <p:nvCxnSpPr>
            <p:cNvPr id="138" name="Straight Arrow Connector 137"/>
            <p:cNvCxnSpPr>
              <a:stCxn id="142" idx="0"/>
              <a:endCxn id="141" idx="3"/>
            </p:cNvCxnSpPr>
            <p:nvPr/>
          </p:nvCxnSpPr>
          <p:spPr>
            <a:xfrm>
              <a:off x="6804774" y="4868645"/>
              <a:ext cx="196716" cy="0"/>
            </a:xfrm>
            <a:prstGeom prst="straightConnector1">
              <a:avLst/>
            </a:prstGeom>
            <a:ln>
              <a:solidFill>
                <a:srgbClr val="1E88E5"/>
              </a:solidFill>
              <a:tailEnd type="arrow"/>
            </a:ln>
            <a:effectLst/>
          </p:spPr>
          <p:style>
            <a:lnRef idx="2">
              <a:schemeClr val="accent1"/>
            </a:lnRef>
            <a:fillRef idx="0">
              <a:schemeClr val="accent1"/>
            </a:fillRef>
            <a:effectRef idx="1">
              <a:schemeClr val="accent1"/>
            </a:effectRef>
            <a:fontRef idx="minor">
              <a:schemeClr val="tx1"/>
            </a:fontRef>
          </p:style>
        </p:cxnSp>
        <p:sp>
          <p:nvSpPr>
            <p:cNvPr id="139" name="Can 138"/>
            <p:cNvSpPr/>
            <p:nvPr/>
          </p:nvSpPr>
          <p:spPr>
            <a:xfrm>
              <a:off x="8340262" y="4628184"/>
              <a:ext cx="359039" cy="480921"/>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cxnSp>
          <p:nvCxnSpPr>
            <p:cNvPr id="140" name="Straight Arrow Connector 139"/>
            <p:cNvCxnSpPr>
              <a:stCxn id="141" idx="0"/>
              <a:endCxn id="139" idx="2"/>
            </p:cNvCxnSpPr>
            <p:nvPr/>
          </p:nvCxnSpPr>
          <p:spPr>
            <a:xfrm>
              <a:off x="7482928" y="4868645"/>
              <a:ext cx="857334"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41" name="Hexagon 140"/>
            <p:cNvSpPr/>
            <p:nvPr/>
          </p:nvSpPr>
          <p:spPr>
            <a:xfrm>
              <a:off x="7001490" y="4657205"/>
              <a:ext cx="481439" cy="422880"/>
            </a:xfrm>
            <a:prstGeom prst="hexagon">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sp>
          <p:nvSpPr>
            <p:cNvPr id="142" name="Hexagon 141"/>
            <p:cNvSpPr/>
            <p:nvPr/>
          </p:nvSpPr>
          <p:spPr>
            <a:xfrm>
              <a:off x="6323335" y="4657205"/>
              <a:ext cx="481439" cy="422880"/>
            </a:xfrm>
            <a:prstGeom prst="hexagon">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Verdana"/>
                <a:cs typeface="Verdana"/>
              </a:endParaRPr>
            </a:p>
          </p:txBody>
        </p:sp>
        <p:cxnSp>
          <p:nvCxnSpPr>
            <p:cNvPr id="143" name="Straight Arrow Connector 142"/>
            <p:cNvCxnSpPr>
              <a:stCxn id="132" idx="0"/>
              <a:endCxn id="142" idx="3"/>
            </p:cNvCxnSpPr>
            <p:nvPr/>
          </p:nvCxnSpPr>
          <p:spPr>
            <a:xfrm>
              <a:off x="6122512" y="4868645"/>
              <a:ext cx="200823"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6995139" y="4706090"/>
              <a:ext cx="452487" cy="293078"/>
            </a:xfrm>
            <a:prstGeom prst="rect">
              <a:avLst/>
            </a:prstGeom>
            <a:noFill/>
          </p:spPr>
          <p:txBody>
            <a:bodyPr wrap="none" rtlCol="0">
              <a:spAutoFit/>
            </a:bodyPr>
            <a:lstStyle/>
            <a:p>
              <a:r>
                <a:rPr lang="en-US" sz="1200" dirty="0" err="1" smtClean="0">
                  <a:solidFill>
                    <a:schemeClr val="bg1"/>
                  </a:solidFill>
                  <a:latin typeface="Verdana"/>
                  <a:cs typeface="Verdana"/>
                </a:rPr>
                <a:t>Trt</a:t>
              </a:r>
              <a:endParaRPr lang="en-US" sz="1200" dirty="0">
                <a:solidFill>
                  <a:schemeClr val="bg1"/>
                </a:solidFill>
                <a:latin typeface="Verdana"/>
                <a:cs typeface="Verdana"/>
              </a:endParaRPr>
            </a:p>
          </p:txBody>
        </p:sp>
        <p:sp>
          <p:nvSpPr>
            <p:cNvPr id="162" name="TextBox 161"/>
            <p:cNvSpPr txBox="1"/>
            <p:nvPr/>
          </p:nvSpPr>
          <p:spPr>
            <a:xfrm>
              <a:off x="5606134" y="4121200"/>
              <a:ext cx="457360" cy="293078"/>
            </a:xfrm>
            <a:prstGeom prst="rect">
              <a:avLst/>
            </a:prstGeom>
            <a:noFill/>
          </p:spPr>
          <p:txBody>
            <a:bodyPr wrap="none" rtlCol="0">
              <a:spAutoFit/>
            </a:bodyPr>
            <a:lstStyle/>
            <a:p>
              <a:r>
                <a:rPr lang="en-US" sz="1200" dirty="0" err="1" smtClean="0">
                  <a:solidFill>
                    <a:schemeClr val="bg1"/>
                  </a:solidFill>
                  <a:latin typeface="Verdana"/>
                  <a:cs typeface="Verdana"/>
                </a:rPr>
                <a:t>Ctl</a:t>
              </a:r>
              <a:endParaRPr lang="en-US" sz="1200" dirty="0">
                <a:solidFill>
                  <a:schemeClr val="bg1"/>
                </a:solidFill>
                <a:latin typeface="Verdana"/>
                <a:cs typeface="Verdana"/>
              </a:endParaRPr>
            </a:p>
          </p:txBody>
        </p:sp>
      </p:grpSp>
      <p:sp>
        <p:nvSpPr>
          <p:cNvPr id="183" name="TextBox 182"/>
          <p:cNvSpPr txBox="1"/>
          <p:nvPr/>
        </p:nvSpPr>
        <p:spPr>
          <a:xfrm>
            <a:off x="549942" y="4916879"/>
            <a:ext cx="620683" cy="246221"/>
          </a:xfrm>
          <a:prstGeom prst="rect">
            <a:avLst/>
          </a:prstGeom>
          <a:noFill/>
        </p:spPr>
        <p:txBody>
          <a:bodyPr wrap="none" rtlCol="0">
            <a:spAutoFit/>
          </a:bodyPr>
          <a:lstStyle/>
          <a:p>
            <a:r>
              <a:rPr lang="en-US" sz="1000" dirty="0" smtClean="0">
                <a:latin typeface="Verdana"/>
                <a:cs typeface="Verdana"/>
              </a:rPr>
              <a:t>air-dry</a:t>
            </a:r>
            <a:endParaRPr lang="en-US" sz="1000" dirty="0">
              <a:latin typeface="Verdana"/>
              <a:cs typeface="Verdana"/>
            </a:endParaRPr>
          </a:p>
        </p:txBody>
      </p:sp>
      <p:sp>
        <p:nvSpPr>
          <p:cNvPr id="184" name="TextBox 183"/>
          <p:cNvSpPr txBox="1"/>
          <p:nvPr/>
        </p:nvSpPr>
        <p:spPr>
          <a:xfrm>
            <a:off x="281138" y="3961666"/>
            <a:ext cx="2017099" cy="400110"/>
          </a:xfrm>
          <a:prstGeom prst="rect">
            <a:avLst/>
          </a:prstGeom>
          <a:noFill/>
        </p:spPr>
        <p:txBody>
          <a:bodyPr wrap="none" rtlCol="0">
            <a:spAutoFit/>
          </a:bodyPr>
          <a:lstStyle/>
          <a:p>
            <a:r>
              <a:rPr lang="en-US" sz="1000" dirty="0" smtClean="0">
                <a:latin typeface="Verdana"/>
                <a:cs typeface="Verdana"/>
              </a:rPr>
              <a:t>adjust </a:t>
            </a:r>
            <a:r>
              <a:rPr lang="en-US" sz="1000" dirty="0">
                <a:latin typeface="Verdana"/>
                <a:cs typeface="Verdana"/>
              </a:rPr>
              <a:t>moisture (60% </a:t>
            </a:r>
            <a:r>
              <a:rPr lang="en-US" sz="1000" dirty="0" smtClean="0">
                <a:latin typeface="Verdana"/>
                <a:cs typeface="Verdana"/>
              </a:rPr>
              <a:t>WHC)</a:t>
            </a:r>
            <a:endParaRPr lang="en-US" sz="1000" dirty="0">
              <a:latin typeface="Verdana"/>
              <a:cs typeface="Verdana"/>
            </a:endParaRPr>
          </a:p>
          <a:p>
            <a:endParaRPr lang="en-US" sz="1000" dirty="0">
              <a:latin typeface="Verdana"/>
              <a:cs typeface="Verdana"/>
            </a:endParaRPr>
          </a:p>
        </p:txBody>
      </p:sp>
      <p:sp>
        <p:nvSpPr>
          <p:cNvPr id="185" name="TextBox 184"/>
          <p:cNvSpPr txBox="1"/>
          <p:nvPr/>
        </p:nvSpPr>
        <p:spPr>
          <a:xfrm>
            <a:off x="2022935" y="5044523"/>
            <a:ext cx="1368070" cy="246221"/>
          </a:xfrm>
          <a:prstGeom prst="rect">
            <a:avLst/>
          </a:prstGeom>
          <a:noFill/>
        </p:spPr>
        <p:txBody>
          <a:bodyPr wrap="none" rtlCol="0">
            <a:spAutoFit/>
          </a:bodyPr>
          <a:lstStyle/>
          <a:p>
            <a:r>
              <a:rPr lang="en-US" sz="1000" dirty="0" smtClean="0">
                <a:latin typeface="Verdana"/>
                <a:cs typeface="Verdana"/>
              </a:rPr>
              <a:t>rewet (60% WHC)</a:t>
            </a:r>
            <a:endParaRPr lang="en-US" sz="1000" dirty="0">
              <a:latin typeface="Verdana"/>
              <a:cs typeface="Verdana"/>
            </a:endParaRPr>
          </a:p>
        </p:txBody>
      </p:sp>
      <p:sp>
        <p:nvSpPr>
          <p:cNvPr id="186" name="TextBox 185"/>
          <p:cNvSpPr txBox="1"/>
          <p:nvPr/>
        </p:nvSpPr>
        <p:spPr>
          <a:xfrm>
            <a:off x="1340167" y="5025858"/>
            <a:ext cx="671979" cy="246221"/>
          </a:xfrm>
          <a:prstGeom prst="rect">
            <a:avLst/>
          </a:prstGeom>
          <a:noFill/>
        </p:spPr>
        <p:txBody>
          <a:bodyPr wrap="none" rtlCol="0">
            <a:spAutoFit/>
          </a:bodyPr>
          <a:lstStyle/>
          <a:p>
            <a:r>
              <a:rPr lang="en-US" sz="1000" dirty="0" smtClean="0">
                <a:latin typeface="Verdana"/>
                <a:cs typeface="Verdana"/>
              </a:rPr>
              <a:t>storage</a:t>
            </a:r>
            <a:endParaRPr lang="en-US" sz="1000" dirty="0">
              <a:latin typeface="Verdana"/>
              <a:cs typeface="Verdana"/>
            </a:endParaRPr>
          </a:p>
        </p:txBody>
      </p:sp>
      <p:sp>
        <p:nvSpPr>
          <p:cNvPr id="81" name="TextBox 80"/>
          <p:cNvSpPr txBox="1"/>
          <p:nvPr/>
        </p:nvSpPr>
        <p:spPr>
          <a:xfrm>
            <a:off x="1478902" y="5370398"/>
            <a:ext cx="2053694" cy="230832"/>
          </a:xfrm>
          <a:prstGeom prst="rect">
            <a:avLst/>
          </a:prstGeom>
          <a:noFill/>
        </p:spPr>
        <p:txBody>
          <a:bodyPr wrap="square" rtlCol="0">
            <a:spAutoFit/>
          </a:bodyPr>
          <a:lstStyle/>
          <a:p>
            <a:pPr algn="ctr"/>
            <a:r>
              <a:rPr lang="en-US" sz="900" dirty="0" smtClean="0">
                <a:latin typeface="Verdana"/>
                <a:cs typeface="Verdana"/>
              </a:rPr>
              <a:t>* WHC = water holding capacity</a:t>
            </a:r>
            <a:endParaRPr lang="en-US" sz="900" dirty="0">
              <a:latin typeface="Verdana"/>
              <a:cs typeface="Verdana"/>
            </a:endParaRPr>
          </a:p>
        </p:txBody>
      </p:sp>
      <p:sp>
        <p:nvSpPr>
          <p:cNvPr id="85" name="TextBox 84"/>
          <p:cNvSpPr txBox="1"/>
          <p:nvPr/>
        </p:nvSpPr>
        <p:spPr>
          <a:xfrm>
            <a:off x="3040542" y="3440942"/>
            <a:ext cx="1275558" cy="369332"/>
          </a:xfrm>
          <a:prstGeom prst="rect">
            <a:avLst/>
          </a:prstGeom>
          <a:noFill/>
        </p:spPr>
        <p:txBody>
          <a:bodyPr wrap="square" rtlCol="0">
            <a:spAutoFit/>
          </a:bodyPr>
          <a:lstStyle/>
          <a:p>
            <a:pPr algn="ctr"/>
            <a:r>
              <a:rPr lang="en-US" sz="900" dirty="0" smtClean="0">
                <a:latin typeface="Verdana"/>
                <a:cs typeface="Verdana"/>
              </a:rPr>
              <a:t>Equilibrium respiration ∆</a:t>
            </a:r>
            <a:r>
              <a:rPr lang="en-US" sz="900" baseline="30000" dirty="0" smtClean="0">
                <a:latin typeface="Verdana"/>
                <a:cs typeface="Verdana"/>
              </a:rPr>
              <a:t>14</a:t>
            </a:r>
            <a:r>
              <a:rPr lang="en-US" sz="900" dirty="0" smtClean="0">
                <a:latin typeface="Verdana"/>
                <a:cs typeface="Verdana"/>
              </a:rPr>
              <a:t>C</a:t>
            </a:r>
            <a:endParaRPr lang="en-US" sz="900" dirty="0">
              <a:latin typeface="Verdana"/>
              <a:cs typeface="Verdana"/>
            </a:endParaRPr>
          </a:p>
        </p:txBody>
      </p:sp>
      <p:cxnSp>
        <p:nvCxnSpPr>
          <p:cNvPr id="87" name="Straight Arrow Connector 86"/>
          <p:cNvCxnSpPr>
            <a:stCxn id="85" idx="2"/>
          </p:cNvCxnSpPr>
          <p:nvPr/>
        </p:nvCxnSpPr>
        <p:spPr>
          <a:xfrm flipH="1">
            <a:off x="3675876" y="3810274"/>
            <a:ext cx="2445" cy="19707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131928"/>
      </p:ext>
    </p:extLst>
  </p:cSld>
  <p:clrMapOvr>
    <a:masterClrMapping/>
  </p:clrMapOvr>
  <mc:AlternateContent xmlns:mc="http://schemas.openxmlformats.org/markup-compatibility/2006" xmlns:p14="http://schemas.microsoft.com/office/powerpoint/2010/main">
    <mc:Choice Requires="p14">
      <p:transition spd="slow" p14:dur="2000" advTm="69767"/>
    </mc:Choice>
    <mc:Fallback xmlns="">
      <p:transition xmlns:p14="http://schemas.microsoft.com/office/powerpoint/2010/main" spd="slow" advTm="69767"/>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Hypotheses</a:t>
            </a:r>
            <a:endParaRPr lang="en-US" dirty="0"/>
          </a:p>
        </p:txBody>
      </p:sp>
      <p:sp>
        <p:nvSpPr>
          <p:cNvPr id="4" name="Date Placeholder 3"/>
          <p:cNvSpPr>
            <a:spLocks noGrp="1"/>
          </p:cNvSpPr>
          <p:nvPr>
            <p:ph type="dt" sz="half" idx="10"/>
          </p:nvPr>
        </p:nvSpPr>
        <p:spPr/>
        <p:txBody>
          <a:bodyPr/>
          <a:lstStyle/>
          <a:p>
            <a:r>
              <a:rPr lang="en-US" dirty="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16</a:t>
            </a:fld>
            <a:endParaRPr lang="en-US"/>
          </a:p>
        </p:txBody>
      </p:sp>
      <p:sp>
        <p:nvSpPr>
          <p:cNvPr id="11" name="Content Placeholder 10"/>
          <p:cNvSpPr>
            <a:spLocks noGrp="1"/>
          </p:cNvSpPr>
          <p:nvPr>
            <p:ph idx="1"/>
          </p:nvPr>
        </p:nvSpPr>
        <p:spPr>
          <a:xfrm>
            <a:off x="234950" y="985520"/>
            <a:ext cx="5982528" cy="4119617"/>
          </a:xfrm>
        </p:spPr>
        <p:txBody>
          <a:bodyPr>
            <a:normAutofit/>
          </a:bodyPr>
          <a:lstStyle/>
          <a:p>
            <a:pPr>
              <a:spcAft>
                <a:spcPts val="1800"/>
              </a:spcAft>
            </a:pPr>
            <a:r>
              <a:rPr lang="en-US" dirty="0"/>
              <a:t>H1)         </a:t>
            </a:r>
            <a:r>
              <a:rPr lang="en-US" b="1" dirty="0"/>
              <a:t>Rewetting pulse</a:t>
            </a:r>
            <a:r>
              <a:rPr lang="en-US" dirty="0"/>
              <a:t>: </a:t>
            </a:r>
            <a:r>
              <a:rPr lang="en-US" dirty="0" smtClean="0"/>
              <a:t>in air-dried soils the </a:t>
            </a:r>
            <a:r>
              <a:rPr lang="en-US" dirty="0"/>
              <a:t>pulse of CO</a:t>
            </a:r>
            <a:r>
              <a:rPr lang="en-US" baseline="-25000" dirty="0"/>
              <a:t>2</a:t>
            </a:r>
            <a:r>
              <a:rPr lang="en-US" dirty="0"/>
              <a:t> released immediately following rewetting will be </a:t>
            </a:r>
            <a:r>
              <a:rPr lang="en-US" i="1" dirty="0"/>
              <a:t>older</a:t>
            </a:r>
            <a:r>
              <a:rPr lang="en-US" dirty="0"/>
              <a:t> </a:t>
            </a:r>
            <a:r>
              <a:rPr lang="en-US" dirty="0" smtClean="0"/>
              <a:t>than the </a:t>
            </a:r>
            <a:r>
              <a:rPr lang="en-US" dirty="0" smtClean="0"/>
              <a:t>CO</a:t>
            </a:r>
            <a:r>
              <a:rPr lang="en-US" baseline="-25000" dirty="0" smtClean="0"/>
              <a:t>2</a:t>
            </a:r>
            <a:r>
              <a:rPr lang="en-US" dirty="0" smtClean="0"/>
              <a:t> released during the equilibrium respiration period</a:t>
            </a:r>
            <a:endParaRPr lang="en-US" dirty="0"/>
          </a:p>
        </p:txBody>
      </p:sp>
    </p:spTree>
    <p:custDataLst>
      <p:tags r:id="rId1"/>
    </p:custDataLst>
    <p:extLst>
      <p:ext uri="{BB962C8B-B14F-4D97-AF65-F5344CB8AC3E}">
        <p14:creationId xmlns:p14="http://schemas.microsoft.com/office/powerpoint/2010/main" val="2803153068"/>
      </p:ext>
    </p:extLst>
  </p:cSld>
  <p:clrMapOvr>
    <a:masterClrMapping/>
  </p:clrMapOvr>
  <mc:AlternateContent xmlns:mc="http://schemas.openxmlformats.org/markup-compatibility/2006" xmlns:p14="http://schemas.microsoft.com/office/powerpoint/2010/main">
    <mc:Choice Requires="p14">
      <p:transition spd="slow" p14:dur="2000" advTm="24200"/>
    </mc:Choice>
    <mc:Fallback xmlns="">
      <p:transition xmlns:p14="http://schemas.microsoft.com/office/powerpoint/2010/main" spd="slow" advTm="2420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Hypotheses</a:t>
            </a:r>
            <a:endParaRPr lang="en-US" dirty="0"/>
          </a:p>
        </p:txBody>
      </p:sp>
      <p:sp>
        <p:nvSpPr>
          <p:cNvPr id="4" name="Date Placeholder 3"/>
          <p:cNvSpPr>
            <a:spLocks noGrp="1"/>
          </p:cNvSpPr>
          <p:nvPr>
            <p:ph type="dt" sz="half" idx="10"/>
          </p:nvPr>
        </p:nvSpPr>
        <p:spPr/>
        <p:txBody>
          <a:bodyPr/>
          <a:lstStyle/>
          <a:p>
            <a:r>
              <a:rPr lang="en-US" dirty="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17</a:t>
            </a:fld>
            <a:endParaRPr lang="en-US"/>
          </a:p>
        </p:txBody>
      </p:sp>
      <p:sp>
        <p:nvSpPr>
          <p:cNvPr id="11" name="Content Placeholder 10"/>
          <p:cNvSpPr>
            <a:spLocks noGrp="1"/>
          </p:cNvSpPr>
          <p:nvPr>
            <p:ph idx="1"/>
          </p:nvPr>
        </p:nvSpPr>
        <p:spPr>
          <a:xfrm>
            <a:off x="234950" y="985520"/>
            <a:ext cx="5982528" cy="4119617"/>
          </a:xfrm>
        </p:spPr>
        <p:txBody>
          <a:bodyPr>
            <a:normAutofit/>
          </a:bodyPr>
          <a:lstStyle/>
          <a:p>
            <a:pPr>
              <a:spcAft>
                <a:spcPts val="1800"/>
              </a:spcAft>
            </a:pPr>
            <a:r>
              <a:rPr lang="en-US" dirty="0">
                <a:solidFill>
                  <a:srgbClr val="BFBFBF"/>
                </a:solidFill>
              </a:rPr>
              <a:t>H1)         </a:t>
            </a:r>
            <a:r>
              <a:rPr lang="en-US" b="1" dirty="0">
                <a:solidFill>
                  <a:srgbClr val="BFBFBF"/>
                </a:solidFill>
              </a:rPr>
              <a:t>Rewetting pulse</a:t>
            </a:r>
            <a:r>
              <a:rPr lang="en-US" dirty="0">
                <a:solidFill>
                  <a:srgbClr val="BFBFBF"/>
                </a:solidFill>
              </a:rPr>
              <a:t>: </a:t>
            </a:r>
            <a:r>
              <a:rPr lang="en-US" dirty="0">
                <a:solidFill>
                  <a:srgbClr val="BFBFBF"/>
                </a:solidFill>
              </a:rPr>
              <a:t>in air-dried soils the pulse of CO</a:t>
            </a:r>
            <a:r>
              <a:rPr lang="en-US" baseline="-25000" dirty="0">
                <a:solidFill>
                  <a:srgbClr val="BFBFBF"/>
                </a:solidFill>
              </a:rPr>
              <a:t>2</a:t>
            </a:r>
            <a:r>
              <a:rPr lang="en-US" dirty="0">
                <a:solidFill>
                  <a:srgbClr val="BFBFBF"/>
                </a:solidFill>
              </a:rPr>
              <a:t> released immediately following rewetting will be </a:t>
            </a:r>
            <a:r>
              <a:rPr lang="en-US" i="1" dirty="0">
                <a:solidFill>
                  <a:srgbClr val="BFBFBF"/>
                </a:solidFill>
              </a:rPr>
              <a:t>older</a:t>
            </a:r>
            <a:r>
              <a:rPr lang="en-US" dirty="0">
                <a:solidFill>
                  <a:srgbClr val="BFBFBF"/>
                </a:solidFill>
              </a:rPr>
              <a:t> than the CO</a:t>
            </a:r>
            <a:r>
              <a:rPr lang="en-US" baseline="-25000" dirty="0">
                <a:solidFill>
                  <a:srgbClr val="BFBFBF"/>
                </a:solidFill>
              </a:rPr>
              <a:t>2</a:t>
            </a:r>
            <a:r>
              <a:rPr lang="en-US" dirty="0">
                <a:solidFill>
                  <a:srgbClr val="BFBFBF"/>
                </a:solidFill>
              </a:rPr>
              <a:t> released during the equilibrium respiration period</a:t>
            </a:r>
          </a:p>
          <a:p>
            <a:pPr>
              <a:spcAft>
                <a:spcPts val="1800"/>
              </a:spcAft>
            </a:pPr>
            <a:r>
              <a:rPr lang="en-US" dirty="0" smtClean="0"/>
              <a:t>H2</a:t>
            </a:r>
            <a:r>
              <a:rPr lang="en-US" dirty="0"/>
              <a:t>)         </a:t>
            </a:r>
            <a:r>
              <a:rPr lang="en-US" b="1" dirty="0"/>
              <a:t>Equilibrium respiration</a:t>
            </a:r>
            <a:r>
              <a:rPr lang="en-US" dirty="0"/>
              <a:t>: </a:t>
            </a:r>
            <a:r>
              <a:rPr lang="en-US" dirty="0" smtClean="0"/>
              <a:t>∆</a:t>
            </a:r>
            <a:r>
              <a:rPr lang="en-US" baseline="30000" dirty="0" smtClean="0"/>
              <a:t>14</a:t>
            </a:r>
            <a:r>
              <a:rPr lang="en-US" dirty="0" smtClean="0"/>
              <a:t>C-CO</a:t>
            </a:r>
            <a:r>
              <a:rPr lang="en-US" baseline="-25000" dirty="0" smtClean="0"/>
              <a:t>2</a:t>
            </a:r>
            <a:r>
              <a:rPr lang="en-US" dirty="0" smtClean="0"/>
              <a:t> </a:t>
            </a:r>
            <a:r>
              <a:rPr lang="en-US" dirty="0"/>
              <a:t>released after the initial rewetting pulse </a:t>
            </a:r>
            <a:r>
              <a:rPr lang="en-US" i="1" dirty="0" smtClean="0"/>
              <a:t>will </a:t>
            </a:r>
            <a:r>
              <a:rPr lang="en-US" i="1" dirty="0"/>
              <a:t>not differ </a:t>
            </a:r>
            <a:r>
              <a:rPr lang="en-US" dirty="0"/>
              <a:t>between air-dried soils and non air-dried </a:t>
            </a:r>
            <a:r>
              <a:rPr lang="en-US" dirty="0" smtClean="0"/>
              <a:t>soils</a:t>
            </a:r>
            <a:endParaRPr lang="en-US" dirty="0"/>
          </a:p>
        </p:txBody>
      </p:sp>
    </p:spTree>
    <p:custDataLst>
      <p:tags r:id="rId1"/>
    </p:custDataLst>
    <p:extLst>
      <p:ext uri="{BB962C8B-B14F-4D97-AF65-F5344CB8AC3E}">
        <p14:creationId xmlns:p14="http://schemas.microsoft.com/office/powerpoint/2010/main" val="2584573411"/>
      </p:ext>
    </p:extLst>
  </p:cSld>
  <p:clrMapOvr>
    <a:masterClrMapping/>
  </p:clrMapOvr>
  <mc:AlternateContent xmlns:mc="http://schemas.openxmlformats.org/markup-compatibility/2006" xmlns:p14="http://schemas.microsoft.com/office/powerpoint/2010/main">
    <mc:Choice Requires="p14">
      <p:transition spd="slow" p14:dur="2000" advTm="24200"/>
    </mc:Choice>
    <mc:Fallback xmlns="">
      <p:transition xmlns:p14="http://schemas.microsoft.com/office/powerpoint/2010/main" spd="slow" advTm="2420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Hypotheses</a:t>
            </a:r>
            <a:endParaRPr lang="en-US" dirty="0"/>
          </a:p>
        </p:txBody>
      </p:sp>
      <p:sp>
        <p:nvSpPr>
          <p:cNvPr id="4" name="Date Placeholder 3"/>
          <p:cNvSpPr>
            <a:spLocks noGrp="1"/>
          </p:cNvSpPr>
          <p:nvPr>
            <p:ph type="dt" sz="half" idx="10"/>
          </p:nvPr>
        </p:nvSpPr>
        <p:spPr/>
        <p:txBody>
          <a:bodyPr/>
          <a:lstStyle/>
          <a:p>
            <a:r>
              <a:rPr lang="en-US" dirty="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18</a:t>
            </a:fld>
            <a:endParaRPr lang="en-US"/>
          </a:p>
        </p:txBody>
      </p:sp>
      <p:sp>
        <p:nvSpPr>
          <p:cNvPr id="11" name="Content Placeholder 10"/>
          <p:cNvSpPr>
            <a:spLocks noGrp="1"/>
          </p:cNvSpPr>
          <p:nvPr>
            <p:ph idx="1"/>
          </p:nvPr>
        </p:nvSpPr>
        <p:spPr>
          <a:xfrm>
            <a:off x="234950" y="985520"/>
            <a:ext cx="5982528" cy="4119617"/>
          </a:xfrm>
        </p:spPr>
        <p:txBody>
          <a:bodyPr>
            <a:normAutofit/>
          </a:bodyPr>
          <a:lstStyle/>
          <a:p>
            <a:pPr>
              <a:spcAft>
                <a:spcPts val="1800"/>
              </a:spcAft>
            </a:pPr>
            <a:r>
              <a:rPr lang="en-US" dirty="0">
                <a:solidFill>
                  <a:srgbClr val="BFBFBF"/>
                </a:solidFill>
              </a:rPr>
              <a:t>H1)         </a:t>
            </a:r>
            <a:r>
              <a:rPr lang="en-US" b="1" dirty="0">
                <a:solidFill>
                  <a:srgbClr val="BFBFBF"/>
                </a:solidFill>
              </a:rPr>
              <a:t>Rewetting pulse</a:t>
            </a:r>
            <a:r>
              <a:rPr lang="en-US" dirty="0">
                <a:solidFill>
                  <a:srgbClr val="BFBFBF"/>
                </a:solidFill>
              </a:rPr>
              <a:t>: in air-dried soils the pulse of CO</a:t>
            </a:r>
            <a:r>
              <a:rPr lang="en-US" baseline="-25000" dirty="0">
                <a:solidFill>
                  <a:srgbClr val="BFBFBF"/>
                </a:solidFill>
              </a:rPr>
              <a:t>2</a:t>
            </a:r>
            <a:r>
              <a:rPr lang="en-US" dirty="0">
                <a:solidFill>
                  <a:srgbClr val="BFBFBF"/>
                </a:solidFill>
              </a:rPr>
              <a:t> released immediately following rewetting will be </a:t>
            </a:r>
            <a:r>
              <a:rPr lang="en-US" i="1" dirty="0">
                <a:solidFill>
                  <a:srgbClr val="BFBFBF"/>
                </a:solidFill>
              </a:rPr>
              <a:t>older</a:t>
            </a:r>
            <a:r>
              <a:rPr lang="en-US" dirty="0">
                <a:solidFill>
                  <a:srgbClr val="BFBFBF"/>
                </a:solidFill>
              </a:rPr>
              <a:t> than the CO</a:t>
            </a:r>
            <a:r>
              <a:rPr lang="en-US" baseline="-25000" dirty="0">
                <a:solidFill>
                  <a:srgbClr val="BFBFBF"/>
                </a:solidFill>
              </a:rPr>
              <a:t>2</a:t>
            </a:r>
            <a:r>
              <a:rPr lang="en-US" dirty="0">
                <a:solidFill>
                  <a:srgbClr val="BFBFBF"/>
                </a:solidFill>
              </a:rPr>
              <a:t> released during the equilibrium respiration period</a:t>
            </a:r>
          </a:p>
          <a:p>
            <a:pPr>
              <a:spcAft>
                <a:spcPts val="1800"/>
              </a:spcAft>
            </a:pPr>
            <a:r>
              <a:rPr lang="en-US" dirty="0">
                <a:solidFill>
                  <a:srgbClr val="BFBFBF"/>
                </a:solidFill>
              </a:rPr>
              <a:t>H2)         </a:t>
            </a:r>
            <a:r>
              <a:rPr lang="en-US" b="1" dirty="0">
                <a:solidFill>
                  <a:srgbClr val="BFBFBF"/>
                </a:solidFill>
              </a:rPr>
              <a:t>Equilibrium respiration</a:t>
            </a:r>
            <a:r>
              <a:rPr lang="en-US" dirty="0">
                <a:solidFill>
                  <a:srgbClr val="BFBFBF"/>
                </a:solidFill>
              </a:rPr>
              <a:t>: CO</a:t>
            </a:r>
            <a:r>
              <a:rPr lang="en-US" baseline="-25000" dirty="0">
                <a:solidFill>
                  <a:srgbClr val="BFBFBF"/>
                </a:solidFill>
              </a:rPr>
              <a:t>2</a:t>
            </a:r>
            <a:r>
              <a:rPr lang="en-US" dirty="0">
                <a:solidFill>
                  <a:srgbClr val="BFBFBF"/>
                </a:solidFill>
              </a:rPr>
              <a:t> released after the initial rewetting pulse </a:t>
            </a:r>
            <a:r>
              <a:rPr lang="en-US" i="1" dirty="0">
                <a:solidFill>
                  <a:srgbClr val="BFBFBF"/>
                </a:solidFill>
              </a:rPr>
              <a:t>will not differ </a:t>
            </a:r>
            <a:r>
              <a:rPr lang="en-US" dirty="0">
                <a:solidFill>
                  <a:srgbClr val="BFBFBF"/>
                </a:solidFill>
              </a:rPr>
              <a:t>between air-dried soils and non air-dried soils</a:t>
            </a:r>
          </a:p>
          <a:p>
            <a:pPr>
              <a:spcAft>
                <a:spcPts val="1800"/>
              </a:spcAft>
            </a:pPr>
            <a:r>
              <a:rPr lang="en-US" dirty="0" smtClean="0"/>
              <a:t>H3</a:t>
            </a:r>
            <a:r>
              <a:rPr lang="en-US" dirty="0"/>
              <a:t>)         </a:t>
            </a:r>
            <a:r>
              <a:rPr lang="en-US" b="1" dirty="0"/>
              <a:t>Storage duration</a:t>
            </a:r>
            <a:r>
              <a:rPr lang="en-US" dirty="0"/>
              <a:t>: duration of storage </a:t>
            </a:r>
            <a:r>
              <a:rPr lang="en-US" i="1" dirty="0"/>
              <a:t>will</a:t>
            </a:r>
            <a:r>
              <a:rPr lang="en-US" dirty="0"/>
              <a:t> </a:t>
            </a:r>
            <a:r>
              <a:rPr lang="en-US" i="1" dirty="0"/>
              <a:t>not</a:t>
            </a:r>
            <a:r>
              <a:rPr lang="en-US" dirty="0"/>
              <a:t> </a:t>
            </a:r>
            <a:r>
              <a:rPr lang="en-US" i="1" dirty="0"/>
              <a:t>affect</a:t>
            </a:r>
            <a:r>
              <a:rPr lang="en-US" dirty="0"/>
              <a:t> ∆</a:t>
            </a:r>
            <a:r>
              <a:rPr lang="en-US" baseline="30000" dirty="0"/>
              <a:t>14</a:t>
            </a:r>
            <a:r>
              <a:rPr lang="en-US" dirty="0"/>
              <a:t>C-CO</a:t>
            </a:r>
            <a:r>
              <a:rPr lang="en-US" baseline="-25000" dirty="0"/>
              <a:t>2</a:t>
            </a:r>
            <a:r>
              <a:rPr lang="en-US" dirty="0"/>
              <a:t> observed in incubations of archived soils.</a:t>
            </a:r>
          </a:p>
          <a:p>
            <a:endParaRPr lang="en-US" dirty="0"/>
          </a:p>
        </p:txBody>
      </p:sp>
    </p:spTree>
    <p:custDataLst>
      <p:tags r:id="rId1"/>
    </p:custDataLst>
    <p:extLst>
      <p:ext uri="{BB962C8B-B14F-4D97-AF65-F5344CB8AC3E}">
        <p14:creationId xmlns:p14="http://schemas.microsoft.com/office/powerpoint/2010/main" val="3903381150"/>
      </p:ext>
    </p:extLst>
  </p:cSld>
  <p:clrMapOvr>
    <a:masterClrMapping/>
  </p:clrMapOvr>
  <mc:AlternateContent xmlns:mc="http://schemas.openxmlformats.org/markup-compatibility/2006" xmlns:p14="http://schemas.microsoft.com/office/powerpoint/2010/main">
    <mc:Choice Requires="p14">
      <p:transition spd="slow" p14:dur="2000" advTm="24200"/>
    </mc:Choice>
    <mc:Fallback xmlns="">
      <p:transition xmlns:p14="http://schemas.microsoft.com/office/powerpoint/2010/main" spd="slow" advTm="2420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19</a:t>
            </a:fld>
            <a:endParaRPr lang="en-US"/>
          </a:p>
        </p:txBody>
      </p:sp>
      <p:sp>
        <p:nvSpPr>
          <p:cNvPr id="8" name="Oval 7"/>
          <p:cNvSpPr/>
          <p:nvPr/>
        </p:nvSpPr>
        <p:spPr>
          <a:xfrm>
            <a:off x="3046413" y="1376960"/>
            <a:ext cx="3054350" cy="2431453"/>
          </a:xfrm>
          <a:prstGeom prst="ellipse">
            <a:avLst/>
          </a:prstGeom>
          <a:solidFill>
            <a:srgbClr val="1361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latin typeface="Verdana"/>
                <a:cs typeface="Verdana"/>
              </a:rPr>
              <a:t>Results</a:t>
            </a:r>
            <a:endParaRPr lang="en-US" b="1" dirty="0">
              <a:latin typeface="Verdana"/>
              <a:cs typeface="Verdana"/>
            </a:endParaRPr>
          </a:p>
        </p:txBody>
      </p:sp>
    </p:spTree>
    <p:extLst>
      <p:ext uri="{BB962C8B-B14F-4D97-AF65-F5344CB8AC3E}">
        <p14:creationId xmlns:p14="http://schemas.microsoft.com/office/powerpoint/2010/main" val="3208567685"/>
      </p:ext>
    </p:extLst>
  </p:cSld>
  <p:clrMapOvr>
    <a:masterClrMapping/>
  </p:clrMapOvr>
  <mc:AlternateContent xmlns:mc="http://schemas.openxmlformats.org/markup-compatibility/2006" xmlns:p14="http://schemas.microsoft.com/office/powerpoint/2010/main">
    <mc:Choice Requires="p14">
      <p:transition spd="slow" p14:dur="2000" advTm="741"/>
    </mc:Choice>
    <mc:Fallback xmlns="">
      <p:transition xmlns:p14="http://schemas.microsoft.com/office/powerpoint/2010/main" spd="slow" advTm="741"/>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Bomb-C as a decadal tracer</a:t>
            </a:r>
            <a:endParaRPr lang="en-US" dirty="0"/>
          </a:p>
        </p:txBody>
      </p:sp>
      <p:sp>
        <p:nvSpPr>
          <p:cNvPr id="3" name="Content Placeholder 2"/>
          <p:cNvSpPr>
            <a:spLocks noGrp="1"/>
          </p:cNvSpPr>
          <p:nvPr>
            <p:ph idx="1"/>
          </p:nvPr>
        </p:nvSpPr>
        <p:spPr/>
        <p:txBody>
          <a:bodyPr>
            <a:normAutofit/>
          </a:bodyPr>
          <a:lstStyle/>
          <a:p>
            <a:r>
              <a:rPr lang="en-US" sz="1600" dirty="0" smtClean="0"/>
              <a:t>“Bomb-C” from mid-20</a:t>
            </a:r>
            <a:r>
              <a:rPr lang="en-US" sz="1600" baseline="30000" dirty="0" smtClean="0"/>
              <a:t>th</a:t>
            </a:r>
            <a:r>
              <a:rPr lang="en-US" sz="1600" dirty="0" smtClean="0"/>
              <a:t> century nuclear weapons testing (</a:t>
            </a:r>
            <a:r>
              <a:rPr lang="en-US" sz="1600" dirty="0" smtClean="0">
                <a:solidFill>
                  <a:schemeClr val="tx1">
                    <a:lumMod val="50000"/>
                    <a:lumOff val="50000"/>
                  </a:schemeClr>
                </a:solidFill>
              </a:rPr>
              <a:t>gray</a:t>
            </a:r>
            <a:r>
              <a:rPr lang="en-US" sz="1600" dirty="0" smtClean="0">
                <a:solidFill>
                  <a:schemeClr val="tx1">
                    <a:lumMod val="65000"/>
                    <a:lumOff val="35000"/>
                  </a:schemeClr>
                </a:solidFill>
              </a:rPr>
              <a:t> </a:t>
            </a:r>
            <a:r>
              <a:rPr lang="en-US" sz="1600" dirty="0" smtClean="0"/>
              <a:t>line, </a:t>
            </a:r>
            <a:r>
              <a:rPr lang="en-US" sz="1600" b="1" dirty="0" smtClean="0"/>
              <a:t>Fig. 1</a:t>
            </a:r>
            <a:r>
              <a:rPr lang="en-US" sz="1600" dirty="0" smtClean="0"/>
              <a:t>) provides a decadal-scale tracer for soil C dynamics</a:t>
            </a:r>
          </a:p>
          <a:p>
            <a:r>
              <a:rPr lang="en-US" sz="1600" dirty="0" smtClean="0"/>
              <a:t>The rate of bomb-C incorporation in different pools of soil </a:t>
            </a:r>
            <a:r>
              <a:rPr lang="en-US" sz="1600" dirty="0"/>
              <a:t>C </a:t>
            </a:r>
            <a:r>
              <a:rPr lang="en-US" sz="1600" dirty="0" smtClean="0"/>
              <a:t>(</a:t>
            </a:r>
            <a:r>
              <a:rPr lang="en-US" sz="1600" dirty="0" smtClean="0">
                <a:solidFill>
                  <a:srgbClr val="1E88E5"/>
                </a:solidFill>
              </a:rPr>
              <a:t>blue</a:t>
            </a:r>
            <a:r>
              <a:rPr lang="en-US" sz="1600" dirty="0" smtClean="0"/>
              <a:t> </a:t>
            </a:r>
            <a:r>
              <a:rPr lang="en-US" sz="1600" dirty="0"/>
              <a:t>and </a:t>
            </a:r>
            <a:r>
              <a:rPr lang="en-US" sz="1600" dirty="0">
                <a:solidFill>
                  <a:srgbClr val="D81B60"/>
                </a:solidFill>
              </a:rPr>
              <a:t>magenta</a:t>
            </a:r>
            <a:r>
              <a:rPr lang="en-US" sz="1600" dirty="0">
                <a:solidFill>
                  <a:srgbClr val="FF0000"/>
                </a:solidFill>
              </a:rPr>
              <a:t> </a:t>
            </a:r>
            <a:r>
              <a:rPr lang="en-US" sz="1600" dirty="0"/>
              <a:t>lines, </a:t>
            </a:r>
            <a:r>
              <a:rPr lang="en-US" sz="1600" b="1" dirty="0"/>
              <a:t>Fig. 1</a:t>
            </a:r>
            <a:r>
              <a:rPr lang="en-US" sz="1600" dirty="0"/>
              <a:t>) </a:t>
            </a:r>
            <a:r>
              <a:rPr lang="en-US" sz="1600" dirty="0" smtClean="0"/>
              <a:t>depends on intrinsic decomposition rates and transfers between pools</a:t>
            </a:r>
          </a:p>
          <a:p>
            <a:r>
              <a:rPr lang="en-US" sz="1600" dirty="0" smtClean="0"/>
              <a:t>Observations at multiple time points </a:t>
            </a:r>
            <a:r>
              <a:rPr lang="en-US" sz="1600" dirty="0" smtClean="0"/>
              <a:t>key for constraining models</a:t>
            </a:r>
            <a:endParaRPr lang="en-US" sz="1600" dirty="0" smtClean="0"/>
          </a:p>
        </p:txBody>
      </p:sp>
      <p:pic>
        <p:nvPicPr>
          <p:cNvPr id="4" name="Picture 3" descr="f1.concept.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985520"/>
            <a:ext cx="5486400" cy="3657600"/>
          </a:xfrm>
          <a:prstGeom prst="rect">
            <a:avLst/>
          </a:prstGeom>
        </p:spPr>
      </p:pic>
      <p:sp>
        <p:nvSpPr>
          <p:cNvPr id="8" name="TextBox 7"/>
          <p:cNvSpPr txBox="1"/>
          <p:nvPr/>
        </p:nvSpPr>
        <p:spPr>
          <a:xfrm>
            <a:off x="3429000" y="4638914"/>
            <a:ext cx="5486400" cy="523220"/>
          </a:xfrm>
          <a:prstGeom prst="rect">
            <a:avLst/>
          </a:prstGeom>
          <a:solidFill>
            <a:schemeClr val="bg1"/>
          </a:solidFill>
        </p:spPr>
        <p:txBody>
          <a:bodyPr wrap="square" rtlCol="0">
            <a:spAutoFit/>
          </a:bodyPr>
          <a:lstStyle/>
          <a:p>
            <a:pPr marL="623888" indent="-623888"/>
            <a:r>
              <a:rPr lang="en-US" sz="1400" b="1" dirty="0" smtClean="0">
                <a:latin typeface="Verdana"/>
                <a:cs typeface="Verdana"/>
              </a:rPr>
              <a:t>Fig. 1 </a:t>
            </a:r>
            <a:r>
              <a:rPr lang="en-US" sz="1400" dirty="0" smtClean="0">
                <a:latin typeface="Verdana"/>
                <a:cs typeface="Verdana"/>
              </a:rPr>
              <a:t>Incorporation of bomb-C in soil over time in a theoretical 2-pool system.</a:t>
            </a:r>
          </a:p>
        </p:txBody>
      </p:sp>
      <p:sp>
        <p:nvSpPr>
          <p:cNvPr id="9" name="Date Placeholder 8"/>
          <p:cNvSpPr>
            <a:spLocks noGrp="1"/>
          </p:cNvSpPr>
          <p:nvPr>
            <p:ph type="dt" sz="half" idx="10"/>
          </p:nvPr>
        </p:nvSpPr>
        <p:spPr/>
        <p:txBody>
          <a:bodyPr/>
          <a:lstStyle/>
          <a:p>
            <a:r>
              <a:rPr lang="en-US" dirty="0" smtClean="0"/>
              <a:t>29</a:t>
            </a:r>
            <a:r>
              <a:rPr lang="en-US" dirty="0" smtClean="0"/>
              <a:t>.10.2020</a:t>
            </a:r>
            <a:endParaRPr lang="en-US" dirty="0"/>
          </a:p>
        </p:txBody>
      </p:sp>
      <p:sp>
        <p:nvSpPr>
          <p:cNvPr id="10" name="Footer Placeholder 9"/>
          <p:cNvSpPr>
            <a:spLocks noGrp="1"/>
          </p:cNvSpPr>
          <p:nvPr>
            <p:ph type="ftr" sz="quarter" idx="11"/>
          </p:nvPr>
        </p:nvSpPr>
        <p:spPr/>
        <p:txBody>
          <a:bodyPr/>
          <a:lstStyle/>
          <a:p>
            <a:r>
              <a:rPr lang="en-US" dirty="0"/>
              <a:t>J. Beem-Miller</a:t>
            </a:r>
          </a:p>
        </p:txBody>
      </p:sp>
      <p:sp>
        <p:nvSpPr>
          <p:cNvPr id="11" name="Slide Number Placeholder 10"/>
          <p:cNvSpPr>
            <a:spLocks noGrp="1"/>
          </p:cNvSpPr>
          <p:nvPr>
            <p:ph type="sldNum" sz="quarter" idx="12"/>
          </p:nvPr>
        </p:nvSpPr>
        <p:spPr/>
        <p:txBody>
          <a:bodyPr/>
          <a:lstStyle/>
          <a:p>
            <a:fld id="{D6E039C3-B55B-E34B-B403-368EB567C570}" type="slidenum">
              <a:rPr lang="en-US" smtClean="0"/>
              <a:t>2</a:t>
            </a:fld>
            <a:endParaRPr lang="en-US"/>
          </a:p>
        </p:txBody>
      </p:sp>
    </p:spTree>
    <p:extLst>
      <p:ext uri="{BB962C8B-B14F-4D97-AF65-F5344CB8AC3E}">
        <p14:creationId xmlns:p14="http://schemas.microsoft.com/office/powerpoint/2010/main" val="2344243403"/>
      </p:ext>
    </p:extLst>
  </p:cSld>
  <p:clrMapOvr>
    <a:masterClrMapping/>
  </p:clrMapOvr>
  <mc:AlternateContent xmlns:mc="http://schemas.openxmlformats.org/markup-compatibility/2006" xmlns:p14="http://schemas.microsoft.com/office/powerpoint/2010/main">
    <mc:Choice Requires="p14">
      <p:transition spd="slow" p14:dur="2000" advTm="120033"/>
    </mc:Choice>
    <mc:Fallback xmlns="">
      <p:transition xmlns:p14="http://schemas.microsoft.com/office/powerpoint/2010/main" spd="slow" advTm="120033"/>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5081"/>
          </a:solidFill>
        </p:spPr>
        <p:txBody>
          <a:bodyPr/>
          <a:lstStyle/>
          <a:p>
            <a:r>
              <a:rPr lang="en-US" dirty="0" smtClean="0"/>
              <a:t>Respiration rates</a:t>
            </a:r>
            <a:endParaRPr lang="en-US" dirty="0"/>
          </a:p>
        </p:txBody>
      </p:sp>
      <p:sp>
        <p:nvSpPr>
          <p:cNvPr id="3" name="Content Placeholder 2"/>
          <p:cNvSpPr>
            <a:spLocks noGrp="1"/>
          </p:cNvSpPr>
          <p:nvPr>
            <p:ph idx="1"/>
          </p:nvPr>
        </p:nvSpPr>
        <p:spPr/>
        <p:txBody>
          <a:bodyPr>
            <a:normAutofit/>
          </a:bodyPr>
          <a:lstStyle/>
          <a:p>
            <a:r>
              <a:rPr lang="en-US" sz="1600" dirty="0" smtClean="0"/>
              <a:t>Both treatments (</a:t>
            </a:r>
            <a:r>
              <a:rPr lang="en-US" sz="1600" i="1" dirty="0" smtClean="0"/>
              <a:t>dashed/dotted </a:t>
            </a:r>
            <a:r>
              <a:rPr lang="en-US" sz="1600" i="1" dirty="0" smtClean="0"/>
              <a:t>lines, </a:t>
            </a:r>
            <a:r>
              <a:rPr lang="en-US" sz="1600" b="1" dirty="0" smtClean="0"/>
              <a:t>Fig. 4</a:t>
            </a:r>
            <a:r>
              <a:rPr lang="en-US" sz="1600" dirty="0" smtClean="0"/>
              <a:t>) increased respiration rates compared to control samples (</a:t>
            </a:r>
            <a:r>
              <a:rPr lang="en-US" sz="1600" i="1" dirty="0" smtClean="0"/>
              <a:t>solid lines</a:t>
            </a:r>
            <a:r>
              <a:rPr lang="en-US" sz="1600" dirty="0" smtClean="0"/>
              <a:t>)</a:t>
            </a:r>
          </a:p>
          <a:p>
            <a:r>
              <a:rPr lang="en-US" sz="1600" dirty="0" smtClean="0"/>
              <a:t>The air-dry + storage effect (</a:t>
            </a:r>
            <a:r>
              <a:rPr lang="en-US" sz="1600" i="1" dirty="0" smtClean="0"/>
              <a:t>2011 samples, top panel</a:t>
            </a:r>
            <a:r>
              <a:rPr lang="en-US" sz="1600" dirty="0" smtClean="0"/>
              <a:t>) was stronger in </a:t>
            </a:r>
            <a:r>
              <a:rPr lang="en-US" sz="1600" b="1" dirty="0" smtClean="0">
                <a:solidFill>
                  <a:srgbClr val="1361A3"/>
                </a:solidFill>
              </a:rPr>
              <a:t>grasslands</a:t>
            </a:r>
            <a:r>
              <a:rPr lang="en-US" sz="1600" dirty="0" smtClean="0">
                <a:solidFill>
                  <a:srgbClr val="1361A3"/>
                </a:solidFill>
              </a:rPr>
              <a:t> </a:t>
            </a:r>
            <a:r>
              <a:rPr lang="en-US" sz="1600" dirty="0" smtClean="0"/>
              <a:t>than in </a:t>
            </a:r>
            <a:r>
              <a:rPr lang="en-US" sz="1600" b="1" dirty="0" smtClean="0">
                <a:solidFill>
                  <a:srgbClr val="A35513"/>
                </a:solidFill>
              </a:rPr>
              <a:t>forests</a:t>
            </a:r>
          </a:p>
          <a:p>
            <a:r>
              <a:rPr lang="en-US" sz="1400" dirty="0" smtClean="0"/>
              <a:t>Note: </a:t>
            </a:r>
            <a:r>
              <a:rPr lang="en-US" sz="1400" i="1" dirty="0" smtClean="0"/>
              <a:t>the duration of the treatment sample equilibrium period was determined by the amount of C released over the same period by the paired control sample</a:t>
            </a:r>
          </a:p>
        </p:txBody>
      </p:sp>
      <p:sp>
        <p:nvSpPr>
          <p:cNvPr id="6" name="TextBox 5"/>
          <p:cNvSpPr txBox="1"/>
          <p:nvPr/>
        </p:nvSpPr>
        <p:spPr>
          <a:xfrm>
            <a:off x="3429000" y="4638914"/>
            <a:ext cx="5486400" cy="677108"/>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6</a:t>
            </a:r>
            <a:r>
              <a:rPr lang="en-US" sz="1400" dirty="0" smtClean="0">
                <a:latin typeface="Verdana"/>
                <a:cs typeface="Verdana"/>
              </a:rPr>
              <a:t> Respiration rates for experiments 1 and 2.</a:t>
            </a:r>
            <a:r>
              <a:rPr lang="en-US" sz="1400" dirty="0" smtClean="0"/>
              <a:t> </a:t>
            </a:r>
          </a:p>
          <a:p>
            <a:pPr marL="623888" lvl="1" indent="-623888"/>
            <a:r>
              <a:rPr lang="en-US" sz="1400" dirty="0">
                <a:latin typeface="Verdana"/>
                <a:cs typeface="Verdana"/>
              </a:rPr>
              <a:t>	</a:t>
            </a:r>
            <a:r>
              <a:rPr lang="en-US" sz="1000" dirty="0" smtClean="0">
                <a:latin typeface="Verdana"/>
                <a:cs typeface="Verdana"/>
              </a:rPr>
              <a:t>Vertical gray </a:t>
            </a:r>
            <a:r>
              <a:rPr lang="en-US" sz="1000" dirty="0" smtClean="0">
                <a:latin typeface="Verdana"/>
                <a:cs typeface="Verdana"/>
              </a:rPr>
              <a:t>bar separates pre-incubation period (immediately following rewetting) and equilibrium respiration period (duration varied).</a:t>
            </a:r>
            <a:endParaRPr lang="en-US" sz="1000" dirty="0">
              <a:latin typeface="Verdana"/>
              <a:cs typeface="Verdana"/>
            </a:endParaRPr>
          </a:p>
        </p:txBody>
      </p:sp>
      <p:sp>
        <p:nvSpPr>
          <p:cNvPr id="9" name="Date Placeholder 8"/>
          <p:cNvSpPr>
            <a:spLocks noGrp="1"/>
          </p:cNvSpPr>
          <p:nvPr>
            <p:ph type="dt" sz="half" idx="10"/>
          </p:nvPr>
        </p:nvSpPr>
        <p:spPr/>
        <p:txBody>
          <a:bodyPr/>
          <a:lstStyle/>
          <a:p>
            <a:r>
              <a:rPr lang="en-US" dirty="0"/>
              <a:t>29.10.2020</a:t>
            </a:r>
            <a:endParaRPr lang="en-US" dirty="0"/>
          </a:p>
        </p:txBody>
      </p:sp>
      <p:sp>
        <p:nvSpPr>
          <p:cNvPr id="10" name="Footer Placeholder 9"/>
          <p:cNvSpPr>
            <a:spLocks noGrp="1"/>
          </p:cNvSpPr>
          <p:nvPr>
            <p:ph type="ftr" sz="quarter" idx="11"/>
          </p:nvPr>
        </p:nvSpPr>
        <p:spPr/>
        <p:txBody>
          <a:bodyPr/>
          <a:lstStyle/>
          <a:p>
            <a:r>
              <a:rPr lang="en-US" dirty="0"/>
              <a:t>J. Beem-Miller</a:t>
            </a:r>
          </a:p>
        </p:txBody>
      </p:sp>
      <p:sp>
        <p:nvSpPr>
          <p:cNvPr id="11" name="Slide Number Placeholder 10"/>
          <p:cNvSpPr>
            <a:spLocks noGrp="1"/>
          </p:cNvSpPr>
          <p:nvPr>
            <p:ph type="sldNum" sz="quarter" idx="12"/>
          </p:nvPr>
        </p:nvSpPr>
        <p:spPr/>
        <p:txBody>
          <a:bodyPr/>
          <a:lstStyle/>
          <a:p>
            <a:fld id="{D6E039C3-B55B-E34B-B403-368EB567C570}" type="slidenum">
              <a:rPr lang="en-US" smtClean="0"/>
              <a:t>20</a:t>
            </a:fld>
            <a:endParaRPr lang="en-US"/>
          </a:p>
        </p:txBody>
      </p:sp>
      <p:pic>
        <p:nvPicPr>
          <p:cNvPr id="7" name="Picture 6" descr="CO2-resp-rates-1_2020-10-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016000"/>
            <a:ext cx="5495924" cy="3667125"/>
          </a:xfrm>
          <a:prstGeom prst="rect">
            <a:avLst/>
          </a:prstGeom>
        </p:spPr>
      </p:pic>
      <p:sp>
        <p:nvSpPr>
          <p:cNvPr id="12" name="TextBox 11"/>
          <p:cNvSpPr txBox="1"/>
          <p:nvPr/>
        </p:nvSpPr>
        <p:spPr>
          <a:xfrm>
            <a:off x="3724126" y="816101"/>
            <a:ext cx="1068010" cy="230832"/>
          </a:xfrm>
          <a:prstGeom prst="rect">
            <a:avLst/>
          </a:prstGeom>
          <a:noFill/>
        </p:spPr>
        <p:txBody>
          <a:bodyPr wrap="square" rtlCol="0">
            <a:spAutoFit/>
          </a:bodyPr>
          <a:lstStyle/>
          <a:p>
            <a:pPr algn="ctr"/>
            <a:r>
              <a:rPr lang="en-US" sz="900" i="1" dirty="0" smtClean="0">
                <a:latin typeface="Verdana"/>
                <a:cs typeface="Verdana"/>
              </a:rPr>
              <a:t>Pre-</a:t>
            </a:r>
            <a:r>
              <a:rPr lang="en-US" sz="900" i="1" dirty="0" smtClean="0">
                <a:latin typeface="Verdana"/>
                <a:cs typeface="Verdana"/>
              </a:rPr>
              <a:t>incubation</a:t>
            </a:r>
            <a:endParaRPr lang="en-US" sz="900" i="1" dirty="0">
              <a:latin typeface="Verdana"/>
              <a:cs typeface="Verdana"/>
            </a:endParaRPr>
          </a:p>
        </p:txBody>
      </p:sp>
      <p:sp>
        <p:nvSpPr>
          <p:cNvPr id="16" name="TextBox 15"/>
          <p:cNvSpPr txBox="1"/>
          <p:nvPr/>
        </p:nvSpPr>
        <p:spPr>
          <a:xfrm>
            <a:off x="4829455" y="816101"/>
            <a:ext cx="2451878" cy="230832"/>
          </a:xfrm>
          <a:prstGeom prst="rect">
            <a:avLst/>
          </a:prstGeom>
          <a:noFill/>
        </p:spPr>
        <p:txBody>
          <a:bodyPr wrap="square" rtlCol="0">
            <a:spAutoFit/>
          </a:bodyPr>
          <a:lstStyle/>
          <a:p>
            <a:pPr algn="ctr"/>
            <a:r>
              <a:rPr lang="en-US" sz="900" i="1" dirty="0" smtClean="0">
                <a:latin typeface="Verdana"/>
                <a:cs typeface="Verdana"/>
              </a:rPr>
              <a:t>Equilibrium respiration</a:t>
            </a:r>
            <a:endParaRPr lang="en-US" sz="900" i="1" dirty="0">
              <a:latin typeface="Verdana"/>
              <a:cs typeface="Verdana"/>
            </a:endParaRPr>
          </a:p>
        </p:txBody>
      </p:sp>
    </p:spTree>
    <p:extLst>
      <p:ext uri="{BB962C8B-B14F-4D97-AF65-F5344CB8AC3E}">
        <p14:creationId xmlns:p14="http://schemas.microsoft.com/office/powerpoint/2010/main" val="1809722317"/>
      </p:ext>
    </p:extLst>
  </p:cSld>
  <p:clrMapOvr>
    <a:masterClrMapping/>
  </p:clrMapOvr>
  <mc:AlternateContent xmlns:mc="http://schemas.openxmlformats.org/markup-compatibility/2006" xmlns:p14="http://schemas.microsoft.com/office/powerpoint/2010/main">
    <mc:Choice Requires="p14">
      <p:transition spd="slow" p14:dur="2000" advTm="35633"/>
    </mc:Choice>
    <mc:Fallback xmlns="">
      <p:transition xmlns:p14="http://schemas.microsoft.com/office/powerpoint/2010/main" spd="slow" advTm="35633"/>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5081"/>
          </a:solidFill>
        </p:spPr>
        <p:txBody>
          <a:bodyPr>
            <a:normAutofit/>
          </a:bodyPr>
          <a:lstStyle/>
          <a:p>
            <a:r>
              <a:rPr lang="en-US" sz="2400" dirty="0" smtClean="0"/>
              <a:t>∆</a:t>
            </a:r>
            <a:r>
              <a:rPr lang="en-US" sz="2400" baseline="30000" dirty="0" smtClean="0"/>
              <a:t>14</a:t>
            </a:r>
            <a:r>
              <a:rPr lang="en-US" sz="2400" dirty="0" smtClean="0"/>
              <a:t>C of pre-incubation vs. equilibrium respiration</a:t>
            </a:r>
            <a:endParaRPr lang="en-US" sz="2400" dirty="0"/>
          </a:p>
        </p:txBody>
      </p:sp>
      <p:sp>
        <p:nvSpPr>
          <p:cNvPr id="3" name="Content Placeholder 2"/>
          <p:cNvSpPr>
            <a:spLocks noGrp="1"/>
          </p:cNvSpPr>
          <p:nvPr>
            <p:ph idx="1"/>
          </p:nvPr>
        </p:nvSpPr>
        <p:spPr/>
        <p:txBody>
          <a:bodyPr>
            <a:normAutofit/>
          </a:bodyPr>
          <a:lstStyle/>
          <a:p>
            <a:r>
              <a:rPr lang="en-US" sz="1600" dirty="0" smtClean="0"/>
              <a:t>No significant difference (</a:t>
            </a:r>
            <a:r>
              <a:rPr lang="en-US" sz="1600" i="1" dirty="0" smtClean="0"/>
              <a:t>p</a:t>
            </a:r>
            <a:r>
              <a:rPr lang="en-US" sz="1600" dirty="0" smtClean="0"/>
              <a:t> &gt; 0.05) was found between pre-incubation and equilibrium respiration period ∆</a:t>
            </a:r>
            <a:r>
              <a:rPr lang="en-US" sz="1600" baseline="30000" dirty="0" smtClean="0"/>
              <a:t>14</a:t>
            </a:r>
            <a:r>
              <a:rPr lang="en-US" sz="1600" dirty="0" smtClean="0"/>
              <a:t>C-CO</a:t>
            </a:r>
            <a:r>
              <a:rPr lang="en-US" sz="1600" baseline="-25000" dirty="0" smtClean="0"/>
              <a:t>2</a:t>
            </a:r>
          </a:p>
          <a:p>
            <a:r>
              <a:rPr lang="en-US" sz="1600" dirty="0" smtClean="0"/>
              <a:t>Pre-incubation </a:t>
            </a:r>
            <a:r>
              <a:rPr lang="en-US" sz="1600" dirty="0"/>
              <a:t>∆</a:t>
            </a:r>
            <a:r>
              <a:rPr lang="en-US" sz="1600" baseline="30000" dirty="0"/>
              <a:t>14</a:t>
            </a:r>
            <a:r>
              <a:rPr lang="en-US" sz="1600" dirty="0"/>
              <a:t>C-</a:t>
            </a:r>
            <a:r>
              <a:rPr lang="en-US" sz="1600" dirty="0" smtClean="0"/>
              <a:t>CO</a:t>
            </a:r>
            <a:r>
              <a:rPr lang="en-US" sz="1600" baseline="-25000" dirty="0" smtClean="0"/>
              <a:t>2</a:t>
            </a:r>
            <a:r>
              <a:rPr lang="en-US" sz="1600" dirty="0" smtClean="0"/>
              <a:t>  was more variable across samples than equilibrium respiration </a:t>
            </a:r>
            <a:r>
              <a:rPr lang="en-US" sz="1600" dirty="0"/>
              <a:t>∆</a:t>
            </a:r>
            <a:r>
              <a:rPr lang="en-US" sz="1600" baseline="30000" dirty="0"/>
              <a:t>14</a:t>
            </a:r>
            <a:r>
              <a:rPr lang="en-US" sz="1600" dirty="0"/>
              <a:t>C-CO</a:t>
            </a:r>
            <a:r>
              <a:rPr lang="en-US" sz="1600" baseline="-25000" dirty="0"/>
              <a:t>2</a:t>
            </a:r>
          </a:p>
          <a:p>
            <a:r>
              <a:rPr lang="en-US" sz="1600" dirty="0" smtClean="0"/>
              <a:t>No </a:t>
            </a:r>
            <a:r>
              <a:rPr lang="en-US" sz="1600" dirty="0" smtClean="0"/>
              <a:t>effect </a:t>
            </a:r>
            <a:r>
              <a:rPr lang="en-US" sz="1600" dirty="0" smtClean="0"/>
              <a:t>of </a:t>
            </a:r>
            <a:r>
              <a:rPr lang="en-US" sz="1600" dirty="0" smtClean="0"/>
              <a:t>ecosystem</a:t>
            </a:r>
            <a:endParaRPr lang="en-US" sz="1600" dirty="0"/>
          </a:p>
        </p:txBody>
      </p:sp>
      <p:sp>
        <p:nvSpPr>
          <p:cNvPr id="5" name="TextBox 4"/>
          <p:cNvSpPr txBox="1"/>
          <p:nvPr/>
        </p:nvSpPr>
        <p:spPr>
          <a:xfrm>
            <a:off x="3429000" y="4792802"/>
            <a:ext cx="5486400" cy="523220"/>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7</a:t>
            </a:r>
            <a:r>
              <a:rPr lang="en-US" sz="1400" dirty="0" smtClean="0">
                <a:latin typeface="Verdana"/>
                <a:cs typeface="Verdana"/>
              </a:rPr>
              <a:t> Pre vs. equilibrium period ∆</a:t>
            </a:r>
            <a:r>
              <a:rPr lang="en-US" sz="1400" baseline="30000" dirty="0" smtClean="0">
                <a:latin typeface="Verdana"/>
                <a:cs typeface="Verdana"/>
              </a:rPr>
              <a:t>14</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a:t>
            </a:r>
          </a:p>
          <a:p>
            <a:pPr marL="623888" lvl="1" indent="-623888"/>
            <a:r>
              <a:rPr lang="en-US" sz="1400" dirty="0">
                <a:latin typeface="Verdana"/>
                <a:cs typeface="Verdana"/>
              </a:rPr>
              <a:t>	</a:t>
            </a:r>
            <a:r>
              <a:rPr lang="en-US" sz="1000" dirty="0" smtClean="0">
                <a:latin typeface="Verdana"/>
                <a:cs typeface="Verdana"/>
              </a:rPr>
              <a:t>Error bars are 2x standard error</a:t>
            </a:r>
            <a:r>
              <a:rPr lang="en-US" sz="1000" dirty="0"/>
              <a:t>.</a:t>
            </a:r>
            <a:endParaRPr lang="en-US" sz="1000" dirty="0" smtClean="0"/>
          </a:p>
        </p:txBody>
      </p:sp>
      <p:pic>
        <p:nvPicPr>
          <p:cNvPr id="6" name="Picture 5" descr="f5.pre.equi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028700"/>
            <a:ext cx="5486400" cy="3657600"/>
          </a:xfrm>
          <a:prstGeom prst="rect">
            <a:avLst/>
          </a:prstGeom>
        </p:spPr>
      </p:pic>
      <p:sp>
        <p:nvSpPr>
          <p:cNvPr id="7" name="Date Placeholder 6"/>
          <p:cNvSpPr>
            <a:spLocks noGrp="1"/>
          </p:cNvSpPr>
          <p:nvPr>
            <p:ph type="dt" sz="half" idx="10"/>
          </p:nvPr>
        </p:nvSpPr>
        <p:spPr/>
        <p:txBody>
          <a:bodyPr/>
          <a:lstStyle/>
          <a:p>
            <a:r>
              <a:rPr lang="en-US" dirty="0"/>
              <a:t>29.10.2020</a:t>
            </a:r>
            <a:endParaRPr lang="en-US" dirty="0"/>
          </a:p>
        </p:txBody>
      </p:sp>
      <p:sp>
        <p:nvSpPr>
          <p:cNvPr id="8" name="Footer Placeholder 7"/>
          <p:cNvSpPr>
            <a:spLocks noGrp="1"/>
          </p:cNvSpPr>
          <p:nvPr>
            <p:ph type="ftr" sz="quarter" idx="11"/>
          </p:nvPr>
        </p:nvSpPr>
        <p:spPr/>
        <p:txBody>
          <a:bodyPr/>
          <a:lstStyle/>
          <a:p>
            <a:r>
              <a:rPr lang="en-US" dirty="0"/>
              <a:t>J. Beem-Miller</a:t>
            </a:r>
          </a:p>
        </p:txBody>
      </p:sp>
      <p:sp>
        <p:nvSpPr>
          <p:cNvPr id="9" name="Slide Number Placeholder 8"/>
          <p:cNvSpPr>
            <a:spLocks noGrp="1"/>
          </p:cNvSpPr>
          <p:nvPr>
            <p:ph type="sldNum" sz="quarter" idx="12"/>
          </p:nvPr>
        </p:nvSpPr>
        <p:spPr/>
        <p:txBody>
          <a:bodyPr/>
          <a:lstStyle/>
          <a:p>
            <a:fld id="{D6E039C3-B55B-E34B-B403-368EB567C570}" type="slidenum">
              <a:rPr lang="en-US" smtClean="0"/>
              <a:t>21</a:t>
            </a:fld>
            <a:endParaRPr lang="en-US"/>
          </a:p>
        </p:txBody>
      </p:sp>
      <p:sp>
        <p:nvSpPr>
          <p:cNvPr id="10" name="TextBox 9"/>
          <p:cNvSpPr txBox="1"/>
          <p:nvPr/>
        </p:nvSpPr>
        <p:spPr>
          <a:xfrm>
            <a:off x="7171268" y="1363137"/>
            <a:ext cx="1250757" cy="353943"/>
          </a:xfrm>
          <a:prstGeom prst="rect">
            <a:avLst/>
          </a:prstGeom>
          <a:solidFill>
            <a:schemeClr val="bg1"/>
          </a:solidFill>
        </p:spPr>
        <p:txBody>
          <a:bodyPr wrap="none" rtlCol="0">
            <a:spAutoFit/>
          </a:bodyPr>
          <a:lstStyle/>
          <a:p>
            <a:r>
              <a:rPr lang="en-US" sz="1700" dirty="0" smtClean="0">
                <a:latin typeface="Arial"/>
                <a:cs typeface="Arial"/>
              </a:rPr>
              <a:t>Ecosystem</a:t>
            </a:r>
            <a:endParaRPr lang="en-US" sz="1700" dirty="0">
              <a:latin typeface="Arial"/>
              <a:cs typeface="Arial"/>
            </a:endParaRPr>
          </a:p>
        </p:txBody>
      </p:sp>
    </p:spTree>
    <p:extLst>
      <p:ext uri="{BB962C8B-B14F-4D97-AF65-F5344CB8AC3E}">
        <p14:creationId xmlns:p14="http://schemas.microsoft.com/office/powerpoint/2010/main" val="3753068707"/>
      </p:ext>
    </p:extLst>
  </p:cSld>
  <p:clrMapOvr>
    <a:masterClrMapping/>
  </p:clrMapOvr>
  <mc:AlternateContent xmlns:mc="http://schemas.openxmlformats.org/markup-compatibility/2006" xmlns:p14="http://schemas.microsoft.com/office/powerpoint/2010/main">
    <mc:Choice Requires="p14">
      <p:transition spd="slow" p14:dur="2000" advTm="29192"/>
    </mc:Choice>
    <mc:Fallback xmlns="">
      <p:transition xmlns:p14="http://schemas.microsoft.com/office/powerpoint/2010/main" spd="slow" advTm="29192"/>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effects: all samples</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Data from all three experiments show that the difference between control and treatment sample ∆</a:t>
            </a:r>
            <a:r>
              <a:rPr lang="en-US" sz="1600" baseline="30000" dirty="0" smtClean="0"/>
              <a:t>14</a:t>
            </a:r>
            <a:r>
              <a:rPr lang="en-US" sz="1600" dirty="0" smtClean="0"/>
              <a:t>C-CO</a:t>
            </a:r>
            <a:r>
              <a:rPr lang="en-US" sz="1600" baseline="-25000" dirty="0" smtClean="0"/>
              <a:t>2</a:t>
            </a:r>
            <a:r>
              <a:rPr lang="en-US" sz="1600" dirty="0" smtClean="0"/>
              <a:t> </a:t>
            </a:r>
            <a:r>
              <a:rPr lang="en-US" sz="1600" dirty="0"/>
              <a:t>is within </a:t>
            </a:r>
            <a:r>
              <a:rPr lang="en-US" sz="1600" dirty="0" smtClean="0"/>
              <a:t>20‰ (dashed lines) for the majority of samples</a:t>
            </a:r>
          </a:p>
          <a:p>
            <a:r>
              <a:rPr lang="en-US" sz="1600" dirty="0" smtClean="0"/>
              <a:t>The samples from Oak </a:t>
            </a:r>
            <a:r>
              <a:rPr lang="en-US" sz="1600" dirty="0" smtClean="0"/>
              <a:t>Ridge </a:t>
            </a:r>
            <a:r>
              <a:rPr lang="en-US" sz="1600" dirty="0" smtClean="0"/>
              <a:t>(</a:t>
            </a:r>
            <a:r>
              <a:rPr lang="en-US" sz="1600" dirty="0" smtClean="0">
                <a:solidFill>
                  <a:srgbClr val="D81B60"/>
                </a:solidFill>
              </a:rPr>
              <a:t>magenta triangles</a:t>
            </a:r>
            <a:r>
              <a:rPr lang="en-US" sz="1600" dirty="0" smtClean="0"/>
              <a:t>) are an exception to the ±20</a:t>
            </a:r>
            <a:r>
              <a:rPr lang="en-US" sz="1600" dirty="0"/>
              <a:t>‰</a:t>
            </a:r>
            <a:r>
              <a:rPr lang="en-US" sz="1600" dirty="0" smtClean="0"/>
              <a:t> trend—but they came from a labeling experiment</a:t>
            </a:r>
          </a:p>
          <a:p>
            <a:r>
              <a:rPr lang="en-US" sz="1600" dirty="0" smtClean="0"/>
              <a:t>Mean differences for grassland </a:t>
            </a:r>
            <a:r>
              <a:rPr lang="en-US" sz="1600" dirty="0"/>
              <a:t>samples </a:t>
            </a:r>
            <a:r>
              <a:rPr lang="en-US" sz="1600" dirty="0" smtClean="0"/>
              <a:t>were greater than for forests</a:t>
            </a:r>
            <a:endParaRPr lang="en-US" sz="1600" dirty="0"/>
          </a:p>
          <a:p>
            <a:endParaRPr lang="en-US" sz="1600" dirty="0"/>
          </a:p>
        </p:txBody>
      </p:sp>
      <p:sp>
        <p:nvSpPr>
          <p:cNvPr id="4" name="Date Placeholder 3"/>
          <p:cNvSpPr>
            <a:spLocks noGrp="1"/>
          </p:cNvSpPr>
          <p:nvPr>
            <p:ph type="dt" sz="half" idx="10"/>
          </p:nvPr>
        </p:nvSpPr>
        <p:spPr/>
        <p:txBody>
          <a:bodyPr/>
          <a:lstStyle/>
          <a:p>
            <a:r>
              <a:rPr lang="en-US" dirty="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22</a:t>
            </a:fld>
            <a:endParaRPr lang="en-US"/>
          </a:p>
        </p:txBody>
      </p:sp>
      <p:pic>
        <p:nvPicPr>
          <p:cNvPr id="7" name="Picture 6" descr="f7.ctl.trt.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8" name="TextBox 7"/>
          <p:cNvSpPr txBox="1"/>
          <p:nvPr/>
        </p:nvSpPr>
        <p:spPr>
          <a:xfrm>
            <a:off x="3429000" y="4643120"/>
            <a:ext cx="5486400" cy="677108"/>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4</a:t>
            </a:r>
            <a:r>
              <a:rPr lang="en-US" sz="1400" dirty="0" smtClean="0">
                <a:latin typeface="Verdana"/>
                <a:cs typeface="Verdana"/>
              </a:rPr>
              <a:t> Control vs. treatment ∆</a:t>
            </a:r>
            <a:r>
              <a:rPr lang="en-US" sz="1400" baseline="30000" dirty="0" smtClean="0">
                <a:latin typeface="Verdana"/>
                <a:cs typeface="Verdana"/>
              </a:rPr>
              <a:t>14</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for all samples.</a:t>
            </a:r>
          </a:p>
          <a:p>
            <a:pPr marL="623888" lvl="1" indent="-623888"/>
            <a:r>
              <a:rPr lang="en-US" sz="1400" dirty="0">
                <a:latin typeface="Verdana"/>
                <a:cs typeface="Verdana"/>
              </a:rPr>
              <a:t>	</a:t>
            </a:r>
            <a:r>
              <a:rPr lang="en-US" sz="1000" dirty="0" smtClean="0">
                <a:latin typeface="Verdana"/>
                <a:cs typeface="Verdana"/>
              </a:rPr>
              <a:t>Solid line shows 1:1, dashed and dotted lines show10‰ and 20‰ offsets respectively (equivalent to ±5 and ±10 years).</a:t>
            </a:r>
          </a:p>
        </p:txBody>
      </p:sp>
      <p:sp>
        <p:nvSpPr>
          <p:cNvPr id="11" name="TextBox 10"/>
          <p:cNvSpPr txBox="1"/>
          <p:nvPr/>
        </p:nvSpPr>
        <p:spPr>
          <a:xfrm>
            <a:off x="7018868" y="3022601"/>
            <a:ext cx="1250757" cy="353943"/>
          </a:xfrm>
          <a:prstGeom prst="rect">
            <a:avLst/>
          </a:prstGeom>
          <a:solidFill>
            <a:schemeClr val="bg1"/>
          </a:solidFill>
        </p:spPr>
        <p:txBody>
          <a:bodyPr wrap="none" rtlCol="0">
            <a:spAutoFit/>
          </a:bodyPr>
          <a:lstStyle/>
          <a:p>
            <a:r>
              <a:rPr lang="en-US" sz="1700" dirty="0" smtClean="0">
                <a:latin typeface="Arial"/>
                <a:cs typeface="Arial"/>
              </a:rPr>
              <a:t>Ecosystem</a:t>
            </a:r>
            <a:endParaRPr lang="en-US" sz="1700" dirty="0">
              <a:latin typeface="Arial"/>
              <a:cs typeface="Arial"/>
            </a:endParaRPr>
          </a:p>
        </p:txBody>
      </p:sp>
    </p:spTree>
    <p:extLst>
      <p:ext uri="{BB962C8B-B14F-4D97-AF65-F5344CB8AC3E}">
        <p14:creationId xmlns:p14="http://schemas.microsoft.com/office/powerpoint/2010/main" val="2614321020"/>
      </p:ext>
    </p:extLst>
  </p:cSld>
  <p:clrMapOvr>
    <a:masterClrMapping/>
  </p:clrMapOvr>
  <mc:AlternateContent xmlns:mc="http://schemas.openxmlformats.org/markup-compatibility/2006" xmlns:p14="http://schemas.microsoft.com/office/powerpoint/2010/main">
    <mc:Choice Requires="p14">
      <p:transition spd="slow" p14:dur="2000" advTm="72074"/>
    </mc:Choice>
    <mc:Fallback xmlns="">
      <p:transition xmlns:p14="http://schemas.microsoft.com/office/powerpoint/2010/main" spd="slow" advTm="72074"/>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of </a:t>
            </a:r>
            <a:r>
              <a:rPr lang="en-US" dirty="0" smtClean="0"/>
              <a:t>storage</a:t>
            </a:r>
            <a:endParaRPr lang="en-US" dirty="0"/>
          </a:p>
        </p:txBody>
      </p:sp>
      <p:sp>
        <p:nvSpPr>
          <p:cNvPr id="3" name="Content Placeholder 2"/>
          <p:cNvSpPr>
            <a:spLocks noGrp="1"/>
          </p:cNvSpPr>
          <p:nvPr>
            <p:ph idx="1"/>
          </p:nvPr>
        </p:nvSpPr>
        <p:spPr/>
        <p:txBody>
          <a:bodyPr>
            <a:normAutofit/>
          </a:bodyPr>
          <a:lstStyle/>
          <a:p>
            <a:r>
              <a:rPr lang="en-US" sz="1600" dirty="0" smtClean="0"/>
              <a:t>Duration of storage does not appear to have a strong effect for samples with the bomb-C label</a:t>
            </a:r>
          </a:p>
          <a:p>
            <a:r>
              <a:rPr lang="en-US" sz="1600" dirty="0" smtClean="0"/>
              <a:t>Oak Ridge samples (</a:t>
            </a:r>
            <a:r>
              <a:rPr lang="en-US" sz="1600" dirty="0" smtClean="0">
                <a:solidFill>
                  <a:srgbClr val="D81B60"/>
                </a:solidFill>
              </a:rPr>
              <a:t>magenta triangles</a:t>
            </a:r>
            <a:r>
              <a:rPr lang="en-US" sz="1600" dirty="0" smtClean="0"/>
              <a:t>) do seem to show a trend</a:t>
            </a:r>
          </a:p>
          <a:p>
            <a:r>
              <a:rPr lang="en-US" sz="1600" dirty="0" smtClean="0"/>
              <a:t>However, owing to a limited range of storage duration and experimental constraints the significance of the duration of storage effect cannot be tested conclusively here</a:t>
            </a:r>
            <a:endParaRPr lang="en-US" sz="1600" dirty="0"/>
          </a:p>
        </p:txBody>
      </p:sp>
      <p:sp>
        <p:nvSpPr>
          <p:cNvPr id="4" name="Date Placeholder 3"/>
          <p:cNvSpPr>
            <a:spLocks noGrp="1"/>
          </p:cNvSpPr>
          <p:nvPr>
            <p:ph type="dt" sz="half" idx="10"/>
          </p:nvPr>
        </p:nvSpPr>
        <p:spPr/>
        <p:txBody>
          <a:bodyPr/>
          <a:lstStyle/>
          <a:p>
            <a:r>
              <a:rPr lang="en-US" dirty="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23</a:t>
            </a:fld>
            <a:endParaRPr lang="en-US"/>
          </a:p>
        </p:txBody>
      </p:sp>
      <p:sp>
        <p:nvSpPr>
          <p:cNvPr id="8" name="TextBox 7"/>
          <p:cNvSpPr txBox="1"/>
          <p:nvPr/>
        </p:nvSpPr>
        <p:spPr>
          <a:xfrm>
            <a:off x="3429000" y="4577992"/>
            <a:ext cx="5486400" cy="830997"/>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5</a:t>
            </a:r>
            <a:r>
              <a:rPr lang="en-US" sz="1400" dirty="0" smtClean="0">
                <a:latin typeface="Verdana"/>
                <a:cs typeface="Verdana"/>
              </a:rPr>
              <a:t> Duration of storage effect on treatment differences.</a:t>
            </a:r>
          </a:p>
          <a:p>
            <a:pPr marL="623888" lvl="1" indent="-623888"/>
            <a:r>
              <a:rPr lang="en-US" sz="1400" dirty="0">
                <a:latin typeface="Verdana"/>
                <a:cs typeface="Verdana"/>
              </a:rPr>
              <a:t>	</a:t>
            </a:r>
            <a:r>
              <a:rPr lang="en-US" sz="1000" dirty="0" smtClean="0">
                <a:latin typeface="Verdana"/>
                <a:cs typeface="Verdana"/>
              </a:rPr>
              <a:t>Solid line shows unity, dashed and dotted lines show 10‰ and 20‰ differences respectively (equivalent to ±5 and ±10 years)</a:t>
            </a:r>
            <a:r>
              <a:rPr lang="en-US" sz="1000" dirty="0">
                <a:latin typeface="Verdana"/>
                <a:cs typeface="Verdana"/>
              </a:rPr>
              <a:t>. Error bars are 2x standard error</a:t>
            </a:r>
            <a:endParaRPr lang="en-US" sz="1000" dirty="0" smtClean="0">
              <a:latin typeface="Verdana"/>
              <a:cs typeface="Verdana"/>
            </a:endParaRPr>
          </a:p>
        </p:txBody>
      </p:sp>
      <p:pic>
        <p:nvPicPr>
          <p:cNvPr id="10" name="Picture 9" descr="plot-dur-stor-1_11-09-2020.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985520"/>
            <a:ext cx="5495924" cy="3657600"/>
          </a:xfrm>
          <a:prstGeom prst="rect">
            <a:avLst/>
          </a:prstGeom>
        </p:spPr>
      </p:pic>
      <p:sp>
        <p:nvSpPr>
          <p:cNvPr id="9" name="TextBox 8"/>
          <p:cNvSpPr txBox="1"/>
          <p:nvPr/>
        </p:nvSpPr>
        <p:spPr>
          <a:xfrm>
            <a:off x="7574176" y="3031069"/>
            <a:ext cx="941283" cy="276999"/>
          </a:xfrm>
          <a:prstGeom prst="rect">
            <a:avLst/>
          </a:prstGeom>
          <a:solidFill>
            <a:schemeClr val="bg1"/>
          </a:solidFill>
        </p:spPr>
        <p:txBody>
          <a:bodyPr wrap="none" rtlCol="0">
            <a:spAutoFit/>
          </a:bodyPr>
          <a:lstStyle/>
          <a:p>
            <a:r>
              <a:rPr lang="en-US" sz="1200" dirty="0" smtClean="0">
                <a:latin typeface="Arial"/>
                <a:cs typeface="Arial"/>
              </a:rPr>
              <a:t>Ecosystem</a:t>
            </a:r>
            <a:endParaRPr lang="en-US" sz="1200" dirty="0">
              <a:latin typeface="Arial"/>
              <a:cs typeface="Arial"/>
            </a:endParaRPr>
          </a:p>
        </p:txBody>
      </p:sp>
    </p:spTree>
    <p:extLst>
      <p:ext uri="{BB962C8B-B14F-4D97-AF65-F5344CB8AC3E}">
        <p14:creationId xmlns:p14="http://schemas.microsoft.com/office/powerpoint/2010/main" val="4041125454"/>
      </p:ext>
    </p:extLst>
  </p:cSld>
  <p:clrMapOvr>
    <a:masterClrMapping/>
  </p:clrMapOvr>
  <mc:AlternateContent xmlns:mc="http://schemas.openxmlformats.org/markup-compatibility/2006" xmlns:p14="http://schemas.microsoft.com/office/powerpoint/2010/main">
    <mc:Choice Requires="p14">
      <p:transition spd="slow" p14:dur="2000" advTm="34291"/>
    </mc:Choice>
    <mc:Fallback xmlns="">
      <p:transition xmlns:p14="http://schemas.microsoft.com/office/powerpoint/2010/main" spd="slow" advTm="34291"/>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effects over time: ∆</a:t>
            </a:r>
            <a:r>
              <a:rPr lang="en-US" baseline="30000" dirty="0" smtClean="0"/>
              <a:t>14</a:t>
            </a:r>
            <a:r>
              <a:rPr lang="en-US" dirty="0" smtClean="0"/>
              <a:t>C-CO</a:t>
            </a:r>
            <a:r>
              <a:rPr lang="en-US" baseline="-25000" dirty="0" smtClean="0"/>
              <a:t>2</a:t>
            </a:r>
            <a:endParaRPr lang="en-US" baseline="-25000" dirty="0"/>
          </a:p>
        </p:txBody>
      </p:sp>
      <p:sp>
        <p:nvSpPr>
          <p:cNvPr id="3" name="Content Placeholder 2"/>
          <p:cNvSpPr>
            <a:spLocks noGrp="1"/>
          </p:cNvSpPr>
          <p:nvPr>
            <p:ph idx="1"/>
          </p:nvPr>
        </p:nvSpPr>
        <p:spPr/>
        <p:txBody>
          <a:bodyPr/>
          <a:lstStyle/>
          <a:p>
            <a:r>
              <a:rPr lang="en-US" dirty="0" smtClean="0"/>
              <a:t>In 2011, the air-dry + storage treatment led to depletion in </a:t>
            </a:r>
            <a:r>
              <a:rPr lang="en-US" dirty="0" smtClean="0">
                <a:solidFill>
                  <a:srgbClr val="A35513"/>
                </a:solidFill>
              </a:rPr>
              <a:t>forest</a:t>
            </a:r>
            <a:r>
              <a:rPr lang="en-US" dirty="0" smtClean="0"/>
              <a:t> samples, but enrichment in </a:t>
            </a:r>
            <a:r>
              <a:rPr lang="en-US" dirty="0" smtClean="0">
                <a:solidFill>
                  <a:srgbClr val="1361A3"/>
                </a:solidFill>
              </a:rPr>
              <a:t>grassland</a:t>
            </a:r>
            <a:r>
              <a:rPr lang="en-US" dirty="0" smtClean="0"/>
              <a:t> samples</a:t>
            </a:r>
          </a:p>
          <a:p>
            <a:r>
              <a:rPr lang="en-US" dirty="0" smtClean="0"/>
              <a:t>In 2019, the </a:t>
            </a:r>
            <a:r>
              <a:rPr lang="en-US" dirty="0" smtClean="0">
                <a:solidFill>
                  <a:srgbClr val="000000"/>
                </a:solidFill>
              </a:rPr>
              <a:t>air-dry only </a:t>
            </a:r>
            <a:r>
              <a:rPr lang="en-US" dirty="0" smtClean="0"/>
              <a:t>treatment led to </a:t>
            </a:r>
            <a:r>
              <a:rPr lang="en-US" dirty="0"/>
              <a:t>enrichment </a:t>
            </a:r>
            <a:r>
              <a:rPr lang="en-US" dirty="0" smtClean="0"/>
              <a:t>in both </a:t>
            </a:r>
            <a:r>
              <a:rPr lang="en-US" dirty="0" smtClean="0">
                <a:solidFill>
                  <a:srgbClr val="A35513"/>
                </a:solidFill>
              </a:rPr>
              <a:t>forest</a:t>
            </a:r>
            <a:r>
              <a:rPr lang="en-US" dirty="0" smtClean="0"/>
              <a:t> and </a:t>
            </a:r>
            <a:r>
              <a:rPr lang="en-US" dirty="0" smtClean="0">
                <a:solidFill>
                  <a:srgbClr val="1361A3"/>
                </a:solidFill>
              </a:rPr>
              <a:t>grassland</a:t>
            </a:r>
            <a:r>
              <a:rPr lang="en-US" dirty="0" smtClean="0"/>
              <a:t> samples</a:t>
            </a:r>
          </a:p>
        </p:txBody>
      </p:sp>
      <p:sp>
        <p:nvSpPr>
          <p:cNvPr id="5" name="TextBox 4"/>
          <p:cNvSpPr txBox="1"/>
          <p:nvPr/>
        </p:nvSpPr>
        <p:spPr>
          <a:xfrm>
            <a:off x="3429000" y="4792802"/>
            <a:ext cx="5486400" cy="461665"/>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8</a:t>
            </a:r>
            <a:r>
              <a:rPr lang="en-US" sz="1400" dirty="0" smtClean="0">
                <a:latin typeface="Verdana"/>
                <a:cs typeface="Verdana"/>
              </a:rPr>
              <a:t> Treatment effect on ∆</a:t>
            </a:r>
            <a:r>
              <a:rPr lang="en-US" sz="1400" baseline="30000" dirty="0" smtClean="0">
                <a:latin typeface="Verdana"/>
                <a:cs typeface="Verdana"/>
              </a:rPr>
              <a:t>14</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over time.</a:t>
            </a:r>
            <a:r>
              <a:rPr lang="en-US" sz="1400" dirty="0" smtClean="0"/>
              <a:t> </a:t>
            </a:r>
          </a:p>
          <a:p>
            <a:pPr marL="623888" lvl="1" indent="-623888"/>
            <a:r>
              <a:rPr lang="en-US" sz="1000" dirty="0">
                <a:latin typeface="Verdana"/>
                <a:cs typeface="Verdana"/>
              </a:rPr>
              <a:t>	</a:t>
            </a:r>
            <a:r>
              <a:rPr lang="en-US" sz="1000" dirty="0" smtClean="0">
                <a:latin typeface="Verdana"/>
                <a:cs typeface="Verdana"/>
              </a:rPr>
              <a:t>Error </a:t>
            </a:r>
            <a:r>
              <a:rPr lang="en-US" sz="1000" dirty="0">
                <a:latin typeface="Verdana"/>
                <a:cs typeface="Verdana"/>
              </a:rPr>
              <a:t>bars are 2x standard </a:t>
            </a:r>
            <a:r>
              <a:rPr lang="en-US" sz="1000" dirty="0" smtClean="0">
                <a:latin typeface="Verdana"/>
                <a:cs typeface="Verdana"/>
              </a:rPr>
              <a:t>error.</a:t>
            </a:r>
            <a:endParaRPr lang="en-US" sz="1000" dirty="0" smtClean="0"/>
          </a:p>
        </p:txBody>
      </p:sp>
      <p:pic>
        <p:nvPicPr>
          <p:cNvPr id="6" name="Picture 5" descr="f6.treat.ti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24" y="981314"/>
            <a:ext cx="5486400" cy="3657600"/>
          </a:xfrm>
          <a:prstGeom prst="rect">
            <a:avLst/>
          </a:prstGeom>
        </p:spPr>
      </p:pic>
      <p:sp>
        <p:nvSpPr>
          <p:cNvPr id="7" name="Date Placeholder 6"/>
          <p:cNvSpPr>
            <a:spLocks noGrp="1"/>
          </p:cNvSpPr>
          <p:nvPr>
            <p:ph type="dt" sz="half" idx="10"/>
          </p:nvPr>
        </p:nvSpPr>
        <p:spPr/>
        <p:txBody>
          <a:bodyPr/>
          <a:lstStyle/>
          <a:p>
            <a:r>
              <a:rPr lang="en-US" dirty="0"/>
              <a:t>29.10.2020</a:t>
            </a:r>
            <a:endParaRPr lang="en-US" dirty="0"/>
          </a:p>
        </p:txBody>
      </p:sp>
      <p:sp>
        <p:nvSpPr>
          <p:cNvPr id="8" name="Footer Placeholder 7"/>
          <p:cNvSpPr>
            <a:spLocks noGrp="1"/>
          </p:cNvSpPr>
          <p:nvPr>
            <p:ph type="ftr" sz="quarter" idx="11"/>
          </p:nvPr>
        </p:nvSpPr>
        <p:spPr/>
        <p:txBody>
          <a:bodyPr/>
          <a:lstStyle/>
          <a:p>
            <a:r>
              <a:rPr lang="en-US" dirty="0"/>
              <a:t>J. Beem-Miller</a:t>
            </a:r>
          </a:p>
        </p:txBody>
      </p:sp>
      <p:sp>
        <p:nvSpPr>
          <p:cNvPr id="9" name="Slide Number Placeholder 8"/>
          <p:cNvSpPr>
            <a:spLocks noGrp="1"/>
          </p:cNvSpPr>
          <p:nvPr>
            <p:ph type="sldNum" sz="quarter" idx="12"/>
          </p:nvPr>
        </p:nvSpPr>
        <p:spPr/>
        <p:txBody>
          <a:bodyPr/>
          <a:lstStyle/>
          <a:p>
            <a:fld id="{D6E039C3-B55B-E34B-B403-368EB567C570}" type="slidenum">
              <a:rPr lang="en-US" smtClean="0"/>
              <a:t>24</a:t>
            </a:fld>
            <a:endParaRPr lang="en-US"/>
          </a:p>
        </p:txBody>
      </p:sp>
      <p:sp>
        <p:nvSpPr>
          <p:cNvPr id="4" name="TextBox 3"/>
          <p:cNvSpPr txBox="1"/>
          <p:nvPr/>
        </p:nvSpPr>
        <p:spPr>
          <a:xfrm>
            <a:off x="7674501" y="1443675"/>
            <a:ext cx="1103262" cy="276999"/>
          </a:xfrm>
          <a:prstGeom prst="rect">
            <a:avLst/>
          </a:prstGeom>
          <a:noFill/>
        </p:spPr>
        <p:txBody>
          <a:bodyPr wrap="none" rtlCol="0">
            <a:spAutoFit/>
          </a:bodyPr>
          <a:lstStyle/>
          <a:p>
            <a:r>
              <a:rPr lang="en-US" sz="1200" dirty="0" smtClean="0">
                <a:latin typeface="Verdana"/>
                <a:cs typeface="Verdana"/>
              </a:rPr>
              <a:t>atmosphere</a:t>
            </a:r>
            <a:endParaRPr lang="en-US" sz="1200" dirty="0">
              <a:latin typeface="Verdana"/>
              <a:cs typeface="Verdana"/>
            </a:endParaRPr>
          </a:p>
        </p:txBody>
      </p:sp>
      <p:cxnSp>
        <p:nvCxnSpPr>
          <p:cNvPr id="11" name="Straight Connector 10"/>
          <p:cNvCxnSpPr/>
          <p:nvPr/>
        </p:nvCxnSpPr>
        <p:spPr>
          <a:xfrm>
            <a:off x="7457401" y="1584787"/>
            <a:ext cx="206245" cy="0"/>
          </a:xfrm>
          <a:prstGeom prst="line">
            <a:avLst/>
          </a:prstGeom>
          <a:ln w="38100">
            <a:solidFill>
              <a:srgbClr val="B8B8B8"/>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366005" y="1737608"/>
            <a:ext cx="1062623" cy="307777"/>
          </a:xfrm>
          <a:prstGeom prst="rect">
            <a:avLst/>
          </a:prstGeom>
          <a:solidFill>
            <a:schemeClr val="bg1"/>
          </a:solidFill>
        </p:spPr>
        <p:txBody>
          <a:bodyPr wrap="none" rtlCol="0">
            <a:spAutoFit/>
          </a:bodyPr>
          <a:lstStyle/>
          <a:p>
            <a:r>
              <a:rPr lang="en-US" sz="1400" dirty="0" smtClean="0">
                <a:latin typeface="Arial"/>
                <a:cs typeface="Arial"/>
              </a:rPr>
              <a:t>Ecosystem</a:t>
            </a:r>
            <a:endParaRPr lang="en-US" sz="1400" dirty="0">
              <a:latin typeface="Arial"/>
              <a:cs typeface="Arial"/>
            </a:endParaRPr>
          </a:p>
        </p:txBody>
      </p:sp>
    </p:spTree>
    <p:extLst>
      <p:ext uri="{BB962C8B-B14F-4D97-AF65-F5344CB8AC3E}">
        <p14:creationId xmlns:p14="http://schemas.microsoft.com/office/powerpoint/2010/main" val="1699169639"/>
      </p:ext>
    </p:extLst>
  </p:cSld>
  <p:clrMapOvr>
    <a:masterClrMapping/>
  </p:clrMapOvr>
  <mc:AlternateContent xmlns:mc="http://schemas.openxmlformats.org/markup-compatibility/2006" xmlns:p14="http://schemas.microsoft.com/office/powerpoint/2010/main">
    <mc:Choice Requires="p14">
      <p:transition spd="slow" p14:dur="2000" advTm="75023"/>
    </mc:Choice>
    <mc:Fallback xmlns="">
      <p:transition xmlns:p14="http://schemas.microsoft.com/office/powerpoint/2010/main" spd="slow" advTm="75023"/>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Treatment effects 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smtClean="0"/>
              <a:t>Potential shifts in the contribution of different soil C pools to respired CO</a:t>
            </a:r>
            <a:r>
              <a:rPr lang="en-US" sz="1600" baseline="-25000" dirty="0" smtClean="0"/>
              <a:t>2</a:t>
            </a:r>
            <a:r>
              <a:rPr lang="en-US" sz="1600" dirty="0" smtClean="0"/>
              <a:t> following disturbance can be visualized using the model from figures 1 and 2 (previous slides)</a:t>
            </a:r>
          </a:p>
          <a:p>
            <a:r>
              <a:rPr lang="en-US" sz="1600" dirty="0"/>
              <a:t>D</a:t>
            </a:r>
            <a:r>
              <a:rPr lang="en-US" sz="1600" dirty="0" smtClean="0"/>
              <a:t>irection 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3</a:t>
            </a:r>
            <a:r>
              <a:rPr lang="en-US" sz="1400" dirty="0" smtClean="0">
                <a:latin typeface="Verdana"/>
                <a:cs typeface="Verdana"/>
              </a:rPr>
              <a:t> 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latin typeface="Verdana"/>
                <a:cs typeface="Verdana"/>
              </a:rPr>
              <a:t>.</a:t>
            </a:r>
            <a:r>
              <a:rPr lang="en-US" sz="1400" dirty="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dirty="0">
                <a:solidFill>
                  <a:srgbClr val="1E88E5"/>
                </a:solidFill>
                <a:latin typeface="Verdana"/>
                <a:cs typeface="Verdana"/>
              </a:rPr>
              <a:t>slow pool</a:t>
            </a:r>
            <a:r>
              <a:rPr lang="en-US" sz="1000" dirty="0">
                <a:latin typeface="Verdana"/>
                <a:cs typeface="Verdana"/>
              </a:rPr>
              <a:t> 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squares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depletion</a:t>
            </a:r>
            <a:r>
              <a:rPr lang="en-US" sz="1000" dirty="0">
                <a:latin typeface="Verdana"/>
                <a:cs typeface="Verdana"/>
              </a:rPr>
              <a:t> relative 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1991, but </a:t>
            </a:r>
            <a:r>
              <a:rPr lang="en-US" sz="1000" b="1" dirty="0">
                <a:latin typeface="Verdana"/>
                <a:cs typeface="Verdana"/>
              </a:rPr>
              <a:t>enrichment</a:t>
            </a:r>
            <a:r>
              <a:rPr lang="en-US" sz="1000" dirty="0">
                <a:latin typeface="Verdana"/>
                <a:cs typeface="Verdana"/>
              </a:rPr>
              <a:t> in </a:t>
            </a:r>
            <a:r>
              <a:rPr lang="en-US" sz="1000" dirty="0" smtClean="0">
                <a:latin typeface="Verdana"/>
                <a:cs typeface="Verdana"/>
              </a:rPr>
              <a:t>2019</a:t>
            </a:r>
            <a:endParaRPr lang="en-US" sz="1600" dirty="0">
              <a:latin typeface="Verdana"/>
              <a:cs typeface="Verdana"/>
            </a:endParaRPr>
          </a:p>
        </p:txBody>
      </p:sp>
      <p:cxnSp>
        <p:nvCxnSpPr>
          <p:cNvPr id="16" name="Straight Arrow Connector 15"/>
          <p:cNvCxnSpPr/>
          <p:nvPr/>
        </p:nvCxnSpPr>
        <p:spPr>
          <a:xfrm flipV="1">
            <a:off x="4296833" y="1862665"/>
            <a:ext cx="0" cy="338666"/>
          </a:xfrm>
          <a:prstGeom prst="straightConnector1">
            <a:avLst/>
          </a:prstGeom>
          <a:ln w="31750">
            <a:solidFill>
              <a:srgbClr val="CE2F6A"/>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443141" y="3676644"/>
            <a:ext cx="0" cy="338666"/>
          </a:xfrm>
          <a:prstGeom prst="straightConnector1">
            <a:avLst/>
          </a:prstGeom>
          <a:ln w="31750">
            <a:solidFill>
              <a:srgbClr val="CE2F6A"/>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777566" y="3253315"/>
            <a:ext cx="0" cy="338666"/>
          </a:xfrm>
          <a:prstGeom prst="straightConnector1">
            <a:avLst/>
          </a:prstGeom>
          <a:ln w="31750">
            <a:solidFill>
              <a:srgbClr val="6293C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a:t>29.10.2020</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25</a:t>
            </a:fld>
            <a:endParaRPr lang="en-US"/>
          </a:p>
        </p:txBody>
      </p:sp>
    </p:spTree>
    <p:custDataLst>
      <p:tags r:id="rId1"/>
    </p:custDataLst>
    <p:extLst>
      <p:ext uri="{BB962C8B-B14F-4D97-AF65-F5344CB8AC3E}">
        <p14:creationId xmlns:p14="http://schemas.microsoft.com/office/powerpoint/2010/main" val="1803194185"/>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effects over time: </a:t>
            </a:r>
            <a:r>
              <a:rPr lang="el-GR" dirty="0"/>
              <a:t>δ</a:t>
            </a:r>
            <a:r>
              <a:rPr lang="en-US" baseline="30000" dirty="0"/>
              <a:t>13</a:t>
            </a:r>
            <a:r>
              <a:rPr lang="en-US" dirty="0"/>
              <a:t>C-CO</a:t>
            </a:r>
            <a:r>
              <a:rPr lang="en-US" baseline="-25000" dirty="0"/>
              <a:t>2</a:t>
            </a:r>
            <a:endParaRPr lang="en-US" dirty="0"/>
          </a:p>
        </p:txBody>
      </p:sp>
      <p:sp>
        <p:nvSpPr>
          <p:cNvPr id="3" name="Content Placeholder 2"/>
          <p:cNvSpPr>
            <a:spLocks noGrp="1"/>
          </p:cNvSpPr>
          <p:nvPr>
            <p:ph idx="1"/>
          </p:nvPr>
        </p:nvSpPr>
        <p:spPr/>
        <p:txBody>
          <a:bodyPr>
            <a:normAutofit/>
          </a:bodyPr>
          <a:lstStyle/>
          <a:p>
            <a:r>
              <a:rPr lang="en-US" dirty="0"/>
              <a:t>B</a:t>
            </a:r>
            <a:r>
              <a:rPr lang="en-US" dirty="0" smtClean="0"/>
              <a:t>oth forest and grassland soils in both 2011 and in 2019 exhibited enrichment in </a:t>
            </a:r>
            <a:r>
              <a:rPr lang="mr-IN" dirty="0"/>
              <a:t>δ</a:t>
            </a:r>
            <a:r>
              <a:rPr lang="mr-IN" baseline="30000" dirty="0"/>
              <a:t>13</a:t>
            </a:r>
            <a:r>
              <a:rPr lang="mr-IN" dirty="0"/>
              <a:t>C-</a:t>
            </a:r>
            <a:r>
              <a:rPr lang="mr-IN" dirty="0" smtClean="0"/>
              <a:t>CO</a:t>
            </a:r>
            <a:r>
              <a:rPr lang="mr-IN" baseline="-25000" dirty="0" smtClean="0"/>
              <a:t>2</a:t>
            </a:r>
            <a:r>
              <a:rPr lang="en-US" dirty="0"/>
              <a:t> </a:t>
            </a:r>
            <a:r>
              <a:rPr lang="en-US" dirty="0" smtClean="0"/>
              <a:t>following treatment</a:t>
            </a:r>
            <a:r>
              <a:rPr lang="mr-IN" dirty="0" smtClean="0"/>
              <a:t> </a:t>
            </a:r>
            <a:endParaRPr lang="en-US" dirty="0" smtClean="0"/>
          </a:p>
          <a:p>
            <a:r>
              <a:rPr lang="en-US" dirty="0" smtClean="0"/>
              <a:t>Enrichment was stronger in forest soils, possibly due to a greater role of microbial recycling</a:t>
            </a:r>
          </a:p>
        </p:txBody>
      </p:sp>
      <p:sp>
        <p:nvSpPr>
          <p:cNvPr id="5" name="TextBox 4"/>
          <p:cNvSpPr txBox="1"/>
          <p:nvPr/>
        </p:nvSpPr>
        <p:spPr>
          <a:xfrm>
            <a:off x="3429000" y="4792802"/>
            <a:ext cx="5486400" cy="461665"/>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9</a:t>
            </a:r>
            <a:r>
              <a:rPr lang="en-US" sz="1400" dirty="0" smtClean="0">
                <a:latin typeface="Verdana"/>
                <a:cs typeface="Verdana"/>
              </a:rPr>
              <a:t> Treatment effect on </a:t>
            </a:r>
            <a:r>
              <a:rPr lang="el-GR" sz="1400" dirty="0" smtClean="0">
                <a:latin typeface="Verdana"/>
                <a:cs typeface="Verdana"/>
              </a:rPr>
              <a:t>δ</a:t>
            </a:r>
            <a:r>
              <a:rPr lang="en-US" sz="1400" baseline="30000" dirty="0" smtClean="0">
                <a:latin typeface="Verdana"/>
                <a:cs typeface="Verdana"/>
              </a:rPr>
              <a:t>13</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over time.</a:t>
            </a:r>
            <a:r>
              <a:rPr lang="en-US" sz="1400" dirty="0" smtClean="0"/>
              <a:t> </a:t>
            </a:r>
          </a:p>
          <a:p>
            <a:pPr marL="623888" lvl="1" indent="-623888"/>
            <a:r>
              <a:rPr lang="en-US" sz="1000" dirty="0">
                <a:latin typeface="Verdana"/>
                <a:cs typeface="Verdana"/>
              </a:rPr>
              <a:t>	</a:t>
            </a:r>
            <a:r>
              <a:rPr lang="en-US" sz="1000" dirty="0" smtClean="0">
                <a:latin typeface="Verdana"/>
                <a:cs typeface="Verdana"/>
              </a:rPr>
              <a:t>Error </a:t>
            </a:r>
            <a:r>
              <a:rPr lang="en-US" sz="1000" dirty="0">
                <a:latin typeface="Verdana"/>
                <a:cs typeface="Verdana"/>
              </a:rPr>
              <a:t>bars are 2x standard </a:t>
            </a:r>
            <a:r>
              <a:rPr lang="en-US" sz="1000" dirty="0" smtClean="0">
                <a:latin typeface="Verdana"/>
                <a:cs typeface="Verdana"/>
              </a:rPr>
              <a:t>error.</a:t>
            </a:r>
            <a:endParaRPr lang="en-US" sz="1000" dirty="0" smtClean="0"/>
          </a:p>
        </p:txBody>
      </p:sp>
      <p:sp>
        <p:nvSpPr>
          <p:cNvPr id="7" name="Date Placeholder 6"/>
          <p:cNvSpPr>
            <a:spLocks noGrp="1"/>
          </p:cNvSpPr>
          <p:nvPr>
            <p:ph type="dt" sz="half" idx="10"/>
          </p:nvPr>
        </p:nvSpPr>
        <p:spPr/>
        <p:txBody>
          <a:bodyPr/>
          <a:lstStyle/>
          <a:p>
            <a:r>
              <a:rPr lang="en-US" dirty="0" smtClean="0"/>
              <a:t>29</a:t>
            </a:r>
            <a:r>
              <a:rPr lang="en-US" dirty="0" smtClean="0"/>
              <a:t>.10.2020</a:t>
            </a:r>
            <a:endParaRPr lang="en-US" dirty="0"/>
          </a:p>
        </p:txBody>
      </p:sp>
      <p:sp>
        <p:nvSpPr>
          <p:cNvPr id="8" name="Footer Placeholder 7"/>
          <p:cNvSpPr>
            <a:spLocks noGrp="1"/>
          </p:cNvSpPr>
          <p:nvPr>
            <p:ph type="ftr" sz="quarter" idx="11"/>
          </p:nvPr>
        </p:nvSpPr>
        <p:spPr/>
        <p:txBody>
          <a:bodyPr/>
          <a:lstStyle/>
          <a:p>
            <a:r>
              <a:rPr lang="en-US" dirty="0"/>
              <a:t>J. Beem-Miller</a:t>
            </a:r>
          </a:p>
        </p:txBody>
      </p:sp>
      <p:sp>
        <p:nvSpPr>
          <p:cNvPr id="9" name="Slide Number Placeholder 8"/>
          <p:cNvSpPr>
            <a:spLocks noGrp="1"/>
          </p:cNvSpPr>
          <p:nvPr>
            <p:ph type="sldNum" sz="quarter" idx="12"/>
          </p:nvPr>
        </p:nvSpPr>
        <p:spPr/>
        <p:txBody>
          <a:bodyPr/>
          <a:lstStyle/>
          <a:p>
            <a:fld id="{D6E039C3-B55B-E34B-B403-368EB567C570}" type="slidenum">
              <a:rPr lang="en-US" smtClean="0"/>
              <a:t>26</a:t>
            </a:fld>
            <a:endParaRPr lang="en-US"/>
          </a:p>
        </p:txBody>
      </p:sp>
      <p:pic>
        <p:nvPicPr>
          <p:cNvPr id="15" name="Picture 14" descr="ctl.trt.13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985520"/>
            <a:ext cx="5486400" cy="3657600"/>
          </a:xfrm>
          <a:prstGeom prst="rect">
            <a:avLst/>
          </a:prstGeom>
        </p:spPr>
      </p:pic>
      <p:sp>
        <p:nvSpPr>
          <p:cNvPr id="14" name="TextBox 13"/>
          <p:cNvSpPr txBox="1"/>
          <p:nvPr/>
        </p:nvSpPr>
        <p:spPr>
          <a:xfrm rot="16200000">
            <a:off x="3360736" y="2184258"/>
            <a:ext cx="483776" cy="307777"/>
          </a:xfrm>
          <a:prstGeom prst="rect">
            <a:avLst/>
          </a:prstGeom>
          <a:solidFill>
            <a:schemeClr val="bg1"/>
          </a:solidFill>
        </p:spPr>
        <p:txBody>
          <a:bodyPr wrap="none" rtlCol="0">
            <a:spAutoFit/>
          </a:bodyPr>
          <a:lstStyle/>
          <a:p>
            <a:r>
              <a:rPr lang="en-US" sz="1400" dirty="0" smtClean="0">
                <a:latin typeface="Arial"/>
                <a:cs typeface="Arial"/>
              </a:rPr>
              <a:t>(‰)</a:t>
            </a:r>
            <a:endParaRPr lang="en-US" sz="1400" dirty="0">
              <a:latin typeface="Arial"/>
              <a:cs typeface="Arial"/>
            </a:endParaRPr>
          </a:p>
        </p:txBody>
      </p:sp>
    </p:spTree>
    <p:extLst>
      <p:ext uri="{BB962C8B-B14F-4D97-AF65-F5344CB8AC3E}">
        <p14:creationId xmlns:p14="http://schemas.microsoft.com/office/powerpoint/2010/main" val="2904717846"/>
      </p:ext>
    </p:extLst>
  </p:cSld>
  <p:clrMapOvr>
    <a:masterClrMapping/>
  </p:clrMapOvr>
  <mc:AlternateContent xmlns:mc="http://schemas.openxmlformats.org/markup-compatibility/2006" xmlns:p14="http://schemas.microsoft.com/office/powerpoint/2010/main">
    <mc:Choice Requires="p14">
      <p:transition spd="slow" p14:dur="2000" advTm="75023"/>
    </mc:Choice>
    <mc:Fallback xmlns="">
      <p:transition xmlns:p14="http://schemas.microsoft.com/office/powerpoint/2010/main" spd="slow" advTm="75023"/>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34950" y="985520"/>
            <a:ext cx="4156075" cy="4119617"/>
          </a:xfrm>
        </p:spPr>
        <p:txBody>
          <a:bodyPr>
            <a:normAutofit fontScale="92500" lnSpcReduction="20000"/>
          </a:bodyPr>
          <a:lstStyle/>
          <a:p>
            <a:pPr marL="342900" indent="-342900">
              <a:buFont typeface="+mj-lt"/>
              <a:buAutoNum type="arabicPeriod"/>
            </a:pPr>
            <a:r>
              <a:rPr lang="en-US" dirty="0" smtClean="0"/>
              <a:t>Air-drying and rewetting significantly affects </a:t>
            </a:r>
            <a:r>
              <a:rPr lang="en-US" dirty="0"/>
              <a:t>∆</a:t>
            </a:r>
            <a:r>
              <a:rPr lang="en-US" baseline="30000" dirty="0"/>
              <a:t>14</a:t>
            </a:r>
            <a:r>
              <a:rPr lang="en-US" dirty="0"/>
              <a:t>C-</a:t>
            </a:r>
            <a:r>
              <a:rPr lang="en-US" dirty="0" smtClean="0"/>
              <a:t>CO</a:t>
            </a:r>
            <a:r>
              <a:rPr lang="en-US" baseline="-25000" dirty="0" smtClean="0"/>
              <a:t>2 </a:t>
            </a:r>
            <a:r>
              <a:rPr lang="en-US" dirty="0" smtClean="0"/>
              <a:t>of laboratory incubations, and </a:t>
            </a:r>
            <a:r>
              <a:rPr lang="en-US" b="1" dirty="0" smtClean="0"/>
              <a:t>the effect is stronger in grasslands than in forests</a:t>
            </a:r>
          </a:p>
          <a:p>
            <a:pPr marL="342900" indent="-342900">
              <a:buFont typeface="+mj-lt"/>
              <a:buAutoNum type="arabicPeriod"/>
            </a:pPr>
            <a:r>
              <a:rPr lang="en-US" dirty="0"/>
              <a:t>Although we observed the characteristic pulse of CO</a:t>
            </a:r>
            <a:r>
              <a:rPr lang="en-US" baseline="-25000" dirty="0"/>
              <a:t>2</a:t>
            </a:r>
            <a:r>
              <a:rPr lang="en-US" dirty="0"/>
              <a:t> following rewetting, the </a:t>
            </a:r>
            <a:r>
              <a:rPr lang="en-US" b="1" dirty="0"/>
              <a:t>∆</a:t>
            </a:r>
            <a:r>
              <a:rPr lang="en-US" b="1" baseline="30000" dirty="0"/>
              <a:t>14</a:t>
            </a:r>
            <a:r>
              <a:rPr lang="en-US" b="1" dirty="0"/>
              <a:t>C-</a:t>
            </a:r>
            <a:r>
              <a:rPr lang="en-US" b="1" dirty="0" smtClean="0"/>
              <a:t>CO</a:t>
            </a:r>
            <a:r>
              <a:rPr lang="en-US" b="1" baseline="-25000" dirty="0" smtClean="0"/>
              <a:t>2</a:t>
            </a:r>
            <a:r>
              <a:rPr lang="en-US" b="1" dirty="0" smtClean="0"/>
              <a:t> </a:t>
            </a:r>
            <a:r>
              <a:rPr lang="en-US" b="1" dirty="0"/>
              <a:t>of </a:t>
            </a:r>
            <a:r>
              <a:rPr lang="en-US" b="1" dirty="0" smtClean="0"/>
              <a:t>pre</a:t>
            </a:r>
            <a:r>
              <a:rPr lang="en-US" b="1" dirty="0"/>
              <a:t>-incubation </a:t>
            </a:r>
            <a:r>
              <a:rPr lang="en-US" b="1" dirty="0" smtClean="0"/>
              <a:t>was </a:t>
            </a:r>
            <a:r>
              <a:rPr lang="en-US" b="1" dirty="0"/>
              <a:t>not significantly different than ∆</a:t>
            </a:r>
            <a:r>
              <a:rPr lang="en-US" b="1" baseline="30000" dirty="0"/>
              <a:t>14</a:t>
            </a:r>
            <a:r>
              <a:rPr lang="en-US" b="1" dirty="0"/>
              <a:t>C-CO</a:t>
            </a:r>
            <a:r>
              <a:rPr lang="en-US" b="1" baseline="-25000" dirty="0"/>
              <a:t>2</a:t>
            </a:r>
            <a:r>
              <a:rPr lang="en-US" b="1" dirty="0"/>
              <a:t> </a:t>
            </a:r>
            <a:r>
              <a:rPr lang="en-US" b="1" dirty="0" smtClean="0"/>
              <a:t>of equilibrium respiration</a:t>
            </a:r>
          </a:p>
          <a:p>
            <a:pPr marL="342900" indent="-342900">
              <a:buFont typeface="+mj-lt"/>
              <a:buAutoNum type="arabicPeriod"/>
            </a:pPr>
            <a:r>
              <a:rPr lang="en-US" dirty="0" smtClean="0"/>
              <a:t>In line with point 2, </a:t>
            </a:r>
            <a:r>
              <a:rPr lang="en-US" b="1" dirty="0" smtClean="0"/>
              <a:t>the amount of C respired was not significantly related to the difference in </a:t>
            </a:r>
            <a:r>
              <a:rPr lang="en-US" b="1" dirty="0"/>
              <a:t>∆</a:t>
            </a:r>
            <a:r>
              <a:rPr lang="en-US" b="1" baseline="30000" dirty="0"/>
              <a:t>14</a:t>
            </a:r>
            <a:r>
              <a:rPr lang="en-US" b="1" dirty="0"/>
              <a:t>C-CO</a:t>
            </a:r>
            <a:r>
              <a:rPr lang="en-US" b="1" baseline="-25000" dirty="0"/>
              <a:t>2</a:t>
            </a:r>
            <a:r>
              <a:rPr lang="en-US" dirty="0"/>
              <a:t> </a:t>
            </a:r>
            <a:r>
              <a:rPr lang="en-US" dirty="0" smtClean="0"/>
              <a:t>between control and treatment samples</a:t>
            </a:r>
          </a:p>
          <a:p>
            <a:pPr marL="342900" indent="-342900">
              <a:buFont typeface="+mj-lt"/>
              <a:buAutoNum type="arabicPeriod"/>
            </a:pPr>
            <a:r>
              <a:rPr lang="en-US" dirty="0" smtClean="0"/>
              <a:t>Duration of storage does not seem to have a substantial effect on </a:t>
            </a:r>
            <a:r>
              <a:rPr lang="en-US" dirty="0"/>
              <a:t>∆</a:t>
            </a:r>
            <a:r>
              <a:rPr lang="en-US" baseline="30000" dirty="0"/>
              <a:t>14</a:t>
            </a:r>
            <a:r>
              <a:rPr lang="en-US" dirty="0"/>
              <a:t>C-</a:t>
            </a:r>
            <a:r>
              <a:rPr lang="en-US" dirty="0" smtClean="0"/>
              <a:t>CO</a:t>
            </a:r>
            <a:r>
              <a:rPr lang="en-US" baseline="-25000" dirty="0" smtClean="0"/>
              <a:t>2</a:t>
            </a:r>
            <a:endParaRPr lang="en-US" dirty="0" smtClean="0"/>
          </a:p>
        </p:txBody>
      </p:sp>
      <p:sp>
        <p:nvSpPr>
          <p:cNvPr id="4" name="Date Placeholder 3"/>
          <p:cNvSpPr>
            <a:spLocks noGrp="1"/>
          </p:cNvSpPr>
          <p:nvPr>
            <p:ph type="dt" sz="half" idx="10"/>
          </p:nvPr>
        </p:nvSpPr>
        <p:spPr/>
        <p:txBody>
          <a:bodyPr/>
          <a:lstStyle/>
          <a:p>
            <a:r>
              <a:rPr lang="en-US" dirty="0" smtClean="0"/>
              <a:t>29.10.2020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27</a:t>
            </a:fld>
            <a:endParaRPr lang="en-US"/>
          </a:p>
        </p:txBody>
      </p:sp>
      <p:pic>
        <p:nvPicPr>
          <p:cNvPr id="8" name="Picture 7" descr="HEG_200x267_403k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395" y="1488825"/>
            <a:ext cx="2055137" cy="2740526"/>
          </a:xfrm>
          <a:prstGeom prst="rect">
            <a:avLst/>
          </a:prstGeom>
        </p:spPr>
      </p:pic>
      <p:pic>
        <p:nvPicPr>
          <p:cNvPr id="9" name="Picture 8" descr="HEW_200x267_400k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5064" y="1488825"/>
            <a:ext cx="2057449" cy="2740526"/>
          </a:xfrm>
          <a:prstGeom prst="rect">
            <a:avLst/>
          </a:prstGeom>
        </p:spPr>
      </p:pic>
    </p:spTree>
    <p:extLst>
      <p:ext uri="{BB962C8B-B14F-4D97-AF65-F5344CB8AC3E}">
        <p14:creationId xmlns:p14="http://schemas.microsoft.com/office/powerpoint/2010/main" val="3951558414"/>
      </p:ext>
    </p:extLst>
  </p:cSld>
  <p:clrMapOvr>
    <a:masterClrMapping/>
  </p:clrMapOvr>
  <mc:AlternateContent xmlns:mc="http://schemas.openxmlformats.org/markup-compatibility/2006" xmlns:p14="http://schemas.microsoft.com/office/powerpoint/2010/main">
    <mc:Choice Requires="p14">
      <p:transition spd="slow" p14:dur="2000" advTm="46460"/>
    </mc:Choice>
    <mc:Fallback xmlns="">
      <p:transition xmlns:p14="http://schemas.microsoft.com/office/powerpoint/2010/main" spd="slow" advTm="46460"/>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400297" y="985519"/>
            <a:ext cx="6382753" cy="4311439"/>
          </a:xfrm>
        </p:spPr>
        <p:txBody>
          <a:bodyPr>
            <a:normAutofit/>
          </a:bodyPr>
          <a:lstStyle/>
          <a:p>
            <a:pPr>
              <a:spcAft>
                <a:spcPts val="1200"/>
              </a:spcAft>
              <a:buFont typeface="Wingdings" charset="2"/>
              <a:buChar char="Ø"/>
            </a:pPr>
            <a:r>
              <a:rPr lang="en-US" b="1" dirty="0" smtClean="0"/>
              <a:t>Incubation of soils following air-drying and rewetting </a:t>
            </a:r>
            <a:r>
              <a:rPr lang="en-US" dirty="0" smtClean="0"/>
              <a:t>mobilizes a different fraction of soil C than would otherwise be accessible to the microbial community, affecting the relative contribution of older versus younger carbon pools to observed heterotrophic respiration</a:t>
            </a:r>
          </a:p>
          <a:p>
            <a:pPr>
              <a:spcAft>
                <a:spcPts val="1200"/>
              </a:spcAft>
              <a:buFont typeface="Wingdings" charset="2"/>
              <a:buChar char="Ø"/>
            </a:pPr>
            <a:r>
              <a:rPr lang="en-US" dirty="0" smtClean="0"/>
              <a:t>Differences in </a:t>
            </a:r>
            <a:r>
              <a:rPr lang="en-US" dirty="0"/>
              <a:t>∆</a:t>
            </a:r>
            <a:r>
              <a:rPr lang="en-US" baseline="30000" dirty="0" smtClean="0"/>
              <a:t>14</a:t>
            </a:r>
            <a:r>
              <a:rPr lang="en-US" dirty="0" smtClean="0"/>
              <a:t>C</a:t>
            </a:r>
            <a:r>
              <a:rPr lang="en-US" dirty="0"/>
              <a:t>-CO</a:t>
            </a:r>
            <a:r>
              <a:rPr lang="en-US" baseline="-25000" dirty="0"/>
              <a:t>2</a:t>
            </a:r>
            <a:r>
              <a:rPr lang="en-US" dirty="0"/>
              <a:t> </a:t>
            </a:r>
            <a:r>
              <a:rPr lang="en-US" dirty="0" smtClean="0"/>
              <a:t>observed in this study suggest that </a:t>
            </a:r>
            <a:r>
              <a:rPr lang="en-US" b="1" dirty="0" smtClean="0"/>
              <a:t>incubations of air-dried and rewet soils </a:t>
            </a:r>
            <a:r>
              <a:rPr lang="en-US" b="1" dirty="0" smtClean="0"/>
              <a:t>shift </a:t>
            </a:r>
            <a:r>
              <a:rPr lang="en-US" b="1" dirty="0" smtClean="0"/>
              <a:t>the apparent transit time of soil C by </a:t>
            </a:r>
            <a:r>
              <a:rPr lang="en-US" b="1" dirty="0" smtClean="0"/>
              <a:t>3 </a:t>
            </a:r>
            <a:r>
              <a:rPr lang="en-US" b="1" dirty="0" smtClean="0"/>
              <a:t>to </a:t>
            </a:r>
            <a:r>
              <a:rPr lang="en-US" b="1" dirty="0" smtClean="0"/>
              <a:t>5 </a:t>
            </a:r>
            <a:r>
              <a:rPr lang="en-US" b="1" dirty="0" smtClean="0"/>
              <a:t>years</a:t>
            </a:r>
            <a:r>
              <a:rPr lang="en-US" dirty="0" smtClean="0"/>
              <a:t> relative to estimates from incubations of soils that have not undergone air-drying</a:t>
            </a:r>
          </a:p>
          <a:p>
            <a:pPr>
              <a:spcAft>
                <a:spcPts val="1200"/>
              </a:spcAft>
              <a:buFont typeface="Wingdings" charset="2"/>
              <a:buChar char="Ø"/>
            </a:pPr>
            <a:r>
              <a:rPr lang="en-US" dirty="0" smtClean="0"/>
              <a:t>Overall, we believe the </a:t>
            </a:r>
            <a:r>
              <a:rPr lang="en-US" b="1" dirty="0" smtClean="0"/>
              <a:t>radiocarbon incubation technique for archived soils is promising approach for improving soil C models</a:t>
            </a:r>
          </a:p>
        </p:txBody>
      </p:sp>
      <p:sp>
        <p:nvSpPr>
          <p:cNvPr id="4" name="Date Placeholder 3"/>
          <p:cNvSpPr>
            <a:spLocks noGrp="1"/>
          </p:cNvSpPr>
          <p:nvPr>
            <p:ph type="dt" sz="half" idx="10"/>
          </p:nvPr>
        </p:nvSpPr>
        <p:spPr/>
        <p:txBody>
          <a:bodyPr/>
          <a:lstStyle/>
          <a:p>
            <a:r>
              <a:rPr lang="en-US" dirty="0" smtClean="0"/>
              <a:t>29</a:t>
            </a:r>
            <a:r>
              <a:rPr lang="en-US" dirty="0" smtClean="0"/>
              <a:t>.10.2020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28</a:t>
            </a:fld>
            <a:endParaRPr lang="en-US"/>
          </a:p>
        </p:txBody>
      </p:sp>
    </p:spTree>
    <p:extLst>
      <p:ext uri="{BB962C8B-B14F-4D97-AF65-F5344CB8AC3E}">
        <p14:creationId xmlns:p14="http://schemas.microsoft.com/office/powerpoint/2010/main" val="417720652"/>
      </p:ext>
    </p:extLst>
  </p:cSld>
  <p:clrMapOvr>
    <a:masterClrMapping/>
  </p:clrMapOvr>
  <mc:AlternateContent xmlns:mc="http://schemas.openxmlformats.org/markup-compatibility/2006" xmlns:p14="http://schemas.microsoft.com/office/powerpoint/2010/main">
    <mc:Choice Requires="p14">
      <p:transition spd="slow" p14:dur="2000" advTm="37332"/>
    </mc:Choice>
    <mc:Fallback xmlns="">
      <p:transition xmlns:p14="http://schemas.microsoft.com/office/powerpoint/2010/main" spd="slow" advTm="37332"/>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40000"/>
          </a:blip>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880532" y="1900238"/>
            <a:ext cx="7323667" cy="3293209"/>
          </a:xfrm>
          <a:prstGeom prst="rect">
            <a:avLst/>
          </a:prstGeom>
          <a:noFill/>
        </p:spPr>
        <p:txBody>
          <a:bodyPr wrap="square" rtlCol="0">
            <a:spAutoFit/>
          </a:bodyPr>
          <a:lstStyle/>
          <a:p>
            <a:pPr algn="ctr"/>
            <a:r>
              <a:rPr lang="en-US" sz="3600" b="1" dirty="0" smtClean="0">
                <a:latin typeface="Verdana"/>
                <a:cs typeface="Verdana"/>
              </a:rPr>
              <a:t>Thanks!</a:t>
            </a:r>
            <a:endParaRPr lang="en-US" sz="3600" b="1" dirty="0">
              <a:latin typeface="Verdana"/>
              <a:cs typeface="Verdana"/>
            </a:endParaRPr>
          </a:p>
          <a:p>
            <a:pPr algn="ctr"/>
            <a:endParaRPr lang="en-US" dirty="0" smtClean="0"/>
          </a:p>
          <a:p>
            <a:pPr algn="ctr"/>
            <a:endParaRPr lang="en-US" dirty="0"/>
          </a:p>
          <a:p>
            <a:pPr algn="ctr"/>
            <a:r>
              <a:rPr lang="en-US" sz="1700" dirty="0" smtClean="0">
                <a:latin typeface="Cambria"/>
                <a:cs typeface="Cambria"/>
              </a:rPr>
              <a:t>Acknowledgements and thanks to:</a:t>
            </a:r>
          </a:p>
          <a:p>
            <a:pPr algn="ctr"/>
            <a:endParaRPr lang="en-US" sz="1700" dirty="0" smtClean="0">
              <a:latin typeface="Cambria"/>
              <a:cs typeface="Cambria"/>
            </a:endParaRPr>
          </a:p>
          <a:p>
            <a:pPr algn="ctr"/>
            <a:r>
              <a:rPr lang="en-US" sz="1700" dirty="0" smtClean="0">
                <a:latin typeface="Cambria"/>
                <a:cs typeface="Cambria"/>
              </a:rPr>
              <a:t>Manuel </a:t>
            </a:r>
            <a:r>
              <a:rPr lang="en-US" sz="1700" dirty="0" err="1" smtClean="0">
                <a:latin typeface="Cambria"/>
                <a:cs typeface="Cambria"/>
              </a:rPr>
              <a:t>Rost</a:t>
            </a:r>
            <a:r>
              <a:rPr lang="en-US" sz="1700" dirty="0" smtClean="0">
                <a:latin typeface="Cambria"/>
                <a:cs typeface="Cambria"/>
              </a:rPr>
              <a:t> for laboratory and field assistance</a:t>
            </a:r>
          </a:p>
          <a:p>
            <a:pPr algn="ctr"/>
            <a:r>
              <a:rPr lang="en-US" sz="1700" dirty="0" smtClean="0">
                <a:latin typeface="Cambria"/>
                <a:cs typeface="Cambria"/>
              </a:rPr>
              <a:t>M. Cisneros, J. </a:t>
            </a:r>
            <a:r>
              <a:rPr lang="en-US" sz="1700" dirty="0" err="1" smtClean="0">
                <a:latin typeface="Cambria"/>
                <a:cs typeface="Cambria"/>
              </a:rPr>
              <a:t>Koarashi</a:t>
            </a:r>
            <a:r>
              <a:rPr lang="en-US" sz="1700" dirty="0" smtClean="0">
                <a:latin typeface="Cambria"/>
                <a:cs typeface="Cambria"/>
              </a:rPr>
              <a:t>, F. Hopkins, I. </a:t>
            </a:r>
            <a:r>
              <a:rPr lang="en-US" sz="1700" dirty="0" err="1" smtClean="0">
                <a:latin typeface="Cambria"/>
                <a:cs typeface="Cambria"/>
              </a:rPr>
              <a:t>Schoening</a:t>
            </a:r>
            <a:r>
              <a:rPr lang="en-US" sz="1700" dirty="0" smtClean="0">
                <a:latin typeface="Cambria"/>
                <a:cs typeface="Cambria"/>
              </a:rPr>
              <a:t>, </a:t>
            </a:r>
            <a:r>
              <a:rPr lang="en-US" sz="1700" dirty="0" smtClean="0">
                <a:latin typeface="Cambria"/>
                <a:cs typeface="Cambria"/>
              </a:rPr>
              <a:t>C. Lawrence, and </a:t>
            </a:r>
            <a:r>
              <a:rPr lang="en-US" sz="1700" dirty="0" smtClean="0">
                <a:latin typeface="Cambria"/>
                <a:cs typeface="Cambria"/>
              </a:rPr>
              <a:t>S. </a:t>
            </a:r>
            <a:r>
              <a:rPr lang="en-US" sz="1700" dirty="0" err="1" smtClean="0">
                <a:latin typeface="Cambria"/>
                <a:cs typeface="Cambria"/>
              </a:rPr>
              <a:t>Trumbore</a:t>
            </a:r>
            <a:r>
              <a:rPr lang="en-US" sz="1700" dirty="0" smtClean="0">
                <a:latin typeface="Cambria"/>
                <a:cs typeface="Cambria"/>
              </a:rPr>
              <a:t> for archived soil/data</a:t>
            </a:r>
          </a:p>
          <a:p>
            <a:pPr algn="ctr"/>
            <a:r>
              <a:rPr lang="en-US" sz="1700" dirty="0" smtClean="0">
                <a:latin typeface="Cambria"/>
                <a:cs typeface="Cambria"/>
              </a:rPr>
              <a:t>ERC Horizon </a:t>
            </a:r>
            <a:r>
              <a:rPr lang="en-US" sz="1700" dirty="0">
                <a:latin typeface="Cambria"/>
                <a:cs typeface="Cambria"/>
              </a:rPr>
              <a:t>2020 Research and Innovation </a:t>
            </a:r>
            <a:r>
              <a:rPr lang="en-US" sz="1700" dirty="0" err="1" smtClean="0">
                <a:latin typeface="Cambria"/>
                <a:cs typeface="Cambria"/>
              </a:rPr>
              <a:t>Programme</a:t>
            </a:r>
            <a:r>
              <a:rPr lang="en-US" sz="1700" dirty="0" smtClean="0">
                <a:latin typeface="Cambria"/>
                <a:cs typeface="Cambria"/>
              </a:rPr>
              <a:t> for funding</a:t>
            </a:r>
          </a:p>
          <a:p>
            <a:pPr algn="ctr"/>
            <a:r>
              <a:rPr lang="en-US" sz="1700" dirty="0" smtClean="0">
                <a:latin typeface="Cambria"/>
                <a:cs typeface="Cambria"/>
              </a:rPr>
              <a:t>Axel </a:t>
            </a:r>
            <a:r>
              <a:rPr lang="en-US" sz="1700" dirty="0" err="1" smtClean="0">
                <a:latin typeface="Cambria"/>
                <a:cs typeface="Cambria"/>
              </a:rPr>
              <a:t>Steinhof</a:t>
            </a:r>
            <a:r>
              <a:rPr lang="en-US" sz="1700" dirty="0" smtClean="0">
                <a:latin typeface="Cambria"/>
                <a:cs typeface="Cambria"/>
              </a:rPr>
              <a:t> and the Jena AMS team</a:t>
            </a:r>
          </a:p>
          <a:p>
            <a:pPr algn="ctr"/>
            <a:r>
              <a:rPr lang="en-US" sz="1700" dirty="0" smtClean="0">
                <a:latin typeface="Cambria"/>
                <a:cs typeface="Cambria"/>
              </a:rPr>
              <a:t>Co-authors and colleagues for valuable input</a:t>
            </a:r>
          </a:p>
        </p:txBody>
      </p:sp>
      <p:sp>
        <p:nvSpPr>
          <p:cNvPr id="2" name="TextBox 1"/>
          <p:cNvSpPr txBox="1"/>
          <p:nvPr/>
        </p:nvSpPr>
        <p:spPr>
          <a:xfrm>
            <a:off x="86840" y="5299501"/>
            <a:ext cx="1451539" cy="246221"/>
          </a:xfrm>
          <a:prstGeom prst="rect">
            <a:avLst/>
          </a:prstGeom>
          <a:noFill/>
        </p:spPr>
        <p:txBody>
          <a:bodyPr wrap="none" rtlCol="0">
            <a:spAutoFit/>
          </a:bodyPr>
          <a:lstStyle/>
          <a:p>
            <a:r>
              <a:rPr lang="en-US" sz="1000" dirty="0" smtClean="0">
                <a:latin typeface="Cambria"/>
                <a:cs typeface="Cambria"/>
              </a:rPr>
              <a:t>photo by S. von Fromm</a:t>
            </a:r>
            <a:endParaRPr lang="en-US" sz="1000" dirty="0">
              <a:latin typeface="Cambria"/>
              <a:cs typeface="Cambria"/>
            </a:endParaRPr>
          </a:p>
        </p:txBody>
      </p:sp>
    </p:spTree>
    <p:extLst>
      <p:ext uri="{BB962C8B-B14F-4D97-AF65-F5344CB8AC3E}">
        <p14:creationId xmlns:p14="http://schemas.microsoft.com/office/powerpoint/2010/main" val="2867489850"/>
      </p:ext>
    </p:extLst>
  </p:cSld>
  <p:clrMapOvr>
    <a:masterClrMapping/>
  </p:clrMapOvr>
  <mc:AlternateContent xmlns:mc="http://schemas.openxmlformats.org/markup-compatibility/2006" xmlns:p14="http://schemas.microsoft.com/office/powerpoint/2010/main">
    <mc:Choice Requires="p14">
      <p:transition spd="slow" p14:dur="2000" advTm="27475"/>
    </mc:Choice>
    <mc:Fallback xmlns="">
      <p:transition xmlns:p14="http://schemas.microsoft.com/office/powerpoint/2010/main" spd="slow" advTm="27475"/>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4"/>
          <a:stretch>
            <a:fillRect/>
          </a:stretch>
        </p:blipFill>
        <p:spPr>
          <a:xfrm>
            <a:off x="3572918" y="3429051"/>
            <a:ext cx="1114937" cy="865716"/>
          </a:xfrm>
          <a:prstGeom prst="rect">
            <a:avLst/>
          </a:prstGeom>
        </p:spPr>
      </p:pic>
      <p:sp>
        <p:nvSpPr>
          <p:cNvPr id="2" name="Title 1"/>
          <p:cNvSpPr>
            <a:spLocks noGrp="1"/>
          </p:cNvSpPr>
          <p:nvPr>
            <p:ph type="title"/>
          </p:nvPr>
        </p:nvSpPr>
        <p:spPr>
          <a:solidFill>
            <a:srgbClr val="004D40"/>
          </a:solidFill>
        </p:spPr>
        <p:txBody>
          <a:bodyPr/>
          <a:lstStyle/>
          <a:p>
            <a:r>
              <a:rPr lang="en-US" dirty="0" smtClean="0"/>
              <a:t>Radiocarbon incubations</a:t>
            </a:r>
            <a:endParaRPr lang="en-US" baseline="-25000" dirty="0"/>
          </a:p>
        </p:txBody>
      </p:sp>
      <p:sp>
        <p:nvSpPr>
          <p:cNvPr id="8" name="TextBox 7"/>
          <p:cNvSpPr txBox="1"/>
          <p:nvPr/>
        </p:nvSpPr>
        <p:spPr>
          <a:xfrm>
            <a:off x="3428826" y="4792802"/>
            <a:ext cx="5486400" cy="307777"/>
          </a:xfrm>
          <a:prstGeom prst="rect">
            <a:avLst/>
          </a:prstGeom>
          <a:solidFill>
            <a:schemeClr val="bg1"/>
          </a:solidFill>
        </p:spPr>
        <p:txBody>
          <a:bodyPr wrap="square" rtlCol="0">
            <a:spAutoFit/>
          </a:bodyPr>
          <a:lstStyle/>
          <a:p>
            <a:r>
              <a:rPr lang="en-US" sz="1400" b="1" dirty="0" smtClean="0">
                <a:latin typeface="Verdana"/>
                <a:cs typeface="Verdana"/>
              </a:rPr>
              <a:t>Fig. 2 </a:t>
            </a:r>
            <a:r>
              <a:rPr lang="en-US" sz="1400" dirty="0" smtClean="0">
                <a:latin typeface="Verdana"/>
                <a:cs typeface="Verdana"/>
              </a:rPr>
              <a:t>Conceptual model (2-pool, parallel)</a:t>
            </a:r>
          </a:p>
        </p:txBody>
      </p:sp>
      <p:sp>
        <p:nvSpPr>
          <p:cNvPr id="10" name="Rectangle 9"/>
          <p:cNvSpPr/>
          <p:nvPr/>
        </p:nvSpPr>
        <p:spPr>
          <a:xfrm>
            <a:off x="4921250" y="2679783"/>
            <a:ext cx="3534538" cy="176076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bwMode="auto">
          <a:xfrm>
            <a:off x="5334565" y="2878799"/>
            <a:ext cx="891755" cy="857683"/>
          </a:xfrm>
          <a:prstGeom prst="rect">
            <a:avLst/>
          </a:prstGeom>
          <a:solidFill>
            <a:srgbClr val="D81B60"/>
          </a:solidFill>
          <a:ln w="12700" cap="flat" cmpd="sng" algn="ctr">
            <a:noFill/>
            <a:prstDash val="solid"/>
            <a:round/>
            <a:headEnd type="none" w="med" len="med"/>
            <a:tailEnd type="none" w="med" len="med"/>
          </a:ln>
          <a:effectLst/>
          <a:extLst/>
        </p:spPr>
        <p:txBody>
          <a:bodyPr/>
          <a:lstStyle/>
          <a:p>
            <a:pPr>
              <a:defRPr/>
            </a:pPr>
            <a:endParaRPr lang="en-US"/>
          </a:p>
        </p:txBody>
      </p:sp>
      <p:sp>
        <p:nvSpPr>
          <p:cNvPr id="13" name="Rectangle 12"/>
          <p:cNvSpPr/>
          <p:nvPr/>
        </p:nvSpPr>
        <p:spPr bwMode="auto">
          <a:xfrm rot="2697563">
            <a:off x="6961276" y="2982688"/>
            <a:ext cx="1118688" cy="1161922"/>
          </a:xfrm>
          <a:prstGeom prst="rect">
            <a:avLst/>
          </a:prstGeom>
          <a:solidFill>
            <a:srgbClr val="1E88E5"/>
          </a:solidFill>
          <a:ln w="12700" cap="flat" cmpd="sng" algn="ctr">
            <a:noFill/>
            <a:prstDash val="solid"/>
            <a:round/>
            <a:headEnd type="none" w="med" len="med"/>
            <a:tailEnd type="none" w="med" len="med"/>
          </a:ln>
          <a:effectLst/>
          <a:extLst/>
        </p:spPr>
        <p:txBody>
          <a:bodyPr/>
          <a:lstStyle/>
          <a:p>
            <a:pPr>
              <a:defRPr/>
            </a:pPr>
            <a:endParaRPr lang="en-US"/>
          </a:p>
        </p:txBody>
      </p:sp>
      <p:cxnSp>
        <p:nvCxnSpPr>
          <p:cNvPr id="14" name="Straight Arrow Connector 13"/>
          <p:cNvCxnSpPr>
            <a:stCxn id="51" idx="3"/>
            <a:endCxn id="13" idx="2"/>
          </p:cNvCxnSpPr>
          <p:nvPr/>
        </p:nvCxnSpPr>
        <p:spPr>
          <a:xfrm>
            <a:off x="4687855" y="3861909"/>
            <a:ext cx="2422255" cy="112833"/>
          </a:xfrm>
          <a:prstGeom prst="straightConnector1">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1" idx="3"/>
            <a:endCxn id="11" idx="1"/>
          </p:cNvCxnSpPr>
          <p:nvPr/>
        </p:nvCxnSpPr>
        <p:spPr>
          <a:xfrm flipV="1">
            <a:off x="4687855" y="3307641"/>
            <a:ext cx="646710" cy="554268"/>
          </a:xfrm>
          <a:prstGeom prst="straightConnector1">
            <a:avLst/>
          </a:prstGeom>
          <a:ln w="1397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58" idx="1"/>
          </p:cNvCxnSpPr>
          <p:nvPr/>
        </p:nvCxnSpPr>
        <p:spPr>
          <a:xfrm flipV="1">
            <a:off x="5780443" y="2157299"/>
            <a:ext cx="770641" cy="721500"/>
          </a:xfrm>
          <a:prstGeom prst="straightConnector1">
            <a:avLst/>
          </a:prstGeom>
          <a:ln w="139700">
            <a:solidFill>
              <a:srgbClr val="D81B60"/>
            </a:solidFill>
            <a:tailEnd type="stealth"/>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124824" y="3349973"/>
            <a:ext cx="783167" cy="369332"/>
          </a:xfrm>
          <a:prstGeom prst="rect">
            <a:avLst/>
          </a:prstGeom>
          <a:noFill/>
        </p:spPr>
        <p:txBody>
          <a:bodyPr wrap="square" rtlCol="0">
            <a:spAutoFit/>
          </a:bodyPr>
          <a:lstStyle/>
          <a:p>
            <a:pPr algn="ctr">
              <a:tabLst>
                <a:tab pos="3429000" algn="l"/>
              </a:tabLst>
            </a:pPr>
            <a:r>
              <a:rPr lang="en-US" b="1" dirty="0" smtClean="0">
                <a:solidFill>
                  <a:srgbClr val="FFFFFF"/>
                </a:solidFill>
                <a:latin typeface="Verdana"/>
                <a:cs typeface="Verdana"/>
              </a:rPr>
              <a:t>slow</a:t>
            </a:r>
            <a:endParaRPr lang="en-US" dirty="0" smtClean="0">
              <a:solidFill>
                <a:srgbClr val="FFFFFF"/>
              </a:solidFill>
              <a:latin typeface="Verdana"/>
              <a:cs typeface="Verdana"/>
            </a:endParaRPr>
          </a:p>
        </p:txBody>
      </p:sp>
      <p:sp>
        <p:nvSpPr>
          <p:cNvPr id="35" name="TextBox 34"/>
          <p:cNvSpPr txBox="1"/>
          <p:nvPr/>
        </p:nvSpPr>
        <p:spPr>
          <a:xfrm>
            <a:off x="5388859" y="3106984"/>
            <a:ext cx="783167" cy="369332"/>
          </a:xfrm>
          <a:prstGeom prst="rect">
            <a:avLst/>
          </a:prstGeom>
          <a:noFill/>
        </p:spPr>
        <p:txBody>
          <a:bodyPr wrap="square" rtlCol="0">
            <a:spAutoFit/>
          </a:bodyPr>
          <a:lstStyle/>
          <a:p>
            <a:pPr algn="ctr">
              <a:tabLst>
                <a:tab pos="3429000" algn="l"/>
              </a:tabLst>
            </a:pPr>
            <a:r>
              <a:rPr lang="en-US" b="1" dirty="0" smtClean="0">
                <a:solidFill>
                  <a:srgbClr val="FFFFFF"/>
                </a:solidFill>
                <a:latin typeface="Verdana"/>
                <a:cs typeface="Verdana"/>
              </a:rPr>
              <a:t>fast</a:t>
            </a:r>
            <a:endParaRPr lang="en-US" dirty="0" smtClean="0">
              <a:solidFill>
                <a:srgbClr val="FFFFFF"/>
              </a:solidFill>
              <a:latin typeface="Verdana"/>
              <a:cs typeface="Verdana"/>
            </a:endParaRPr>
          </a:p>
        </p:txBody>
      </p:sp>
      <p:sp>
        <p:nvSpPr>
          <p:cNvPr id="49" name="Content Placeholder 48"/>
          <p:cNvSpPr>
            <a:spLocks noGrp="1"/>
          </p:cNvSpPr>
          <p:nvPr>
            <p:ph idx="1"/>
          </p:nvPr>
        </p:nvSpPr>
        <p:spPr/>
        <p:txBody>
          <a:bodyPr>
            <a:normAutofit lnSpcReduction="10000"/>
          </a:bodyPr>
          <a:lstStyle/>
          <a:p>
            <a:r>
              <a:rPr lang="en-US" sz="1600" dirty="0" smtClean="0"/>
              <a:t>Incubations are a “natural” means of fractionating soil C</a:t>
            </a:r>
          </a:p>
          <a:p>
            <a:r>
              <a:rPr lang="en-US" sz="1600" dirty="0" err="1" smtClean="0"/>
              <a:t>Heterotrophically</a:t>
            </a:r>
            <a:r>
              <a:rPr lang="en-US" sz="1600" dirty="0" smtClean="0"/>
              <a:t> respired CO</a:t>
            </a:r>
            <a:r>
              <a:rPr lang="en-US" sz="1600" baseline="-25000" dirty="0" smtClean="0"/>
              <a:t>2</a:t>
            </a:r>
            <a:r>
              <a:rPr lang="en-US" sz="1600" dirty="0" smtClean="0"/>
              <a:t> integrates fluxes from soil C pools with different intrinsic decomposition rates</a:t>
            </a:r>
          </a:p>
          <a:p>
            <a:r>
              <a:rPr lang="en-US" sz="1600" dirty="0" smtClean="0"/>
              <a:t>Perturbation of the soil system in laboratory soil incubations (e.g. air-drying and rewetting, long-term storage) may alter the relative contribution of different soil C pools to respiration</a:t>
            </a:r>
            <a:endParaRPr lang="en-US" sz="1600" dirty="0"/>
          </a:p>
        </p:txBody>
      </p:sp>
      <p:sp>
        <p:nvSpPr>
          <p:cNvPr id="58" name="TextBox 57"/>
          <p:cNvSpPr txBox="1"/>
          <p:nvPr/>
        </p:nvSpPr>
        <p:spPr>
          <a:xfrm>
            <a:off x="6551084" y="1895689"/>
            <a:ext cx="932759" cy="523220"/>
          </a:xfrm>
          <a:prstGeom prst="rect">
            <a:avLst/>
          </a:prstGeom>
          <a:noFill/>
        </p:spPr>
        <p:txBody>
          <a:bodyPr wrap="none" rtlCol="0">
            <a:spAutoFit/>
          </a:bodyPr>
          <a:lstStyle/>
          <a:p>
            <a:r>
              <a:rPr lang="en-US" sz="2800" b="1" spc="50" dirty="0" smtClean="0">
                <a:solidFill>
                  <a:srgbClr val="FFC107"/>
                </a:solidFill>
                <a:latin typeface="Verdana"/>
                <a:cs typeface="Verdana"/>
              </a:rPr>
              <a:t>CO</a:t>
            </a:r>
            <a:r>
              <a:rPr lang="en-US" sz="2800" b="1" spc="50" baseline="-25000" dirty="0" smtClean="0">
                <a:solidFill>
                  <a:srgbClr val="FFC107"/>
                </a:solidFill>
                <a:latin typeface="Verdana"/>
                <a:cs typeface="Verdana"/>
              </a:rPr>
              <a:t>2</a:t>
            </a:r>
            <a:endParaRPr lang="en-US" sz="2000" b="1" spc="50" baseline="-25000" dirty="0">
              <a:solidFill>
                <a:srgbClr val="FFC107"/>
              </a:solidFill>
              <a:latin typeface="Verdana"/>
              <a:cs typeface="Verdana"/>
            </a:endParaRPr>
          </a:p>
        </p:txBody>
      </p:sp>
      <p:cxnSp>
        <p:nvCxnSpPr>
          <p:cNvPr id="61" name="Straight Arrow Connector 60"/>
          <p:cNvCxnSpPr>
            <a:stCxn id="11" idx="0"/>
            <a:endCxn id="58" idx="1"/>
          </p:cNvCxnSpPr>
          <p:nvPr/>
        </p:nvCxnSpPr>
        <p:spPr>
          <a:xfrm flipV="1">
            <a:off x="5780443" y="2157299"/>
            <a:ext cx="770641" cy="721500"/>
          </a:xfrm>
          <a:prstGeom prst="straightConnector1">
            <a:avLst/>
          </a:prstGeom>
          <a:ln w="88900" cmpd="sng">
            <a:solidFill>
              <a:srgbClr val="D81B60"/>
            </a:solidFill>
            <a:tailEnd type="stealth"/>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4214109" y="1138251"/>
            <a:ext cx="3586777" cy="630942"/>
          </a:xfrm>
          <a:prstGeom prst="rect">
            <a:avLst/>
          </a:prstGeom>
          <a:noFill/>
        </p:spPr>
        <p:txBody>
          <a:bodyPr wrap="none" rtlCol="0">
            <a:spAutoFit/>
          </a:bodyPr>
          <a:lstStyle/>
          <a:p>
            <a:pPr algn="ctr">
              <a:spcAft>
                <a:spcPts val="600"/>
              </a:spcAft>
            </a:pPr>
            <a:r>
              <a:rPr lang="en-US" baseline="30000" dirty="0" smtClean="0">
                <a:solidFill>
                  <a:srgbClr val="FFC107"/>
                </a:solidFill>
                <a:latin typeface="+mj-lt"/>
              </a:rPr>
              <a:t>14</a:t>
            </a:r>
            <a:r>
              <a:rPr lang="en-US" dirty="0" smtClean="0">
                <a:solidFill>
                  <a:srgbClr val="FFC107"/>
                </a:solidFill>
                <a:latin typeface="+mj-lt"/>
              </a:rPr>
              <a:t>C</a:t>
            </a:r>
            <a:r>
              <a:rPr lang="en-US" baseline="-25000" dirty="0" smtClean="0">
                <a:solidFill>
                  <a:srgbClr val="FFC107"/>
                </a:solidFill>
                <a:latin typeface="+mj-lt"/>
              </a:rPr>
              <a:t>HR</a:t>
            </a:r>
            <a:r>
              <a:rPr lang="en-US" dirty="0" smtClean="0">
                <a:latin typeface="+mj-lt"/>
              </a:rPr>
              <a:t> = </a:t>
            </a:r>
            <a:r>
              <a:rPr lang="en-US" dirty="0" err="1" smtClean="0">
                <a:latin typeface="+mj-lt"/>
              </a:rPr>
              <a:t>γ</a:t>
            </a:r>
            <a:r>
              <a:rPr lang="en-US" dirty="0" smtClean="0">
                <a:latin typeface="+mj-lt"/>
              </a:rPr>
              <a:t>(</a:t>
            </a:r>
            <a:r>
              <a:rPr lang="en-US" baseline="30000" dirty="0" smtClean="0">
                <a:solidFill>
                  <a:srgbClr val="D81B60"/>
                </a:solidFill>
                <a:latin typeface="+mj-lt"/>
              </a:rPr>
              <a:t>14</a:t>
            </a:r>
            <a:r>
              <a:rPr lang="en-US" dirty="0" smtClean="0">
                <a:solidFill>
                  <a:srgbClr val="D81B60"/>
                </a:solidFill>
                <a:latin typeface="+mj-lt"/>
              </a:rPr>
              <a:t>C</a:t>
            </a:r>
            <a:r>
              <a:rPr lang="en-US" dirty="0" smtClean="0">
                <a:latin typeface="+mj-lt"/>
              </a:rPr>
              <a:t> </a:t>
            </a:r>
            <a:r>
              <a:rPr lang="en-US" dirty="0" smtClean="0">
                <a:solidFill>
                  <a:srgbClr val="D81B60"/>
                </a:solidFill>
                <a:latin typeface="+mj-lt"/>
              </a:rPr>
              <a:t>fast</a:t>
            </a:r>
            <a:r>
              <a:rPr lang="en-US" dirty="0" smtClean="0">
                <a:latin typeface="+mj-lt"/>
              </a:rPr>
              <a:t>)+ (1-</a:t>
            </a:r>
            <a:r>
              <a:rPr lang="en-US" dirty="0">
                <a:latin typeface="+mj-lt"/>
              </a:rPr>
              <a:t>γ</a:t>
            </a:r>
            <a:r>
              <a:rPr lang="en-US" dirty="0" smtClean="0">
                <a:latin typeface="+mj-lt"/>
              </a:rPr>
              <a:t>)(</a:t>
            </a:r>
            <a:r>
              <a:rPr lang="en-US" baseline="30000" dirty="0" smtClean="0">
                <a:solidFill>
                  <a:srgbClr val="1E88E5"/>
                </a:solidFill>
                <a:latin typeface="+mj-lt"/>
              </a:rPr>
              <a:t>14</a:t>
            </a:r>
            <a:r>
              <a:rPr lang="en-US" dirty="0" smtClean="0">
                <a:solidFill>
                  <a:srgbClr val="1E88E5"/>
                </a:solidFill>
                <a:latin typeface="+mj-lt"/>
              </a:rPr>
              <a:t>C</a:t>
            </a:r>
            <a:r>
              <a:rPr lang="en-US" dirty="0" smtClean="0">
                <a:latin typeface="+mj-lt"/>
              </a:rPr>
              <a:t> </a:t>
            </a:r>
            <a:r>
              <a:rPr lang="en-US" dirty="0" smtClean="0">
                <a:solidFill>
                  <a:srgbClr val="1E88E5"/>
                </a:solidFill>
                <a:latin typeface="+mj-lt"/>
              </a:rPr>
              <a:t>slow</a:t>
            </a:r>
            <a:r>
              <a:rPr lang="en-US" dirty="0" smtClean="0">
                <a:latin typeface="+mj-lt"/>
              </a:rPr>
              <a:t>)</a:t>
            </a:r>
          </a:p>
          <a:p>
            <a:pPr algn="ctr">
              <a:spcAft>
                <a:spcPts val="600"/>
              </a:spcAft>
            </a:pPr>
            <a:r>
              <a:rPr lang="en-US" sz="1200" i="1" dirty="0" smtClean="0">
                <a:latin typeface="+mj-lt"/>
              </a:rPr>
              <a:t>where</a:t>
            </a:r>
            <a:r>
              <a:rPr lang="en-US" sz="1200" i="1" baseline="-25000" dirty="0" smtClean="0">
                <a:latin typeface="+mj-lt"/>
              </a:rPr>
              <a:t> </a:t>
            </a:r>
            <a:r>
              <a:rPr lang="en-US" sz="1200" i="1" dirty="0" err="1" smtClean="0">
                <a:latin typeface="+mj-lt"/>
              </a:rPr>
              <a:t>γ</a:t>
            </a:r>
            <a:r>
              <a:rPr lang="en-US" sz="1200" i="1" dirty="0" smtClean="0">
                <a:latin typeface="+mj-lt"/>
              </a:rPr>
              <a:t> is the flux partitioning coefficient</a:t>
            </a:r>
            <a:endParaRPr lang="en-US" sz="1200" i="1" baseline="-25000" dirty="0">
              <a:latin typeface="+mj-lt"/>
            </a:endParaRPr>
          </a:p>
        </p:txBody>
      </p:sp>
      <p:sp>
        <p:nvSpPr>
          <p:cNvPr id="74" name="Date Placeholder 73"/>
          <p:cNvSpPr>
            <a:spLocks noGrp="1"/>
          </p:cNvSpPr>
          <p:nvPr>
            <p:ph type="dt" sz="half" idx="10"/>
          </p:nvPr>
        </p:nvSpPr>
        <p:spPr/>
        <p:txBody>
          <a:bodyPr/>
          <a:lstStyle/>
          <a:p>
            <a:r>
              <a:rPr lang="en-US" dirty="0"/>
              <a:t>29.10.2020</a:t>
            </a:r>
            <a:endParaRPr lang="en-US" dirty="0"/>
          </a:p>
        </p:txBody>
      </p:sp>
      <p:sp>
        <p:nvSpPr>
          <p:cNvPr id="75" name="Footer Placeholder 74"/>
          <p:cNvSpPr>
            <a:spLocks noGrp="1"/>
          </p:cNvSpPr>
          <p:nvPr>
            <p:ph type="ftr" sz="quarter" idx="11"/>
          </p:nvPr>
        </p:nvSpPr>
        <p:spPr/>
        <p:txBody>
          <a:bodyPr/>
          <a:lstStyle/>
          <a:p>
            <a:r>
              <a:rPr lang="en-US" dirty="0"/>
              <a:t>J. Beem-Miller</a:t>
            </a:r>
          </a:p>
        </p:txBody>
      </p:sp>
      <p:sp>
        <p:nvSpPr>
          <p:cNvPr id="76" name="Slide Number Placeholder 75"/>
          <p:cNvSpPr>
            <a:spLocks noGrp="1"/>
          </p:cNvSpPr>
          <p:nvPr>
            <p:ph type="sldNum" sz="quarter" idx="12"/>
          </p:nvPr>
        </p:nvSpPr>
        <p:spPr/>
        <p:txBody>
          <a:bodyPr/>
          <a:lstStyle/>
          <a:p>
            <a:fld id="{D6E039C3-B55B-E34B-B403-368EB567C570}" type="slidenum">
              <a:rPr lang="en-US" smtClean="0"/>
              <a:t>3</a:t>
            </a:fld>
            <a:endParaRPr lang="en-US"/>
          </a:p>
        </p:txBody>
      </p:sp>
      <p:cxnSp>
        <p:nvCxnSpPr>
          <p:cNvPr id="22" name="Straight Arrow Connector 21"/>
          <p:cNvCxnSpPr>
            <a:stCxn id="13" idx="1"/>
            <a:endCxn id="58" idx="2"/>
          </p:cNvCxnSpPr>
          <p:nvPr/>
        </p:nvCxnSpPr>
        <p:spPr>
          <a:xfrm flipH="1" flipV="1">
            <a:off x="7017464" y="2418909"/>
            <a:ext cx="107360" cy="749505"/>
          </a:xfrm>
          <a:prstGeom prst="straightConnector1">
            <a:avLst/>
          </a:prstGeom>
          <a:ln w="31750">
            <a:solidFill>
              <a:srgbClr val="1E88E5"/>
            </a:solidFill>
            <a:tailEnd type="stealth" w="lg" len="lg"/>
          </a:ln>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134347510"/>
      </p:ext>
    </p:extLst>
  </p:cSld>
  <p:clrMapOvr>
    <a:masterClrMapping/>
  </p:clrMapOvr>
  <mc:AlternateContent xmlns:mc="http://schemas.openxmlformats.org/markup-compatibility/2006" xmlns:p14="http://schemas.microsoft.com/office/powerpoint/2010/main">
    <mc:Choice Requires="p14">
      <p:transition spd="slow" p14:dur="2000" advTm="63562"/>
    </mc:Choice>
    <mc:Fallback xmlns="">
      <p:transition xmlns:p14="http://schemas.microsoft.com/office/powerpoint/2010/main" spd="slow" advTm="63562"/>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properties for </a:t>
            </a:r>
            <a:r>
              <a:rPr lang="en-US" dirty="0" err="1" smtClean="0"/>
              <a:t>Exploratories</a:t>
            </a:r>
            <a:r>
              <a:rPr lang="en-US" dirty="0" smtClean="0"/>
              <a:t> samples</a:t>
            </a:r>
            <a:endParaRPr lang="en-US" dirty="0"/>
          </a:p>
        </p:txBody>
      </p:sp>
      <p:sp>
        <p:nvSpPr>
          <p:cNvPr id="4" name="Date Placeholder 3"/>
          <p:cNvSpPr>
            <a:spLocks noGrp="1"/>
          </p:cNvSpPr>
          <p:nvPr>
            <p:ph type="dt" sz="half" idx="10"/>
          </p:nvPr>
        </p:nvSpPr>
        <p:spPr/>
        <p:txBody>
          <a:bodyPr/>
          <a:lstStyle/>
          <a:p>
            <a:r>
              <a:rPr lang="en-US" dirty="0" smtClean="0"/>
              <a:t>29</a:t>
            </a:r>
            <a:r>
              <a:rPr lang="en-US" dirty="0" smtClean="0"/>
              <a:t>.10.2020</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30</a:t>
            </a:fld>
            <a:endParaRPr lang="en-US"/>
          </a:p>
        </p:txBody>
      </p:sp>
      <p:pic>
        <p:nvPicPr>
          <p:cNvPr id="10" name="Picture 9"/>
          <p:cNvPicPr>
            <a:picLocks noChangeAspect="1"/>
          </p:cNvPicPr>
          <p:nvPr/>
        </p:nvPicPr>
        <p:blipFill>
          <a:blip r:embed="rId3"/>
          <a:stretch>
            <a:fillRect/>
          </a:stretch>
        </p:blipFill>
        <p:spPr>
          <a:xfrm>
            <a:off x="0" y="977900"/>
            <a:ext cx="9144000" cy="3744000"/>
          </a:xfrm>
          <a:prstGeom prst="rect">
            <a:avLst/>
          </a:prstGeom>
        </p:spPr>
      </p:pic>
    </p:spTree>
    <p:extLst>
      <p:ext uri="{BB962C8B-B14F-4D97-AF65-F5344CB8AC3E}">
        <p14:creationId xmlns:p14="http://schemas.microsoft.com/office/powerpoint/2010/main" val="3427970076"/>
      </p:ext>
    </p:extLst>
  </p:cSld>
  <p:clrMapOvr>
    <a:masterClrMapping/>
  </p:clrMapOvr>
  <mc:AlternateContent xmlns:mc="http://schemas.openxmlformats.org/markup-compatibility/2006" xmlns:p14="http://schemas.microsoft.com/office/powerpoint/2010/main">
    <mc:Choice Requires="p14">
      <p:transition spd="slow" p14:dur="2000" advTm="37332"/>
    </mc:Choice>
    <mc:Fallback xmlns="">
      <p:transition xmlns:p14="http://schemas.microsoft.com/office/powerpoint/2010/main" spd="slow" advTm="37332"/>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respiration isotope data</a:t>
            </a:r>
            <a:endParaRPr lang="en-US" dirty="0"/>
          </a:p>
        </p:txBody>
      </p:sp>
      <p:sp>
        <p:nvSpPr>
          <p:cNvPr id="4" name="Date Placeholder 3"/>
          <p:cNvSpPr>
            <a:spLocks noGrp="1"/>
          </p:cNvSpPr>
          <p:nvPr>
            <p:ph type="dt" sz="half" idx="10"/>
          </p:nvPr>
        </p:nvSpPr>
        <p:spPr/>
        <p:txBody>
          <a:bodyPr/>
          <a:lstStyle/>
          <a:p>
            <a:r>
              <a:rPr lang="en-US" dirty="0" smtClean="0"/>
              <a:t>29</a:t>
            </a:r>
            <a:r>
              <a:rPr lang="en-US" dirty="0" smtClean="0"/>
              <a:t>.10.2020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31</a:t>
            </a:fld>
            <a:endParaRPr lang="en-US"/>
          </a:p>
        </p:txBody>
      </p:sp>
      <p:pic>
        <p:nvPicPr>
          <p:cNvPr id="9" name="Picture 8"/>
          <p:cNvPicPr>
            <a:picLocks noChangeAspect="1"/>
          </p:cNvPicPr>
          <p:nvPr/>
        </p:nvPicPr>
        <p:blipFill>
          <a:blip r:embed="rId3"/>
          <a:stretch>
            <a:fillRect/>
          </a:stretch>
        </p:blipFill>
        <p:spPr>
          <a:xfrm>
            <a:off x="0" y="973483"/>
            <a:ext cx="9144000" cy="4151194"/>
          </a:xfrm>
          <a:prstGeom prst="rect">
            <a:avLst/>
          </a:prstGeom>
        </p:spPr>
      </p:pic>
    </p:spTree>
    <p:extLst>
      <p:ext uri="{BB962C8B-B14F-4D97-AF65-F5344CB8AC3E}">
        <p14:creationId xmlns:p14="http://schemas.microsoft.com/office/powerpoint/2010/main" val="2609900456"/>
      </p:ext>
    </p:extLst>
  </p:cSld>
  <p:clrMapOvr>
    <a:masterClrMapping/>
  </p:clrMapOvr>
  <mc:AlternateContent xmlns:mc="http://schemas.openxmlformats.org/markup-compatibility/2006" xmlns:p14="http://schemas.microsoft.com/office/powerpoint/2010/main">
    <mc:Choice Requires="p14">
      <p:transition spd="slow" p14:dur="2000" advTm="37332"/>
    </mc:Choice>
    <mc:Fallback xmlns="">
      <p:transition xmlns:p14="http://schemas.microsoft.com/office/powerpoint/2010/main" spd="slow" advTm="37332"/>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4"/>
          <a:stretch>
            <a:fillRect/>
          </a:stretch>
        </p:blipFill>
        <p:spPr>
          <a:xfrm>
            <a:off x="3572918" y="3429051"/>
            <a:ext cx="1114937" cy="865716"/>
          </a:xfrm>
          <a:prstGeom prst="rect">
            <a:avLst/>
          </a:prstGeom>
        </p:spPr>
      </p:pic>
      <p:sp>
        <p:nvSpPr>
          <p:cNvPr id="2" name="Title 1"/>
          <p:cNvSpPr>
            <a:spLocks noGrp="1"/>
          </p:cNvSpPr>
          <p:nvPr>
            <p:ph type="title"/>
          </p:nvPr>
        </p:nvSpPr>
        <p:spPr>
          <a:solidFill>
            <a:srgbClr val="004D40"/>
          </a:solidFill>
        </p:spPr>
        <p:txBody>
          <a:bodyPr/>
          <a:lstStyle/>
          <a:p>
            <a:r>
              <a:rPr lang="en-US" dirty="0" smtClean="0"/>
              <a:t>Radiocarbon incubations</a:t>
            </a:r>
            <a:endParaRPr lang="en-US" baseline="-25000" dirty="0"/>
          </a:p>
        </p:txBody>
      </p:sp>
      <p:sp>
        <p:nvSpPr>
          <p:cNvPr id="8" name="TextBox 7"/>
          <p:cNvSpPr txBox="1"/>
          <p:nvPr/>
        </p:nvSpPr>
        <p:spPr>
          <a:xfrm>
            <a:off x="3428826" y="4792802"/>
            <a:ext cx="5486400" cy="307777"/>
          </a:xfrm>
          <a:prstGeom prst="rect">
            <a:avLst/>
          </a:prstGeom>
          <a:solidFill>
            <a:schemeClr val="bg1"/>
          </a:solidFill>
        </p:spPr>
        <p:txBody>
          <a:bodyPr wrap="square" rtlCol="0">
            <a:spAutoFit/>
          </a:bodyPr>
          <a:lstStyle/>
          <a:p>
            <a:r>
              <a:rPr lang="en-US" sz="1400" b="1" dirty="0" smtClean="0">
                <a:latin typeface="Verdana"/>
                <a:cs typeface="Verdana"/>
              </a:rPr>
              <a:t>Fig. 2 </a:t>
            </a:r>
            <a:r>
              <a:rPr lang="en-US" sz="1400" dirty="0" smtClean="0">
                <a:latin typeface="Verdana"/>
                <a:cs typeface="Verdana"/>
              </a:rPr>
              <a:t>Conceptual model (2-pool, parallel)</a:t>
            </a:r>
          </a:p>
        </p:txBody>
      </p:sp>
      <p:sp>
        <p:nvSpPr>
          <p:cNvPr id="10" name="Rectangle 9"/>
          <p:cNvSpPr/>
          <p:nvPr/>
        </p:nvSpPr>
        <p:spPr>
          <a:xfrm>
            <a:off x="4921250" y="2679783"/>
            <a:ext cx="3534538" cy="176076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bwMode="auto">
          <a:xfrm>
            <a:off x="5334565" y="2878799"/>
            <a:ext cx="891755" cy="857683"/>
          </a:xfrm>
          <a:prstGeom prst="rect">
            <a:avLst/>
          </a:prstGeom>
          <a:solidFill>
            <a:srgbClr val="D81B60"/>
          </a:solidFill>
          <a:ln w="12700" cap="flat" cmpd="sng" algn="ctr">
            <a:noFill/>
            <a:prstDash val="solid"/>
            <a:round/>
            <a:headEnd type="none" w="med" len="med"/>
            <a:tailEnd type="none" w="med" len="med"/>
          </a:ln>
          <a:effectLst/>
          <a:extLst/>
        </p:spPr>
        <p:txBody>
          <a:bodyPr/>
          <a:lstStyle/>
          <a:p>
            <a:pPr>
              <a:defRPr/>
            </a:pPr>
            <a:endParaRPr lang="en-US"/>
          </a:p>
        </p:txBody>
      </p:sp>
      <p:sp>
        <p:nvSpPr>
          <p:cNvPr id="13" name="Rectangle 12"/>
          <p:cNvSpPr/>
          <p:nvPr/>
        </p:nvSpPr>
        <p:spPr bwMode="auto">
          <a:xfrm rot="2697563">
            <a:off x="6961276" y="2982688"/>
            <a:ext cx="1118688" cy="1161922"/>
          </a:xfrm>
          <a:prstGeom prst="rect">
            <a:avLst/>
          </a:prstGeom>
          <a:solidFill>
            <a:srgbClr val="1E88E5"/>
          </a:solidFill>
          <a:ln w="12700" cap="flat" cmpd="sng" algn="ctr">
            <a:noFill/>
            <a:prstDash val="solid"/>
            <a:round/>
            <a:headEnd type="none" w="med" len="med"/>
            <a:tailEnd type="none" w="med" len="med"/>
          </a:ln>
          <a:effectLst/>
          <a:extLst/>
        </p:spPr>
        <p:txBody>
          <a:bodyPr/>
          <a:lstStyle/>
          <a:p>
            <a:pPr>
              <a:defRPr/>
            </a:pPr>
            <a:endParaRPr lang="en-US"/>
          </a:p>
        </p:txBody>
      </p:sp>
      <p:cxnSp>
        <p:nvCxnSpPr>
          <p:cNvPr id="14" name="Straight Arrow Connector 13"/>
          <p:cNvCxnSpPr>
            <a:stCxn id="51" idx="3"/>
            <a:endCxn id="13" idx="2"/>
          </p:cNvCxnSpPr>
          <p:nvPr/>
        </p:nvCxnSpPr>
        <p:spPr>
          <a:xfrm>
            <a:off x="4687855" y="3861909"/>
            <a:ext cx="2422255" cy="112833"/>
          </a:xfrm>
          <a:prstGeom prst="straightConnector1">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1" idx="3"/>
            <a:endCxn id="11" idx="1"/>
          </p:cNvCxnSpPr>
          <p:nvPr/>
        </p:nvCxnSpPr>
        <p:spPr>
          <a:xfrm flipV="1">
            <a:off x="4687855" y="3307641"/>
            <a:ext cx="646710" cy="554268"/>
          </a:xfrm>
          <a:prstGeom prst="straightConnector1">
            <a:avLst/>
          </a:prstGeom>
          <a:ln w="1397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58" idx="1"/>
          </p:cNvCxnSpPr>
          <p:nvPr/>
        </p:nvCxnSpPr>
        <p:spPr>
          <a:xfrm flipV="1">
            <a:off x="5780443" y="2157299"/>
            <a:ext cx="770641" cy="721500"/>
          </a:xfrm>
          <a:prstGeom prst="straightConnector1">
            <a:avLst/>
          </a:prstGeom>
          <a:ln w="139700">
            <a:solidFill>
              <a:srgbClr val="D81B60"/>
            </a:solidFill>
            <a:tailEnd type="stealth"/>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124824" y="3349973"/>
            <a:ext cx="783167" cy="369332"/>
          </a:xfrm>
          <a:prstGeom prst="rect">
            <a:avLst/>
          </a:prstGeom>
          <a:noFill/>
        </p:spPr>
        <p:txBody>
          <a:bodyPr wrap="square" rtlCol="0">
            <a:spAutoFit/>
          </a:bodyPr>
          <a:lstStyle/>
          <a:p>
            <a:pPr algn="ctr">
              <a:tabLst>
                <a:tab pos="3429000" algn="l"/>
              </a:tabLst>
            </a:pPr>
            <a:r>
              <a:rPr lang="en-US" b="1" dirty="0" smtClean="0">
                <a:solidFill>
                  <a:srgbClr val="FFFFFF"/>
                </a:solidFill>
                <a:latin typeface="Verdana"/>
                <a:cs typeface="Verdana"/>
              </a:rPr>
              <a:t>slow</a:t>
            </a:r>
            <a:endParaRPr lang="en-US" dirty="0" smtClean="0">
              <a:solidFill>
                <a:srgbClr val="FFFFFF"/>
              </a:solidFill>
              <a:latin typeface="Verdana"/>
              <a:cs typeface="Verdana"/>
            </a:endParaRPr>
          </a:p>
        </p:txBody>
      </p:sp>
      <p:sp>
        <p:nvSpPr>
          <p:cNvPr id="35" name="TextBox 34"/>
          <p:cNvSpPr txBox="1"/>
          <p:nvPr/>
        </p:nvSpPr>
        <p:spPr>
          <a:xfrm>
            <a:off x="5388859" y="3106984"/>
            <a:ext cx="783167" cy="369332"/>
          </a:xfrm>
          <a:prstGeom prst="rect">
            <a:avLst/>
          </a:prstGeom>
          <a:noFill/>
        </p:spPr>
        <p:txBody>
          <a:bodyPr wrap="square" rtlCol="0">
            <a:spAutoFit/>
          </a:bodyPr>
          <a:lstStyle/>
          <a:p>
            <a:pPr algn="ctr">
              <a:tabLst>
                <a:tab pos="3429000" algn="l"/>
              </a:tabLst>
            </a:pPr>
            <a:r>
              <a:rPr lang="en-US" b="1" dirty="0" smtClean="0">
                <a:solidFill>
                  <a:srgbClr val="FFFFFF"/>
                </a:solidFill>
                <a:latin typeface="Verdana"/>
                <a:cs typeface="Verdana"/>
              </a:rPr>
              <a:t>fast</a:t>
            </a:r>
            <a:endParaRPr lang="en-US" dirty="0" smtClean="0">
              <a:solidFill>
                <a:srgbClr val="FFFFFF"/>
              </a:solidFill>
              <a:latin typeface="Verdana"/>
              <a:cs typeface="Verdana"/>
            </a:endParaRPr>
          </a:p>
        </p:txBody>
      </p:sp>
      <p:sp>
        <p:nvSpPr>
          <p:cNvPr id="49" name="Content Placeholder 48"/>
          <p:cNvSpPr>
            <a:spLocks noGrp="1"/>
          </p:cNvSpPr>
          <p:nvPr>
            <p:ph idx="1"/>
          </p:nvPr>
        </p:nvSpPr>
        <p:spPr/>
        <p:txBody>
          <a:bodyPr>
            <a:normAutofit lnSpcReduction="10000"/>
          </a:bodyPr>
          <a:lstStyle/>
          <a:p>
            <a:r>
              <a:rPr lang="en-US" sz="1600" dirty="0" smtClean="0"/>
              <a:t>Incubations are a “natural” means of fractionating soil C</a:t>
            </a:r>
          </a:p>
          <a:p>
            <a:r>
              <a:rPr lang="en-US" sz="1600" dirty="0" err="1" smtClean="0"/>
              <a:t>Heterotrophically</a:t>
            </a:r>
            <a:r>
              <a:rPr lang="en-US" sz="1600" dirty="0" smtClean="0"/>
              <a:t> respired CO</a:t>
            </a:r>
            <a:r>
              <a:rPr lang="en-US" sz="1600" baseline="-25000" dirty="0" smtClean="0"/>
              <a:t>2</a:t>
            </a:r>
            <a:r>
              <a:rPr lang="en-US" sz="1600" dirty="0" smtClean="0"/>
              <a:t> integrates fluxes from soil C pools with different intrinsic decomposition rates</a:t>
            </a:r>
          </a:p>
          <a:p>
            <a:r>
              <a:rPr lang="en-US" sz="1600" dirty="0" smtClean="0"/>
              <a:t>Perturbation of the soil system in laboratory soil incubations (e.g. air-drying and rewetting, long-term storage) may alter the relative contribution of different soil C pools to respiration</a:t>
            </a:r>
            <a:endParaRPr lang="en-US" sz="1600" dirty="0"/>
          </a:p>
        </p:txBody>
      </p:sp>
      <p:sp>
        <p:nvSpPr>
          <p:cNvPr id="58" name="TextBox 57"/>
          <p:cNvSpPr txBox="1"/>
          <p:nvPr/>
        </p:nvSpPr>
        <p:spPr>
          <a:xfrm>
            <a:off x="6551084" y="1895689"/>
            <a:ext cx="932759" cy="523220"/>
          </a:xfrm>
          <a:prstGeom prst="rect">
            <a:avLst/>
          </a:prstGeom>
          <a:noFill/>
        </p:spPr>
        <p:txBody>
          <a:bodyPr wrap="none" rtlCol="0">
            <a:spAutoFit/>
          </a:bodyPr>
          <a:lstStyle/>
          <a:p>
            <a:r>
              <a:rPr lang="en-US" sz="2800" b="1" spc="50" dirty="0" smtClean="0">
                <a:solidFill>
                  <a:srgbClr val="FFC107"/>
                </a:solidFill>
                <a:latin typeface="Verdana"/>
                <a:cs typeface="Verdana"/>
              </a:rPr>
              <a:t>CO</a:t>
            </a:r>
            <a:r>
              <a:rPr lang="en-US" sz="2800" b="1" spc="50" baseline="-25000" dirty="0" smtClean="0">
                <a:solidFill>
                  <a:srgbClr val="FFC107"/>
                </a:solidFill>
                <a:latin typeface="Verdana"/>
                <a:cs typeface="Verdana"/>
              </a:rPr>
              <a:t>2</a:t>
            </a:r>
            <a:endParaRPr lang="en-US" sz="2000" b="1" spc="50" baseline="-25000" dirty="0">
              <a:solidFill>
                <a:srgbClr val="FFC107"/>
              </a:solidFill>
              <a:latin typeface="Verdana"/>
              <a:cs typeface="Verdana"/>
            </a:endParaRPr>
          </a:p>
        </p:txBody>
      </p:sp>
      <p:cxnSp>
        <p:nvCxnSpPr>
          <p:cNvPr id="61" name="Straight Arrow Connector 60"/>
          <p:cNvCxnSpPr>
            <a:stCxn id="11" idx="0"/>
            <a:endCxn id="58" idx="1"/>
          </p:cNvCxnSpPr>
          <p:nvPr/>
        </p:nvCxnSpPr>
        <p:spPr>
          <a:xfrm flipV="1">
            <a:off x="5780443" y="2157299"/>
            <a:ext cx="770641" cy="721500"/>
          </a:xfrm>
          <a:prstGeom prst="straightConnector1">
            <a:avLst/>
          </a:prstGeom>
          <a:ln w="88900" cmpd="sng">
            <a:solidFill>
              <a:srgbClr val="D81B60"/>
            </a:solidFill>
            <a:tailEnd type="stealth"/>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4214109" y="1138251"/>
            <a:ext cx="3586777" cy="630942"/>
          </a:xfrm>
          <a:prstGeom prst="rect">
            <a:avLst/>
          </a:prstGeom>
          <a:noFill/>
        </p:spPr>
        <p:txBody>
          <a:bodyPr wrap="none" rtlCol="0">
            <a:spAutoFit/>
          </a:bodyPr>
          <a:lstStyle/>
          <a:p>
            <a:pPr algn="ctr">
              <a:spcAft>
                <a:spcPts val="600"/>
              </a:spcAft>
            </a:pPr>
            <a:r>
              <a:rPr lang="en-US" baseline="30000" dirty="0" smtClean="0">
                <a:solidFill>
                  <a:srgbClr val="FFC107"/>
                </a:solidFill>
                <a:latin typeface="+mj-lt"/>
              </a:rPr>
              <a:t>14</a:t>
            </a:r>
            <a:r>
              <a:rPr lang="en-US" dirty="0" smtClean="0">
                <a:solidFill>
                  <a:srgbClr val="FFC107"/>
                </a:solidFill>
                <a:latin typeface="+mj-lt"/>
              </a:rPr>
              <a:t>C</a:t>
            </a:r>
            <a:r>
              <a:rPr lang="en-US" baseline="-25000" dirty="0" smtClean="0">
                <a:solidFill>
                  <a:srgbClr val="FFC107"/>
                </a:solidFill>
                <a:latin typeface="+mj-lt"/>
              </a:rPr>
              <a:t>HR</a:t>
            </a:r>
            <a:r>
              <a:rPr lang="en-US" dirty="0" smtClean="0">
                <a:latin typeface="+mj-lt"/>
              </a:rPr>
              <a:t> = </a:t>
            </a:r>
            <a:r>
              <a:rPr lang="en-US" dirty="0" err="1" smtClean="0">
                <a:latin typeface="+mj-lt"/>
              </a:rPr>
              <a:t>γ</a:t>
            </a:r>
            <a:r>
              <a:rPr lang="en-US" dirty="0" smtClean="0">
                <a:latin typeface="+mj-lt"/>
              </a:rPr>
              <a:t>(</a:t>
            </a:r>
            <a:r>
              <a:rPr lang="en-US" baseline="30000" dirty="0" smtClean="0">
                <a:solidFill>
                  <a:srgbClr val="D81B60"/>
                </a:solidFill>
                <a:latin typeface="+mj-lt"/>
              </a:rPr>
              <a:t>14</a:t>
            </a:r>
            <a:r>
              <a:rPr lang="en-US" dirty="0" smtClean="0">
                <a:solidFill>
                  <a:srgbClr val="D81B60"/>
                </a:solidFill>
                <a:latin typeface="+mj-lt"/>
              </a:rPr>
              <a:t>C</a:t>
            </a:r>
            <a:r>
              <a:rPr lang="en-US" dirty="0" smtClean="0">
                <a:latin typeface="+mj-lt"/>
              </a:rPr>
              <a:t> </a:t>
            </a:r>
            <a:r>
              <a:rPr lang="en-US" dirty="0" smtClean="0">
                <a:solidFill>
                  <a:srgbClr val="D81B60"/>
                </a:solidFill>
                <a:latin typeface="+mj-lt"/>
              </a:rPr>
              <a:t>fast</a:t>
            </a:r>
            <a:r>
              <a:rPr lang="en-US" dirty="0" smtClean="0">
                <a:latin typeface="+mj-lt"/>
              </a:rPr>
              <a:t>)+ (1-</a:t>
            </a:r>
            <a:r>
              <a:rPr lang="en-US" dirty="0">
                <a:latin typeface="+mj-lt"/>
              </a:rPr>
              <a:t>γ</a:t>
            </a:r>
            <a:r>
              <a:rPr lang="en-US" dirty="0" smtClean="0">
                <a:latin typeface="+mj-lt"/>
              </a:rPr>
              <a:t>)(</a:t>
            </a:r>
            <a:r>
              <a:rPr lang="en-US" baseline="30000" dirty="0" smtClean="0">
                <a:solidFill>
                  <a:srgbClr val="1E88E5"/>
                </a:solidFill>
                <a:latin typeface="+mj-lt"/>
              </a:rPr>
              <a:t>14</a:t>
            </a:r>
            <a:r>
              <a:rPr lang="en-US" dirty="0" smtClean="0">
                <a:solidFill>
                  <a:srgbClr val="1E88E5"/>
                </a:solidFill>
                <a:latin typeface="+mj-lt"/>
              </a:rPr>
              <a:t>C</a:t>
            </a:r>
            <a:r>
              <a:rPr lang="en-US" dirty="0" smtClean="0">
                <a:latin typeface="+mj-lt"/>
              </a:rPr>
              <a:t> </a:t>
            </a:r>
            <a:r>
              <a:rPr lang="en-US" dirty="0" smtClean="0">
                <a:solidFill>
                  <a:srgbClr val="1E88E5"/>
                </a:solidFill>
                <a:latin typeface="+mj-lt"/>
              </a:rPr>
              <a:t>slow</a:t>
            </a:r>
            <a:r>
              <a:rPr lang="en-US" dirty="0" smtClean="0">
                <a:latin typeface="+mj-lt"/>
              </a:rPr>
              <a:t>)</a:t>
            </a:r>
          </a:p>
          <a:p>
            <a:pPr algn="ctr">
              <a:spcAft>
                <a:spcPts val="600"/>
              </a:spcAft>
            </a:pPr>
            <a:r>
              <a:rPr lang="en-US" sz="1200" i="1" dirty="0" smtClean="0">
                <a:latin typeface="+mj-lt"/>
              </a:rPr>
              <a:t>where</a:t>
            </a:r>
            <a:r>
              <a:rPr lang="en-US" sz="1200" i="1" baseline="-25000" dirty="0" smtClean="0">
                <a:latin typeface="+mj-lt"/>
              </a:rPr>
              <a:t> </a:t>
            </a:r>
            <a:r>
              <a:rPr lang="en-US" sz="1200" i="1" dirty="0" err="1" smtClean="0">
                <a:latin typeface="+mj-lt"/>
              </a:rPr>
              <a:t>γ</a:t>
            </a:r>
            <a:r>
              <a:rPr lang="en-US" sz="1200" i="1" dirty="0" smtClean="0">
                <a:latin typeface="+mj-lt"/>
              </a:rPr>
              <a:t> is the flux partitioning coefficient</a:t>
            </a:r>
            <a:endParaRPr lang="en-US" sz="1200" i="1" baseline="-25000" dirty="0">
              <a:latin typeface="+mj-lt"/>
            </a:endParaRPr>
          </a:p>
        </p:txBody>
      </p:sp>
      <p:sp>
        <p:nvSpPr>
          <p:cNvPr id="74" name="Date Placeholder 73"/>
          <p:cNvSpPr>
            <a:spLocks noGrp="1"/>
          </p:cNvSpPr>
          <p:nvPr>
            <p:ph type="dt" sz="half" idx="10"/>
          </p:nvPr>
        </p:nvSpPr>
        <p:spPr/>
        <p:txBody>
          <a:bodyPr/>
          <a:lstStyle/>
          <a:p>
            <a:r>
              <a:rPr lang="en-US" dirty="0"/>
              <a:t>29.10.2020</a:t>
            </a:r>
            <a:endParaRPr lang="en-US" dirty="0"/>
          </a:p>
        </p:txBody>
      </p:sp>
      <p:sp>
        <p:nvSpPr>
          <p:cNvPr id="75" name="Footer Placeholder 74"/>
          <p:cNvSpPr>
            <a:spLocks noGrp="1"/>
          </p:cNvSpPr>
          <p:nvPr>
            <p:ph type="ftr" sz="quarter" idx="11"/>
          </p:nvPr>
        </p:nvSpPr>
        <p:spPr/>
        <p:txBody>
          <a:bodyPr/>
          <a:lstStyle/>
          <a:p>
            <a:r>
              <a:rPr lang="en-US" dirty="0"/>
              <a:t>J. Beem-Miller</a:t>
            </a:r>
          </a:p>
        </p:txBody>
      </p:sp>
      <p:sp>
        <p:nvSpPr>
          <p:cNvPr id="76" name="Slide Number Placeholder 75"/>
          <p:cNvSpPr>
            <a:spLocks noGrp="1"/>
          </p:cNvSpPr>
          <p:nvPr>
            <p:ph type="sldNum" sz="quarter" idx="12"/>
          </p:nvPr>
        </p:nvSpPr>
        <p:spPr/>
        <p:txBody>
          <a:bodyPr/>
          <a:lstStyle/>
          <a:p>
            <a:fld id="{D6E039C3-B55B-E34B-B403-368EB567C570}" type="slidenum">
              <a:rPr lang="en-US" smtClean="0"/>
              <a:t>4</a:t>
            </a:fld>
            <a:endParaRPr lang="en-US"/>
          </a:p>
        </p:txBody>
      </p:sp>
      <p:cxnSp>
        <p:nvCxnSpPr>
          <p:cNvPr id="22" name="Straight Arrow Connector 21"/>
          <p:cNvCxnSpPr>
            <a:stCxn id="13" idx="1"/>
            <a:endCxn id="58" idx="2"/>
          </p:cNvCxnSpPr>
          <p:nvPr/>
        </p:nvCxnSpPr>
        <p:spPr>
          <a:xfrm flipH="1" flipV="1">
            <a:off x="7017464" y="2418909"/>
            <a:ext cx="107360" cy="749505"/>
          </a:xfrm>
          <a:prstGeom prst="straightConnector1">
            <a:avLst/>
          </a:prstGeom>
          <a:ln w="31750">
            <a:solidFill>
              <a:srgbClr val="1E88E5"/>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680898" y="2757320"/>
            <a:ext cx="2066829" cy="369332"/>
          </a:xfrm>
          <a:prstGeom prst="rect">
            <a:avLst/>
          </a:prstGeom>
          <a:solidFill>
            <a:schemeClr val="bg1">
              <a:lumMod val="95000"/>
            </a:schemeClr>
          </a:solidFill>
        </p:spPr>
        <p:txBody>
          <a:bodyPr wrap="none" rtlCol="0">
            <a:spAutoFit/>
          </a:bodyPr>
          <a:lstStyle/>
          <a:p>
            <a:r>
              <a:rPr lang="en-US" b="1" dirty="0" smtClean="0">
                <a:latin typeface="Verdana"/>
                <a:cs typeface="Verdana"/>
              </a:rPr>
              <a:t>DISTURBANCE</a:t>
            </a:r>
            <a:endParaRPr lang="en-US" b="1" dirty="0">
              <a:latin typeface="Verdana"/>
              <a:cs typeface="Verdana"/>
            </a:endParaRPr>
          </a:p>
        </p:txBody>
      </p:sp>
    </p:spTree>
    <p:custDataLst>
      <p:tags r:id="rId1"/>
    </p:custDataLst>
    <p:extLst>
      <p:ext uri="{BB962C8B-B14F-4D97-AF65-F5344CB8AC3E}">
        <p14:creationId xmlns:p14="http://schemas.microsoft.com/office/powerpoint/2010/main" val="3683841687"/>
      </p:ext>
    </p:extLst>
  </p:cSld>
  <p:clrMapOvr>
    <a:masterClrMapping/>
  </p:clrMapOvr>
  <mc:AlternateContent xmlns:mc="http://schemas.openxmlformats.org/markup-compatibility/2006" xmlns:p14="http://schemas.microsoft.com/office/powerpoint/2010/main">
    <mc:Choice Requires="p14">
      <p:transition spd="slow" p14:dur="2000" advTm="63562"/>
    </mc:Choice>
    <mc:Fallback xmlns="">
      <p:transition xmlns:p14="http://schemas.microsoft.com/office/powerpoint/2010/main" spd="slow" advTm="63562"/>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4"/>
          <a:stretch>
            <a:fillRect/>
          </a:stretch>
        </p:blipFill>
        <p:spPr>
          <a:xfrm>
            <a:off x="3572918" y="3429051"/>
            <a:ext cx="1114937" cy="865716"/>
          </a:xfrm>
          <a:prstGeom prst="rect">
            <a:avLst/>
          </a:prstGeom>
        </p:spPr>
      </p:pic>
      <p:sp>
        <p:nvSpPr>
          <p:cNvPr id="2" name="Title 1"/>
          <p:cNvSpPr>
            <a:spLocks noGrp="1"/>
          </p:cNvSpPr>
          <p:nvPr>
            <p:ph type="title"/>
          </p:nvPr>
        </p:nvSpPr>
        <p:spPr>
          <a:solidFill>
            <a:srgbClr val="004D40"/>
          </a:solidFill>
        </p:spPr>
        <p:txBody>
          <a:bodyPr/>
          <a:lstStyle/>
          <a:p>
            <a:r>
              <a:rPr lang="en-US" dirty="0" smtClean="0"/>
              <a:t>Radiocarbon incubations</a:t>
            </a:r>
            <a:endParaRPr lang="en-US" baseline="-25000" dirty="0"/>
          </a:p>
        </p:txBody>
      </p:sp>
      <p:sp>
        <p:nvSpPr>
          <p:cNvPr id="8" name="TextBox 7"/>
          <p:cNvSpPr txBox="1"/>
          <p:nvPr/>
        </p:nvSpPr>
        <p:spPr>
          <a:xfrm>
            <a:off x="3428826" y="4792802"/>
            <a:ext cx="5486400" cy="307777"/>
          </a:xfrm>
          <a:prstGeom prst="rect">
            <a:avLst/>
          </a:prstGeom>
          <a:solidFill>
            <a:schemeClr val="bg1"/>
          </a:solidFill>
        </p:spPr>
        <p:txBody>
          <a:bodyPr wrap="square" rtlCol="0">
            <a:spAutoFit/>
          </a:bodyPr>
          <a:lstStyle/>
          <a:p>
            <a:r>
              <a:rPr lang="en-US" sz="1400" b="1" dirty="0" smtClean="0">
                <a:latin typeface="Verdana"/>
                <a:cs typeface="Verdana"/>
              </a:rPr>
              <a:t>Fig. 2 </a:t>
            </a:r>
            <a:r>
              <a:rPr lang="en-US" sz="1400" dirty="0" smtClean="0">
                <a:latin typeface="Verdana"/>
                <a:cs typeface="Verdana"/>
              </a:rPr>
              <a:t>Conceptual model (2-pool, parallel)</a:t>
            </a:r>
          </a:p>
        </p:txBody>
      </p:sp>
      <p:sp>
        <p:nvSpPr>
          <p:cNvPr id="10" name="Rectangle 9"/>
          <p:cNvSpPr/>
          <p:nvPr/>
        </p:nvSpPr>
        <p:spPr>
          <a:xfrm>
            <a:off x="4921250" y="2679783"/>
            <a:ext cx="3534538" cy="176076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bwMode="auto">
          <a:xfrm>
            <a:off x="5334565" y="2878799"/>
            <a:ext cx="891755" cy="857683"/>
          </a:xfrm>
          <a:prstGeom prst="rect">
            <a:avLst/>
          </a:prstGeom>
          <a:solidFill>
            <a:srgbClr val="D81B60"/>
          </a:solidFill>
          <a:ln w="12700" cap="flat" cmpd="sng" algn="ctr">
            <a:noFill/>
            <a:prstDash val="solid"/>
            <a:round/>
            <a:headEnd type="none" w="med" len="med"/>
            <a:tailEnd type="none" w="med" len="med"/>
          </a:ln>
          <a:effectLst/>
          <a:extLst/>
        </p:spPr>
        <p:txBody>
          <a:bodyPr/>
          <a:lstStyle/>
          <a:p>
            <a:pPr>
              <a:defRPr/>
            </a:pPr>
            <a:endParaRPr lang="en-US"/>
          </a:p>
        </p:txBody>
      </p:sp>
      <p:sp>
        <p:nvSpPr>
          <p:cNvPr id="13" name="Rectangle 12"/>
          <p:cNvSpPr/>
          <p:nvPr/>
        </p:nvSpPr>
        <p:spPr bwMode="auto">
          <a:xfrm rot="2697563">
            <a:off x="6961276" y="2982688"/>
            <a:ext cx="1118688" cy="1161922"/>
          </a:xfrm>
          <a:prstGeom prst="rect">
            <a:avLst/>
          </a:prstGeom>
          <a:solidFill>
            <a:srgbClr val="1E88E5"/>
          </a:solidFill>
          <a:ln w="12700" cap="flat" cmpd="sng" algn="ctr">
            <a:noFill/>
            <a:prstDash val="solid"/>
            <a:round/>
            <a:headEnd type="none" w="med" len="med"/>
            <a:tailEnd type="none" w="med" len="med"/>
          </a:ln>
          <a:effectLst/>
          <a:extLst/>
        </p:spPr>
        <p:txBody>
          <a:bodyPr/>
          <a:lstStyle/>
          <a:p>
            <a:pPr>
              <a:defRPr/>
            </a:pPr>
            <a:endParaRPr lang="en-US"/>
          </a:p>
        </p:txBody>
      </p:sp>
      <p:cxnSp>
        <p:nvCxnSpPr>
          <p:cNvPr id="14" name="Straight Arrow Connector 13"/>
          <p:cNvCxnSpPr>
            <a:stCxn id="51" idx="3"/>
            <a:endCxn id="13" idx="2"/>
          </p:cNvCxnSpPr>
          <p:nvPr/>
        </p:nvCxnSpPr>
        <p:spPr>
          <a:xfrm>
            <a:off x="4687855" y="3861909"/>
            <a:ext cx="2422255" cy="112833"/>
          </a:xfrm>
          <a:prstGeom prst="straightConnector1">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1" idx="3"/>
            <a:endCxn id="11" idx="1"/>
          </p:cNvCxnSpPr>
          <p:nvPr/>
        </p:nvCxnSpPr>
        <p:spPr>
          <a:xfrm flipV="1">
            <a:off x="4687855" y="3307641"/>
            <a:ext cx="646710" cy="554268"/>
          </a:xfrm>
          <a:prstGeom prst="straightConnector1">
            <a:avLst/>
          </a:prstGeom>
          <a:ln w="1397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124824" y="3349973"/>
            <a:ext cx="783167" cy="369332"/>
          </a:xfrm>
          <a:prstGeom prst="rect">
            <a:avLst/>
          </a:prstGeom>
          <a:noFill/>
        </p:spPr>
        <p:txBody>
          <a:bodyPr wrap="square" rtlCol="0">
            <a:spAutoFit/>
          </a:bodyPr>
          <a:lstStyle/>
          <a:p>
            <a:pPr algn="ctr">
              <a:tabLst>
                <a:tab pos="3429000" algn="l"/>
              </a:tabLst>
            </a:pPr>
            <a:r>
              <a:rPr lang="en-US" b="1" dirty="0" smtClean="0">
                <a:solidFill>
                  <a:srgbClr val="FFFFFF"/>
                </a:solidFill>
                <a:latin typeface="Verdana"/>
                <a:cs typeface="Verdana"/>
              </a:rPr>
              <a:t>slow</a:t>
            </a:r>
            <a:endParaRPr lang="en-US" dirty="0" smtClean="0">
              <a:solidFill>
                <a:srgbClr val="FFFFFF"/>
              </a:solidFill>
              <a:latin typeface="Verdana"/>
              <a:cs typeface="Verdana"/>
            </a:endParaRPr>
          </a:p>
        </p:txBody>
      </p:sp>
      <p:sp>
        <p:nvSpPr>
          <p:cNvPr id="35" name="TextBox 34"/>
          <p:cNvSpPr txBox="1"/>
          <p:nvPr/>
        </p:nvSpPr>
        <p:spPr>
          <a:xfrm>
            <a:off x="5388859" y="3106984"/>
            <a:ext cx="783167" cy="369332"/>
          </a:xfrm>
          <a:prstGeom prst="rect">
            <a:avLst/>
          </a:prstGeom>
          <a:noFill/>
        </p:spPr>
        <p:txBody>
          <a:bodyPr wrap="square" rtlCol="0">
            <a:spAutoFit/>
          </a:bodyPr>
          <a:lstStyle/>
          <a:p>
            <a:pPr algn="ctr">
              <a:tabLst>
                <a:tab pos="3429000" algn="l"/>
              </a:tabLst>
            </a:pPr>
            <a:r>
              <a:rPr lang="en-US" b="1" dirty="0" smtClean="0">
                <a:solidFill>
                  <a:srgbClr val="FFFFFF"/>
                </a:solidFill>
                <a:latin typeface="Verdana"/>
                <a:cs typeface="Verdana"/>
              </a:rPr>
              <a:t>fast</a:t>
            </a:r>
            <a:endParaRPr lang="en-US" dirty="0" smtClean="0">
              <a:solidFill>
                <a:srgbClr val="FFFFFF"/>
              </a:solidFill>
              <a:latin typeface="Verdana"/>
              <a:cs typeface="Verdana"/>
            </a:endParaRPr>
          </a:p>
        </p:txBody>
      </p:sp>
      <p:sp>
        <p:nvSpPr>
          <p:cNvPr id="49" name="Content Placeholder 48"/>
          <p:cNvSpPr>
            <a:spLocks noGrp="1"/>
          </p:cNvSpPr>
          <p:nvPr>
            <p:ph idx="1"/>
          </p:nvPr>
        </p:nvSpPr>
        <p:spPr/>
        <p:txBody>
          <a:bodyPr>
            <a:normAutofit lnSpcReduction="10000"/>
          </a:bodyPr>
          <a:lstStyle/>
          <a:p>
            <a:r>
              <a:rPr lang="en-US" sz="1600" dirty="0" smtClean="0"/>
              <a:t>Incubations are a “natural” means of fractionating soil C</a:t>
            </a:r>
          </a:p>
          <a:p>
            <a:r>
              <a:rPr lang="en-US" sz="1600" dirty="0" err="1" smtClean="0"/>
              <a:t>Heterotrophically</a:t>
            </a:r>
            <a:r>
              <a:rPr lang="en-US" sz="1600" dirty="0" smtClean="0"/>
              <a:t> respired CO</a:t>
            </a:r>
            <a:r>
              <a:rPr lang="en-US" sz="1600" baseline="-25000" dirty="0" smtClean="0"/>
              <a:t>2</a:t>
            </a:r>
            <a:r>
              <a:rPr lang="en-US" sz="1600" dirty="0" smtClean="0"/>
              <a:t> integrates fluxes from soil C pools with different intrinsic decomposition rates</a:t>
            </a:r>
          </a:p>
          <a:p>
            <a:r>
              <a:rPr lang="en-US" sz="1600" dirty="0" smtClean="0"/>
              <a:t>Perturbation of the soil system in laboratory soil incubations (e.g. air-drying and rewetting, long-term storage) may alter the relative contribution of different soil C pools to respiration</a:t>
            </a:r>
            <a:endParaRPr lang="en-US" sz="1600" dirty="0"/>
          </a:p>
        </p:txBody>
      </p:sp>
      <p:sp>
        <p:nvSpPr>
          <p:cNvPr id="58" name="TextBox 57"/>
          <p:cNvSpPr txBox="1"/>
          <p:nvPr/>
        </p:nvSpPr>
        <p:spPr>
          <a:xfrm>
            <a:off x="6551084" y="1895689"/>
            <a:ext cx="932759" cy="523220"/>
          </a:xfrm>
          <a:prstGeom prst="rect">
            <a:avLst/>
          </a:prstGeom>
          <a:noFill/>
        </p:spPr>
        <p:txBody>
          <a:bodyPr wrap="none" rtlCol="0">
            <a:spAutoFit/>
          </a:bodyPr>
          <a:lstStyle/>
          <a:p>
            <a:r>
              <a:rPr lang="en-US" sz="2800" b="1" spc="50" dirty="0" smtClean="0">
                <a:solidFill>
                  <a:srgbClr val="FFC107"/>
                </a:solidFill>
                <a:latin typeface="Verdana"/>
                <a:cs typeface="Verdana"/>
              </a:rPr>
              <a:t>CO</a:t>
            </a:r>
            <a:r>
              <a:rPr lang="en-US" sz="2800" b="1" spc="50" baseline="-25000" dirty="0" smtClean="0">
                <a:solidFill>
                  <a:srgbClr val="FFC107"/>
                </a:solidFill>
                <a:latin typeface="Verdana"/>
                <a:cs typeface="Verdana"/>
              </a:rPr>
              <a:t>2</a:t>
            </a:r>
            <a:endParaRPr lang="en-US" sz="2000" b="1" spc="50" baseline="-25000" dirty="0">
              <a:solidFill>
                <a:srgbClr val="FFC107"/>
              </a:solidFill>
              <a:latin typeface="Verdana"/>
              <a:cs typeface="Verdana"/>
            </a:endParaRPr>
          </a:p>
        </p:txBody>
      </p:sp>
      <p:sp>
        <p:nvSpPr>
          <p:cNvPr id="73" name="TextBox 72"/>
          <p:cNvSpPr txBox="1"/>
          <p:nvPr/>
        </p:nvSpPr>
        <p:spPr>
          <a:xfrm>
            <a:off x="4214109" y="1138251"/>
            <a:ext cx="3586777" cy="630942"/>
          </a:xfrm>
          <a:prstGeom prst="rect">
            <a:avLst/>
          </a:prstGeom>
          <a:noFill/>
        </p:spPr>
        <p:txBody>
          <a:bodyPr wrap="none" rtlCol="0">
            <a:spAutoFit/>
          </a:bodyPr>
          <a:lstStyle/>
          <a:p>
            <a:pPr algn="ctr">
              <a:spcAft>
                <a:spcPts val="600"/>
              </a:spcAft>
            </a:pPr>
            <a:r>
              <a:rPr lang="en-US" baseline="30000" dirty="0" smtClean="0">
                <a:solidFill>
                  <a:srgbClr val="FFC107"/>
                </a:solidFill>
                <a:latin typeface="+mj-lt"/>
              </a:rPr>
              <a:t>14</a:t>
            </a:r>
            <a:r>
              <a:rPr lang="en-US" dirty="0" smtClean="0">
                <a:solidFill>
                  <a:srgbClr val="FFC107"/>
                </a:solidFill>
                <a:latin typeface="+mj-lt"/>
              </a:rPr>
              <a:t>C</a:t>
            </a:r>
            <a:r>
              <a:rPr lang="en-US" baseline="-25000" dirty="0" smtClean="0">
                <a:solidFill>
                  <a:srgbClr val="FFC107"/>
                </a:solidFill>
                <a:latin typeface="+mj-lt"/>
              </a:rPr>
              <a:t>HR</a:t>
            </a:r>
            <a:r>
              <a:rPr lang="en-US" dirty="0" smtClean="0">
                <a:latin typeface="+mj-lt"/>
              </a:rPr>
              <a:t> = </a:t>
            </a:r>
            <a:r>
              <a:rPr lang="en-US" dirty="0" err="1" smtClean="0">
                <a:latin typeface="+mj-lt"/>
              </a:rPr>
              <a:t>γ</a:t>
            </a:r>
            <a:r>
              <a:rPr lang="en-US" dirty="0" smtClean="0">
                <a:latin typeface="+mj-lt"/>
              </a:rPr>
              <a:t>(</a:t>
            </a:r>
            <a:r>
              <a:rPr lang="en-US" baseline="30000" dirty="0" smtClean="0">
                <a:solidFill>
                  <a:srgbClr val="D81B60"/>
                </a:solidFill>
                <a:latin typeface="+mj-lt"/>
              </a:rPr>
              <a:t>14</a:t>
            </a:r>
            <a:r>
              <a:rPr lang="en-US" dirty="0" smtClean="0">
                <a:solidFill>
                  <a:srgbClr val="D81B60"/>
                </a:solidFill>
                <a:latin typeface="+mj-lt"/>
              </a:rPr>
              <a:t>C</a:t>
            </a:r>
            <a:r>
              <a:rPr lang="en-US" dirty="0" smtClean="0">
                <a:latin typeface="+mj-lt"/>
              </a:rPr>
              <a:t> </a:t>
            </a:r>
            <a:r>
              <a:rPr lang="en-US" dirty="0" smtClean="0">
                <a:solidFill>
                  <a:srgbClr val="D81B60"/>
                </a:solidFill>
                <a:latin typeface="+mj-lt"/>
              </a:rPr>
              <a:t>fast</a:t>
            </a:r>
            <a:r>
              <a:rPr lang="en-US" dirty="0" smtClean="0">
                <a:latin typeface="+mj-lt"/>
              </a:rPr>
              <a:t>)+ (1-</a:t>
            </a:r>
            <a:r>
              <a:rPr lang="en-US" dirty="0">
                <a:latin typeface="+mj-lt"/>
              </a:rPr>
              <a:t>γ</a:t>
            </a:r>
            <a:r>
              <a:rPr lang="en-US" dirty="0" smtClean="0">
                <a:latin typeface="+mj-lt"/>
              </a:rPr>
              <a:t>)(</a:t>
            </a:r>
            <a:r>
              <a:rPr lang="en-US" baseline="30000" dirty="0" smtClean="0">
                <a:solidFill>
                  <a:srgbClr val="1E88E5"/>
                </a:solidFill>
                <a:latin typeface="+mj-lt"/>
              </a:rPr>
              <a:t>14</a:t>
            </a:r>
            <a:r>
              <a:rPr lang="en-US" dirty="0" smtClean="0">
                <a:solidFill>
                  <a:srgbClr val="1E88E5"/>
                </a:solidFill>
                <a:latin typeface="+mj-lt"/>
              </a:rPr>
              <a:t>C</a:t>
            </a:r>
            <a:r>
              <a:rPr lang="en-US" dirty="0" smtClean="0">
                <a:latin typeface="+mj-lt"/>
              </a:rPr>
              <a:t> </a:t>
            </a:r>
            <a:r>
              <a:rPr lang="en-US" dirty="0" smtClean="0">
                <a:solidFill>
                  <a:srgbClr val="1E88E5"/>
                </a:solidFill>
                <a:latin typeface="+mj-lt"/>
              </a:rPr>
              <a:t>slow</a:t>
            </a:r>
            <a:r>
              <a:rPr lang="en-US" dirty="0" smtClean="0">
                <a:latin typeface="+mj-lt"/>
              </a:rPr>
              <a:t>)</a:t>
            </a:r>
          </a:p>
          <a:p>
            <a:pPr algn="ctr">
              <a:spcAft>
                <a:spcPts val="600"/>
              </a:spcAft>
            </a:pPr>
            <a:r>
              <a:rPr lang="en-US" sz="1200" i="1" dirty="0" smtClean="0">
                <a:latin typeface="+mj-lt"/>
              </a:rPr>
              <a:t>where</a:t>
            </a:r>
            <a:r>
              <a:rPr lang="en-US" sz="1200" i="1" baseline="-25000" dirty="0" smtClean="0">
                <a:latin typeface="+mj-lt"/>
              </a:rPr>
              <a:t> </a:t>
            </a:r>
            <a:r>
              <a:rPr lang="en-US" sz="1200" i="1" dirty="0" err="1" smtClean="0">
                <a:latin typeface="+mj-lt"/>
              </a:rPr>
              <a:t>γ</a:t>
            </a:r>
            <a:r>
              <a:rPr lang="en-US" sz="1200" i="1" dirty="0" smtClean="0">
                <a:latin typeface="+mj-lt"/>
              </a:rPr>
              <a:t> is the flux partitioning coefficient</a:t>
            </a:r>
            <a:endParaRPr lang="en-US" sz="1200" i="1" baseline="-25000" dirty="0">
              <a:latin typeface="+mj-lt"/>
            </a:endParaRPr>
          </a:p>
        </p:txBody>
      </p:sp>
      <p:sp>
        <p:nvSpPr>
          <p:cNvPr id="74" name="Date Placeholder 73"/>
          <p:cNvSpPr>
            <a:spLocks noGrp="1"/>
          </p:cNvSpPr>
          <p:nvPr>
            <p:ph type="dt" sz="half" idx="10"/>
          </p:nvPr>
        </p:nvSpPr>
        <p:spPr/>
        <p:txBody>
          <a:bodyPr/>
          <a:lstStyle/>
          <a:p>
            <a:r>
              <a:rPr lang="en-US" dirty="0"/>
              <a:t>29.10.2020</a:t>
            </a:r>
            <a:endParaRPr lang="en-US" dirty="0"/>
          </a:p>
        </p:txBody>
      </p:sp>
      <p:sp>
        <p:nvSpPr>
          <p:cNvPr id="75" name="Footer Placeholder 74"/>
          <p:cNvSpPr>
            <a:spLocks noGrp="1"/>
          </p:cNvSpPr>
          <p:nvPr>
            <p:ph type="ftr" sz="quarter" idx="11"/>
          </p:nvPr>
        </p:nvSpPr>
        <p:spPr/>
        <p:txBody>
          <a:bodyPr/>
          <a:lstStyle/>
          <a:p>
            <a:r>
              <a:rPr lang="en-US" dirty="0"/>
              <a:t>J. Beem-Miller</a:t>
            </a:r>
          </a:p>
        </p:txBody>
      </p:sp>
      <p:sp>
        <p:nvSpPr>
          <p:cNvPr id="76" name="Slide Number Placeholder 75"/>
          <p:cNvSpPr>
            <a:spLocks noGrp="1"/>
          </p:cNvSpPr>
          <p:nvPr>
            <p:ph type="sldNum" sz="quarter" idx="12"/>
          </p:nvPr>
        </p:nvSpPr>
        <p:spPr/>
        <p:txBody>
          <a:bodyPr/>
          <a:lstStyle/>
          <a:p>
            <a:fld id="{D6E039C3-B55B-E34B-B403-368EB567C570}" type="slidenum">
              <a:rPr lang="en-US" smtClean="0"/>
              <a:t>5</a:t>
            </a:fld>
            <a:endParaRPr lang="en-US"/>
          </a:p>
        </p:txBody>
      </p:sp>
      <p:cxnSp>
        <p:nvCxnSpPr>
          <p:cNvPr id="61" name="Straight Arrow Connector 60"/>
          <p:cNvCxnSpPr>
            <a:stCxn id="11" idx="0"/>
            <a:endCxn id="58" idx="1"/>
          </p:cNvCxnSpPr>
          <p:nvPr/>
        </p:nvCxnSpPr>
        <p:spPr>
          <a:xfrm flipV="1">
            <a:off x="5780443" y="2157299"/>
            <a:ext cx="770641" cy="721500"/>
          </a:xfrm>
          <a:prstGeom prst="straightConnector1">
            <a:avLst/>
          </a:prstGeom>
          <a:ln w="88900" cmpd="sng">
            <a:solidFill>
              <a:srgbClr val="D81B60"/>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13" idx="1"/>
            <a:endCxn id="58" idx="2"/>
          </p:cNvCxnSpPr>
          <p:nvPr/>
        </p:nvCxnSpPr>
        <p:spPr>
          <a:xfrm flipH="1" flipV="1">
            <a:off x="7017464" y="2418909"/>
            <a:ext cx="107360" cy="749505"/>
          </a:xfrm>
          <a:prstGeom prst="straightConnector1">
            <a:avLst/>
          </a:prstGeom>
          <a:ln w="57150" cmpd="sng">
            <a:solidFill>
              <a:srgbClr val="1E88E5"/>
            </a:solidFill>
            <a:tailEnd type="stealth" w="lg" len="lg"/>
          </a:ln>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690473400"/>
      </p:ext>
    </p:extLst>
  </p:cSld>
  <p:clrMapOvr>
    <a:masterClrMapping/>
  </p:clrMapOvr>
  <mc:AlternateContent xmlns:mc="http://schemas.openxmlformats.org/markup-compatibility/2006" xmlns:p14="http://schemas.microsoft.com/office/powerpoint/2010/main">
    <mc:Choice Requires="p14">
      <p:transition spd="slow" p14:dur="2000" advTm="63562"/>
    </mc:Choice>
    <mc:Fallback xmlns="">
      <p:transition xmlns:p14="http://schemas.microsoft.com/office/powerpoint/2010/main" spd="slow" advTm="63562"/>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Treatment effects 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smtClean="0"/>
              <a:t>Potential shifts in the contribution of different soil C pools to respired CO</a:t>
            </a:r>
            <a:r>
              <a:rPr lang="en-US" sz="1600" baseline="-25000" dirty="0" smtClean="0"/>
              <a:t>2</a:t>
            </a:r>
            <a:r>
              <a:rPr lang="en-US" sz="1600" dirty="0" smtClean="0"/>
              <a:t> following disturbance can be visualized using the model from figures 1 and 2 (previous slides)</a:t>
            </a:r>
          </a:p>
          <a:p>
            <a:r>
              <a:rPr lang="en-US" sz="1600" dirty="0"/>
              <a:t>D</a:t>
            </a:r>
            <a:r>
              <a:rPr lang="en-US" sz="1600" dirty="0" smtClean="0"/>
              <a:t>irection 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307777"/>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3</a:t>
            </a:r>
            <a:r>
              <a:rPr lang="en-US" sz="1400" dirty="0" smtClean="0">
                <a:latin typeface="Verdana"/>
                <a:cs typeface="Verdana"/>
              </a:rPr>
              <a:t> Potential treatment effects on ∆</a:t>
            </a:r>
            <a:r>
              <a:rPr lang="en-US" sz="1400" baseline="30000" dirty="0" smtClean="0">
                <a:latin typeface="Verdana"/>
                <a:cs typeface="Verdana"/>
              </a:rPr>
              <a:t>14</a:t>
            </a:r>
            <a:r>
              <a:rPr lang="en-US" sz="1400" dirty="0" smtClean="0">
                <a:latin typeface="Verdana"/>
                <a:cs typeface="Verdana"/>
              </a:rPr>
              <a:t>C of respired </a:t>
            </a:r>
            <a:r>
              <a:rPr lang="en-US" sz="1400" dirty="0" smtClean="0">
                <a:latin typeface="Verdana"/>
                <a:cs typeface="Verdana"/>
              </a:rPr>
              <a:t>CO</a:t>
            </a:r>
            <a:r>
              <a:rPr lang="en-US" sz="1400" baseline="-25000" dirty="0" smtClean="0">
                <a:latin typeface="Verdana"/>
                <a:cs typeface="Verdana"/>
              </a:rPr>
              <a:t>2</a:t>
            </a:r>
            <a:r>
              <a:rPr lang="en-US" sz="1400" dirty="0" smtClean="0"/>
              <a:t> </a:t>
            </a:r>
            <a:r>
              <a:rPr lang="en-US" sz="1200" dirty="0" smtClean="0"/>
              <a:t> </a:t>
            </a:r>
            <a:endParaRPr lang="en-US" sz="1600" dirty="0">
              <a:latin typeface="Verdana"/>
              <a:cs typeface="Verdana"/>
            </a:endParaRPr>
          </a:p>
        </p:txBody>
      </p:sp>
      <p:sp>
        <p:nvSpPr>
          <p:cNvPr id="20" name="Date Placeholder 19"/>
          <p:cNvSpPr>
            <a:spLocks noGrp="1"/>
          </p:cNvSpPr>
          <p:nvPr>
            <p:ph type="dt" sz="half" idx="10"/>
          </p:nvPr>
        </p:nvSpPr>
        <p:spPr/>
        <p:txBody>
          <a:bodyPr/>
          <a:lstStyle/>
          <a:p>
            <a:r>
              <a:rPr lang="en-US" dirty="0"/>
              <a:t>29.10.2020</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6</a:t>
            </a:fld>
            <a:endParaRPr lang="en-US"/>
          </a:p>
        </p:txBody>
      </p:sp>
      <p:sp>
        <p:nvSpPr>
          <p:cNvPr id="3" name="Rectangle 2"/>
          <p:cNvSpPr/>
          <p:nvPr/>
        </p:nvSpPr>
        <p:spPr>
          <a:xfrm>
            <a:off x="4419600" y="1936750"/>
            <a:ext cx="168275" cy="1301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403725" y="2352675"/>
            <a:ext cx="168275" cy="155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518275" y="3311525"/>
            <a:ext cx="168275" cy="155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6534150" y="3632201"/>
            <a:ext cx="127000" cy="14605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524625" y="3714750"/>
            <a:ext cx="104775" cy="92076"/>
          </a:xfrm>
          <a:prstGeom prst="line">
            <a:avLst/>
          </a:prstGeom>
          <a:ln w="12700">
            <a:solidFill>
              <a:srgbClr val="DA004E"/>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128933" y="2954868"/>
            <a:ext cx="1557867" cy="10075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83287341"/>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Treatment effects 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smtClean="0"/>
              <a:t>Potential shifts in the contribution of different soil C pools to respired CO</a:t>
            </a:r>
            <a:r>
              <a:rPr lang="en-US" sz="1600" baseline="-25000" dirty="0" smtClean="0"/>
              <a:t>2</a:t>
            </a:r>
            <a:r>
              <a:rPr lang="en-US" sz="1600" dirty="0" smtClean="0"/>
              <a:t> following disturbance can be visualized using the model from figures 1 and 2 (previous slides)</a:t>
            </a:r>
          </a:p>
          <a:p>
            <a:r>
              <a:rPr lang="en-US" sz="1600" dirty="0"/>
              <a:t>D</a:t>
            </a:r>
            <a:r>
              <a:rPr lang="en-US" sz="1600" dirty="0" smtClean="0"/>
              <a:t>irection 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3</a:t>
            </a:r>
            <a:r>
              <a:rPr lang="en-US" sz="1400" dirty="0" smtClean="0">
                <a:latin typeface="Verdana"/>
                <a:cs typeface="Verdana"/>
              </a:rPr>
              <a:t> Potential treatment effects on ∆</a:t>
            </a:r>
            <a:r>
              <a:rPr lang="en-US" sz="1400" baseline="30000" dirty="0" smtClean="0">
                <a:latin typeface="Verdana"/>
                <a:cs typeface="Verdana"/>
              </a:rPr>
              <a:t>14</a:t>
            </a:r>
            <a:r>
              <a:rPr lang="en-US" sz="1400" dirty="0" smtClean="0">
                <a:latin typeface="Verdana"/>
                <a:cs typeface="Verdana"/>
              </a:rPr>
              <a:t>C of respired </a:t>
            </a:r>
            <a:r>
              <a:rPr lang="en-US" sz="1400" dirty="0" smtClean="0">
                <a:latin typeface="Verdana"/>
                <a:cs typeface="Verdana"/>
              </a:rPr>
              <a:t>CO</a:t>
            </a:r>
            <a:r>
              <a:rPr lang="en-US" sz="1400" baseline="-25000" dirty="0" smtClean="0">
                <a:latin typeface="Verdana"/>
                <a:cs typeface="Verdana"/>
              </a:rPr>
              <a:t>2</a:t>
            </a:r>
            <a:r>
              <a:rPr lang="en-US" sz="1400" dirty="0" smtClean="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dirty="0">
                <a:solidFill>
                  <a:srgbClr val="1E88E5"/>
                </a:solidFill>
                <a:latin typeface="Verdana"/>
                <a:cs typeface="Verdana"/>
              </a:rPr>
              <a:t>slow pool</a:t>
            </a:r>
            <a:r>
              <a:rPr lang="en-US" sz="1000" dirty="0">
                <a:latin typeface="Verdana"/>
                <a:cs typeface="Verdana"/>
              </a:rPr>
              <a:t> 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squares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depletion</a:t>
            </a:r>
            <a:r>
              <a:rPr lang="en-US" sz="1000" dirty="0">
                <a:latin typeface="Verdana"/>
                <a:cs typeface="Verdana"/>
              </a:rPr>
              <a:t> relative 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a:t>
            </a:r>
            <a:r>
              <a:rPr lang="en-US" sz="1000" dirty="0" smtClean="0">
                <a:latin typeface="Verdana"/>
                <a:cs typeface="Verdana"/>
              </a:rPr>
              <a:t>1991</a:t>
            </a:r>
            <a:endParaRPr lang="en-US" sz="1600" dirty="0">
              <a:latin typeface="Verdana"/>
              <a:cs typeface="Verdana"/>
            </a:endParaRPr>
          </a:p>
        </p:txBody>
      </p: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a:t>29.10.2020</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7</a:t>
            </a:fld>
            <a:endParaRPr lang="en-US"/>
          </a:p>
        </p:txBody>
      </p:sp>
      <p:sp>
        <p:nvSpPr>
          <p:cNvPr id="27" name="Rectangle 26"/>
          <p:cNvSpPr/>
          <p:nvPr/>
        </p:nvSpPr>
        <p:spPr>
          <a:xfrm>
            <a:off x="4419600" y="1936750"/>
            <a:ext cx="168275" cy="1301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518275" y="3311525"/>
            <a:ext cx="168275" cy="155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6534150" y="3632201"/>
            <a:ext cx="127000" cy="14605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6524625" y="3714750"/>
            <a:ext cx="104775" cy="92076"/>
          </a:xfrm>
          <a:prstGeom prst="line">
            <a:avLst/>
          </a:prstGeom>
          <a:ln w="12700">
            <a:solidFill>
              <a:srgbClr val="DA004E"/>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7128933" y="2954868"/>
            <a:ext cx="1557867" cy="5122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55206252"/>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Treatment effects 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smtClean="0"/>
              <a:t>Potential shifts in the contribution of different soil C pools to respired CO</a:t>
            </a:r>
            <a:r>
              <a:rPr lang="en-US" sz="1600" baseline="-25000" dirty="0" smtClean="0"/>
              <a:t>2</a:t>
            </a:r>
            <a:r>
              <a:rPr lang="en-US" sz="1600" dirty="0" smtClean="0"/>
              <a:t> following disturbance can be visualized using the model from figures 1 and 2 (previous slides)</a:t>
            </a:r>
          </a:p>
          <a:p>
            <a:r>
              <a:rPr lang="en-US" sz="1600" dirty="0"/>
              <a:t>D</a:t>
            </a:r>
            <a:r>
              <a:rPr lang="en-US" sz="1600" dirty="0" smtClean="0"/>
              <a:t>irection 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3</a:t>
            </a:r>
            <a:r>
              <a:rPr lang="en-US" sz="1400" dirty="0" smtClean="0">
                <a:latin typeface="Verdana"/>
                <a:cs typeface="Verdana"/>
              </a:rPr>
              <a:t> 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latin typeface="Verdana"/>
                <a:cs typeface="Verdana"/>
              </a:rPr>
              <a:t>.</a:t>
            </a:r>
            <a:r>
              <a:rPr lang="en-US" sz="1400" dirty="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dirty="0">
                <a:solidFill>
                  <a:srgbClr val="1E88E5"/>
                </a:solidFill>
                <a:latin typeface="Verdana"/>
                <a:cs typeface="Verdana"/>
              </a:rPr>
              <a:t>slow pool</a:t>
            </a:r>
            <a:r>
              <a:rPr lang="en-US" sz="1000" dirty="0">
                <a:latin typeface="Verdana"/>
                <a:cs typeface="Verdana"/>
              </a:rPr>
              <a:t> 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squares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depletion</a:t>
            </a:r>
            <a:r>
              <a:rPr lang="en-US" sz="1000" dirty="0">
                <a:latin typeface="Verdana"/>
                <a:cs typeface="Verdana"/>
              </a:rPr>
              <a:t> relative 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1991, but </a:t>
            </a:r>
            <a:r>
              <a:rPr lang="en-US" sz="1000" b="1" dirty="0">
                <a:latin typeface="Verdana"/>
                <a:cs typeface="Verdana"/>
              </a:rPr>
              <a:t>enrichment</a:t>
            </a:r>
            <a:r>
              <a:rPr lang="en-US" sz="1000" dirty="0">
                <a:latin typeface="Verdana"/>
                <a:cs typeface="Verdana"/>
              </a:rPr>
              <a:t> in </a:t>
            </a:r>
            <a:r>
              <a:rPr lang="en-US" sz="1000" dirty="0" smtClean="0">
                <a:latin typeface="Verdana"/>
                <a:cs typeface="Verdana"/>
              </a:rPr>
              <a:t>2019</a:t>
            </a:r>
            <a:endParaRPr lang="en-US" sz="1600" dirty="0">
              <a:latin typeface="Verdana"/>
              <a:cs typeface="Verdana"/>
            </a:endParaRPr>
          </a:p>
        </p:txBody>
      </p:sp>
      <p:cxnSp>
        <p:nvCxnSpPr>
          <p:cNvPr id="18" name="Straight Arrow Connector 17"/>
          <p:cNvCxnSpPr/>
          <p:nvPr/>
        </p:nvCxnSpPr>
        <p:spPr>
          <a:xfrm flipV="1">
            <a:off x="6777566" y="3253315"/>
            <a:ext cx="0" cy="338666"/>
          </a:xfrm>
          <a:prstGeom prst="straightConnector1">
            <a:avLst/>
          </a:prstGeom>
          <a:ln w="31750">
            <a:solidFill>
              <a:srgbClr val="6293C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a:t>29.10.2020</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8</a:t>
            </a:fld>
            <a:endParaRPr lang="en-US"/>
          </a:p>
        </p:txBody>
      </p:sp>
      <p:sp>
        <p:nvSpPr>
          <p:cNvPr id="15" name="Rectangle 14"/>
          <p:cNvSpPr/>
          <p:nvPr/>
        </p:nvSpPr>
        <p:spPr>
          <a:xfrm>
            <a:off x="4419600" y="1936750"/>
            <a:ext cx="168275" cy="1301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34150" y="3632201"/>
            <a:ext cx="127000" cy="14605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6524625" y="3714750"/>
            <a:ext cx="104775" cy="92076"/>
          </a:xfrm>
          <a:prstGeom prst="line">
            <a:avLst/>
          </a:prstGeom>
          <a:ln w="12700">
            <a:solidFill>
              <a:srgbClr val="DA004E"/>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128933" y="2954868"/>
            <a:ext cx="1557867" cy="5122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78534243"/>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smtClean="0"/>
              <a:t>Treatment effects 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smtClean="0"/>
              <a:t>Potential shifts in the contribution of different soil C pools to respired CO</a:t>
            </a:r>
            <a:r>
              <a:rPr lang="en-US" sz="1600" baseline="-25000" dirty="0" smtClean="0"/>
              <a:t>2</a:t>
            </a:r>
            <a:r>
              <a:rPr lang="en-US" sz="1600" dirty="0" smtClean="0"/>
              <a:t> following disturbance can be visualized using the model from figures 1 and 2 (previous slides)</a:t>
            </a:r>
          </a:p>
          <a:p>
            <a:r>
              <a:rPr lang="en-US" sz="1600" dirty="0"/>
              <a:t>D</a:t>
            </a:r>
            <a:r>
              <a:rPr lang="en-US" sz="1600" dirty="0" smtClean="0"/>
              <a:t>irection 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3</a:t>
            </a:r>
            <a:r>
              <a:rPr lang="en-US" sz="1400" dirty="0" smtClean="0">
                <a:latin typeface="Verdana"/>
                <a:cs typeface="Verdana"/>
              </a:rPr>
              <a:t> 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latin typeface="Verdana"/>
                <a:cs typeface="Verdana"/>
              </a:rPr>
              <a:t>.</a:t>
            </a:r>
            <a:r>
              <a:rPr lang="en-US" sz="1400" dirty="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b="1" dirty="0" smtClean="0">
                <a:solidFill>
                  <a:srgbClr val="D81B60"/>
                </a:solidFill>
                <a:latin typeface="Verdana"/>
                <a:cs typeface="Verdana"/>
              </a:rPr>
              <a:t>fast pool </a:t>
            </a:r>
            <a:r>
              <a:rPr lang="en-US" sz="1000" dirty="0">
                <a:latin typeface="Verdana"/>
                <a:cs typeface="Verdana"/>
              </a:rPr>
              <a:t>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enrichment</a:t>
            </a:r>
            <a:r>
              <a:rPr lang="en-US" sz="1000" dirty="0">
                <a:latin typeface="Verdana"/>
                <a:cs typeface="Verdana"/>
              </a:rPr>
              <a:t> relative </a:t>
            </a:r>
            <a:r>
              <a:rPr lang="en-US" sz="1000" dirty="0">
                <a:latin typeface="Verdana"/>
                <a:cs typeface="Verdana"/>
              </a:rPr>
              <a:t>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1991, but </a:t>
            </a:r>
            <a:r>
              <a:rPr lang="en-US" sz="1000" b="1" dirty="0" smtClean="0">
                <a:latin typeface="Verdana"/>
                <a:cs typeface="Verdana"/>
              </a:rPr>
              <a:t>depletion </a:t>
            </a:r>
            <a:r>
              <a:rPr lang="en-US" sz="1000" dirty="0" smtClean="0">
                <a:latin typeface="Verdana"/>
                <a:cs typeface="Verdana"/>
              </a:rPr>
              <a:t>in </a:t>
            </a:r>
            <a:r>
              <a:rPr lang="en-US" sz="1000" dirty="0" smtClean="0">
                <a:latin typeface="Verdana"/>
                <a:cs typeface="Verdana"/>
              </a:rPr>
              <a:t>2019</a:t>
            </a:r>
            <a:endParaRPr lang="en-US" sz="1600" dirty="0">
              <a:latin typeface="Verdana"/>
              <a:cs typeface="Verdana"/>
            </a:endParaRPr>
          </a:p>
        </p:txBody>
      </p:sp>
      <p:cxnSp>
        <p:nvCxnSpPr>
          <p:cNvPr id="16" name="Straight Arrow Connector 15"/>
          <p:cNvCxnSpPr/>
          <p:nvPr/>
        </p:nvCxnSpPr>
        <p:spPr>
          <a:xfrm flipV="1">
            <a:off x="4296833" y="1862665"/>
            <a:ext cx="0" cy="338666"/>
          </a:xfrm>
          <a:prstGeom prst="straightConnector1">
            <a:avLst/>
          </a:prstGeom>
          <a:ln w="31750">
            <a:solidFill>
              <a:srgbClr val="CE2F6A"/>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443141" y="3676644"/>
            <a:ext cx="0" cy="338666"/>
          </a:xfrm>
          <a:prstGeom prst="straightConnector1">
            <a:avLst/>
          </a:prstGeom>
          <a:ln w="31750">
            <a:solidFill>
              <a:srgbClr val="CE2F6A"/>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777566" y="3253315"/>
            <a:ext cx="0" cy="338666"/>
          </a:xfrm>
          <a:prstGeom prst="straightConnector1">
            <a:avLst/>
          </a:prstGeom>
          <a:ln w="31750">
            <a:solidFill>
              <a:srgbClr val="6293C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a:t>29.10.2020</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9</a:t>
            </a:fld>
            <a:endParaRPr lang="en-US"/>
          </a:p>
        </p:txBody>
      </p:sp>
    </p:spTree>
    <p:custDataLst>
      <p:tags r:id="rId1"/>
    </p:custDataLst>
    <p:extLst>
      <p:ext uri="{BB962C8B-B14F-4D97-AF65-F5344CB8AC3E}">
        <p14:creationId xmlns:p14="http://schemas.microsoft.com/office/powerpoint/2010/main" val="843263931"/>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1.7|0.5"/>
</p:tagLst>
</file>

<file path=ppt/tags/tag10.xml><?xml version="1.0" encoding="utf-8"?>
<p:tagLst xmlns:a="http://schemas.openxmlformats.org/drawingml/2006/main" xmlns:r="http://schemas.openxmlformats.org/officeDocument/2006/relationships" xmlns:p="http://schemas.openxmlformats.org/presentationml/2006/main">
  <p:tag name="TIMING" val="|17.4|1.8"/>
</p:tagLst>
</file>

<file path=ppt/tags/tag11.xml><?xml version="1.0" encoding="utf-8"?>
<p:tagLst xmlns:a="http://schemas.openxmlformats.org/drawingml/2006/main" xmlns:r="http://schemas.openxmlformats.org/officeDocument/2006/relationships" xmlns:p="http://schemas.openxmlformats.org/presentationml/2006/main">
  <p:tag name="TIMING" val="|17.4|1.8"/>
</p:tagLst>
</file>

<file path=ppt/tags/tag12.xml><?xml version="1.0" encoding="utf-8"?>
<p:tagLst xmlns:a="http://schemas.openxmlformats.org/drawingml/2006/main" xmlns:r="http://schemas.openxmlformats.org/officeDocument/2006/relationships" xmlns:p="http://schemas.openxmlformats.org/presentationml/2006/main">
  <p:tag name="TIMING" val="|17.4|1.8"/>
</p:tagLst>
</file>

<file path=ppt/tags/tag13.xml><?xml version="1.0" encoding="utf-8"?>
<p:tagLst xmlns:a="http://schemas.openxmlformats.org/drawingml/2006/main" xmlns:r="http://schemas.openxmlformats.org/officeDocument/2006/relationships" xmlns:p="http://schemas.openxmlformats.org/presentationml/2006/main">
  <p:tag name="TIMING" val="|17.4|1.8"/>
</p:tagLst>
</file>

<file path=ppt/tags/tag14.xml><?xml version="1.0" encoding="utf-8"?>
<p:tagLst xmlns:a="http://schemas.openxmlformats.org/drawingml/2006/main" xmlns:r="http://schemas.openxmlformats.org/officeDocument/2006/relationships" xmlns:p="http://schemas.openxmlformats.org/presentationml/2006/main">
  <p:tag name="TIMING" val="|51.7|1.8|0.5|0.8"/>
</p:tagLst>
</file>

<file path=ppt/tags/tag2.xml><?xml version="1.0" encoding="utf-8"?>
<p:tagLst xmlns:a="http://schemas.openxmlformats.org/drawingml/2006/main" xmlns:r="http://schemas.openxmlformats.org/officeDocument/2006/relationships" xmlns:p="http://schemas.openxmlformats.org/presentationml/2006/main">
  <p:tag name="TIMING" val="|61.7|0.5"/>
</p:tagLst>
</file>

<file path=ppt/tags/tag3.xml><?xml version="1.0" encoding="utf-8"?>
<p:tagLst xmlns:a="http://schemas.openxmlformats.org/drawingml/2006/main" xmlns:r="http://schemas.openxmlformats.org/officeDocument/2006/relationships" xmlns:p="http://schemas.openxmlformats.org/presentationml/2006/main">
  <p:tag name="TIMING" val="|61.7|0.5"/>
</p:tagLst>
</file>

<file path=ppt/tags/tag4.xml><?xml version="1.0" encoding="utf-8"?>
<p:tagLst xmlns:a="http://schemas.openxmlformats.org/drawingml/2006/main" xmlns:r="http://schemas.openxmlformats.org/officeDocument/2006/relationships" xmlns:p="http://schemas.openxmlformats.org/presentationml/2006/main">
  <p:tag name="TIMING" val="|51.7|1.8|0.5|0.8"/>
</p:tagLst>
</file>

<file path=ppt/tags/tag5.xml><?xml version="1.0" encoding="utf-8"?>
<p:tagLst xmlns:a="http://schemas.openxmlformats.org/drawingml/2006/main" xmlns:r="http://schemas.openxmlformats.org/officeDocument/2006/relationships" xmlns:p="http://schemas.openxmlformats.org/presentationml/2006/main">
  <p:tag name="TIMING" val="|51.7|1.8|0.5|0.8"/>
</p:tagLst>
</file>

<file path=ppt/tags/tag6.xml><?xml version="1.0" encoding="utf-8"?>
<p:tagLst xmlns:a="http://schemas.openxmlformats.org/drawingml/2006/main" xmlns:r="http://schemas.openxmlformats.org/officeDocument/2006/relationships" xmlns:p="http://schemas.openxmlformats.org/presentationml/2006/main">
  <p:tag name="TIMING" val="|51.7|1.8|0.5|0.8"/>
</p:tagLst>
</file>

<file path=ppt/tags/tag7.xml><?xml version="1.0" encoding="utf-8"?>
<p:tagLst xmlns:a="http://schemas.openxmlformats.org/drawingml/2006/main" xmlns:r="http://schemas.openxmlformats.org/officeDocument/2006/relationships" xmlns:p="http://schemas.openxmlformats.org/presentationml/2006/main">
  <p:tag name="TIMING" val="|51.7|1.8|0.5|0.8"/>
</p:tagLst>
</file>

<file path=ppt/tags/tag8.xml><?xml version="1.0" encoding="utf-8"?>
<p:tagLst xmlns:a="http://schemas.openxmlformats.org/drawingml/2006/main" xmlns:r="http://schemas.openxmlformats.org/officeDocument/2006/relationships" xmlns:p="http://schemas.openxmlformats.org/presentationml/2006/main">
  <p:tag name="TIMING" val="|17.4|1.8"/>
</p:tagLst>
</file>

<file path=ppt/tags/tag9.xml><?xml version="1.0" encoding="utf-8"?>
<p:tagLst xmlns:a="http://schemas.openxmlformats.org/drawingml/2006/main" xmlns:r="http://schemas.openxmlformats.org/officeDocument/2006/relationships" xmlns:p="http://schemas.openxmlformats.org/presentationml/2006/main">
  <p:tag name="TIMING" val="|17.4|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2638</TotalTime>
  <Words>3535</Words>
  <Application>Microsoft Macintosh PowerPoint</Application>
  <PresentationFormat>On-screen Show (16:10)</PresentationFormat>
  <Paragraphs>427</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Bomb-C as a decadal tracer</vt:lpstr>
      <vt:lpstr>Radiocarbon incubations</vt:lpstr>
      <vt:lpstr>Radiocarbon incubations</vt:lpstr>
      <vt:lpstr>Radiocarbon incubations</vt:lpstr>
      <vt:lpstr>Treatment effects on ∆14C-CO2</vt:lpstr>
      <vt:lpstr>Treatment effects on ∆14C-CO2</vt:lpstr>
      <vt:lpstr>Treatment effects on ∆14C-CO2</vt:lpstr>
      <vt:lpstr>Treatment effects on ∆14C-CO2</vt:lpstr>
      <vt:lpstr>Research questions</vt:lpstr>
      <vt:lpstr>Research questions</vt:lpstr>
      <vt:lpstr>Research questions</vt:lpstr>
      <vt:lpstr>Experimental design</vt:lpstr>
      <vt:lpstr>Experimental design</vt:lpstr>
      <vt:lpstr>Experimental design</vt:lpstr>
      <vt:lpstr>Hypotheses</vt:lpstr>
      <vt:lpstr>Hypotheses</vt:lpstr>
      <vt:lpstr>Hypotheses</vt:lpstr>
      <vt:lpstr>PowerPoint Presentation</vt:lpstr>
      <vt:lpstr>Respiration rates</vt:lpstr>
      <vt:lpstr>∆14C of pre-incubation vs. equilibrium respiration</vt:lpstr>
      <vt:lpstr>Treatment effects: all samples</vt:lpstr>
      <vt:lpstr>Duration of storage</vt:lpstr>
      <vt:lpstr>Treatment effects over time: ∆14C-CO2</vt:lpstr>
      <vt:lpstr>Treatment effects on ∆14C-CO2</vt:lpstr>
      <vt:lpstr>Treatment effects over time: δ13C-CO2</vt:lpstr>
      <vt:lpstr>Summary</vt:lpstr>
      <vt:lpstr>Conclusions</vt:lpstr>
      <vt:lpstr>PowerPoint Presentation</vt:lpstr>
      <vt:lpstr>Soil properties for Exploratories samples</vt:lpstr>
      <vt:lpstr>Summary of respiration isotope data</vt:lpstr>
    </vt:vector>
  </TitlesOfParts>
  <Company>MPI-BGC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Beem-Miller</dc:creator>
  <cp:lastModifiedBy>Jeff Beem-Miller</cp:lastModifiedBy>
  <cp:revision>269</cp:revision>
  <dcterms:created xsi:type="dcterms:W3CDTF">2020-05-01T17:36:50Z</dcterms:created>
  <dcterms:modified xsi:type="dcterms:W3CDTF">2020-10-29T14:10:21Z</dcterms:modified>
</cp:coreProperties>
</file>