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
  </p:notesMasterIdLst>
  <p:handoutMasterIdLst>
    <p:handoutMasterId r:id="rId12"/>
  </p:handoutMasterIdLst>
  <p:sldIdLst>
    <p:sldId id="272" r:id="rId2"/>
    <p:sldId id="260" r:id="rId3"/>
    <p:sldId id="261" r:id="rId4"/>
    <p:sldId id="282" r:id="rId5"/>
    <p:sldId id="283" r:id="rId6"/>
    <p:sldId id="284" r:id="rId7"/>
    <p:sldId id="268" r:id="rId8"/>
    <p:sldId id="267" r:id="rId9"/>
    <p:sldId id="285" r:id="rId10"/>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C03A"/>
    <a:srgbClr val="DA004E"/>
    <a:srgbClr val="B8B8B8"/>
    <a:srgbClr val="1361A3"/>
    <a:srgbClr val="A35513"/>
    <a:srgbClr val="005081"/>
    <a:srgbClr val="004D40"/>
    <a:srgbClr val="1F497D"/>
    <a:srgbClr val="1E88E5"/>
    <a:srgbClr val="D81B6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02" autoAdjust="0"/>
    <p:restoredTop sz="89934" autoAdjust="0"/>
  </p:normalViewPr>
  <p:slideViewPr>
    <p:cSldViewPr snapToGrid="0" snapToObjects="1">
      <p:cViewPr>
        <p:scale>
          <a:sx n="125" d="100"/>
          <a:sy n="125" d="100"/>
        </p:scale>
        <p:origin x="-392" y="368"/>
      </p:cViewPr>
      <p:guideLst>
        <p:guide orient="horz" pos="505"/>
        <p:guide orient="horz" pos="848"/>
        <p:guide orient="horz" pos="112"/>
        <p:guide orient="horz" pos="1801"/>
        <p:guide orient="horz" pos="2399"/>
        <p:guide orient="horz" pos="3327"/>
        <p:guide orient="horz" pos="3211"/>
        <p:guide orient="horz" pos="1197"/>
        <p:guide pos="5622"/>
        <p:guide pos="140"/>
        <p:guide pos="2160"/>
        <p:guide pos="2994"/>
        <p:guide pos="3597"/>
        <p:guide pos="2880"/>
        <p:guide pos="1919"/>
        <p:guide pos="3843"/>
        <p:guide pos="276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C8423E-8399-774D-A2A5-0A9A17CD82F9}" type="datetimeFigureOut">
              <a:rPr lang="en-US" smtClean="0"/>
              <a:t>3/19/21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3CACAAF-5056-864F-96FD-DD8DD02B9D6B}" type="slidenum">
              <a:rPr lang="en-US" smtClean="0"/>
              <a:t>‹#›</a:t>
            </a:fld>
            <a:endParaRPr lang="en-US"/>
          </a:p>
        </p:txBody>
      </p:sp>
    </p:spTree>
    <p:extLst>
      <p:ext uri="{BB962C8B-B14F-4D97-AF65-F5344CB8AC3E}">
        <p14:creationId xmlns:p14="http://schemas.microsoft.com/office/powerpoint/2010/main" val="12410164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E492FE-6872-F24C-97DD-A9AEA617F020}" type="datetimeFigureOut">
              <a:rPr lang="en-US" smtClean="0"/>
              <a:t>3/19/21</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1DA6E1-7814-624B-9D3D-BA7881EF04E4}" type="slidenum">
              <a:rPr lang="en-US" smtClean="0"/>
              <a:t>‹#›</a:t>
            </a:fld>
            <a:endParaRPr lang="en-US"/>
          </a:p>
        </p:txBody>
      </p:sp>
    </p:spTree>
    <p:extLst>
      <p:ext uri="{BB962C8B-B14F-4D97-AF65-F5344CB8AC3E}">
        <p14:creationId xmlns:p14="http://schemas.microsoft.com/office/powerpoint/2010/main" val="34050476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How does</a:t>
            </a:r>
            <a:r>
              <a:rPr lang="en-US" sz="1200" kern="1200" baseline="0" dirty="0" smtClean="0">
                <a:solidFill>
                  <a:schemeClr val="tx1"/>
                </a:solidFill>
                <a:effectLst/>
                <a:latin typeface="+mn-lt"/>
                <a:ea typeface="+mn-ea"/>
                <a:cs typeface="+mn-cs"/>
              </a:rPr>
              <a:t> archiving affect the radiocarbon signature of respired CO2?</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archiving = air-drying and rewetting</a:t>
            </a:r>
            <a:r>
              <a:rPr lang="en-US" sz="1200" kern="1200" baseline="0" dirty="0" smtClean="0">
                <a:solidFill>
                  <a:schemeClr val="tx1"/>
                </a:solidFill>
                <a:effectLst/>
                <a:latin typeface="+mn-lt"/>
                <a:ea typeface="+mn-ea"/>
                <a:cs typeface="+mn-cs"/>
              </a:rPr>
              <a:t> as well as storage</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baseline="0" dirty="0" smtClean="0">
                <a:solidFill>
                  <a:schemeClr val="tx1"/>
                </a:solidFill>
                <a:effectLst/>
                <a:latin typeface="+mn-lt"/>
                <a:ea typeface="+mn-ea"/>
                <a:cs typeface="+mn-cs"/>
              </a:rPr>
              <a:t>The radiocarbon carbon of respired CO2 tells us how long the carbon that microbes are eating has been in the soil</a:t>
            </a:r>
            <a:endParaRPr lang="en-US" sz="1200" kern="1200" dirty="0" smtClean="0">
              <a:solidFill>
                <a:schemeClr val="tx1"/>
              </a:solidFill>
              <a:effectLst/>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1</a:t>
            </a:fld>
            <a:endParaRPr lang="en-US"/>
          </a:p>
        </p:txBody>
      </p:sp>
    </p:spTree>
    <p:extLst>
      <p:ext uri="{BB962C8B-B14F-4D97-AF65-F5344CB8AC3E}">
        <p14:creationId xmlns:p14="http://schemas.microsoft.com/office/powerpoint/2010/main" val="3094180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kern="1200" dirty="0" smtClean="0">
                <a:solidFill>
                  <a:schemeClr val="tx1"/>
                </a:solidFill>
                <a:effectLst/>
                <a:latin typeface="+mn-lt"/>
                <a:ea typeface="+mn-ea"/>
                <a:cs typeface="+mn-cs"/>
              </a:rPr>
              <a:t>Observations </a:t>
            </a:r>
            <a:r>
              <a:rPr lang="en-US" sz="1200" kern="1200" dirty="0" smtClean="0">
                <a:solidFill>
                  <a:schemeClr val="tx1"/>
                </a:solidFill>
                <a:effectLst/>
                <a:latin typeface="+mn-lt"/>
                <a:ea typeface="+mn-ea"/>
                <a:cs typeface="+mn-cs"/>
              </a:rPr>
              <a:t>at a single point in time lead to multiple model solutions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symmetry of the bomb-C curve)</a:t>
            </a:r>
          </a:p>
          <a:p>
            <a:pPr marL="171450" indent="-171450">
              <a:buFont typeface="Arial"/>
              <a:buChar char="•"/>
            </a:pPr>
            <a:r>
              <a:rPr lang="en-US" sz="1200" kern="1200" dirty="0" smtClean="0">
                <a:solidFill>
                  <a:schemeClr val="tx1"/>
                </a:solidFill>
                <a:effectLst/>
                <a:latin typeface="+mn-lt"/>
                <a:ea typeface="+mn-ea"/>
                <a:cs typeface="+mn-cs"/>
              </a:rPr>
              <a:t>Past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radiocarbon signature higher and therefore more </a:t>
            </a:r>
            <a:r>
              <a:rPr lang="en-US" sz="1200" kern="1200" dirty="0" smtClean="0">
                <a:solidFill>
                  <a:schemeClr val="tx1"/>
                </a:solidFill>
                <a:effectLst/>
                <a:latin typeface="+mn-lt"/>
                <a:ea typeface="+mn-ea"/>
                <a:cs typeface="+mn-cs"/>
              </a:rPr>
              <a:t>informative</a:t>
            </a:r>
          </a:p>
          <a:p>
            <a:pPr marL="171450" indent="-171450">
              <a:buFont typeface="Arial"/>
              <a:buChar char="•"/>
            </a:pPr>
            <a:r>
              <a:rPr lang="en-US" sz="1200" kern="1200" dirty="0" smtClean="0">
                <a:solidFill>
                  <a:schemeClr val="tx1"/>
                </a:solidFill>
                <a:effectLst/>
                <a:latin typeface="+mn-lt"/>
                <a:ea typeface="+mn-ea"/>
                <a:cs typeface="+mn-cs"/>
              </a:rPr>
              <a:t>Technical</a:t>
            </a:r>
            <a:r>
              <a:rPr lang="en-US" sz="1200" kern="1200" baseline="0" dirty="0" smtClean="0">
                <a:solidFill>
                  <a:schemeClr val="tx1"/>
                </a:solidFill>
                <a:effectLst/>
                <a:latin typeface="+mn-lt"/>
                <a:ea typeface="+mn-ea"/>
                <a:cs typeface="+mn-cs"/>
              </a:rPr>
              <a:t> advances in 14C analysis</a:t>
            </a:r>
            <a:endParaRPr lang="en-US" dirty="0" smtClean="0"/>
          </a:p>
          <a:p>
            <a:pPr marL="171450" indent="-171450">
              <a:buFont typeface="Arial"/>
              <a:buChar char="•"/>
            </a:pPr>
            <a:r>
              <a:rPr lang="en-US" dirty="0" err="1" smtClean="0"/>
              <a:t>taus</a:t>
            </a:r>
            <a:r>
              <a:rPr lang="en-US" dirty="0" smtClean="0"/>
              <a:t> = 6, 100</a:t>
            </a:r>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2</a:t>
            </a:fld>
            <a:endParaRPr lang="en-US"/>
          </a:p>
        </p:txBody>
      </p:sp>
    </p:spTree>
    <p:extLst>
      <p:ext uri="{BB962C8B-B14F-4D97-AF65-F5344CB8AC3E}">
        <p14:creationId xmlns:p14="http://schemas.microsoft.com/office/powerpoint/2010/main" val="2838261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kern="1200" dirty="0" smtClean="0">
                <a:solidFill>
                  <a:schemeClr val="tx1"/>
                </a:solidFill>
                <a:effectLst/>
                <a:latin typeface="+mn-lt"/>
                <a:ea typeface="+mn-ea"/>
                <a:cs typeface="+mn-cs"/>
              </a:rPr>
              <a:t>Use model to visualize how treatment effects might lead to</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shifts in the contribution of different soil carbon pools to the respiration flux</a:t>
            </a:r>
            <a:r>
              <a:rPr lang="en-US" sz="1200" kern="1200" baseline="0" dirty="0" smtClean="0">
                <a:solidFill>
                  <a:schemeClr val="tx1"/>
                </a:solidFill>
                <a:effectLst/>
                <a:latin typeface="+mn-lt"/>
                <a:ea typeface="+mn-ea"/>
                <a:cs typeface="+mn-cs"/>
              </a:rPr>
              <a:t> and effect on 14C</a:t>
            </a:r>
          </a:p>
          <a:p>
            <a:pPr marL="171450" indent="-171450">
              <a:buFont typeface="Arial"/>
              <a:buChar char="•"/>
            </a:pPr>
            <a:r>
              <a:rPr lang="en-US" sz="1200" kern="1200" baseline="0" dirty="0" smtClean="0">
                <a:solidFill>
                  <a:schemeClr val="tx1"/>
                </a:solidFill>
                <a:effectLst/>
                <a:latin typeface="+mn-lt"/>
                <a:ea typeface="+mn-ea"/>
                <a:cs typeface="+mn-cs"/>
              </a:rPr>
              <a:t>not simple to interpret because of “crossing” of curves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F1DA6E1-7814-624B-9D3D-BA7881EF04E4}" type="slidenum">
              <a:rPr lang="en-US" smtClean="0"/>
              <a:t>3</a:t>
            </a:fld>
            <a:endParaRPr lang="en-US"/>
          </a:p>
        </p:txBody>
      </p:sp>
    </p:spTree>
    <p:extLst>
      <p:ext uri="{BB962C8B-B14F-4D97-AF65-F5344CB8AC3E}">
        <p14:creationId xmlns:p14="http://schemas.microsoft.com/office/powerpoint/2010/main" val="758058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increased</a:t>
            </a:r>
            <a:r>
              <a:rPr lang="en-US" baseline="0" dirty="0" smtClean="0"/>
              <a:t> slow pool contribution: depletion in 1991</a:t>
            </a:r>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4</a:t>
            </a:fld>
            <a:endParaRPr lang="en-US"/>
          </a:p>
        </p:txBody>
      </p:sp>
    </p:spTree>
    <p:extLst>
      <p:ext uri="{BB962C8B-B14F-4D97-AF65-F5344CB8AC3E}">
        <p14:creationId xmlns:p14="http://schemas.microsoft.com/office/powerpoint/2010/main" val="758058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increased</a:t>
            </a:r>
            <a:r>
              <a:rPr lang="en-US" baseline="0" dirty="0" smtClean="0"/>
              <a:t> slow pool contribution: enrichment in 2019</a:t>
            </a:r>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5</a:t>
            </a:fld>
            <a:endParaRPr lang="en-US"/>
          </a:p>
        </p:txBody>
      </p:sp>
    </p:spTree>
    <p:extLst>
      <p:ext uri="{BB962C8B-B14F-4D97-AF65-F5344CB8AC3E}">
        <p14:creationId xmlns:p14="http://schemas.microsoft.com/office/powerpoint/2010/main" val="758058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opposite</a:t>
            </a:r>
            <a:r>
              <a:rPr lang="en-US" baseline="0" dirty="0" smtClean="0"/>
              <a:t> effects for increased fast pool contribution</a:t>
            </a:r>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6</a:t>
            </a:fld>
            <a:endParaRPr lang="en-US"/>
          </a:p>
        </p:txBody>
      </p:sp>
    </p:spTree>
    <p:extLst>
      <p:ext uri="{BB962C8B-B14F-4D97-AF65-F5344CB8AC3E}">
        <p14:creationId xmlns:p14="http://schemas.microsoft.com/office/powerpoint/2010/main" val="758058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14C of equilibrium respiration from treatment samples is on the y-axis, while that of control samples is on the x-axis. </a:t>
            </a:r>
          </a:p>
          <a:p>
            <a:r>
              <a:rPr lang="en-US" sz="1200" kern="120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solid line shows a 1:1 relationship, while the dashed and dotted lines represent differences of 20 and 40 per mille, respectively. For the period 2000 to the present</a:t>
            </a:r>
            <a:r>
              <a:rPr lang="en-US" sz="1200" kern="1200" baseline="0" dirty="0" smtClean="0">
                <a:solidFill>
                  <a:schemeClr val="tx1"/>
                </a:solidFill>
                <a:effectLst/>
                <a:latin typeface="+mn-lt"/>
                <a:ea typeface="+mn-ea"/>
                <a:cs typeface="+mn-cs"/>
              </a:rPr>
              <a:t>, atmospheric ∆14C has decreased at a nearly linear rate of 4 per mille per year, meaning that 20 and 40 per mille represent a difference of approximately 5 and 10 years, respectively.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Treatment differences for forest samples are within 20 per mille for the majority of samples, while differences are within 40 per mille for grassland samples.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Oak Ridge samples—magenta triangles—are an exception. These samples were part of a labeling experiment, and thus represent an extreme case where almost all of the label is stored entirely in the fastest cycling soil C pool. In line with our interpretation of the natural abundance samples, an increase in the contribution of the slow pool to respiration following air-drying and rewetting would</a:t>
            </a:r>
            <a:r>
              <a:rPr lang="en-US" sz="1200" kern="1200" baseline="0" dirty="0" smtClean="0">
                <a:solidFill>
                  <a:schemeClr val="tx1"/>
                </a:solidFill>
                <a:effectLst/>
                <a:latin typeface="+mn-lt"/>
                <a:ea typeface="+mn-ea"/>
                <a:cs typeface="+mn-cs"/>
              </a:rPr>
              <a:t> lead </a:t>
            </a:r>
            <a:r>
              <a:rPr lang="en-US" sz="1200" kern="1200" dirty="0" smtClean="0">
                <a:solidFill>
                  <a:schemeClr val="tx1"/>
                </a:solidFill>
                <a:effectLst/>
                <a:latin typeface="+mn-lt"/>
                <a:ea typeface="+mn-ea"/>
                <a:cs typeface="+mn-cs"/>
              </a:rPr>
              <a:t>to a correspondingly greater drop in the radiocarbon signature of respired CO2 for these samples, which is what we observe.</a:t>
            </a:r>
          </a:p>
          <a:p>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7</a:t>
            </a:fld>
            <a:endParaRPr lang="en-US"/>
          </a:p>
        </p:txBody>
      </p:sp>
    </p:spTree>
    <p:extLst>
      <p:ext uri="{BB962C8B-B14F-4D97-AF65-F5344CB8AC3E}">
        <p14:creationId xmlns:p14="http://schemas.microsoft.com/office/powerpoint/2010/main" val="2164167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let’s look at the treatment effect on equilibrium respiration 14C over time. As you can see, the respiration signature is 14C enriched in both control and treatment samples relative to the atmosphere, reflecting the contribution of older, bomb-C-enriched carbon to the respiration flux.</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samples collected in 2011, the air-dry + storage treatment led to depletion in 14C relative to the controls for forest samples, but had the opposite effect in grassland samples.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contrast, the air-dry treatment alone led to enrichment in both forest and grassland soils for the samples collected in 2019.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hypothesize that the switch in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direction of trend for</a:t>
            </a:r>
            <a:r>
              <a:rPr lang="en-US" sz="1200" kern="1200" baseline="0" dirty="0" smtClean="0">
                <a:solidFill>
                  <a:schemeClr val="tx1"/>
                </a:solidFill>
                <a:effectLst/>
                <a:latin typeface="+mn-lt"/>
                <a:ea typeface="+mn-ea"/>
                <a:cs typeface="+mn-cs"/>
              </a:rPr>
              <a:t> the</a:t>
            </a:r>
            <a:r>
              <a:rPr lang="en-US" sz="1200" kern="1200" dirty="0" smtClean="0">
                <a:solidFill>
                  <a:schemeClr val="tx1"/>
                </a:solidFill>
                <a:effectLst/>
                <a:latin typeface="+mn-lt"/>
                <a:ea typeface="+mn-ea"/>
                <a:cs typeface="+mn-cs"/>
              </a:rPr>
              <a:t> forest samples between 2011 and 2019 is due to a crossing of the slow and fast soil carbon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pool curves (as we saw earlier in figure 2).</a:t>
            </a:r>
            <a:r>
              <a:rPr lang="en-US" sz="1200" kern="1200" baseline="0" dirty="0" smtClean="0">
                <a:solidFill>
                  <a:schemeClr val="tx1"/>
                </a:solidFill>
                <a:effectLst/>
                <a:latin typeface="+mn-lt"/>
                <a:ea typeface="+mn-ea"/>
                <a:cs typeface="+mn-cs"/>
              </a:rPr>
              <a:t> In contrast, the </a:t>
            </a:r>
            <a:r>
              <a:rPr lang="en-US" sz="1200" kern="1200" dirty="0" smtClean="0">
                <a:solidFill>
                  <a:schemeClr val="tx1"/>
                </a:solidFill>
                <a:effectLst/>
                <a:latin typeface="+mn-lt"/>
                <a:ea typeface="+mn-ea"/>
                <a:cs typeface="+mn-cs"/>
              </a:rPr>
              <a:t>slow and fast curves had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likely already crossed by 2011 for the grassland samples.</a:t>
            </a:r>
            <a:r>
              <a:rPr lang="en-US" sz="1200" kern="1200" baseline="0" dirty="0" smtClean="0">
                <a:solidFill>
                  <a:schemeClr val="tx1"/>
                </a:solidFill>
                <a:effectLst/>
                <a:latin typeface="+mn-lt"/>
                <a:ea typeface="+mn-ea"/>
                <a:cs typeface="+mn-cs"/>
              </a:rPr>
              <a:t> This makes sense, since</a:t>
            </a:r>
            <a:r>
              <a:rPr lang="en-US" sz="1200" kern="1200" dirty="0" smtClean="0">
                <a:solidFill>
                  <a:schemeClr val="tx1"/>
                </a:solidFill>
                <a:effectLst/>
                <a:latin typeface="+mn-lt"/>
                <a:ea typeface="+mn-ea"/>
                <a:cs typeface="+mn-cs"/>
              </a:rPr>
              <a:t> respired C in grassland</a:t>
            </a:r>
            <a:r>
              <a:rPr lang="en-US" sz="1200" kern="1200" baseline="0" dirty="0" smtClean="0">
                <a:solidFill>
                  <a:schemeClr val="tx1"/>
                </a:solidFill>
                <a:effectLst/>
                <a:latin typeface="+mn-lt"/>
                <a:ea typeface="+mn-ea"/>
                <a:cs typeface="+mn-cs"/>
              </a:rPr>
              <a:t> control samples </a:t>
            </a:r>
            <a:r>
              <a:rPr lang="en-US" sz="1200" kern="1200" dirty="0" smtClean="0">
                <a:solidFill>
                  <a:schemeClr val="tx1"/>
                </a:solidFill>
                <a:effectLst/>
                <a:latin typeface="+mn-lt"/>
                <a:ea typeface="+mn-ea"/>
                <a:cs typeface="+mn-cs"/>
              </a:rPr>
              <a:t>is closer to the atmosphere, suggesting a faster transit time in this system. If this interpretation is correct, both the air-drying</a:t>
            </a:r>
            <a:r>
              <a:rPr lang="en-US" sz="1200" kern="1200" baseline="0" dirty="0" smtClean="0">
                <a:solidFill>
                  <a:schemeClr val="tx1"/>
                </a:solidFill>
                <a:effectLst/>
                <a:latin typeface="+mn-lt"/>
                <a:ea typeface="+mn-ea"/>
                <a:cs typeface="+mn-cs"/>
              </a:rPr>
              <a:t> and air-drying + storage </a:t>
            </a:r>
            <a:r>
              <a:rPr lang="en-US" sz="1200" kern="1200" dirty="0" smtClean="0">
                <a:solidFill>
                  <a:schemeClr val="tx1"/>
                </a:solidFill>
                <a:effectLst/>
                <a:latin typeface="+mn-lt"/>
                <a:ea typeface="+mn-ea"/>
                <a:cs typeface="+mn-cs"/>
              </a:rPr>
              <a:t>treatments lead to slight increases in the contribution of the more slowly cycling soil carbon pool to respiration, as compared to control samples. </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8</a:t>
            </a:fld>
            <a:endParaRPr lang="en-US"/>
          </a:p>
        </p:txBody>
      </p:sp>
    </p:spTree>
    <p:extLst>
      <p:ext uri="{BB962C8B-B14F-4D97-AF65-F5344CB8AC3E}">
        <p14:creationId xmlns:p14="http://schemas.microsoft.com/office/powerpoint/2010/main" val="3612735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increased</a:t>
            </a:r>
            <a:r>
              <a:rPr lang="en-US" baseline="0" dirty="0" smtClean="0"/>
              <a:t> slow pool contribution: enrichment in 2019</a:t>
            </a:r>
            <a:endParaRPr lang="en-US" dirty="0"/>
          </a:p>
        </p:txBody>
      </p:sp>
      <p:sp>
        <p:nvSpPr>
          <p:cNvPr id="4" name="Slide Number Placeholder 3"/>
          <p:cNvSpPr>
            <a:spLocks noGrp="1"/>
          </p:cNvSpPr>
          <p:nvPr>
            <p:ph type="sldNum" sz="quarter" idx="10"/>
          </p:nvPr>
        </p:nvSpPr>
        <p:spPr/>
        <p:txBody>
          <a:bodyPr/>
          <a:lstStyle/>
          <a:p>
            <a:fld id="{FF1DA6E1-7814-624B-9D3D-BA7881EF04E4}" type="slidenum">
              <a:rPr lang="en-US" smtClean="0"/>
              <a:t>9</a:t>
            </a:fld>
            <a:endParaRPr lang="en-US"/>
          </a:p>
        </p:txBody>
      </p:sp>
    </p:spTree>
    <p:extLst>
      <p:ext uri="{BB962C8B-B14F-4D97-AF65-F5344CB8AC3E}">
        <p14:creationId xmlns:p14="http://schemas.microsoft.com/office/powerpoint/2010/main" val="758058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dirty="0" smtClean="0"/>
              <a:t>08.10.2020</a:t>
            </a:r>
            <a:endParaRPr lang="en-US" dirty="0"/>
          </a:p>
        </p:txBody>
      </p:sp>
      <p:sp>
        <p:nvSpPr>
          <p:cNvPr id="5" name="Footer Placeholder 4"/>
          <p:cNvSpPr>
            <a:spLocks noGrp="1"/>
          </p:cNvSpPr>
          <p:nvPr>
            <p:ph type="ftr" sz="quarter" idx="11"/>
          </p:nvPr>
        </p:nvSpPr>
        <p:spPr/>
        <p:txBody>
          <a:bodyPr/>
          <a:lstStyle/>
          <a:p>
            <a:r>
              <a:rPr lang="en-US" dirty="0" smtClean="0"/>
              <a:t>J. Beem-Miller</a:t>
            </a:r>
            <a:endParaRPr lang="en-US" dirty="0"/>
          </a:p>
        </p:txBody>
      </p:sp>
      <p:sp>
        <p:nvSpPr>
          <p:cNvPr id="6" name="Slide Number Placeholder 5"/>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2263610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08.10.2020</a:t>
            </a:r>
            <a:endParaRPr lang="en-US" dirty="0"/>
          </a:p>
        </p:txBody>
      </p:sp>
      <p:sp>
        <p:nvSpPr>
          <p:cNvPr id="5" name="Footer Placeholder 4"/>
          <p:cNvSpPr>
            <a:spLocks noGrp="1"/>
          </p:cNvSpPr>
          <p:nvPr>
            <p:ph type="ftr" sz="quarter" idx="11"/>
          </p:nvPr>
        </p:nvSpPr>
        <p:spPr/>
        <p:txBody>
          <a:bodyPr/>
          <a:lstStyle/>
          <a:p>
            <a:r>
              <a:rPr lang="en-US" smtClean="0"/>
              <a:t>CL5.3 Beem-Miller</a:t>
            </a:r>
            <a:endParaRPr lang="en-US"/>
          </a:p>
        </p:txBody>
      </p:sp>
      <p:sp>
        <p:nvSpPr>
          <p:cNvPr id="6" name="Slide Number Placeholder 5"/>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3918888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71979"/>
            <a:ext cx="2057400" cy="36565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71979"/>
            <a:ext cx="6019800" cy="36565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08.10.2020</a:t>
            </a:r>
            <a:endParaRPr lang="en-US" dirty="0"/>
          </a:p>
        </p:txBody>
      </p:sp>
      <p:sp>
        <p:nvSpPr>
          <p:cNvPr id="5" name="Footer Placeholder 4"/>
          <p:cNvSpPr>
            <a:spLocks noGrp="1"/>
          </p:cNvSpPr>
          <p:nvPr>
            <p:ph type="ftr" sz="quarter" idx="11"/>
          </p:nvPr>
        </p:nvSpPr>
        <p:spPr/>
        <p:txBody>
          <a:bodyPr/>
          <a:lstStyle/>
          <a:p>
            <a:r>
              <a:rPr lang="en-US" smtClean="0"/>
              <a:t>CL5.3 Beem-Miller</a:t>
            </a:r>
            <a:endParaRPr lang="en-US"/>
          </a:p>
        </p:txBody>
      </p:sp>
      <p:sp>
        <p:nvSpPr>
          <p:cNvPr id="6" name="Slide Number Placeholder 5"/>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3425339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29.10.2020</a:t>
            </a:r>
            <a:endParaRPr lang="en-US" dirty="0"/>
          </a:p>
        </p:txBody>
      </p:sp>
      <p:sp>
        <p:nvSpPr>
          <p:cNvPr id="4" name="Footer Placeholder 3"/>
          <p:cNvSpPr>
            <a:spLocks noGrp="1"/>
          </p:cNvSpPr>
          <p:nvPr>
            <p:ph type="ftr" sz="quarter" idx="11"/>
          </p:nvPr>
        </p:nvSpPr>
        <p:spPr/>
        <p:txBody>
          <a:bodyPr/>
          <a:lstStyle/>
          <a:p>
            <a:r>
              <a:rPr lang="en-US" smtClean="0"/>
              <a:t>J. Beem-Miller</a:t>
            </a:r>
            <a:endParaRPr lang="en-US" dirty="0"/>
          </a:p>
        </p:txBody>
      </p:sp>
      <p:sp>
        <p:nvSpPr>
          <p:cNvPr id="5" name="Slide Number Placeholder 4"/>
          <p:cNvSpPr>
            <a:spLocks noGrp="1"/>
          </p:cNvSpPr>
          <p:nvPr>
            <p:ph type="sldNum" sz="quarter" idx="12"/>
          </p:nvPr>
        </p:nvSpPr>
        <p:spPr/>
        <p:txBody>
          <a:bodyPr/>
          <a:lstStyle/>
          <a:p>
            <a:fld id="{D6E039C3-B55B-E34B-B403-368EB567C570}" type="slidenum">
              <a:rPr lang="en-US" smtClean="0"/>
              <a:t>‹#›</a:t>
            </a:fld>
            <a:endParaRPr lang="en-US" dirty="0"/>
          </a:p>
        </p:txBody>
      </p:sp>
    </p:spTree>
    <p:extLst>
      <p:ext uri="{BB962C8B-B14F-4D97-AF65-F5344CB8AC3E}">
        <p14:creationId xmlns:p14="http://schemas.microsoft.com/office/powerpoint/2010/main" val="3465570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08.10.2020</a:t>
            </a:r>
            <a:endParaRPr lang="en-US" dirty="0"/>
          </a:p>
        </p:txBody>
      </p:sp>
      <p:sp>
        <p:nvSpPr>
          <p:cNvPr id="5" name="Footer Placeholder 4"/>
          <p:cNvSpPr>
            <a:spLocks noGrp="1"/>
          </p:cNvSpPr>
          <p:nvPr>
            <p:ph type="ftr" sz="quarter" idx="11"/>
          </p:nvPr>
        </p:nvSpPr>
        <p:spPr/>
        <p:txBody>
          <a:bodyPr/>
          <a:lstStyle/>
          <a:p>
            <a:r>
              <a:rPr lang="en-US" dirty="0" smtClean="0"/>
              <a:t>J. Beem-Miller</a:t>
            </a:r>
            <a:endParaRPr lang="en-US" dirty="0"/>
          </a:p>
        </p:txBody>
      </p:sp>
      <p:sp>
        <p:nvSpPr>
          <p:cNvPr id="6" name="Slide Number Placeholder 5"/>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108943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t>08.10.2020</a:t>
            </a:r>
            <a:endParaRPr lang="en-US" dirty="0"/>
          </a:p>
        </p:txBody>
      </p:sp>
      <p:sp>
        <p:nvSpPr>
          <p:cNvPr id="5" name="Footer Placeholder 4"/>
          <p:cNvSpPr>
            <a:spLocks noGrp="1"/>
          </p:cNvSpPr>
          <p:nvPr>
            <p:ph type="ftr" sz="quarter" idx="11"/>
          </p:nvPr>
        </p:nvSpPr>
        <p:spPr/>
        <p:txBody>
          <a:bodyPr/>
          <a:lstStyle/>
          <a:p>
            <a:r>
              <a:rPr lang="en-US" dirty="0" smtClean="0"/>
              <a:t>J. Beem-Miller</a:t>
            </a:r>
            <a:endParaRPr lang="en-US" dirty="0"/>
          </a:p>
        </p:txBody>
      </p:sp>
      <p:sp>
        <p:nvSpPr>
          <p:cNvPr id="6" name="Slide Number Placeholder 5"/>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2515971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00125"/>
            <a:ext cx="4038600" cy="28283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00125"/>
            <a:ext cx="4038600" cy="28283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dirty="0" smtClean="0"/>
              <a:t>08.10.2020</a:t>
            </a:r>
            <a:endParaRPr lang="en-US" dirty="0"/>
          </a:p>
        </p:txBody>
      </p:sp>
      <p:sp>
        <p:nvSpPr>
          <p:cNvPr id="6" name="Footer Placeholder 5"/>
          <p:cNvSpPr>
            <a:spLocks noGrp="1"/>
          </p:cNvSpPr>
          <p:nvPr>
            <p:ph type="ftr" sz="quarter" idx="11"/>
          </p:nvPr>
        </p:nvSpPr>
        <p:spPr/>
        <p:txBody>
          <a:bodyPr/>
          <a:lstStyle/>
          <a:p>
            <a:r>
              <a:rPr lang="en-US" dirty="0" smtClean="0"/>
              <a:t>J. Beem-Miller</a:t>
            </a:r>
            <a:endParaRPr lang="en-US" dirty="0"/>
          </a:p>
        </p:txBody>
      </p:sp>
      <p:sp>
        <p:nvSpPr>
          <p:cNvPr id="7" name="Slide Number Placeholder 6"/>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198603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9525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dirty="0" smtClean="0"/>
              <a:t>08.10.2020</a:t>
            </a:r>
            <a:endParaRPr lang="en-US" dirty="0"/>
          </a:p>
        </p:txBody>
      </p:sp>
      <p:sp>
        <p:nvSpPr>
          <p:cNvPr id="8" name="Footer Placeholder 7"/>
          <p:cNvSpPr>
            <a:spLocks noGrp="1"/>
          </p:cNvSpPr>
          <p:nvPr>
            <p:ph type="ftr" sz="quarter" idx="11"/>
          </p:nvPr>
        </p:nvSpPr>
        <p:spPr/>
        <p:txBody>
          <a:bodyPr/>
          <a:lstStyle/>
          <a:p>
            <a:r>
              <a:rPr lang="en-US" dirty="0" smtClean="0"/>
              <a:t>J. Beem-Miller</a:t>
            </a:r>
            <a:endParaRPr lang="en-US" dirty="0"/>
          </a:p>
        </p:txBody>
      </p:sp>
      <p:sp>
        <p:nvSpPr>
          <p:cNvPr id="9" name="Slide Number Placeholder 8"/>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3096035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dirty="0" smtClean="0"/>
              <a:t>08.10.2020</a:t>
            </a:r>
            <a:endParaRPr lang="en-US" dirty="0"/>
          </a:p>
        </p:txBody>
      </p:sp>
      <p:sp>
        <p:nvSpPr>
          <p:cNvPr id="4" name="Footer Placeholder 3"/>
          <p:cNvSpPr>
            <a:spLocks noGrp="1"/>
          </p:cNvSpPr>
          <p:nvPr>
            <p:ph type="ftr" sz="quarter" idx="11"/>
          </p:nvPr>
        </p:nvSpPr>
        <p:spPr/>
        <p:txBody>
          <a:bodyPr/>
          <a:lstStyle/>
          <a:p>
            <a:r>
              <a:rPr lang="en-US" dirty="0" smtClean="0"/>
              <a:t>J. Beem-Miller</a:t>
            </a:r>
            <a:endParaRPr lang="en-US" dirty="0"/>
          </a:p>
        </p:txBody>
      </p:sp>
      <p:sp>
        <p:nvSpPr>
          <p:cNvPr id="5" name="Slide Number Placeholder 4"/>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3792416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08.10.2020</a:t>
            </a:r>
            <a:endParaRPr lang="en-US" dirty="0"/>
          </a:p>
        </p:txBody>
      </p:sp>
      <p:sp>
        <p:nvSpPr>
          <p:cNvPr id="3" name="Footer Placeholder 2"/>
          <p:cNvSpPr>
            <a:spLocks noGrp="1"/>
          </p:cNvSpPr>
          <p:nvPr>
            <p:ph type="ftr" sz="quarter" idx="11"/>
          </p:nvPr>
        </p:nvSpPr>
        <p:spPr/>
        <p:txBody>
          <a:bodyPr/>
          <a:lstStyle/>
          <a:p>
            <a:r>
              <a:rPr lang="en-US" smtClean="0"/>
              <a:t>CL5.3 Beem-Miller</a:t>
            </a:r>
            <a:endParaRPr lang="en-US"/>
          </a:p>
        </p:txBody>
      </p:sp>
      <p:sp>
        <p:nvSpPr>
          <p:cNvPr id="4" name="Slide Number Placeholder 3"/>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2081224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08.10.2020</a:t>
            </a:r>
            <a:endParaRPr lang="en-US" dirty="0"/>
          </a:p>
        </p:txBody>
      </p:sp>
      <p:sp>
        <p:nvSpPr>
          <p:cNvPr id="6" name="Footer Placeholder 5"/>
          <p:cNvSpPr>
            <a:spLocks noGrp="1"/>
          </p:cNvSpPr>
          <p:nvPr>
            <p:ph type="ftr" sz="quarter" idx="11"/>
          </p:nvPr>
        </p:nvSpPr>
        <p:spPr/>
        <p:txBody>
          <a:bodyPr/>
          <a:lstStyle/>
          <a:p>
            <a:r>
              <a:rPr lang="en-US" smtClean="0"/>
              <a:t>CL5.3 Beem-Miller</a:t>
            </a:r>
            <a:endParaRPr lang="en-US"/>
          </a:p>
        </p:txBody>
      </p:sp>
      <p:sp>
        <p:nvSpPr>
          <p:cNvPr id="7" name="Slide Number Placeholder 6"/>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574917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08.10.2020</a:t>
            </a:r>
            <a:endParaRPr lang="en-US" dirty="0"/>
          </a:p>
        </p:txBody>
      </p:sp>
      <p:sp>
        <p:nvSpPr>
          <p:cNvPr id="6" name="Footer Placeholder 5"/>
          <p:cNvSpPr>
            <a:spLocks noGrp="1"/>
          </p:cNvSpPr>
          <p:nvPr>
            <p:ph type="ftr" sz="quarter" idx="11"/>
          </p:nvPr>
        </p:nvSpPr>
        <p:spPr/>
        <p:txBody>
          <a:bodyPr/>
          <a:lstStyle/>
          <a:p>
            <a:r>
              <a:rPr lang="en-US" smtClean="0"/>
              <a:t>CL5.3 Beem-Miller</a:t>
            </a:r>
            <a:endParaRPr lang="en-US"/>
          </a:p>
        </p:txBody>
      </p:sp>
      <p:sp>
        <p:nvSpPr>
          <p:cNvPr id="7" name="Slide Number Placeholder 6"/>
          <p:cNvSpPr>
            <a:spLocks noGrp="1"/>
          </p:cNvSpPr>
          <p:nvPr>
            <p:ph type="sldNum" sz="quarter" idx="12"/>
          </p:nvPr>
        </p:nvSpPr>
        <p:spPr/>
        <p:txBody>
          <a:bodyPr/>
          <a:lstStyle/>
          <a:p>
            <a:fld id="{D6E039C3-B55B-E34B-B403-368EB567C570}" type="slidenum">
              <a:rPr lang="en-US" smtClean="0"/>
              <a:t>‹#›</a:t>
            </a:fld>
            <a:endParaRPr lang="en-US"/>
          </a:p>
        </p:txBody>
      </p:sp>
    </p:spTree>
    <p:extLst>
      <p:ext uri="{BB962C8B-B14F-4D97-AF65-F5344CB8AC3E}">
        <p14:creationId xmlns:p14="http://schemas.microsoft.com/office/powerpoint/2010/main" val="19671721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4949" y="180606"/>
            <a:ext cx="8689975" cy="632194"/>
          </a:xfrm>
          <a:prstGeom prst="rect">
            <a:avLst/>
          </a:prstGeom>
          <a:solidFill>
            <a:srgbClr val="005081"/>
          </a:solidFill>
        </p:spPr>
        <p:txBody>
          <a:bodyPr vert="horz" lIns="91440" tIns="45720" rIns="91440" bIns="45720" rtlCol="0" anchor="ctr">
            <a:normAutofit/>
          </a:bodyPr>
          <a:lstStyle/>
          <a:p>
            <a:r>
              <a:rPr lang="en-US" dirty="0" smtClean="0"/>
              <a:t>Heading font and size</a:t>
            </a:r>
            <a:endParaRPr lang="en-US" dirty="0"/>
          </a:p>
        </p:txBody>
      </p:sp>
      <p:sp>
        <p:nvSpPr>
          <p:cNvPr id="3" name="Text Placeholder 2"/>
          <p:cNvSpPr>
            <a:spLocks noGrp="1"/>
          </p:cNvSpPr>
          <p:nvPr>
            <p:ph type="body" idx="1"/>
          </p:nvPr>
        </p:nvSpPr>
        <p:spPr>
          <a:xfrm>
            <a:off x="234950" y="985520"/>
            <a:ext cx="2811463" cy="4119617"/>
          </a:xfrm>
          <a:prstGeom prst="rect">
            <a:avLst/>
          </a:prstGeom>
          <a:solidFill>
            <a:schemeClr val="bg1"/>
          </a:solidFill>
        </p:spPr>
        <p:txBody>
          <a:bodyPr vert="horz" lIns="91440" tIns="45720" rIns="91440" bIns="45720" rtlCol="0">
            <a:normAutofit/>
          </a:bodyPr>
          <a:lstStyle/>
          <a:p>
            <a:pPr lvl="0"/>
            <a:r>
              <a:rPr lang="en-US" dirty="0" smtClean="0"/>
              <a:t>Body font and size</a:t>
            </a:r>
          </a:p>
          <a:p>
            <a:pPr lvl="1"/>
            <a:r>
              <a:rPr lang="en-US" dirty="0" smtClean="0"/>
              <a:t>Second level</a:t>
            </a:r>
          </a:p>
          <a:p>
            <a:pPr lvl="2"/>
            <a:r>
              <a:rPr lang="en-US" dirty="0" smtClean="0"/>
              <a:t>Third level</a:t>
            </a:r>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29.10.2020</a:t>
            </a:r>
            <a:endParaRPr lang="en-US" dirty="0"/>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J. Beem-Miller</a:t>
            </a:r>
            <a:endParaRPr lang="en-US" dirty="0"/>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D6E039C3-B55B-E34B-B403-368EB567C570}" type="slidenum">
              <a:rPr lang="en-US" smtClean="0"/>
              <a:t>‹#›</a:t>
            </a:fld>
            <a:endParaRPr lang="en-US" dirty="0"/>
          </a:p>
        </p:txBody>
      </p:sp>
    </p:spTree>
    <p:extLst>
      <p:ext uri="{BB962C8B-B14F-4D97-AF65-F5344CB8AC3E}">
        <p14:creationId xmlns:p14="http://schemas.microsoft.com/office/powerpoint/2010/main" val="3361787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xmlns:p14="http://schemas.microsoft.com/office/powerpoint/2010/main" id="1" dur="indefinite" restart="never" nodeType="tmRoot"/>
      </p:par>
    </p:tnLst>
  </p:timing>
  <p:hf hdr="0"/>
  <p:txStyles>
    <p:titleStyle>
      <a:lvl1pPr algn="l" defTabSz="457200" rtl="0" eaLnBrk="1" latinLnBrk="0" hangingPunct="1">
        <a:spcBef>
          <a:spcPct val="0"/>
        </a:spcBef>
        <a:buNone/>
        <a:defRPr sz="2800" b="1" i="0" kern="1200" baseline="0">
          <a:solidFill>
            <a:schemeClr val="bg1"/>
          </a:solidFill>
          <a:latin typeface="Verdana"/>
          <a:ea typeface="+mj-ea"/>
          <a:cs typeface="Verdana"/>
        </a:defRPr>
      </a:lvl1pPr>
    </p:titleStyle>
    <p:bodyStyle>
      <a:lvl1pPr marL="233363" indent="-233363" algn="l" defTabSz="457200" rtl="0" eaLnBrk="1" latinLnBrk="0" hangingPunct="1">
        <a:spcBef>
          <a:spcPct val="20000"/>
        </a:spcBef>
        <a:spcAft>
          <a:spcPts val="600"/>
        </a:spcAft>
        <a:buFont typeface="Arial"/>
        <a:buChar char="•"/>
        <a:defRPr sz="1800" kern="1200">
          <a:solidFill>
            <a:schemeClr val="tx1"/>
          </a:solidFill>
          <a:latin typeface="Cambria"/>
          <a:ea typeface="+mn-ea"/>
          <a:cs typeface="Cambria"/>
        </a:defRPr>
      </a:lvl1pPr>
      <a:lvl2pPr marL="457200" indent="-223838" algn="l" defTabSz="457200" rtl="0" eaLnBrk="1" latinLnBrk="0" hangingPunct="1">
        <a:spcBef>
          <a:spcPct val="20000"/>
        </a:spcBef>
        <a:spcAft>
          <a:spcPts val="600"/>
        </a:spcAft>
        <a:buFont typeface="Arial"/>
        <a:buChar char="–"/>
        <a:defRPr sz="1600" kern="1200">
          <a:solidFill>
            <a:schemeClr val="tx1"/>
          </a:solidFill>
          <a:latin typeface="Cambria"/>
          <a:ea typeface="+mn-ea"/>
          <a:cs typeface="Cambria"/>
        </a:defRPr>
      </a:lvl2pPr>
      <a:lvl3pPr marL="690563" indent="-233363" algn="l" defTabSz="457200" rtl="0" eaLnBrk="1" latinLnBrk="0" hangingPunct="1">
        <a:spcBef>
          <a:spcPct val="20000"/>
        </a:spcBef>
        <a:spcAft>
          <a:spcPts val="600"/>
        </a:spcAft>
        <a:buFont typeface="Arial"/>
        <a:buChar char="•"/>
        <a:defRPr sz="1600" kern="1200">
          <a:solidFill>
            <a:schemeClr val="tx1"/>
          </a:solidFill>
          <a:latin typeface="Cambria"/>
          <a:ea typeface="+mn-ea"/>
          <a:cs typeface="Cambria"/>
        </a:defRPr>
      </a:lvl3pPr>
      <a:lvl4pPr marL="1600200" indent="-228600" algn="l" defTabSz="457200" rtl="0" eaLnBrk="1" latinLnBrk="0" hangingPunct="1">
        <a:spcBef>
          <a:spcPct val="20000"/>
        </a:spcBef>
        <a:buFont typeface="Arial"/>
        <a:buChar char="–"/>
        <a:defRPr sz="1600" kern="1200">
          <a:solidFill>
            <a:schemeClr val="tx1"/>
          </a:solidFill>
          <a:latin typeface="Cambria"/>
          <a:ea typeface="+mn-ea"/>
          <a:cs typeface="Cambria"/>
        </a:defRPr>
      </a:lvl4pPr>
      <a:lvl5pPr marL="2057400" indent="-228600" algn="l" defTabSz="457200" rtl="0" eaLnBrk="1" latinLnBrk="0" hangingPunct="1">
        <a:spcBef>
          <a:spcPct val="20000"/>
        </a:spcBef>
        <a:buFont typeface="Arial"/>
        <a:buChar char="»"/>
        <a:defRPr sz="1600" kern="1200">
          <a:solidFill>
            <a:schemeClr val="tx1"/>
          </a:solidFill>
          <a:latin typeface="Cambria"/>
          <a:ea typeface="+mn-ea"/>
          <a:cs typeface="Cambr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image" Target="../media/image4.jpg"/><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8.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8.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8.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8.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8.png"/><Relationship Id="rId1" Type="http://schemas.openxmlformats.org/officeDocument/2006/relationships/tags" Target="../tags/tag5.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rc_curve.png"/>
          <p:cNvPicPr>
            <a:picLocks noChangeAspect="1"/>
          </p:cNvPicPr>
          <p:nvPr/>
        </p:nvPicPr>
        <p:blipFill rotWithShape="1">
          <a:blip r:embed="rId3">
            <a:extLst>
              <a:ext uri="{28A0092B-C50C-407E-A947-70E740481C1C}">
                <a14:useLocalDpi xmlns:a14="http://schemas.microsoft.com/office/drawing/2010/main" val="0"/>
              </a:ext>
            </a:extLst>
          </a:blip>
          <a:srcRect l="11937" t="4000" r="4409" b="33331"/>
          <a:stretch/>
        </p:blipFill>
        <p:spPr>
          <a:xfrm>
            <a:off x="2698755" y="1724781"/>
            <a:ext cx="4190997" cy="2561468"/>
          </a:xfrm>
          <a:prstGeom prst="rect">
            <a:avLst/>
          </a:prstGeom>
        </p:spPr>
      </p:pic>
      <p:sp>
        <p:nvSpPr>
          <p:cNvPr id="4" name="Date Placeholder 3"/>
          <p:cNvSpPr>
            <a:spLocks noGrp="1"/>
          </p:cNvSpPr>
          <p:nvPr>
            <p:ph type="dt" sz="half" idx="10"/>
          </p:nvPr>
        </p:nvSpPr>
        <p:spPr/>
        <p:txBody>
          <a:bodyPr/>
          <a:lstStyle/>
          <a:p>
            <a:r>
              <a:rPr lang="en-US" smtClean="0"/>
              <a:t>5/3/20</a:t>
            </a:r>
            <a:endParaRPr lang="en-US"/>
          </a:p>
        </p:txBody>
      </p:sp>
      <p:sp>
        <p:nvSpPr>
          <p:cNvPr id="6" name="Slide Number Placeholder 5"/>
          <p:cNvSpPr>
            <a:spLocks noGrp="1"/>
          </p:cNvSpPr>
          <p:nvPr>
            <p:ph type="sldNum" sz="quarter" idx="12"/>
          </p:nvPr>
        </p:nvSpPr>
        <p:spPr/>
        <p:txBody>
          <a:bodyPr/>
          <a:lstStyle/>
          <a:p>
            <a:fld id="{D6E039C3-B55B-E34B-B403-368EB567C570}" type="slidenum">
              <a:rPr lang="en-US" smtClean="0"/>
              <a:t>1</a:t>
            </a:fld>
            <a:endParaRPr lang="en-US"/>
          </a:p>
        </p:txBody>
      </p:sp>
      <p:sp>
        <p:nvSpPr>
          <p:cNvPr id="8" name="Rectangle 7"/>
          <p:cNvSpPr/>
          <p:nvPr/>
        </p:nvSpPr>
        <p:spPr>
          <a:xfrm>
            <a:off x="2590800" y="674688"/>
            <a:ext cx="6334125" cy="1077218"/>
          </a:xfrm>
          <a:prstGeom prst="rect">
            <a:avLst/>
          </a:prstGeom>
        </p:spPr>
        <p:txBody>
          <a:bodyPr wrap="square">
            <a:spAutoFit/>
          </a:bodyPr>
          <a:lstStyle/>
          <a:p>
            <a:pPr algn="ctr"/>
            <a:r>
              <a:rPr lang="en-US" sz="3200" b="1" dirty="0" smtClean="0">
                <a:latin typeface="Verdana"/>
                <a:cs typeface="Verdana"/>
              </a:rPr>
              <a:t>Radiocarbon </a:t>
            </a:r>
            <a:r>
              <a:rPr lang="en-US" sz="3200" b="1" dirty="0">
                <a:latin typeface="Verdana"/>
                <a:cs typeface="Verdana"/>
              </a:rPr>
              <a:t>incubations of archived </a:t>
            </a:r>
            <a:r>
              <a:rPr lang="en-US" sz="3200" b="1" dirty="0" smtClean="0">
                <a:latin typeface="Verdana"/>
                <a:cs typeface="Verdana"/>
              </a:rPr>
              <a:t>soils</a:t>
            </a:r>
            <a:endParaRPr lang="en-US" sz="2400" b="1" dirty="0" smtClean="0">
              <a:latin typeface="Verdana"/>
              <a:cs typeface="Verdana"/>
            </a:endParaRPr>
          </a:p>
        </p:txBody>
      </p:sp>
      <p:sp>
        <p:nvSpPr>
          <p:cNvPr id="9" name="Rectangle 8"/>
          <p:cNvSpPr/>
          <p:nvPr/>
        </p:nvSpPr>
        <p:spPr>
          <a:xfrm>
            <a:off x="0" y="1"/>
            <a:ext cx="2307167" cy="5715000"/>
          </a:xfrm>
          <a:prstGeom prst="rect">
            <a:avLst/>
          </a:prstGeom>
          <a:solidFill>
            <a:srgbClr val="004D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0" name="TextBox 9"/>
          <p:cNvSpPr txBox="1"/>
          <p:nvPr/>
        </p:nvSpPr>
        <p:spPr>
          <a:xfrm>
            <a:off x="0" y="2120424"/>
            <a:ext cx="2307166" cy="1477328"/>
          </a:xfrm>
          <a:prstGeom prst="rect">
            <a:avLst/>
          </a:prstGeom>
          <a:noFill/>
        </p:spPr>
        <p:txBody>
          <a:bodyPr wrap="square" rtlCol="0">
            <a:spAutoFit/>
          </a:bodyPr>
          <a:lstStyle/>
          <a:p>
            <a:pPr algn="ctr">
              <a:spcAft>
                <a:spcPts val="600"/>
              </a:spcAft>
            </a:pPr>
            <a:r>
              <a:rPr lang="en-US" sz="1400" b="1" dirty="0">
                <a:solidFill>
                  <a:schemeClr val="bg1"/>
                </a:solidFill>
                <a:latin typeface="Verdana"/>
                <a:cs typeface="Verdana"/>
              </a:rPr>
              <a:t>Jeffrey Beem-</a:t>
            </a:r>
            <a:r>
              <a:rPr lang="en-US" sz="1400" b="1" dirty="0" smtClean="0">
                <a:solidFill>
                  <a:schemeClr val="bg1"/>
                </a:solidFill>
                <a:latin typeface="Verdana"/>
                <a:cs typeface="Verdana"/>
              </a:rPr>
              <a:t>Miller</a:t>
            </a:r>
            <a:r>
              <a:rPr lang="en-US" sz="1400" b="1" baseline="30000" dirty="0" smtClean="0">
                <a:solidFill>
                  <a:schemeClr val="bg1"/>
                </a:solidFill>
                <a:latin typeface="Verdana"/>
                <a:cs typeface="Verdana"/>
              </a:rPr>
              <a:t>1</a:t>
            </a:r>
            <a:endParaRPr lang="en-US" sz="1400" dirty="0">
              <a:solidFill>
                <a:schemeClr val="bg1"/>
              </a:solidFill>
              <a:latin typeface="Verdana"/>
              <a:cs typeface="Verdana"/>
            </a:endParaRPr>
          </a:p>
          <a:p>
            <a:pPr algn="ctr">
              <a:spcAft>
                <a:spcPts val="600"/>
              </a:spcAft>
            </a:pPr>
            <a:r>
              <a:rPr lang="en-US" sz="1400" dirty="0" smtClean="0">
                <a:solidFill>
                  <a:schemeClr val="bg1"/>
                </a:solidFill>
                <a:latin typeface="Verdana"/>
                <a:cs typeface="Verdana"/>
              </a:rPr>
              <a:t> Marion Schrumpf</a:t>
            </a:r>
            <a:r>
              <a:rPr lang="en-US" sz="1400" baseline="30000" dirty="0" smtClean="0">
                <a:solidFill>
                  <a:schemeClr val="bg1"/>
                </a:solidFill>
                <a:latin typeface="Verdana"/>
                <a:cs typeface="Verdana"/>
              </a:rPr>
              <a:t>1</a:t>
            </a:r>
            <a:endParaRPr lang="en-US" sz="1400" dirty="0">
              <a:solidFill>
                <a:schemeClr val="bg1"/>
              </a:solidFill>
              <a:latin typeface="Verdana"/>
              <a:cs typeface="Verdana"/>
            </a:endParaRPr>
          </a:p>
          <a:p>
            <a:pPr algn="ctr">
              <a:spcAft>
                <a:spcPts val="600"/>
              </a:spcAft>
            </a:pPr>
            <a:r>
              <a:rPr lang="en-US" sz="1400" dirty="0" smtClean="0">
                <a:solidFill>
                  <a:schemeClr val="bg1"/>
                </a:solidFill>
                <a:latin typeface="Verdana"/>
                <a:cs typeface="Verdana"/>
              </a:rPr>
              <a:t> Georg Guggenberger</a:t>
            </a:r>
            <a:r>
              <a:rPr lang="en-US" sz="1400" baseline="30000" dirty="0" smtClean="0">
                <a:solidFill>
                  <a:schemeClr val="bg1"/>
                </a:solidFill>
                <a:latin typeface="Verdana"/>
                <a:cs typeface="Verdana"/>
              </a:rPr>
              <a:t>2</a:t>
            </a:r>
            <a:endParaRPr lang="en-US" sz="1400" dirty="0">
              <a:solidFill>
                <a:schemeClr val="bg1"/>
              </a:solidFill>
              <a:latin typeface="Verdana"/>
              <a:cs typeface="Verdana"/>
            </a:endParaRPr>
          </a:p>
          <a:p>
            <a:pPr algn="ctr">
              <a:spcAft>
                <a:spcPts val="600"/>
              </a:spcAft>
            </a:pPr>
            <a:r>
              <a:rPr lang="en-US" sz="1400" dirty="0" smtClean="0">
                <a:solidFill>
                  <a:schemeClr val="bg1"/>
                </a:solidFill>
                <a:latin typeface="Verdana"/>
                <a:cs typeface="Verdana"/>
              </a:rPr>
              <a:t> Alison Hoyt</a:t>
            </a:r>
            <a:r>
              <a:rPr lang="en-US" sz="1400" baseline="30000" dirty="0" smtClean="0">
                <a:solidFill>
                  <a:schemeClr val="bg1"/>
                </a:solidFill>
                <a:latin typeface="Verdana"/>
                <a:cs typeface="Verdana"/>
              </a:rPr>
              <a:t>1,3</a:t>
            </a:r>
            <a:endParaRPr lang="en-US" sz="1400" dirty="0">
              <a:solidFill>
                <a:schemeClr val="bg1"/>
              </a:solidFill>
              <a:latin typeface="Verdana"/>
              <a:cs typeface="Verdana"/>
            </a:endParaRPr>
          </a:p>
          <a:p>
            <a:pPr algn="ctr">
              <a:spcAft>
                <a:spcPts val="600"/>
              </a:spcAft>
            </a:pPr>
            <a:r>
              <a:rPr lang="en-US" sz="1400" dirty="0" smtClean="0">
                <a:solidFill>
                  <a:schemeClr val="bg1"/>
                </a:solidFill>
                <a:latin typeface="Verdana"/>
                <a:cs typeface="Verdana"/>
              </a:rPr>
              <a:t>Susan Trumbore</a:t>
            </a:r>
            <a:r>
              <a:rPr lang="en-US" sz="1400" baseline="30000" dirty="0" smtClean="0">
                <a:solidFill>
                  <a:schemeClr val="bg1"/>
                </a:solidFill>
                <a:latin typeface="Verdana"/>
                <a:cs typeface="Verdana"/>
              </a:rPr>
              <a:t>1,4</a:t>
            </a:r>
            <a:endParaRPr lang="en-US" sz="1400" baseline="30000" dirty="0">
              <a:solidFill>
                <a:schemeClr val="bg1"/>
              </a:solidFill>
              <a:latin typeface="Verdana"/>
              <a:cs typeface="Verdana"/>
            </a:endParaRPr>
          </a:p>
        </p:txBody>
      </p:sp>
      <p:pic>
        <p:nvPicPr>
          <p:cNvPr id="18" name="Picture 17" descr="IncJar2.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2389" y="2204962"/>
            <a:ext cx="641350" cy="1423142"/>
          </a:xfrm>
          <a:prstGeom prst="rect">
            <a:avLst/>
          </a:prstGeom>
        </p:spPr>
      </p:pic>
      <p:sp>
        <p:nvSpPr>
          <p:cNvPr id="20" name="TextBox 19"/>
          <p:cNvSpPr txBox="1"/>
          <p:nvPr/>
        </p:nvSpPr>
        <p:spPr>
          <a:xfrm>
            <a:off x="2590800" y="4243917"/>
            <a:ext cx="6334125" cy="707886"/>
          </a:xfrm>
          <a:prstGeom prst="rect">
            <a:avLst/>
          </a:prstGeom>
          <a:noFill/>
        </p:spPr>
        <p:txBody>
          <a:bodyPr wrap="square" rtlCol="0">
            <a:spAutoFit/>
          </a:bodyPr>
          <a:lstStyle/>
          <a:p>
            <a:pPr algn="ctr"/>
            <a:r>
              <a:rPr lang="en-US" sz="2000" i="1" dirty="0" smtClean="0">
                <a:latin typeface="Verdana"/>
                <a:cs typeface="Verdana"/>
              </a:rPr>
              <a:t>Insights into drying/rewetting effects and constraining </a:t>
            </a:r>
            <a:r>
              <a:rPr lang="en-US" sz="2000" i="1" dirty="0">
                <a:latin typeface="Verdana"/>
                <a:cs typeface="Verdana"/>
              </a:rPr>
              <a:t>soil C </a:t>
            </a:r>
            <a:r>
              <a:rPr lang="en-US" sz="2000" i="1" dirty="0" smtClean="0">
                <a:latin typeface="Verdana"/>
                <a:cs typeface="Verdana"/>
              </a:rPr>
              <a:t>models</a:t>
            </a:r>
            <a:endParaRPr lang="en-US" sz="2000" i="1" dirty="0">
              <a:latin typeface="Verdana"/>
              <a:cs typeface="Verdana"/>
            </a:endParaRPr>
          </a:p>
        </p:txBody>
      </p:sp>
      <p:pic>
        <p:nvPicPr>
          <p:cNvPr id="22" name="Picture 21" descr="Minerva_white_transparen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368" y="5058061"/>
            <a:ext cx="550976" cy="550976"/>
          </a:xfrm>
          <a:prstGeom prst="rect">
            <a:avLst/>
          </a:prstGeom>
        </p:spPr>
      </p:pic>
      <p:pic>
        <p:nvPicPr>
          <p:cNvPr id="7" name="Picture 6" descr="Beem-Miller_headshot.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344" y="416603"/>
            <a:ext cx="984607" cy="1168400"/>
          </a:xfrm>
          <a:prstGeom prst="rect">
            <a:avLst/>
          </a:prstGeom>
        </p:spPr>
      </p:pic>
      <p:pic>
        <p:nvPicPr>
          <p:cNvPr id="23" name="Picture 1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67837" y="5123621"/>
            <a:ext cx="490754" cy="477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9446" y="5058061"/>
            <a:ext cx="842612" cy="689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pic>
      <p:sp>
        <p:nvSpPr>
          <p:cNvPr id="26" name="TextBox 25"/>
          <p:cNvSpPr txBox="1"/>
          <p:nvPr/>
        </p:nvSpPr>
        <p:spPr>
          <a:xfrm>
            <a:off x="0" y="3951529"/>
            <a:ext cx="2307168" cy="584776"/>
          </a:xfrm>
          <a:prstGeom prst="rect">
            <a:avLst/>
          </a:prstGeom>
          <a:noFill/>
        </p:spPr>
        <p:txBody>
          <a:bodyPr wrap="square" rtlCol="0">
            <a:spAutoFit/>
          </a:bodyPr>
          <a:lstStyle/>
          <a:p>
            <a:pPr marL="119063" indent="-119063">
              <a:buAutoNum type="arabicPeriod"/>
            </a:pPr>
            <a:r>
              <a:rPr lang="en-US" sz="800" dirty="0" smtClean="0">
                <a:solidFill>
                  <a:srgbClr val="FFFFFF"/>
                </a:solidFill>
                <a:latin typeface="Cambria"/>
                <a:cs typeface="Cambria"/>
              </a:rPr>
              <a:t>Max Planck Institute for Biogeochemistry</a:t>
            </a:r>
          </a:p>
          <a:p>
            <a:pPr marL="119063" indent="-119063">
              <a:buAutoNum type="arabicPeriod"/>
            </a:pPr>
            <a:r>
              <a:rPr lang="en-US" sz="800" dirty="0" smtClean="0">
                <a:solidFill>
                  <a:srgbClr val="FFFFFF"/>
                </a:solidFill>
                <a:latin typeface="Cambria"/>
                <a:cs typeface="Cambria"/>
              </a:rPr>
              <a:t>Leibniz </a:t>
            </a:r>
            <a:r>
              <a:rPr lang="en-US" sz="800" dirty="0" err="1" smtClean="0">
                <a:solidFill>
                  <a:srgbClr val="FFFFFF"/>
                </a:solidFill>
                <a:latin typeface="Cambria"/>
                <a:cs typeface="Cambria"/>
              </a:rPr>
              <a:t>Universität</a:t>
            </a:r>
            <a:r>
              <a:rPr lang="en-US" sz="800" dirty="0" smtClean="0">
                <a:solidFill>
                  <a:srgbClr val="FFFFFF"/>
                </a:solidFill>
                <a:latin typeface="Cambria"/>
                <a:cs typeface="Cambria"/>
              </a:rPr>
              <a:t> </a:t>
            </a:r>
            <a:r>
              <a:rPr lang="en-US" sz="800" dirty="0">
                <a:solidFill>
                  <a:srgbClr val="FFFFFF"/>
                </a:solidFill>
                <a:latin typeface="Cambria"/>
                <a:cs typeface="Cambria"/>
              </a:rPr>
              <a:t>H</a:t>
            </a:r>
            <a:r>
              <a:rPr lang="en-US" sz="800" dirty="0" smtClean="0">
                <a:solidFill>
                  <a:srgbClr val="FFFFFF"/>
                </a:solidFill>
                <a:latin typeface="Cambria"/>
                <a:cs typeface="Cambria"/>
              </a:rPr>
              <a:t>annover</a:t>
            </a:r>
          </a:p>
          <a:p>
            <a:pPr marL="119063" indent="-119063">
              <a:buAutoNum type="arabicPeriod"/>
            </a:pPr>
            <a:r>
              <a:rPr lang="en-US" sz="800" dirty="0" smtClean="0">
                <a:solidFill>
                  <a:srgbClr val="FFFFFF"/>
                </a:solidFill>
                <a:latin typeface="Cambria"/>
                <a:cs typeface="Cambria"/>
              </a:rPr>
              <a:t>Berkeley National Lab</a:t>
            </a:r>
          </a:p>
          <a:p>
            <a:pPr marL="119063" indent="-119063">
              <a:buAutoNum type="arabicPeriod"/>
            </a:pPr>
            <a:r>
              <a:rPr lang="en-US" sz="800" dirty="0" smtClean="0">
                <a:solidFill>
                  <a:srgbClr val="FFFFFF"/>
                </a:solidFill>
                <a:latin typeface="Cambria"/>
                <a:cs typeface="Cambria"/>
              </a:rPr>
              <a:t>University of California, Irvine</a:t>
            </a:r>
            <a:endParaRPr lang="en-US" sz="800" dirty="0">
              <a:solidFill>
                <a:srgbClr val="FFFFFF"/>
              </a:solidFill>
              <a:latin typeface="Cambria"/>
              <a:cs typeface="Cambria"/>
            </a:endParaRPr>
          </a:p>
        </p:txBody>
      </p:sp>
    </p:spTree>
    <p:extLst>
      <p:ext uri="{BB962C8B-B14F-4D97-AF65-F5344CB8AC3E}">
        <p14:creationId xmlns:p14="http://schemas.microsoft.com/office/powerpoint/2010/main" val="2260654685"/>
      </p:ext>
    </p:extLst>
  </p:cSld>
  <p:clrMapOvr>
    <a:masterClrMapping/>
  </p:clrMapOvr>
  <mc:AlternateContent xmlns:mc="http://schemas.openxmlformats.org/markup-compatibility/2006" xmlns:p14="http://schemas.microsoft.com/office/powerpoint/2010/main">
    <mc:Choice Requires="p14">
      <p:transition spd="slow" p14:dur="2000" advTm="33520"/>
    </mc:Choice>
    <mc:Fallback xmlns="">
      <p:transition xmlns:p14="http://schemas.microsoft.com/office/powerpoint/2010/main" spd="slow" advTm="33520"/>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4D40"/>
          </a:solidFill>
        </p:spPr>
        <p:txBody>
          <a:bodyPr>
            <a:normAutofit fontScale="90000"/>
          </a:bodyPr>
          <a:lstStyle/>
          <a:p>
            <a:r>
              <a:rPr lang="en-US" dirty="0" smtClean="0"/>
              <a:t>Incubating archived soils: a decadal tracer?</a:t>
            </a:r>
            <a:endParaRPr lang="en-US" dirty="0"/>
          </a:p>
        </p:txBody>
      </p:sp>
      <p:sp>
        <p:nvSpPr>
          <p:cNvPr id="3" name="Content Placeholder 2"/>
          <p:cNvSpPr>
            <a:spLocks noGrp="1"/>
          </p:cNvSpPr>
          <p:nvPr>
            <p:ph idx="1"/>
          </p:nvPr>
        </p:nvSpPr>
        <p:spPr/>
        <p:txBody>
          <a:bodyPr>
            <a:normAutofit fontScale="92500" lnSpcReduction="10000"/>
          </a:bodyPr>
          <a:lstStyle/>
          <a:p>
            <a:r>
              <a:rPr lang="en-US" sz="1600" dirty="0" smtClean="0"/>
              <a:t>“</a:t>
            </a:r>
            <a:r>
              <a:rPr lang="en-US" sz="1600" dirty="0" smtClean="0">
                <a:solidFill>
                  <a:schemeClr val="bg1">
                    <a:lumMod val="50000"/>
                  </a:schemeClr>
                </a:solidFill>
              </a:rPr>
              <a:t>B</a:t>
            </a:r>
            <a:r>
              <a:rPr lang="en-US" sz="1600" dirty="0" smtClean="0">
                <a:solidFill>
                  <a:schemeClr val="bg1">
                    <a:lumMod val="50000"/>
                  </a:schemeClr>
                </a:solidFill>
              </a:rPr>
              <a:t>omb</a:t>
            </a:r>
            <a:r>
              <a:rPr lang="en-US" sz="1600" dirty="0" smtClean="0">
                <a:solidFill>
                  <a:schemeClr val="bg1">
                    <a:lumMod val="50000"/>
                  </a:schemeClr>
                </a:solidFill>
              </a:rPr>
              <a:t>-</a:t>
            </a:r>
            <a:r>
              <a:rPr lang="en-US" sz="1600" dirty="0" smtClean="0">
                <a:solidFill>
                  <a:schemeClr val="bg1">
                    <a:lumMod val="50000"/>
                  </a:schemeClr>
                </a:solidFill>
              </a:rPr>
              <a:t>C</a:t>
            </a:r>
            <a:r>
              <a:rPr lang="en-US" sz="1600" dirty="0" smtClean="0"/>
              <a:t>” </a:t>
            </a:r>
            <a:r>
              <a:rPr lang="en-US" sz="1600" dirty="0" smtClean="0"/>
              <a:t>incorporation in different pools of soil </a:t>
            </a:r>
            <a:r>
              <a:rPr lang="en-US" sz="1600" dirty="0"/>
              <a:t>C </a:t>
            </a:r>
            <a:r>
              <a:rPr lang="en-US" sz="1600" dirty="0" smtClean="0"/>
              <a:t>(</a:t>
            </a:r>
            <a:r>
              <a:rPr lang="en-US" sz="1600" dirty="0" smtClean="0">
                <a:solidFill>
                  <a:srgbClr val="1E88E5"/>
                </a:solidFill>
              </a:rPr>
              <a:t>blue</a:t>
            </a:r>
            <a:r>
              <a:rPr lang="en-US" sz="1600" dirty="0" smtClean="0"/>
              <a:t> </a:t>
            </a:r>
            <a:r>
              <a:rPr lang="en-US" sz="1600" dirty="0"/>
              <a:t>and </a:t>
            </a:r>
            <a:r>
              <a:rPr lang="en-US" sz="1600" dirty="0">
                <a:solidFill>
                  <a:srgbClr val="D81B60"/>
                </a:solidFill>
              </a:rPr>
              <a:t>magenta</a:t>
            </a:r>
            <a:r>
              <a:rPr lang="en-US" sz="1600" dirty="0">
                <a:solidFill>
                  <a:srgbClr val="FF0000"/>
                </a:solidFill>
              </a:rPr>
              <a:t> </a:t>
            </a:r>
            <a:r>
              <a:rPr lang="en-US" sz="1600" dirty="0"/>
              <a:t>lines, </a:t>
            </a:r>
            <a:r>
              <a:rPr lang="en-US" sz="1600" b="1" dirty="0"/>
              <a:t>Fig. 1</a:t>
            </a:r>
            <a:r>
              <a:rPr lang="en-US" sz="1600" dirty="0"/>
              <a:t>) </a:t>
            </a:r>
            <a:r>
              <a:rPr lang="en-US" sz="1600" dirty="0" smtClean="0"/>
              <a:t>depends on intrinsic decomposition rates and transfers between </a:t>
            </a:r>
            <a:r>
              <a:rPr lang="en-US" sz="1600" dirty="0" smtClean="0"/>
              <a:t>pools</a:t>
            </a:r>
          </a:p>
          <a:p>
            <a:r>
              <a:rPr lang="en-US" sz="1600" dirty="0" smtClean="0"/>
              <a:t>∆</a:t>
            </a:r>
            <a:r>
              <a:rPr lang="en-US" sz="1600" baseline="30000" dirty="0" smtClean="0"/>
              <a:t>14</a:t>
            </a:r>
            <a:r>
              <a:rPr lang="en-US" sz="1600" dirty="0" smtClean="0"/>
              <a:t>C of respired CO</a:t>
            </a:r>
            <a:r>
              <a:rPr lang="en-US" sz="1600" baseline="-25000" dirty="0"/>
              <a:t>2</a:t>
            </a:r>
            <a:r>
              <a:rPr lang="en-US" sz="1600" dirty="0" smtClean="0"/>
              <a:t> (</a:t>
            </a:r>
            <a:r>
              <a:rPr lang="en-US" sz="1600" b="1" dirty="0" smtClean="0">
                <a:solidFill>
                  <a:srgbClr val="FDC03A"/>
                </a:solidFill>
              </a:rPr>
              <a:t>gold </a:t>
            </a:r>
            <a:r>
              <a:rPr lang="en-US" sz="1600" dirty="0" smtClean="0"/>
              <a:t>line, </a:t>
            </a:r>
            <a:r>
              <a:rPr lang="en-US" sz="1600" b="1" dirty="0" smtClean="0"/>
              <a:t>Fig. 1</a:t>
            </a:r>
            <a:r>
              <a:rPr lang="en-US" sz="1600" dirty="0" smtClean="0"/>
              <a:t>) is a powerful system constraint, integrating </a:t>
            </a:r>
            <a:r>
              <a:rPr lang="en-US" sz="1600" dirty="0"/>
              <a:t>fluxes from soil C pools with different intrinsic decomposition </a:t>
            </a:r>
            <a:r>
              <a:rPr lang="en-US" sz="1600" dirty="0" smtClean="0"/>
              <a:t>rates</a:t>
            </a:r>
          </a:p>
          <a:p>
            <a:r>
              <a:rPr lang="en-US" sz="1600" dirty="0" smtClean="0"/>
              <a:t>Observations </a:t>
            </a:r>
            <a:r>
              <a:rPr lang="en-US" sz="1600" dirty="0"/>
              <a:t>at multiple time points key for constraining </a:t>
            </a:r>
            <a:r>
              <a:rPr lang="en-US" sz="1600" dirty="0" smtClean="0"/>
              <a:t>models</a:t>
            </a:r>
          </a:p>
          <a:p>
            <a:r>
              <a:rPr lang="en-US" sz="1600" dirty="0" smtClean="0"/>
              <a:t>Can we measure </a:t>
            </a:r>
            <a:r>
              <a:rPr lang="en-US" sz="1600" baseline="30000" dirty="0" smtClean="0"/>
              <a:t>14</a:t>
            </a:r>
            <a:r>
              <a:rPr lang="en-US" sz="1600" dirty="0" smtClean="0"/>
              <a:t>C-CO</a:t>
            </a:r>
            <a:r>
              <a:rPr lang="en-US" sz="1600" baseline="-25000" dirty="0" smtClean="0"/>
              <a:t>2</a:t>
            </a:r>
            <a:r>
              <a:rPr lang="en-US" sz="1600" dirty="0" smtClean="0"/>
              <a:t> in incubations of archived soils?</a:t>
            </a:r>
            <a:endParaRPr lang="en-US" sz="1600" dirty="0"/>
          </a:p>
        </p:txBody>
      </p:sp>
      <p:pic>
        <p:nvPicPr>
          <p:cNvPr id="4" name="Picture 3" descr="f1.concept.mode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985520"/>
            <a:ext cx="5486400" cy="3657600"/>
          </a:xfrm>
          <a:prstGeom prst="rect">
            <a:avLst/>
          </a:prstGeom>
        </p:spPr>
      </p:pic>
      <p:sp>
        <p:nvSpPr>
          <p:cNvPr id="8" name="TextBox 7"/>
          <p:cNvSpPr txBox="1"/>
          <p:nvPr/>
        </p:nvSpPr>
        <p:spPr>
          <a:xfrm>
            <a:off x="3429000" y="4638914"/>
            <a:ext cx="5486400" cy="523220"/>
          </a:xfrm>
          <a:prstGeom prst="rect">
            <a:avLst/>
          </a:prstGeom>
          <a:solidFill>
            <a:schemeClr val="bg1"/>
          </a:solidFill>
        </p:spPr>
        <p:txBody>
          <a:bodyPr wrap="square" rtlCol="0">
            <a:spAutoFit/>
          </a:bodyPr>
          <a:lstStyle/>
          <a:p>
            <a:pPr marL="623888" indent="-623888"/>
            <a:r>
              <a:rPr lang="en-US" sz="1400" b="1" dirty="0" smtClean="0">
                <a:latin typeface="Verdana"/>
                <a:cs typeface="Verdana"/>
              </a:rPr>
              <a:t>Fig. 1 </a:t>
            </a:r>
            <a:r>
              <a:rPr lang="en-US" sz="1400" dirty="0" smtClean="0">
                <a:latin typeface="Verdana"/>
                <a:cs typeface="Verdana"/>
              </a:rPr>
              <a:t>Incorporation of bomb-C in soil over time in a theoretical 2-pool system.</a:t>
            </a:r>
          </a:p>
        </p:txBody>
      </p:sp>
      <p:sp>
        <p:nvSpPr>
          <p:cNvPr id="9" name="Date Placeholder 8"/>
          <p:cNvSpPr>
            <a:spLocks noGrp="1"/>
          </p:cNvSpPr>
          <p:nvPr>
            <p:ph type="dt" sz="half" idx="10"/>
          </p:nvPr>
        </p:nvSpPr>
        <p:spPr/>
        <p:txBody>
          <a:bodyPr/>
          <a:lstStyle/>
          <a:p>
            <a:r>
              <a:rPr lang="en-US" dirty="0" smtClean="0"/>
              <a:t>19</a:t>
            </a:r>
            <a:r>
              <a:rPr lang="en-US" dirty="0" smtClean="0"/>
              <a:t>.03.2021</a:t>
            </a:r>
            <a:endParaRPr lang="en-US" dirty="0"/>
          </a:p>
        </p:txBody>
      </p:sp>
      <p:sp>
        <p:nvSpPr>
          <p:cNvPr id="10" name="Footer Placeholder 9"/>
          <p:cNvSpPr>
            <a:spLocks noGrp="1"/>
          </p:cNvSpPr>
          <p:nvPr>
            <p:ph type="ftr" sz="quarter" idx="11"/>
          </p:nvPr>
        </p:nvSpPr>
        <p:spPr/>
        <p:txBody>
          <a:bodyPr/>
          <a:lstStyle/>
          <a:p>
            <a:r>
              <a:rPr lang="en-US" dirty="0"/>
              <a:t>J. Beem-Miller</a:t>
            </a:r>
          </a:p>
        </p:txBody>
      </p:sp>
      <p:sp>
        <p:nvSpPr>
          <p:cNvPr id="11" name="Slide Number Placeholder 10"/>
          <p:cNvSpPr>
            <a:spLocks noGrp="1"/>
          </p:cNvSpPr>
          <p:nvPr>
            <p:ph type="sldNum" sz="quarter" idx="12"/>
          </p:nvPr>
        </p:nvSpPr>
        <p:spPr/>
        <p:txBody>
          <a:bodyPr/>
          <a:lstStyle/>
          <a:p>
            <a:fld id="{D6E039C3-B55B-E34B-B403-368EB567C570}" type="slidenum">
              <a:rPr lang="en-US" smtClean="0"/>
              <a:t>2</a:t>
            </a:fld>
            <a:endParaRPr lang="en-US"/>
          </a:p>
        </p:txBody>
      </p:sp>
    </p:spTree>
    <p:extLst>
      <p:ext uri="{BB962C8B-B14F-4D97-AF65-F5344CB8AC3E}">
        <p14:creationId xmlns:p14="http://schemas.microsoft.com/office/powerpoint/2010/main" val="2344243403"/>
      </p:ext>
    </p:extLst>
  </p:cSld>
  <p:clrMapOvr>
    <a:masterClrMapping/>
  </p:clrMapOvr>
  <mc:AlternateContent xmlns:mc="http://schemas.openxmlformats.org/markup-compatibility/2006" xmlns:p14="http://schemas.microsoft.com/office/powerpoint/2010/main">
    <mc:Choice Requires="p14">
      <p:transition spd="slow" p14:dur="2000" advTm="120033"/>
    </mc:Choice>
    <mc:Fallback xmlns="">
      <p:transition xmlns:p14="http://schemas.microsoft.com/office/powerpoint/2010/main" spd="slow" advTm="120033"/>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4D40"/>
          </a:solidFill>
        </p:spPr>
        <p:txBody>
          <a:bodyPr/>
          <a:lstStyle/>
          <a:p>
            <a:r>
              <a:rPr lang="en-US" dirty="0"/>
              <a:t>A</a:t>
            </a:r>
            <a:r>
              <a:rPr lang="en-US" dirty="0" smtClean="0"/>
              <a:t>rchiving effects </a:t>
            </a:r>
            <a:r>
              <a:rPr lang="en-US" dirty="0" smtClean="0"/>
              <a:t>on ∆</a:t>
            </a:r>
            <a:r>
              <a:rPr lang="en-US" baseline="30000" dirty="0" smtClean="0"/>
              <a:t>14</a:t>
            </a:r>
            <a:r>
              <a:rPr lang="en-US" dirty="0" smtClean="0"/>
              <a:t>C-CO</a:t>
            </a:r>
            <a:r>
              <a:rPr lang="en-US" baseline="-25000" dirty="0" smtClean="0"/>
              <a:t>2</a:t>
            </a:r>
            <a:endParaRPr lang="en-US" baseline="-25000" dirty="0"/>
          </a:p>
        </p:txBody>
      </p:sp>
      <p:sp>
        <p:nvSpPr>
          <p:cNvPr id="11" name="Content Placeholder 10"/>
          <p:cNvSpPr>
            <a:spLocks noGrp="1"/>
          </p:cNvSpPr>
          <p:nvPr>
            <p:ph idx="1"/>
          </p:nvPr>
        </p:nvSpPr>
        <p:spPr/>
        <p:txBody>
          <a:bodyPr>
            <a:normAutofit/>
          </a:bodyPr>
          <a:lstStyle/>
          <a:p>
            <a:r>
              <a:rPr lang="en-US" sz="1600" dirty="0"/>
              <a:t>Perturbation of the soil system in laboratory soil incubations (e.g. air-drying and rewetting, long-term storage) may alter the relative contribution of different soil C pools to respiration</a:t>
            </a:r>
          </a:p>
          <a:p>
            <a:r>
              <a:rPr lang="en-US" sz="1600" dirty="0" smtClean="0"/>
              <a:t>Direction </a:t>
            </a:r>
            <a:r>
              <a:rPr lang="en-US" sz="1600" dirty="0" smtClean="0"/>
              <a:t>and magnitude of the shift in ∆</a:t>
            </a:r>
            <a:r>
              <a:rPr lang="en-US" sz="1600" baseline="30000" dirty="0" smtClean="0"/>
              <a:t>14</a:t>
            </a:r>
            <a:r>
              <a:rPr lang="en-US" sz="1600" dirty="0" smtClean="0"/>
              <a:t>C-CO</a:t>
            </a:r>
            <a:r>
              <a:rPr lang="en-US" sz="1600" baseline="-25000" dirty="0" smtClean="0"/>
              <a:t>2</a:t>
            </a:r>
            <a:r>
              <a:rPr lang="en-US" sz="1600" dirty="0" smtClean="0"/>
              <a:t> depends on:</a:t>
            </a:r>
          </a:p>
          <a:p>
            <a:pPr marL="455613" indent="-222250">
              <a:buFont typeface="+mj-lt"/>
              <a:buAutoNum type="arabicPeriod"/>
            </a:pPr>
            <a:r>
              <a:rPr lang="en-US" sz="1600" dirty="0" smtClean="0"/>
              <a:t>Year when soil </a:t>
            </a:r>
            <a:r>
              <a:rPr lang="en-US" sz="1600" dirty="0"/>
              <a:t>C pool </a:t>
            </a:r>
            <a:r>
              <a:rPr lang="en-US" sz="1600" baseline="30000" dirty="0"/>
              <a:t>14</a:t>
            </a:r>
            <a:r>
              <a:rPr lang="en-US" sz="1600" dirty="0"/>
              <a:t>C </a:t>
            </a:r>
            <a:r>
              <a:rPr lang="en-US" sz="1600" dirty="0" smtClean="0"/>
              <a:t>curves cross</a:t>
            </a:r>
          </a:p>
          <a:p>
            <a:pPr marL="455613" indent="-222250">
              <a:buFont typeface="+mj-lt"/>
              <a:buAutoNum type="arabicPeriod"/>
            </a:pPr>
            <a:r>
              <a:rPr lang="en-US" sz="1600" dirty="0"/>
              <a:t>Y</a:t>
            </a:r>
            <a:r>
              <a:rPr lang="en-US" sz="1600" dirty="0" smtClean="0"/>
              <a:t>ear of sample collection</a:t>
            </a:r>
          </a:p>
        </p:txBody>
      </p:sp>
      <p:pic>
        <p:nvPicPr>
          <p:cNvPr id="13" name="Picture 12" descr="f2.concept.mode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8524" y="985520"/>
            <a:ext cx="5486400" cy="3657600"/>
          </a:xfrm>
          <a:prstGeom prst="rect">
            <a:avLst/>
          </a:prstGeom>
        </p:spPr>
      </p:pic>
      <p:sp>
        <p:nvSpPr>
          <p:cNvPr id="14" name="TextBox 13"/>
          <p:cNvSpPr txBox="1"/>
          <p:nvPr/>
        </p:nvSpPr>
        <p:spPr>
          <a:xfrm>
            <a:off x="3429000" y="4638914"/>
            <a:ext cx="5486400" cy="307777"/>
          </a:xfrm>
          <a:prstGeom prst="rect">
            <a:avLst/>
          </a:prstGeom>
          <a:solidFill>
            <a:schemeClr val="bg1"/>
          </a:solidFill>
        </p:spPr>
        <p:txBody>
          <a:bodyPr wrap="square" rtlCol="0">
            <a:spAutoFit/>
          </a:bodyPr>
          <a:lstStyle/>
          <a:p>
            <a:pPr marL="623888" lvl="1" indent="-623888"/>
            <a:r>
              <a:rPr lang="en-US" sz="1400" b="1" dirty="0" smtClean="0">
                <a:latin typeface="Verdana"/>
                <a:cs typeface="Verdana"/>
              </a:rPr>
              <a:t>Fig. </a:t>
            </a:r>
            <a:r>
              <a:rPr lang="en-US" sz="1400" b="1" dirty="0" smtClean="0">
                <a:latin typeface="Verdana"/>
                <a:cs typeface="Verdana"/>
              </a:rPr>
              <a:t>2</a:t>
            </a:r>
            <a:r>
              <a:rPr lang="en-US" sz="1400" dirty="0" smtClean="0">
                <a:latin typeface="Verdana"/>
                <a:cs typeface="Verdana"/>
              </a:rPr>
              <a:t> </a:t>
            </a:r>
            <a:r>
              <a:rPr lang="en-US" sz="1400" dirty="0" smtClean="0">
                <a:latin typeface="Verdana"/>
                <a:cs typeface="Verdana"/>
              </a:rPr>
              <a:t>Potential treatment effects on ∆</a:t>
            </a:r>
            <a:r>
              <a:rPr lang="en-US" sz="1400" baseline="30000" dirty="0" smtClean="0">
                <a:latin typeface="Verdana"/>
                <a:cs typeface="Verdana"/>
              </a:rPr>
              <a:t>14</a:t>
            </a:r>
            <a:r>
              <a:rPr lang="en-US" sz="1400" dirty="0" smtClean="0">
                <a:latin typeface="Verdana"/>
                <a:cs typeface="Verdana"/>
              </a:rPr>
              <a:t>C of respired CO</a:t>
            </a:r>
            <a:r>
              <a:rPr lang="en-US" sz="1400" baseline="-25000" dirty="0" smtClean="0">
                <a:latin typeface="Verdana"/>
                <a:cs typeface="Verdana"/>
              </a:rPr>
              <a:t>2</a:t>
            </a:r>
            <a:r>
              <a:rPr lang="en-US" sz="1400" dirty="0" smtClean="0"/>
              <a:t> </a:t>
            </a:r>
            <a:r>
              <a:rPr lang="en-US" sz="1200" dirty="0" smtClean="0"/>
              <a:t> </a:t>
            </a:r>
            <a:endParaRPr lang="en-US" sz="1600" dirty="0">
              <a:latin typeface="Verdana"/>
              <a:cs typeface="Verdana"/>
            </a:endParaRPr>
          </a:p>
        </p:txBody>
      </p:sp>
      <p:sp>
        <p:nvSpPr>
          <p:cNvPr id="20" name="Date Placeholder 19"/>
          <p:cNvSpPr>
            <a:spLocks noGrp="1"/>
          </p:cNvSpPr>
          <p:nvPr>
            <p:ph type="dt" sz="half" idx="10"/>
          </p:nvPr>
        </p:nvSpPr>
        <p:spPr/>
        <p:txBody>
          <a:bodyPr/>
          <a:lstStyle/>
          <a:p>
            <a:r>
              <a:rPr lang="en-US" dirty="0"/>
              <a:t>19.03.2021</a:t>
            </a:r>
            <a:endParaRPr lang="en-US" dirty="0"/>
          </a:p>
        </p:txBody>
      </p:sp>
      <p:sp>
        <p:nvSpPr>
          <p:cNvPr id="21" name="Footer Placeholder 20"/>
          <p:cNvSpPr>
            <a:spLocks noGrp="1"/>
          </p:cNvSpPr>
          <p:nvPr>
            <p:ph type="ftr" sz="quarter" idx="11"/>
          </p:nvPr>
        </p:nvSpPr>
        <p:spPr/>
        <p:txBody>
          <a:bodyPr/>
          <a:lstStyle/>
          <a:p>
            <a:r>
              <a:rPr lang="en-US" dirty="0"/>
              <a:t>J. Beem-Miller</a:t>
            </a:r>
          </a:p>
        </p:txBody>
      </p:sp>
      <p:sp>
        <p:nvSpPr>
          <p:cNvPr id="22" name="Slide Number Placeholder 21"/>
          <p:cNvSpPr>
            <a:spLocks noGrp="1"/>
          </p:cNvSpPr>
          <p:nvPr>
            <p:ph type="sldNum" sz="quarter" idx="12"/>
          </p:nvPr>
        </p:nvSpPr>
        <p:spPr/>
        <p:txBody>
          <a:bodyPr/>
          <a:lstStyle/>
          <a:p>
            <a:fld id="{D6E039C3-B55B-E34B-B403-368EB567C570}" type="slidenum">
              <a:rPr lang="en-US" smtClean="0"/>
              <a:t>3</a:t>
            </a:fld>
            <a:endParaRPr lang="en-US"/>
          </a:p>
        </p:txBody>
      </p:sp>
      <p:sp>
        <p:nvSpPr>
          <p:cNvPr id="3" name="Rectangle 2"/>
          <p:cNvSpPr/>
          <p:nvPr/>
        </p:nvSpPr>
        <p:spPr>
          <a:xfrm>
            <a:off x="4419600" y="1936750"/>
            <a:ext cx="168275" cy="1301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4403725" y="2352675"/>
            <a:ext cx="168275" cy="1555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6518275" y="3311525"/>
            <a:ext cx="168275" cy="1555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Oval 3"/>
          <p:cNvSpPr/>
          <p:nvPr/>
        </p:nvSpPr>
        <p:spPr>
          <a:xfrm>
            <a:off x="6534150" y="3632201"/>
            <a:ext cx="127000" cy="14605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6524625" y="3714750"/>
            <a:ext cx="104775" cy="92076"/>
          </a:xfrm>
          <a:prstGeom prst="line">
            <a:avLst/>
          </a:prstGeom>
          <a:ln w="12700">
            <a:solidFill>
              <a:srgbClr val="DA004E"/>
            </a:solidFill>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7128933" y="2954868"/>
            <a:ext cx="1557867" cy="10075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783287341"/>
      </p:ext>
    </p:extLst>
  </p:cSld>
  <p:clrMapOvr>
    <a:masterClrMapping/>
  </p:clrMapOvr>
  <mc:AlternateContent xmlns:mc="http://schemas.openxmlformats.org/markup-compatibility/2006" xmlns:p14="http://schemas.microsoft.com/office/powerpoint/2010/main">
    <mc:Choice Requires="p14">
      <p:transition spd="slow" p14:dur="2000" advTm="55774"/>
    </mc:Choice>
    <mc:Fallback xmlns="">
      <p:transition xmlns:p14="http://schemas.microsoft.com/office/powerpoint/2010/main" spd="slow" advTm="55774"/>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4D40"/>
          </a:solidFill>
        </p:spPr>
        <p:txBody>
          <a:bodyPr/>
          <a:lstStyle/>
          <a:p>
            <a:r>
              <a:rPr lang="en-US" dirty="0"/>
              <a:t>Archiving effects </a:t>
            </a:r>
            <a:r>
              <a:rPr lang="en-US" dirty="0" smtClean="0"/>
              <a:t>on ∆</a:t>
            </a:r>
            <a:r>
              <a:rPr lang="en-US" baseline="30000" dirty="0" smtClean="0"/>
              <a:t>14</a:t>
            </a:r>
            <a:r>
              <a:rPr lang="en-US" dirty="0" smtClean="0"/>
              <a:t>C-CO</a:t>
            </a:r>
            <a:r>
              <a:rPr lang="en-US" baseline="-25000" dirty="0" smtClean="0"/>
              <a:t>2</a:t>
            </a:r>
            <a:endParaRPr lang="en-US" baseline="-25000" dirty="0"/>
          </a:p>
        </p:txBody>
      </p:sp>
      <p:sp>
        <p:nvSpPr>
          <p:cNvPr id="11" name="Content Placeholder 10"/>
          <p:cNvSpPr>
            <a:spLocks noGrp="1"/>
          </p:cNvSpPr>
          <p:nvPr>
            <p:ph idx="1"/>
          </p:nvPr>
        </p:nvSpPr>
        <p:spPr/>
        <p:txBody>
          <a:bodyPr>
            <a:normAutofit/>
          </a:bodyPr>
          <a:lstStyle/>
          <a:p>
            <a:r>
              <a:rPr lang="en-US" sz="1600" dirty="0"/>
              <a:t>Perturbation of the soil system in laboratory soil incubations (e.g. air-drying and rewetting, long-term storage) may alter the relative contribution of different soil C pools to respiration</a:t>
            </a:r>
          </a:p>
          <a:p>
            <a:r>
              <a:rPr lang="en-US" sz="1600" dirty="0" smtClean="0"/>
              <a:t>Direction </a:t>
            </a:r>
            <a:r>
              <a:rPr lang="en-US" sz="1600" dirty="0" smtClean="0"/>
              <a:t>and magnitude of the shift in ∆</a:t>
            </a:r>
            <a:r>
              <a:rPr lang="en-US" sz="1600" baseline="30000" dirty="0" smtClean="0"/>
              <a:t>14</a:t>
            </a:r>
            <a:r>
              <a:rPr lang="en-US" sz="1600" dirty="0" smtClean="0"/>
              <a:t>C-CO</a:t>
            </a:r>
            <a:r>
              <a:rPr lang="en-US" sz="1600" baseline="-25000" dirty="0" smtClean="0"/>
              <a:t>2</a:t>
            </a:r>
            <a:r>
              <a:rPr lang="en-US" sz="1600" dirty="0" smtClean="0"/>
              <a:t> depends on:</a:t>
            </a:r>
          </a:p>
          <a:p>
            <a:pPr marL="455613" indent="-222250">
              <a:buFont typeface="+mj-lt"/>
              <a:buAutoNum type="arabicPeriod"/>
            </a:pPr>
            <a:r>
              <a:rPr lang="en-US" sz="1600" dirty="0" smtClean="0"/>
              <a:t>Year when soil </a:t>
            </a:r>
            <a:r>
              <a:rPr lang="en-US" sz="1600" dirty="0"/>
              <a:t>C pool </a:t>
            </a:r>
            <a:r>
              <a:rPr lang="en-US" sz="1600" baseline="30000" dirty="0"/>
              <a:t>14</a:t>
            </a:r>
            <a:r>
              <a:rPr lang="en-US" sz="1600" dirty="0"/>
              <a:t>C </a:t>
            </a:r>
            <a:r>
              <a:rPr lang="en-US" sz="1600" dirty="0" smtClean="0"/>
              <a:t>curves cross</a:t>
            </a:r>
          </a:p>
          <a:p>
            <a:pPr marL="455613" indent="-222250">
              <a:buFont typeface="+mj-lt"/>
              <a:buAutoNum type="arabicPeriod"/>
            </a:pPr>
            <a:r>
              <a:rPr lang="en-US" sz="1600" dirty="0"/>
              <a:t>Y</a:t>
            </a:r>
            <a:r>
              <a:rPr lang="en-US" sz="1600" dirty="0" smtClean="0"/>
              <a:t>ear of sample collection</a:t>
            </a:r>
          </a:p>
        </p:txBody>
      </p:sp>
      <p:pic>
        <p:nvPicPr>
          <p:cNvPr id="13" name="Picture 12" descr="f2.concept.mode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8524" y="985520"/>
            <a:ext cx="5486400" cy="3657600"/>
          </a:xfrm>
          <a:prstGeom prst="rect">
            <a:avLst/>
          </a:prstGeom>
        </p:spPr>
      </p:pic>
      <p:sp>
        <p:nvSpPr>
          <p:cNvPr id="14" name="TextBox 13"/>
          <p:cNvSpPr txBox="1"/>
          <p:nvPr/>
        </p:nvSpPr>
        <p:spPr>
          <a:xfrm>
            <a:off x="3429000" y="4638914"/>
            <a:ext cx="5486400" cy="646331"/>
          </a:xfrm>
          <a:prstGeom prst="rect">
            <a:avLst/>
          </a:prstGeom>
          <a:solidFill>
            <a:schemeClr val="bg1"/>
          </a:solidFill>
        </p:spPr>
        <p:txBody>
          <a:bodyPr wrap="square" rtlCol="0">
            <a:spAutoFit/>
          </a:bodyPr>
          <a:lstStyle/>
          <a:p>
            <a:pPr marL="623888" lvl="1" indent="-623888"/>
            <a:r>
              <a:rPr lang="en-US" sz="1400" b="1" dirty="0" smtClean="0">
                <a:latin typeface="Verdana"/>
                <a:cs typeface="Verdana"/>
              </a:rPr>
              <a:t>Fig. </a:t>
            </a:r>
            <a:r>
              <a:rPr lang="en-US" sz="1400" b="1" dirty="0" smtClean="0">
                <a:latin typeface="Verdana"/>
                <a:cs typeface="Verdana"/>
              </a:rPr>
              <a:t>2</a:t>
            </a:r>
            <a:r>
              <a:rPr lang="en-US" sz="1400" dirty="0" smtClean="0">
                <a:latin typeface="Verdana"/>
                <a:cs typeface="Verdana"/>
              </a:rPr>
              <a:t> </a:t>
            </a:r>
            <a:r>
              <a:rPr lang="en-US" sz="1400" dirty="0" smtClean="0">
                <a:latin typeface="Verdana"/>
                <a:cs typeface="Verdana"/>
              </a:rPr>
              <a:t>Potential treatment effects on ∆</a:t>
            </a:r>
            <a:r>
              <a:rPr lang="en-US" sz="1400" baseline="30000" dirty="0" smtClean="0">
                <a:latin typeface="Verdana"/>
                <a:cs typeface="Verdana"/>
              </a:rPr>
              <a:t>14</a:t>
            </a:r>
            <a:r>
              <a:rPr lang="en-US" sz="1400" dirty="0" smtClean="0">
                <a:latin typeface="Verdana"/>
                <a:cs typeface="Verdana"/>
              </a:rPr>
              <a:t>C of respired CO</a:t>
            </a:r>
            <a:r>
              <a:rPr lang="en-US" sz="1400" baseline="-25000" dirty="0" smtClean="0">
                <a:latin typeface="Verdana"/>
                <a:cs typeface="Verdana"/>
              </a:rPr>
              <a:t>2</a:t>
            </a:r>
            <a:r>
              <a:rPr lang="en-US" sz="1400" dirty="0" smtClean="0"/>
              <a:t> </a:t>
            </a:r>
            <a:r>
              <a:rPr lang="en-US" sz="1200" dirty="0" smtClean="0"/>
              <a:t> </a:t>
            </a:r>
            <a:r>
              <a:rPr lang="en-US" sz="1200" dirty="0" smtClean="0">
                <a:latin typeface="Wingdings"/>
                <a:ea typeface="Wingdings"/>
                <a:cs typeface="Wingdings"/>
                <a:sym typeface="Wingdings"/>
              </a:rPr>
              <a:t></a:t>
            </a:r>
            <a:r>
              <a:rPr lang="en-US" sz="1000" dirty="0" smtClean="0">
                <a:latin typeface="Verdana"/>
                <a:cs typeface="Verdana"/>
              </a:rPr>
              <a:t>Increased </a:t>
            </a:r>
            <a:r>
              <a:rPr lang="en-US" sz="1000" dirty="0">
                <a:solidFill>
                  <a:srgbClr val="1E88E5"/>
                </a:solidFill>
                <a:latin typeface="Verdana"/>
                <a:cs typeface="Verdana"/>
              </a:rPr>
              <a:t>slow pool</a:t>
            </a:r>
            <a:r>
              <a:rPr lang="en-US" sz="1000" dirty="0">
                <a:latin typeface="Verdana"/>
                <a:cs typeface="Verdana"/>
              </a:rPr>
              <a:t> contribution (</a:t>
            </a:r>
            <a:r>
              <a:rPr lang="en-US" sz="1000" dirty="0">
                <a:solidFill>
                  <a:srgbClr val="FFC107"/>
                </a:solidFill>
                <a:latin typeface="Verdana"/>
                <a:cs typeface="Verdana"/>
              </a:rPr>
              <a:t>open </a:t>
            </a:r>
            <a:r>
              <a:rPr lang="en-US" sz="1000" dirty="0" smtClean="0">
                <a:solidFill>
                  <a:srgbClr val="FFC107"/>
                </a:solidFill>
                <a:latin typeface="Verdana"/>
                <a:cs typeface="Verdana"/>
              </a:rPr>
              <a:t>squares</a:t>
            </a:r>
            <a:r>
              <a:rPr lang="en-US" sz="1000" dirty="0" smtClean="0">
                <a:latin typeface="Verdana"/>
                <a:cs typeface="Verdana"/>
              </a:rPr>
              <a:t>) </a:t>
            </a:r>
            <a:r>
              <a:rPr lang="en-US" sz="1000" dirty="0">
                <a:latin typeface="Verdana"/>
                <a:cs typeface="Verdana"/>
              </a:rPr>
              <a:t>results in </a:t>
            </a:r>
            <a:r>
              <a:rPr lang="en-US" sz="1000" b="1" dirty="0">
                <a:latin typeface="Verdana"/>
                <a:cs typeface="Verdana"/>
              </a:rPr>
              <a:t>depletion</a:t>
            </a:r>
            <a:r>
              <a:rPr lang="en-US" sz="1000" dirty="0">
                <a:latin typeface="Verdana"/>
                <a:cs typeface="Verdana"/>
              </a:rPr>
              <a:t> relative to the controls (</a:t>
            </a:r>
            <a:r>
              <a:rPr lang="en-US" sz="1000" dirty="0">
                <a:solidFill>
                  <a:srgbClr val="FFC107"/>
                </a:solidFill>
                <a:latin typeface="Verdana"/>
                <a:cs typeface="Verdana"/>
              </a:rPr>
              <a:t>solid </a:t>
            </a:r>
            <a:r>
              <a:rPr lang="en-US" sz="1000" dirty="0" smtClean="0">
                <a:solidFill>
                  <a:srgbClr val="FFC107"/>
                </a:solidFill>
                <a:latin typeface="Verdana"/>
                <a:cs typeface="Verdana"/>
              </a:rPr>
              <a:t>circles</a:t>
            </a:r>
            <a:r>
              <a:rPr lang="en-US" sz="1000" dirty="0" smtClean="0">
                <a:latin typeface="Verdana"/>
                <a:cs typeface="Verdana"/>
              </a:rPr>
              <a:t>) </a:t>
            </a:r>
            <a:r>
              <a:rPr lang="en-US" sz="1000" dirty="0">
                <a:latin typeface="Verdana"/>
                <a:cs typeface="Verdana"/>
              </a:rPr>
              <a:t>in </a:t>
            </a:r>
            <a:r>
              <a:rPr lang="en-US" sz="1000" dirty="0" smtClean="0">
                <a:latin typeface="Verdana"/>
                <a:cs typeface="Verdana"/>
              </a:rPr>
              <a:t>1991</a:t>
            </a:r>
            <a:endParaRPr lang="en-US" sz="1600" dirty="0">
              <a:latin typeface="Verdana"/>
              <a:cs typeface="Verdana"/>
            </a:endParaRPr>
          </a:p>
        </p:txBody>
      </p:sp>
      <p:cxnSp>
        <p:nvCxnSpPr>
          <p:cNvPr id="19" name="Straight Arrow Connector 18"/>
          <p:cNvCxnSpPr/>
          <p:nvPr/>
        </p:nvCxnSpPr>
        <p:spPr>
          <a:xfrm flipV="1">
            <a:off x="4690541" y="2317744"/>
            <a:ext cx="0" cy="338666"/>
          </a:xfrm>
          <a:prstGeom prst="straightConnector1">
            <a:avLst/>
          </a:prstGeom>
          <a:ln w="31750">
            <a:solidFill>
              <a:srgbClr val="6293CD"/>
            </a:solidFill>
            <a:tailEnd type="arrow"/>
          </a:ln>
          <a:effectLst/>
          <a:scene3d>
            <a:camera prst="orthographicFront">
              <a:rot lat="0" lon="0" rev="10800000"/>
            </a:camera>
            <a:lightRig rig="threePt" dir="t"/>
          </a:scene3d>
        </p:spPr>
        <p:style>
          <a:lnRef idx="2">
            <a:schemeClr val="accent1"/>
          </a:lnRef>
          <a:fillRef idx="0">
            <a:schemeClr val="accent1"/>
          </a:fillRef>
          <a:effectRef idx="1">
            <a:schemeClr val="accent1"/>
          </a:effectRef>
          <a:fontRef idx="minor">
            <a:schemeClr val="tx1"/>
          </a:fontRef>
        </p:style>
      </p:cxnSp>
      <p:sp>
        <p:nvSpPr>
          <p:cNvPr id="20" name="Date Placeholder 19"/>
          <p:cNvSpPr>
            <a:spLocks noGrp="1"/>
          </p:cNvSpPr>
          <p:nvPr>
            <p:ph type="dt" sz="half" idx="10"/>
          </p:nvPr>
        </p:nvSpPr>
        <p:spPr/>
        <p:txBody>
          <a:bodyPr/>
          <a:lstStyle/>
          <a:p>
            <a:r>
              <a:rPr lang="en-US" dirty="0" smtClean="0"/>
              <a:t>19.03.2021</a:t>
            </a:r>
            <a:endParaRPr lang="en-US" dirty="0"/>
          </a:p>
        </p:txBody>
      </p:sp>
      <p:sp>
        <p:nvSpPr>
          <p:cNvPr id="21" name="Footer Placeholder 20"/>
          <p:cNvSpPr>
            <a:spLocks noGrp="1"/>
          </p:cNvSpPr>
          <p:nvPr>
            <p:ph type="ftr" sz="quarter" idx="11"/>
          </p:nvPr>
        </p:nvSpPr>
        <p:spPr/>
        <p:txBody>
          <a:bodyPr/>
          <a:lstStyle/>
          <a:p>
            <a:r>
              <a:rPr lang="en-US" dirty="0"/>
              <a:t>J. Beem-Miller</a:t>
            </a:r>
          </a:p>
        </p:txBody>
      </p:sp>
      <p:sp>
        <p:nvSpPr>
          <p:cNvPr id="22" name="Slide Number Placeholder 21"/>
          <p:cNvSpPr>
            <a:spLocks noGrp="1"/>
          </p:cNvSpPr>
          <p:nvPr>
            <p:ph type="sldNum" sz="quarter" idx="12"/>
          </p:nvPr>
        </p:nvSpPr>
        <p:spPr/>
        <p:txBody>
          <a:bodyPr/>
          <a:lstStyle/>
          <a:p>
            <a:fld id="{D6E039C3-B55B-E34B-B403-368EB567C570}" type="slidenum">
              <a:rPr lang="en-US" smtClean="0"/>
              <a:t>4</a:t>
            </a:fld>
            <a:endParaRPr lang="en-US"/>
          </a:p>
        </p:txBody>
      </p:sp>
      <p:sp>
        <p:nvSpPr>
          <p:cNvPr id="27" name="Rectangle 26"/>
          <p:cNvSpPr/>
          <p:nvPr/>
        </p:nvSpPr>
        <p:spPr>
          <a:xfrm>
            <a:off x="4419600" y="1936750"/>
            <a:ext cx="168275" cy="1301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6518275" y="3311525"/>
            <a:ext cx="168275" cy="1555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6534150" y="3632201"/>
            <a:ext cx="127000" cy="14605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6524625" y="3714750"/>
            <a:ext cx="104775" cy="92076"/>
          </a:xfrm>
          <a:prstGeom prst="line">
            <a:avLst/>
          </a:prstGeom>
          <a:ln w="12700">
            <a:solidFill>
              <a:srgbClr val="DA004E"/>
            </a:solidFill>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7128933" y="2954868"/>
            <a:ext cx="1557867" cy="5122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55206252"/>
      </p:ext>
    </p:extLst>
  </p:cSld>
  <p:clrMapOvr>
    <a:masterClrMapping/>
  </p:clrMapOvr>
  <mc:AlternateContent xmlns:mc="http://schemas.openxmlformats.org/markup-compatibility/2006" xmlns:p14="http://schemas.microsoft.com/office/powerpoint/2010/main">
    <mc:Choice Requires="p14">
      <p:transition spd="slow" p14:dur="2000" advTm="55774"/>
    </mc:Choice>
    <mc:Fallback xmlns="">
      <p:transition xmlns:p14="http://schemas.microsoft.com/office/powerpoint/2010/main" spd="slow" advTm="55774"/>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4D40"/>
          </a:solidFill>
        </p:spPr>
        <p:txBody>
          <a:bodyPr/>
          <a:lstStyle/>
          <a:p>
            <a:r>
              <a:rPr lang="en-US" dirty="0"/>
              <a:t>Archiving effects </a:t>
            </a:r>
            <a:r>
              <a:rPr lang="en-US" dirty="0" smtClean="0"/>
              <a:t>on ∆</a:t>
            </a:r>
            <a:r>
              <a:rPr lang="en-US" baseline="30000" dirty="0" smtClean="0"/>
              <a:t>14</a:t>
            </a:r>
            <a:r>
              <a:rPr lang="en-US" dirty="0" smtClean="0"/>
              <a:t>C-CO</a:t>
            </a:r>
            <a:r>
              <a:rPr lang="en-US" baseline="-25000" dirty="0" smtClean="0"/>
              <a:t>2</a:t>
            </a:r>
            <a:endParaRPr lang="en-US" baseline="-25000" dirty="0"/>
          </a:p>
        </p:txBody>
      </p:sp>
      <p:sp>
        <p:nvSpPr>
          <p:cNvPr id="11" name="Content Placeholder 10"/>
          <p:cNvSpPr>
            <a:spLocks noGrp="1"/>
          </p:cNvSpPr>
          <p:nvPr>
            <p:ph idx="1"/>
          </p:nvPr>
        </p:nvSpPr>
        <p:spPr/>
        <p:txBody>
          <a:bodyPr>
            <a:normAutofit/>
          </a:bodyPr>
          <a:lstStyle/>
          <a:p>
            <a:r>
              <a:rPr lang="en-US" sz="1600" dirty="0"/>
              <a:t>Perturbation of the soil system in laboratory soil incubations (e.g. air-drying and rewetting, long-term storage) may alter the relative contribution of different soil C pools to respiration</a:t>
            </a:r>
          </a:p>
          <a:p>
            <a:r>
              <a:rPr lang="en-US" sz="1600" dirty="0" smtClean="0"/>
              <a:t>Direction </a:t>
            </a:r>
            <a:r>
              <a:rPr lang="en-US" sz="1600" dirty="0" smtClean="0"/>
              <a:t>and magnitude of the shift in ∆</a:t>
            </a:r>
            <a:r>
              <a:rPr lang="en-US" sz="1600" baseline="30000" dirty="0" smtClean="0"/>
              <a:t>14</a:t>
            </a:r>
            <a:r>
              <a:rPr lang="en-US" sz="1600" dirty="0" smtClean="0"/>
              <a:t>C-CO</a:t>
            </a:r>
            <a:r>
              <a:rPr lang="en-US" sz="1600" baseline="-25000" dirty="0" smtClean="0"/>
              <a:t>2</a:t>
            </a:r>
            <a:r>
              <a:rPr lang="en-US" sz="1600" dirty="0" smtClean="0"/>
              <a:t> depends on:</a:t>
            </a:r>
          </a:p>
          <a:p>
            <a:pPr marL="455613" indent="-222250">
              <a:buFont typeface="+mj-lt"/>
              <a:buAutoNum type="arabicPeriod"/>
            </a:pPr>
            <a:r>
              <a:rPr lang="en-US" sz="1600" dirty="0" smtClean="0"/>
              <a:t>Year when soil </a:t>
            </a:r>
            <a:r>
              <a:rPr lang="en-US" sz="1600" dirty="0"/>
              <a:t>C pool </a:t>
            </a:r>
            <a:r>
              <a:rPr lang="en-US" sz="1600" baseline="30000" dirty="0"/>
              <a:t>14</a:t>
            </a:r>
            <a:r>
              <a:rPr lang="en-US" sz="1600" dirty="0"/>
              <a:t>C </a:t>
            </a:r>
            <a:r>
              <a:rPr lang="en-US" sz="1600" dirty="0" smtClean="0"/>
              <a:t>curves cross</a:t>
            </a:r>
          </a:p>
          <a:p>
            <a:pPr marL="455613" indent="-222250">
              <a:buFont typeface="+mj-lt"/>
              <a:buAutoNum type="arabicPeriod"/>
            </a:pPr>
            <a:r>
              <a:rPr lang="en-US" sz="1600" dirty="0"/>
              <a:t>Y</a:t>
            </a:r>
            <a:r>
              <a:rPr lang="en-US" sz="1600" dirty="0" smtClean="0"/>
              <a:t>ear of sample collection</a:t>
            </a:r>
          </a:p>
        </p:txBody>
      </p:sp>
      <p:pic>
        <p:nvPicPr>
          <p:cNvPr id="13" name="Picture 12" descr="f2.concept.mode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8524" y="985520"/>
            <a:ext cx="5486400" cy="3657600"/>
          </a:xfrm>
          <a:prstGeom prst="rect">
            <a:avLst/>
          </a:prstGeom>
        </p:spPr>
      </p:pic>
      <p:sp>
        <p:nvSpPr>
          <p:cNvPr id="14" name="TextBox 13"/>
          <p:cNvSpPr txBox="1"/>
          <p:nvPr/>
        </p:nvSpPr>
        <p:spPr>
          <a:xfrm>
            <a:off x="3429000" y="4638914"/>
            <a:ext cx="5486400" cy="646331"/>
          </a:xfrm>
          <a:prstGeom prst="rect">
            <a:avLst/>
          </a:prstGeom>
          <a:solidFill>
            <a:schemeClr val="bg1"/>
          </a:solidFill>
        </p:spPr>
        <p:txBody>
          <a:bodyPr wrap="square" rtlCol="0">
            <a:spAutoFit/>
          </a:bodyPr>
          <a:lstStyle/>
          <a:p>
            <a:pPr marL="623888" lvl="1" indent="-623888"/>
            <a:r>
              <a:rPr lang="en-US" sz="1400" b="1" dirty="0" smtClean="0">
                <a:latin typeface="Verdana"/>
                <a:cs typeface="Verdana"/>
              </a:rPr>
              <a:t>Fig. </a:t>
            </a:r>
            <a:r>
              <a:rPr lang="en-US" sz="1400" b="1" dirty="0" smtClean="0">
                <a:latin typeface="Verdana"/>
                <a:cs typeface="Verdana"/>
              </a:rPr>
              <a:t>2</a:t>
            </a:r>
            <a:r>
              <a:rPr lang="en-US" sz="1400" dirty="0" smtClean="0">
                <a:latin typeface="Verdana"/>
                <a:cs typeface="Verdana"/>
              </a:rPr>
              <a:t> </a:t>
            </a:r>
            <a:r>
              <a:rPr lang="en-US" sz="1400" dirty="0" smtClean="0">
                <a:latin typeface="Verdana"/>
                <a:cs typeface="Verdana"/>
              </a:rPr>
              <a:t>Potential treatment effects on ∆</a:t>
            </a:r>
            <a:r>
              <a:rPr lang="en-US" sz="1400" baseline="30000" dirty="0" smtClean="0">
                <a:latin typeface="Verdana"/>
                <a:cs typeface="Verdana"/>
              </a:rPr>
              <a:t>14</a:t>
            </a:r>
            <a:r>
              <a:rPr lang="en-US" sz="1400" dirty="0" smtClean="0">
                <a:latin typeface="Verdana"/>
                <a:cs typeface="Verdana"/>
              </a:rPr>
              <a:t>C of respired CO</a:t>
            </a:r>
            <a:r>
              <a:rPr lang="en-US" sz="1400" baseline="-25000" dirty="0" smtClean="0">
                <a:latin typeface="Verdana"/>
                <a:cs typeface="Verdana"/>
              </a:rPr>
              <a:t>2</a:t>
            </a:r>
            <a:r>
              <a:rPr lang="en-US" sz="1400" dirty="0" smtClean="0">
                <a:latin typeface="Verdana"/>
                <a:cs typeface="Verdana"/>
              </a:rPr>
              <a:t>.</a:t>
            </a:r>
            <a:r>
              <a:rPr lang="en-US" sz="1400" dirty="0"/>
              <a:t> </a:t>
            </a:r>
            <a:r>
              <a:rPr lang="en-US" sz="1200" dirty="0" smtClean="0"/>
              <a:t> </a:t>
            </a:r>
            <a:r>
              <a:rPr lang="en-US" sz="1200" dirty="0" smtClean="0">
                <a:latin typeface="Wingdings"/>
                <a:ea typeface="Wingdings"/>
                <a:cs typeface="Wingdings"/>
                <a:sym typeface="Wingdings"/>
              </a:rPr>
              <a:t></a:t>
            </a:r>
            <a:r>
              <a:rPr lang="en-US" sz="1000" dirty="0" smtClean="0">
                <a:latin typeface="Verdana"/>
                <a:cs typeface="Verdana"/>
              </a:rPr>
              <a:t>Increased </a:t>
            </a:r>
            <a:r>
              <a:rPr lang="en-US" sz="1000" dirty="0">
                <a:solidFill>
                  <a:srgbClr val="1E88E5"/>
                </a:solidFill>
                <a:latin typeface="Verdana"/>
                <a:cs typeface="Verdana"/>
              </a:rPr>
              <a:t>slow pool</a:t>
            </a:r>
            <a:r>
              <a:rPr lang="en-US" sz="1000" dirty="0">
                <a:latin typeface="Verdana"/>
                <a:cs typeface="Verdana"/>
              </a:rPr>
              <a:t> contribution (</a:t>
            </a:r>
            <a:r>
              <a:rPr lang="en-US" sz="1000" dirty="0">
                <a:solidFill>
                  <a:srgbClr val="FFC107"/>
                </a:solidFill>
                <a:latin typeface="Verdana"/>
                <a:cs typeface="Verdana"/>
              </a:rPr>
              <a:t>open </a:t>
            </a:r>
            <a:r>
              <a:rPr lang="en-US" sz="1000" dirty="0" smtClean="0">
                <a:solidFill>
                  <a:srgbClr val="FFC107"/>
                </a:solidFill>
                <a:latin typeface="Verdana"/>
                <a:cs typeface="Verdana"/>
              </a:rPr>
              <a:t>squares</a:t>
            </a:r>
            <a:r>
              <a:rPr lang="en-US" sz="1000" dirty="0" smtClean="0">
                <a:latin typeface="Verdana"/>
                <a:cs typeface="Verdana"/>
              </a:rPr>
              <a:t>) </a:t>
            </a:r>
            <a:r>
              <a:rPr lang="en-US" sz="1000" dirty="0">
                <a:latin typeface="Verdana"/>
                <a:cs typeface="Verdana"/>
              </a:rPr>
              <a:t>results in </a:t>
            </a:r>
            <a:r>
              <a:rPr lang="en-US" sz="1000" b="1" dirty="0">
                <a:latin typeface="Verdana"/>
                <a:cs typeface="Verdana"/>
              </a:rPr>
              <a:t>depletion</a:t>
            </a:r>
            <a:r>
              <a:rPr lang="en-US" sz="1000" dirty="0">
                <a:latin typeface="Verdana"/>
                <a:cs typeface="Verdana"/>
              </a:rPr>
              <a:t> relative to the controls (</a:t>
            </a:r>
            <a:r>
              <a:rPr lang="en-US" sz="1000" dirty="0">
                <a:solidFill>
                  <a:srgbClr val="FFC107"/>
                </a:solidFill>
                <a:latin typeface="Verdana"/>
                <a:cs typeface="Verdana"/>
              </a:rPr>
              <a:t>solid </a:t>
            </a:r>
            <a:r>
              <a:rPr lang="en-US" sz="1000" dirty="0" smtClean="0">
                <a:solidFill>
                  <a:srgbClr val="FFC107"/>
                </a:solidFill>
                <a:latin typeface="Verdana"/>
                <a:cs typeface="Verdana"/>
              </a:rPr>
              <a:t>circles</a:t>
            </a:r>
            <a:r>
              <a:rPr lang="en-US" sz="1000" dirty="0" smtClean="0">
                <a:latin typeface="Verdana"/>
                <a:cs typeface="Verdana"/>
              </a:rPr>
              <a:t>) </a:t>
            </a:r>
            <a:r>
              <a:rPr lang="en-US" sz="1000" dirty="0">
                <a:latin typeface="Verdana"/>
                <a:cs typeface="Verdana"/>
              </a:rPr>
              <a:t>in 1991, but </a:t>
            </a:r>
            <a:r>
              <a:rPr lang="en-US" sz="1000" b="1" dirty="0">
                <a:latin typeface="Verdana"/>
                <a:cs typeface="Verdana"/>
              </a:rPr>
              <a:t>enrichment</a:t>
            </a:r>
            <a:r>
              <a:rPr lang="en-US" sz="1000" dirty="0">
                <a:latin typeface="Verdana"/>
                <a:cs typeface="Verdana"/>
              </a:rPr>
              <a:t> in </a:t>
            </a:r>
            <a:r>
              <a:rPr lang="en-US" sz="1000" dirty="0" smtClean="0">
                <a:latin typeface="Verdana"/>
                <a:cs typeface="Verdana"/>
              </a:rPr>
              <a:t>2019</a:t>
            </a:r>
            <a:endParaRPr lang="en-US" sz="1600" dirty="0">
              <a:latin typeface="Verdana"/>
              <a:cs typeface="Verdana"/>
            </a:endParaRPr>
          </a:p>
        </p:txBody>
      </p:sp>
      <p:cxnSp>
        <p:nvCxnSpPr>
          <p:cNvPr id="18" name="Straight Arrow Connector 17"/>
          <p:cNvCxnSpPr/>
          <p:nvPr/>
        </p:nvCxnSpPr>
        <p:spPr>
          <a:xfrm flipV="1">
            <a:off x="6777566" y="3253315"/>
            <a:ext cx="0" cy="338666"/>
          </a:xfrm>
          <a:prstGeom prst="straightConnector1">
            <a:avLst/>
          </a:prstGeom>
          <a:ln w="31750">
            <a:solidFill>
              <a:srgbClr val="6293CD"/>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4690541" y="2317744"/>
            <a:ext cx="0" cy="338666"/>
          </a:xfrm>
          <a:prstGeom prst="straightConnector1">
            <a:avLst/>
          </a:prstGeom>
          <a:ln w="31750">
            <a:solidFill>
              <a:srgbClr val="6293CD"/>
            </a:solidFill>
            <a:tailEnd type="arrow"/>
          </a:ln>
          <a:effectLst/>
          <a:scene3d>
            <a:camera prst="orthographicFront">
              <a:rot lat="0" lon="0" rev="10800000"/>
            </a:camera>
            <a:lightRig rig="threePt" dir="t"/>
          </a:scene3d>
        </p:spPr>
        <p:style>
          <a:lnRef idx="2">
            <a:schemeClr val="accent1"/>
          </a:lnRef>
          <a:fillRef idx="0">
            <a:schemeClr val="accent1"/>
          </a:fillRef>
          <a:effectRef idx="1">
            <a:schemeClr val="accent1"/>
          </a:effectRef>
          <a:fontRef idx="minor">
            <a:schemeClr val="tx1"/>
          </a:fontRef>
        </p:style>
      </p:cxnSp>
      <p:sp>
        <p:nvSpPr>
          <p:cNvPr id="20" name="Date Placeholder 19"/>
          <p:cNvSpPr>
            <a:spLocks noGrp="1"/>
          </p:cNvSpPr>
          <p:nvPr>
            <p:ph type="dt" sz="half" idx="10"/>
          </p:nvPr>
        </p:nvSpPr>
        <p:spPr/>
        <p:txBody>
          <a:bodyPr/>
          <a:lstStyle/>
          <a:p>
            <a:r>
              <a:rPr lang="en-US" dirty="0" smtClean="0"/>
              <a:t>19.03.2021</a:t>
            </a:r>
            <a:endParaRPr lang="en-US" dirty="0"/>
          </a:p>
        </p:txBody>
      </p:sp>
      <p:sp>
        <p:nvSpPr>
          <p:cNvPr id="21" name="Footer Placeholder 20"/>
          <p:cNvSpPr>
            <a:spLocks noGrp="1"/>
          </p:cNvSpPr>
          <p:nvPr>
            <p:ph type="ftr" sz="quarter" idx="11"/>
          </p:nvPr>
        </p:nvSpPr>
        <p:spPr/>
        <p:txBody>
          <a:bodyPr/>
          <a:lstStyle/>
          <a:p>
            <a:r>
              <a:rPr lang="en-US" dirty="0"/>
              <a:t>J. Beem-Miller</a:t>
            </a:r>
          </a:p>
        </p:txBody>
      </p:sp>
      <p:sp>
        <p:nvSpPr>
          <p:cNvPr id="22" name="Slide Number Placeholder 21"/>
          <p:cNvSpPr>
            <a:spLocks noGrp="1"/>
          </p:cNvSpPr>
          <p:nvPr>
            <p:ph type="sldNum" sz="quarter" idx="12"/>
          </p:nvPr>
        </p:nvSpPr>
        <p:spPr/>
        <p:txBody>
          <a:bodyPr/>
          <a:lstStyle/>
          <a:p>
            <a:fld id="{D6E039C3-B55B-E34B-B403-368EB567C570}" type="slidenum">
              <a:rPr lang="en-US" smtClean="0"/>
              <a:t>5</a:t>
            </a:fld>
            <a:endParaRPr lang="en-US"/>
          </a:p>
        </p:txBody>
      </p:sp>
      <p:sp>
        <p:nvSpPr>
          <p:cNvPr id="15" name="Rectangle 14"/>
          <p:cNvSpPr/>
          <p:nvPr/>
        </p:nvSpPr>
        <p:spPr>
          <a:xfrm>
            <a:off x="4419600" y="1936750"/>
            <a:ext cx="168275" cy="1301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6534150" y="3632201"/>
            <a:ext cx="127000" cy="14605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6524625" y="3714750"/>
            <a:ext cx="104775" cy="92076"/>
          </a:xfrm>
          <a:prstGeom prst="line">
            <a:avLst/>
          </a:prstGeom>
          <a:ln w="12700">
            <a:solidFill>
              <a:srgbClr val="DA004E"/>
            </a:solidFill>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7128933" y="2954868"/>
            <a:ext cx="1557867" cy="5122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678534243"/>
      </p:ext>
    </p:extLst>
  </p:cSld>
  <p:clrMapOvr>
    <a:masterClrMapping/>
  </p:clrMapOvr>
  <mc:AlternateContent xmlns:mc="http://schemas.openxmlformats.org/markup-compatibility/2006" xmlns:p14="http://schemas.microsoft.com/office/powerpoint/2010/main">
    <mc:Choice Requires="p14">
      <p:transition spd="slow" p14:dur="2000" advTm="55774"/>
    </mc:Choice>
    <mc:Fallback xmlns="">
      <p:transition xmlns:p14="http://schemas.microsoft.com/office/powerpoint/2010/main" spd="slow" advTm="55774"/>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4D40"/>
          </a:solidFill>
        </p:spPr>
        <p:txBody>
          <a:bodyPr/>
          <a:lstStyle/>
          <a:p>
            <a:r>
              <a:rPr lang="en-US" dirty="0"/>
              <a:t>Archiving effects </a:t>
            </a:r>
            <a:r>
              <a:rPr lang="en-US" dirty="0" smtClean="0"/>
              <a:t>on ∆</a:t>
            </a:r>
            <a:r>
              <a:rPr lang="en-US" baseline="30000" dirty="0" smtClean="0"/>
              <a:t>14</a:t>
            </a:r>
            <a:r>
              <a:rPr lang="en-US" dirty="0" smtClean="0"/>
              <a:t>C-CO</a:t>
            </a:r>
            <a:r>
              <a:rPr lang="en-US" baseline="-25000" dirty="0" smtClean="0"/>
              <a:t>2</a:t>
            </a:r>
            <a:endParaRPr lang="en-US" baseline="-25000" dirty="0"/>
          </a:p>
        </p:txBody>
      </p:sp>
      <p:sp>
        <p:nvSpPr>
          <p:cNvPr id="11" name="Content Placeholder 10"/>
          <p:cNvSpPr>
            <a:spLocks noGrp="1"/>
          </p:cNvSpPr>
          <p:nvPr>
            <p:ph idx="1"/>
          </p:nvPr>
        </p:nvSpPr>
        <p:spPr/>
        <p:txBody>
          <a:bodyPr>
            <a:normAutofit/>
          </a:bodyPr>
          <a:lstStyle/>
          <a:p>
            <a:r>
              <a:rPr lang="en-US" sz="1600" dirty="0"/>
              <a:t>Perturbation of the soil system in laboratory soil incubations (e.g. air-drying and rewetting, long-term storage) may alter the relative contribution of different soil C pools to respiration</a:t>
            </a:r>
          </a:p>
          <a:p>
            <a:r>
              <a:rPr lang="en-US" sz="1600" dirty="0" smtClean="0"/>
              <a:t>Direction </a:t>
            </a:r>
            <a:r>
              <a:rPr lang="en-US" sz="1600" dirty="0" smtClean="0"/>
              <a:t>and magnitude of the shift in ∆</a:t>
            </a:r>
            <a:r>
              <a:rPr lang="en-US" sz="1600" baseline="30000" dirty="0" smtClean="0"/>
              <a:t>14</a:t>
            </a:r>
            <a:r>
              <a:rPr lang="en-US" sz="1600" dirty="0" smtClean="0"/>
              <a:t>C-CO</a:t>
            </a:r>
            <a:r>
              <a:rPr lang="en-US" sz="1600" baseline="-25000" dirty="0" smtClean="0"/>
              <a:t>2</a:t>
            </a:r>
            <a:r>
              <a:rPr lang="en-US" sz="1600" dirty="0" smtClean="0"/>
              <a:t> depends on:</a:t>
            </a:r>
          </a:p>
          <a:p>
            <a:pPr marL="455613" indent="-222250">
              <a:buFont typeface="+mj-lt"/>
              <a:buAutoNum type="arabicPeriod"/>
            </a:pPr>
            <a:r>
              <a:rPr lang="en-US" sz="1600" dirty="0" smtClean="0"/>
              <a:t>Year when soil </a:t>
            </a:r>
            <a:r>
              <a:rPr lang="en-US" sz="1600" dirty="0"/>
              <a:t>C pool </a:t>
            </a:r>
            <a:r>
              <a:rPr lang="en-US" sz="1600" baseline="30000" dirty="0"/>
              <a:t>14</a:t>
            </a:r>
            <a:r>
              <a:rPr lang="en-US" sz="1600" dirty="0"/>
              <a:t>C </a:t>
            </a:r>
            <a:r>
              <a:rPr lang="en-US" sz="1600" dirty="0" smtClean="0"/>
              <a:t>curves cross</a:t>
            </a:r>
          </a:p>
          <a:p>
            <a:pPr marL="455613" indent="-222250">
              <a:buFont typeface="+mj-lt"/>
              <a:buAutoNum type="arabicPeriod"/>
            </a:pPr>
            <a:r>
              <a:rPr lang="en-US" sz="1600" dirty="0"/>
              <a:t>Y</a:t>
            </a:r>
            <a:r>
              <a:rPr lang="en-US" sz="1600" dirty="0" smtClean="0"/>
              <a:t>ear of sample collection</a:t>
            </a:r>
          </a:p>
        </p:txBody>
      </p:sp>
      <p:pic>
        <p:nvPicPr>
          <p:cNvPr id="13" name="Picture 12" descr="f2.concept.mode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8524" y="985520"/>
            <a:ext cx="5486400" cy="3657600"/>
          </a:xfrm>
          <a:prstGeom prst="rect">
            <a:avLst/>
          </a:prstGeom>
        </p:spPr>
      </p:pic>
      <p:sp>
        <p:nvSpPr>
          <p:cNvPr id="14" name="TextBox 13"/>
          <p:cNvSpPr txBox="1"/>
          <p:nvPr/>
        </p:nvSpPr>
        <p:spPr>
          <a:xfrm>
            <a:off x="3429000" y="4638914"/>
            <a:ext cx="5486400" cy="646331"/>
          </a:xfrm>
          <a:prstGeom prst="rect">
            <a:avLst/>
          </a:prstGeom>
          <a:solidFill>
            <a:schemeClr val="bg1"/>
          </a:solidFill>
        </p:spPr>
        <p:txBody>
          <a:bodyPr wrap="square" rtlCol="0">
            <a:spAutoFit/>
          </a:bodyPr>
          <a:lstStyle/>
          <a:p>
            <a:pPr marL="623888" lvl="1" indent="-623888"/>
            <a:r>
              <a:rPr lang="en-US" sz="1400" b="1" dirty="0" smtClean="0">
                <a:latin typeface="Verdana"/>
                <a:cs typeface="Verdana"/>
              </a:rPr>
              <a:t>Fig. </a:t>
            </a:r>
            <a:r>
              <a:rPr lang="en-US" sz="1400" b="1" dirty="0" smtClean="0">
                <a:latin typeface="Verdana"/>
                <a:cs typeface="Verdana"/>
              </a:rPr>
              <a:t>2</a:t>
            </a:r>
            <a:r>
              <a:rPr lang="en-US" sz="1400" dirty="0" smtClean="0">
                <a:latin typeface="Verdana"/>
                <a:cs typeface="Verdana"/>
              </a:rPr>
              <a:t> </a:t>
            </a:r>
            <a:r>
              <a:rPr lang="en-US" sz="1400" dirty="0" smtClean="0">
                <a:latin typeface="Verdana"/>
                <a:cs typeface="Verdana"/>
              </a:rPr>
              <a:t>Potential treatment effects on ∆</a:t>
            </a:r>
            <a:r>
              <a:rPr lang="en-US" sz="1400" baseline="30000" dirty="0" smtClean="0">
                <a:latin typeface="Verdana"/>
                <a:cs typeface="Verdana"/>
              </a:rPr>
              <a:t>14</a:t>
            </a:r>
            <a:r>
              <a:rPr lang="en-US" sz="1400" dirty="0" smtClean="0">
                <a:latin typeface="Verdana"/>
                <a:cs typeface="Verdana"/>
              </a:rPr>
              <a:t>C of respired CO</a:t>
            </a:r>
            <a:r>
              <a:rPr lang="en-US" sz="1400" baseline="-25000" dirty="0" smtClean="0">
                <a:latin typeface="Verdana"/>
                <a:cs typeface="Verdana"/>
              </a:rPr>
              <a:t>2</a:t>
            </a:r>
            <a:r>
              <a:rPr lang="en-US" sz="1400" dirty="0" smtClean="0">
                <a:latin typeface="Verdana"/>
                <a:cs typeface="Verdana"/>
              </a:rPr>
              <a:t>.</a:t>
            </a:r>
            <a:r>
              <a:rPr lang="en-US" sz="1400" dirty="0"/>
              <a:t> </a:t>
            </a:r>
            <a:r>
              <a:rPr lang="en-US" sz="1200" dirty="0" smtClean="0"/>
              <a:t> </a:t>
            </a:r>
            <a:r>
              <a:rPr lang="en-US" sz="1200" dirty="0" smtClean="0">
                <a:latin typeface="Wingdings"/>
                <a:ea typeface="Wingdings"/>
                <a:cs typeface="Wingdings"/>
                <a:sym typeface="Wingdings"/>
              </a:rPr>
              <a:t></a:t>
            </a:r>
            <a:r>
              <a:rPr lang="en-US" sz="1000" dirty="0" smtClean="0">
                <a:latin typeface="Verdana"/>
                <a:cs typeface="Verdana"/>
              </a:rPr>
              <a:t>Increased </a:t>
            </a:r>
            <a:r>
              <a:rPr lang="en-US" sz="1000" b="1" dirty="0" smtClean="0">
                <a:solidFill>
                  <a:srgbClr val="D81B60"/>
                </a:solidFill>
                <a:latin typeface="Verdana"/>
                <a:cs typeface="Verdana"/>
              </a:rPr>
              <a:t>fast pool </a:t>
            </a:r>
            <a:r>
              <a:rPr lang="en-US" sz="1000" dirty="0">
                <a:latin typeface="Verdana"/>
                <a:cs typeface="Verdana"/>
              </a:rPr>
              <a:t>contribution (</a:t>
            </a:r>
            <a:r>
              <a:rPr lang="en-US" sz="1000" dirty="0">
                <a:solidFill>
                  <a:srgbClr val="FFC107"/>
                </a:solidFill>
                <a:latin typeface="Verdana"/>
                <a:cs typeface="Verdana"/>
              </a:rPr>
              <a:t>open </a:t>
            </a:r>
            <a:r>
              <a:rPr lang="en-US" sz="1000" dirty="0" smtClean="0">
                <a:solidFill>
                  <a:srgbClr val="FFC107"/>
                </a:solidFill>
                <a:latin typeface="Verdana"/>
                <a:cs typeface="Verdana"/>
              </a:rPr>
              <a:t>circles</a:t>
            </a:r>
            <a:r>
              <a:rPr lang="en-US" sz="1000" dirty="0" smtClean="0">
                <a:latin typeface="Verdana"/>
                <a:cs typeface="Verdana"/>
              </a:rPr>
              <a:t>) </a:t>
            </a:r>
            <a:r>
              <a:rPr lang="en-US" sz="1000" dirty="0">
                <a:latin typeface="Verdana"/>
                <a:cs typeface="Verdana"/>
              </a:rPr>
              <a:t>results in </a:t>
            </a:r>
            <a:r>
              <a:rPr lang="en-US" sz="1000" b="1" dirty="0">
                <a:latin typeface="Verdana"/>
                <a:cs typeface="Verdana"/>
              </a:rPr>
              <a:t>enrichment</a:t>
            </a:r>
            <a:r>
              <a:rPr lang="en-US" sz="1000" dirty="0">
                <a:latin typeface="Verdana"/>
                <a:cs typeface="Verdana"/>
              </a:rPr>
              <a:t> relative to the controls (</a:t>
            </a:r>
            <a:r>
              <a:rPr lang="en-US" sz="1000" dirty="0">
                <a:solidFill>
                  <a:srgbClr val="FFC107"/>
                </a:solidFill>
                <a:latin typeface="Verdana"/>
                <a:cs typeface="Verdana"/>
              </a:rPr>
              <a:t>solid </a:t>
            </a:r>
            <a:r>
              <a:rPr lang="en-US" sz="1000" dirty="0" smtClean="0">
                <a:solidFill>
                  <a:srgbClr val="FFC107"/>
                </a:solidFill>
                <a:latin typeface="Verdana"/>
                <a:cs typeface="Verdana"/>
              </a:rPr>
              <a:t>circles</a:t>
            </a:r>
            <a:r>
              <a:rPr lang="en-US" sz="1000" dirty="0" smtClean="0">
                <a:latin typeface="Verdana"/>
                <a:cs typeface="Verdana"/>
              </a:rPr>
              <a:t>) </a:t>
            </a:r>
            <a:r>
              <a:rPr lang="en-US" sz="1000" dirty="0">
                <a:latin typeface="Verdana"/>
                <a:cs typeface="Verdana"/>
              </a:rPr>
              <a:t>in 1991, but </a:t>
            </a:r>
            <a:r>
              <a:rPr lang="en-US" sz="1000" b="1" dirty="0" smtClean="0">
                <a:latin typeface="Verdana"/>
                <a:cs typeface="Verdana"/>
              </a:rPr>
              <a:t>depletion </a:t>
            </a:r>
            <a:r>
              <a:rPr lang="en-US" sz="1000" dirty="0" smtClean="0">
                <a:latin typeface="Verdana"/>
                <a:cs typeface="Verdana"/>
              </a:rPr>
              <a:t>in 2019</a:t>
            </a:r>
            <a:endParaRPr lang="en-US" sz="1600" dirty="0">
              <a:latin typeface="Verdana"/>
              <a:cs typeface="Verdana"/>
            </a:endParaRPr>
          </a:p>
        </p:txBody>
      </p:sp>
      <p:cxnSp>
        <p:nvCxnSpPr>
          <p:cNvPr id="16" name="Straight Arrow Connector 15"/>
          <p:cNvCxnSpPr/>
          <p:nvPr/>
        </p:nvCxnSpPr>
        <p:spPr>
          <a:xfrm flipV="1">
            <a:off x="4296833" y="1862665"/>
            <a:ext cx="0" cy="338666"/>
          </a:xfrm>
          <a:prstGeom prst="straightConnector1">
            <a:avLst/>
          </a:prstGeom>
          <a:ln w="31750">
            <a:solidFill>
              <a:srgbClr val="CE2F6A"/>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6443141" y="3676644"/>
            <a:ext cx="0" cy="338666"/>
          </a:xfrm>
          <a:prstGeom prst="straightConnector1">
            <a:avLst/>
          </a:prstGeom>
          <a:ln w="31750">
            <a:solidFill>
              <a:srgbClr val="CE2F6A"/>
            </a:solidFill>
            <a:tailEnd type="arrow"/>
          </a:ln>
          <a:effectLst/>
          <a:scene3d>
            <a:camera prst="orthographicFront">
              <a:rot lat="0" lon="0" rev="108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6777566" y="3253315"/>
            <a:ext cx="0" cy="338666"/>
          </a:xfrm>
          <a:prstGeom prst="straightConnector1">
            <a:avLst/>
          </a:prstGeom>
          <a:ln w="31750">
            <a:solidFill>
              <a:srgbClr val="6293CD"/>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4690541" y="2317744"/>
            <a:ext cx="0" cy="338666"/>
          </a:xfrm>
          <a:prstGeom prst="straightConnector1">
            <a:avLst/>
          </a:prstGeom>
          <a:ln w="31750">
            <a:solidFill>
              <a:srgbClr val="6293CD"/>
            </a:solidFill>
            <a:tailEnd type="arrow"/>
          </a:ln>
          <a:effectLst/>
          <a:scene3d>
            <a:camera prst="orthographicFront">
              <a:rot lat="0" lon="0" rev="10800000"/>
            </a:camera>
            <a:lightRig rig="threePt" dir="t"/>
          </a:scene3d>
        </p:spPr>
        <p:style>
          <a:lnRef idx="2">
            <a:schemeClr val="accent1"/>
          </a:lnRef>
          <a:fillRef idx="0">
            <a:schemeClr val="accent1"/>
          </a:fillRef>
          <a:effectRef idx="1">
            <a:schemeClr val="accent1"/>
          </a:effectRef>
          <a:fontRef idx="minor">
            <a:schemeClr val="tx1"/>
          </a:fontRef>
        </p:style>
      </p:cxnSp>
      <p:sp>
        <p:nvSpPr>
          <p:cNvPr id="20" name="Date Placeholder 19"/>
          <p:cNvSpPr>
            <a:spLocks noGrp="1"/>
          </p:cNvSpPr>
          <p:nvPr>
            <p:ph type="dt" sz="half" idx="10"/>
          </p:nvPr>
        </p:nvSpPr>
        <p:spPr/>
        <p:txBody>
          <a:bodyPr/>
          <a:lstStyle/>
          <a:p>
            <a:r>
              <a:rPr lang="en-US" dirty="0" smtClean="0"/>
              <a:t>19.03.2021</a:t>
            </a:r>
            <a:endParaRPr lang="en-US" dirty="0"/>
          </a:p>
        </p:txBody>
      </p:sp>
      <p:sp>
        <p:nvSpPr>
          <p:cNvPr id="21" name="Footer Placeholder 20"/>
          <p:cNvSpPr>
            <a:spLocks noGrp="1"/>
          </p:cNvSpPr>
          <p:nvPr>
            <p:ph type="ftr" sz="quarter" idx="11"/>
          </p:nvPr>
        </p:nvSpPr>
        <p:spPr/>
        <p:txBody>
          <a:bodyPr/>
          <a:lstStyle/>
          <a:p>
            <a:r>
              <a:rPr lang="en-US" dirty="0"/>
              <a:t>J. Beem-Miller</a:t>
            </a:r>
          </a:p>
        </p:txBody>
      </p:sp>
      <p:sp>
        <p:nvSpPr>
          <p:cNvPr id="22" name="Slide Number Placeholder 21"/>
          <p:cNvSpPr>
            <a:spLocks noGrp="1"/>
          </p:cNvSpPr>
          <p:nvPr>
            <p:ph type="sldNum" sz="quarter" idx="12"/>
          </p:nvPr>
        </p:nvSpPr>
        <p:spPr/>
        <p:txBody>
          <a:bodyPr/>
          <a:lstStyle/>
          <a:p>
            <a:fld id="{D6E039C3-B55B-E34B-B403-368EB567C570}" type="slidenum">
              <a:rPr lang="en-US" smtClean="0"/>
              <a:t>6</a:t>
            </a:fld>
            <a:endParaRPr lang="en-US"/>
          </a:p>
        </p:txBody>
      </p:sp>
    </p:spTree>
    <p:custDataLst>
      <p:tags r:id="rId1"/>
    </p:custDataLst>
    <p:extLst>
      <p:ext uri="{BB962C8B-B14F-4D97-AF65-F5344CB8AC3E}">
        <p14:creationId xmlns:p14="http://schemas.microsoft.com/office/powerpoint/2010/main" val="843263931"/>
      </p:ext>
    </p:extLst>
  </p:cSld>
  <p:clrMapOvr>
    <a:masterClrMapping/>
  </p:clrMapOvr>
  <mc:AlternateContent xmlns:mc="http://schemas.openxmlformats.org/markup-compatibility/2006" xmlns:p14="http://schemas.microsoft.com/office/powerpoint/2010/main">
    <mc:Choice Requires="p14">
      <p:transition spd="slow" p14:dur="2000" advTm="55774"/>
    </mc:Choice>
    <mc:Fallback xmlns="">
      <p:transition xmlns:p14="http://schemas.microsoft.com/office/powerpoint/2010/main" spd="slow" advTm="55774"/>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5081"/>
          </a:solidFill>
        </p:spPr>
        <p:txBody>
          <a:bodyPr/>
          <a:lstStyle/>
          <a:p>
            <a:r>
              <a:rPr lang="en-US" dirty="0" smtClean="0"/>
              <a:t>Drying/rewetting significant, not storage</a:t>
            </a:r>
            <a:endParaRPr lang="en-US" dirty="0"/>
          </a:p>
        </p:txBody>
      </p:sp>
      <p:sp>
        <p:nvSpPr>
          <p:cNvPr id="3" name="Content Placeholder 2"/>
          <p:cNvSpPr>
            <a:spLocks noGrp="1"/>
          </p:cNvSpPr>
          <p:nvPr>
            <p:ph idx="1"/>
          </p:nvPr>
        </p:nvSpPr>
        <p:spPr/>
        <p:txBody>
          <a:bodyPr>
            <a:normAutofit/>
          </a:bodyPr>
          <a:lstStyle/>
          <a:p>
            <a:r>
              <a:rPr lang="en-US" sz="1600" dirty="0" smtClean="0"/>
              <a:t>The </a:t>
            </a:r>
            <a:r>
              <a:rPr lang="en-US" sz="1600" dirty="0" smtClean="0"/>
              <a:t>difference between </a:t>
            </a:r>
            <a:r>
              <a:rPr lang="en-US" sz="1600" dirty="0" smtClean="0"/>
              <a:t>initial and post-archiving ∆</a:t>
            </a:r>
            <a:r>
              <a:rPr lang="en-US" sz="1600" baseline="30000" dirty="0" smtClean="0"/>
              <a:t>14</a:t>
            </a:r>
            <a:r>
              <a:rPr lang="en-US" sz="1600" dirty="0" smtClean="0"/>
              <a:t>C-CO</a:t>
            </a:r>
            <a:r>
              <a:rPr lang="en-US" sz="1600" baseline="-25000" dirty="0" smtClean="0"/>
              <a:t>2</a:t>
            </a:r>
            <a:r>
              <a:rPr lang="en-US" sz="1600" dirty="0" smtClean="0"/>
              <a:t> </a:t>
            </a:r>
            <a:r>
              <a:rPr lang="en-US" sz="1600" dirty="0"/>
              <a:t>is within </a:t>
            </a:r>
            <a:r>
              <a:rPr lang="en-US" sz="1600" dirty="0" smtClean="0"/>
              <a:t>20‰ (dashed lines) for the majority of samples</a:t>
            </a:r>
          </a:p>
          <a:p>
            <a:r>
              <a:rPr lang="en-US" sz="1600" dirty="0" smtClean="0"/>
              <a:t>Mean </a:t>
            </a:r>
            <a:r>
              <a:rPr lang="en-US" sz="1600" dirty="0" smtClean="0"/>
              <a:t>differences for grassland </a:t>
            </a:r>
            <a:r>
              <a:rPr lang="en-US" sz="1600" dirty="0"/>
              <a:t>samples </a:t>
            </a:r>
            <a:r>
              <a:rPr lang="en-US" sz="1600" dirty="0" smtClean="0"/>
              <a:t>were greater than for </a:t>
            </a:r>
            <a:r>
              <a:rPr lang="en-US" sz="1600" dirty="0" smtClean="0"/>
              <a:t>forests </a:t>
            </a:r>
            <a:r>
              <a:rPr lang="en-US" sz="1600" i="1" dirty="0" smtClean="0"/>
              <a:t>(natural abundance)</a:t>
            </a:r>
            <a:endParaRPr lang="en-US" sz="1600" i="1" dirty="0"/>
          </a:p>
          <a:p>
            <a:r>
              <a:rPr lang="en-US" sz="1600" dirty="0"/>
              <a:t>The samples from Oak Ridge (</a:t>
            </a:r>
            <a:r>
              <a:rPr lang="en-US" sz="1600" dirty="0">
                <a:solidFill>
                  <a:srgbClr val="D81B60"/>
                </a:solidFill>
              </a:rPr>
              <a:t>magenta triangles</a:t>
            </a:r>
            <a:r>
              <a:rPr lang="en-US" sz="1600" dirty="0"/>
              <a:t>) are </a:t>
            </a:r>
            <a:r>
              <a:rPr lang="en-US" sz="1600"/>
              <a:t>an </a:t>
            </a:r>
            <a:r>
              <a:rPr lang="en-US" sz="1600" smtClean="0"/>
              <a:t>informative exception </a:t>
            </a:r>
            <a:r>
              <a:rPr lang="en-US" sz="1600" dirty="0" smtClean="0"/>
              <a:t>as they </a:t>
            </a:r>
            <a:r>
              <a:rPr lang="en-US" sz="1600" dirty="0"/>
              <a:t>came from a labeling </a:t>
            </a:r>
            <a:r>
              <a:rPr lang="en-US" sz="1600" dirty="0" smtClean="0"/>
              <a:t>experiment</a:t>
            </a:r>
            <a:endParaRPr lang="en-US" sz="1600" dirty="0"/>
          </a:p>
        </p:txBody>
      </p:sp>
      <p:sp>
        <p:nvSpPr>
          <p:cNvPr id="4" name="Date Placeholder 3"/>
          <p:cNvSpPr>
            <a:spLocks noGrp="1"/>
          </p:cNvSpPr>
          <p:nvPr>
            <p:ph type="dt" sz="half" idx="10"/>
          </p:nvPr>
        </p:nvSpPr>
        <p:spPr/>
        <p:txBody>
          <a:bodyPr/>
          <a:lstStyle/>
          <a:p>
            <a:r>
              <a:rPr lang="en-US" dirty="0" smtClean="0"/>
              <a:t>19.03.2021</a:t>
            </a:r>
            <a:endParaRPr lang="en-US" dirty="0"/>
          </a:p>
        </p:txBody>
      </p:sp>
      <p:sp>
        <p:nvSpPr>
          <p:cNvPr id="5" name="Footer Placeholder 4"/>
          <p:cNvSpPr>
            <a:spLocks noGrp="1"/>
          </p:cNvSpPr>
          <p:nvPr>
            <p:ph type="ftr" sz="quarter" idx="11"/>
          </p:nvPr>
        </p:nvSpPr>
        <p:spPr/>
        <p:txBody>
          <a:bodyPr/>
          <a:lstStyle/>
          <a:p>
            <a:r>
              <a:rPr lang="en-US" dirty="0"/>
              <a:t>J. Beem-Miller</a:t>
            </a:r>
          </a:p>
        </p:txBody>
      </p:sp>
      <p:sp>
        <p:nvSpPr>
          <p:cNvPr id="6" name="Slide Number Placeholder 5"/>
          <p:cNvSpPr>
            <a:spLocks noGrp="1"/>
          </p:cNvSpPr>
          <p:nvPr>
            <p:ph type="sldNum" sz="quarter" idx="12"/>
          </p:nvPr>
        </p:nvSpPr>
        <p:spPr/>
        <p:txBody>
          <a:bodyPr/>
          <a:lstStyle/>
          <a:p>
            <a:fld id="{D6E039C3-B55B-E34B-B403-368EB567C570}" type="slidenum">
              <a:rPr lang="en-US" smtClean="0"/>
              <a:t>7</a:t>
            </a:fld>
            <a:endParaRPr lang="en-US"/>
          </a:p>
        </p:txBody>
      </p:sp>
      <p:pic>
        <p:nvPicPr>
          <p:cNvPr id="7" name="Picture 6" descr="f7.ctl.trt.al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8524" y="985520"/>
            <a:ext cx="5486400" cy="3657600"/>
          </a:xfrm>
          <a:prstGeom prst="rect">
            <a:avLst/>
          </a:prstGeom>
        </p:spPr>
      </p:pic>
      <p:sp>
        <p:nvSpPr>
          <p:cNvPr id="8" name="TextBox 7"/>
          <p:cNvSpPr txBox="1"/>
          <p:nvPr/>
        </p:nvSpPr>
        <p:spPr>
          <a:xfrm>
            <a:off x="3429000" y="4643120"/>
            <a:ext cx="5486400" cy="677108"/>
          </a:xfrm>
          <a:prstGeom prst="rect">
            <a:avLst/>
          </a:prstGeom>
          <a:solidFill>
            <a:schemeClr val="bg1"/>
          </a:solidFill>
        </p:spPr>
        <p:txBody>
          <a:bodyPr wrap="square" rtlCol="0">
            <a:spAutoFit/>
          </a:bodyPr>
          <a:lstStyle/>
          <a:p>
            <a:pPr marL="623888" lvl="1" indent="-623888"/>
            <a:r>
              <a:rPr lang="en-US" sz="1400" b="1" dirty="0" smtClean="0">
                <a:latin typeface="Verdana"/>
                <a:cs typeface="Verdana"/>
              </a:rPr>
              <a:t>Fig. </a:t>
            </a:r>
            <a:r>
              <a:rPr lang="en-US" sz="1400" b="1" dirty="0" smtClean="0">
                <a:latin typeface="Verdana"/>
                <a:cs typeface="Verdana"/>
              </a:rPr>
              <a:t>3</a:t>
            </a:r>
            <a:r>
              <a:rPr lang="en-US" sz="1400" dirty="0" smtClean="0">
                <a:latin typeface="Verdana"/>
                <a:cs typeface="Verdana"/>
              </a:rPr>
              <a:t> </a:t>
            </a:r>
            <a:r>
              <a:rPr lang="en-US" sz="1400" dirty="0" smtClean="0">
                <a:latin typeface="Verdana"/>
                <a:cs typeface="Verdana"/>
              </a:rPr>
              <a:t>Control vs. treatment ∆</a:t>
            </a:r>
            <a:r>
              <a:rPr lang="en-US" sz="1400" baseline="30000" dirty="0" smtClean="0">
                <a:latin typeface="Verdana"/>
                <a:cs typeface="Verdana"/>
              </a:rPr>
              <a:t>14</a:t>
            </a:r>
            <a:r>
              <a:rPr lang="en-US" sz="1400" dirty="0" smtClean="0">
                <a:latin typeface="Verdana"/>
                <a:cs typeface="Verdana"/>
              </a:rPr>
              <a:t>C-CO</a:t>
            </a:r>
            <a:r>
              <a:rPr lang="en-US" sz="1400" baseline="-25000" dirty="0" smtClean="0">
                <a:latin typeface="Verdana"/>
                <a:cs typeface="Verdana"/>
              </a:rPr>
              <a:t>2</a:t>
            </a:r>
            <a:r>
              <a:rPr lang="en-US" sz="1400" dirty="0" smtClean="0">
                <a:latin typeface="Verdana"/>
                <a:cs typeface="Verdana"/>
              </a:rPr>
              <a:t> for all samples.</a:t>
            </a:r>
          </a:p>
          <a:p>
            <a:pPr marL="623888" lvl="1" indent="-623888"/>
            <a:r>
              <a:rPr lang="en-US" sz="1400" dirty="0">
                <a:latin typeface="Verdana"/>
                <a:cs typeface="Verdana"/>
              </a:rPr>
              <a:t>	</a:t>
            </a:r>
            <a:r>
              <a:rPr lang="en-US" sz="1000" dirty="0" smtClean="0">
                <a:latin typeface="Verdana"/>
                <a:cs typeface="Verdana"/>
              </a:rPr>
              <a:t>Solid line shows 1:1, dashed and dotted lines show10‰ and 20‰ offsets respectively (equivalent to ±5 and ±10 years).</a:t>
            </a:r>
          </a:p>
        </p:txBody>
      </p:sp>
      <p:sp>
        <p:nvSpPr>
          <p:cNvPr id="11" name="TextBox 10"/>
          <p:cNvSpPr txBox="1"/>
          <p:nvPr/>
        </p:nvSpPr>
        <p:spPr>
          <a:xfrm>
            <a:off x="7018868" y="3022601"/>
            <a:ext cx="1250757" cy="353943"/>
          </a:xfrm>
          <a:prstGeom prst="rect">
            <a:avLst/>
          </a:prstGeom>
          <a:solidFill>
            <a:schemeClr val="bg1"/>
          </a:solidFill>
        </p:spPr>
        <p:txBody>
          <a:bodyPr wrap="none" rtlCol="0">
            <a:spAutoFit/>
          </a:bodyPr>
          <a:lstStyle/>
          <a:p>
            <a:r>
              <a:rPr lang="en-US" sz="1700" dirty="0" smtClean="0">
                <a:latin typeface="Arial"/>
                <a:cs typeface="Arial"/>
              </a:rPr>
              <a:t>Ecosystem</a:t>
            </a:r>
            <a:endParaRPr lang="en-US" sz="1700" dirty="0">
              <a:latin typeface="Arial"/>
              <a:cs typeface="Arial"/>
            </a:endParaRPr>
          </a:p>
        </p:txBody>
      </p:sp>
    </p:spTree>
    <p:extLst>
      <p:ext uri="{BB962C8B-B14F-4D97-AF65-F5344CB8AC3E}">
        <p14:creationId xmlns:p14="http://schemas.microsoft.com/office/powerpoint/2010/main" val="2614321020"/>
      </p:ext>
    </p:extLst>
  </p:cSld>
  <p:clrMapOvr>
    <a:masterClrMapping/>
  </p:clrMapOvr>
  <mc:AlternateContent xmlns:mc="http://schemas.openxmlformats.org/markup-compatibility/2006" xmlns:p14="http://schemas.microsoft.com/office/powerpoint/2010/main">
    <mc:Choice Requires="p14">
      <p:transition spd="slow" p14:dur="2000" advTm="72074"/>
    </mc:Choice>
    <mc:Fallback xmlns="">
      <p:transition xmlns:p14="http://schemas.microsoft.com/office/powerpoint/2010/main" spd="slow" advTm="72074"/>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5081"/>
          </a:solidFill>
        </p:spPr>
        <p:txBody>
          <a:bodyPr>
            <a:normAutofit/>
          </a:bodyPr>
          <a:lstStyle/>
          <a:p>
            <a:r>
              <a:rPr lang="en-US" dirty="0" smtClean="0"/>
              <a:t>Distinct forest and grassland C dynamics</a:t>
            </a:r>
            <a:endParaRPr lang="en-US" baseline="-25000" dirty="0"/>
          </a:p>
        </p:txBody>
      </p:sp>
      <p:sp>
        <p:nvSpPr>
          <p:cNvPr id="3" name="Content Placeholder 2"/>
          <p:cNvSpPr>
            <a:spLocks noGrp="1"/>
          </p:cNvSpPr>
          <p:nvPr>
            <p:ph idx="1"/>
          </p:nvPr>
        </p:nvSpPr>
        <p:spPr/>
        <p:txBody>
          <a:bodyPr>
            <a:normAutofit/>
          </a:bodyPr>
          <a:lstStyle/>
          <a:p>
            <a:r>
              <a:rPr lang="en-US" dirty="0" smtClean="0">
                <a:solidFill>
                  <a:srgbClr val="1361A3"/>
                </a:solidFill>
              </a:rPr>
              <a:t>Grassland</a:t>
            </a:r>
            <a:r>
              <a:rPr lang="en-US" dirty="0" smtClean="0"/>
              <a:t> ∆</a:t>
            </a:r>
            <a:r>
              <a:rPr lang="en-US" baseline="30000" dirty="0" smtClean="0"/>
              <a:t>14</a:t>
            </a:r>
            <a:r>
              <a:rPr lang="en-US" dirty="0" smtClean="0"/>
              <a:t>C-CO</a:t>
            </a:r>
            <a:r>
              <a:rPr lang="en-US" baseline="-25000" dirty="0" smtClean="0"/>
              <a:t>2</a:t>
            </a:r>
            <a:r>
              <a:rPr lang="en-US" dirty="0" smtClean="0"/>
              <a:t> tracks bomb curve in both 2011 and 2019, for both control and archived samples</a:t>
            </a:r>
          </a:p>
          <a:p>
            <a:r>
              <a:rPr lang="en-US" dirty="0" smtClean="0"/>
              <a:t>Relative to </a:t>
            </a:r>
            <a:r>
              <a:rPr lang="en-US" dirty="0" smtClean="0"/>
              <a:t>the control, </a:t>
            </a:r>
            <a:r>
              <a:rPr lang="en-US" dirty="0" smtClean="0"/>
              <a:t>we see depletion </a:t>
            </a:r>
            <a:r>
              <a:rPr lang="en-US" dirty="0" smtClean="0"/>
              <a:t>in </a:t>
            </a:r>
            <a:r>
              <a:rPr lang="en-US" dirty="0" smtClean="0">
                <a:solidFill>
                  <a:srgbClr val="A35513"/>
                </a:solidFill>
              </a:rPr>
              <a:t>forest</a:t>
            </a:r>
            <a:r>
              <a:rPr lang="en-US" dirty="0" smtClean="0"/>
              <a:t> </a:t>
            </a:r>
            <a:r>
              <a:rPr lang="en-US" dirty="0" smtClean="0"/>
              <a:t>archived samples in 2011, </a:t>
            </a:r>
            <a:r>
              <a:rPr lang="en-US" dirty="0" smtClean="0"/>
              <a:t>but enrichment </a:t>
            </a:r>
            <a:r>
              <a:rPr lang="en-US" dirty="0" smtClean="0"/>
              <a:t>in 2019 (vis. </a:t>
            </a:r>
            <a:r>
              <a:rPr lang="en-US" b="1" dirty="0" smtClean="0"/>
              <a:t>Fig. 2</a:t>
            </a:r>
            <a:r>
              <a:rPr lang="en-US" dirty="0" smtClean="0"/>
              <a:t>)</a:t>
            </a:r>
          </a:p>
          <a:p>
            <a:r>
              <a:rPr lang="en-US" dirty="0" smtClean="0"/>
              <a:t>Time series reveals key trends in system dynamics</a:t>
            </a:r>
            <a:endParaRPr lang="en-US" dirty="0" smtClean="0"/>
          </a:p>
        </p:txBody>
      </p:sp>
      <p:sp>
        <p:nvSpPr>
          <p:cNvPr id="5" name="TextBox 4"/>
          <p:cNvSpPr txBox="1"/>
          <p:nvPr/>
        </p:nvSpPr>
        <p:spPr>
          <a:xfrm>
            <a:off x="3429000" y="4792802"/>
            <a:ext cx="5486400" cy="461665"/>
          </a:xfrm>
          <a:prstGeom prst="rect">
            <a:avLst/>
          </a:prstGeom>
          <a:solidFill>
            <a:schemeClr val="bg1"/>
          </a:solidFill>
        </p:spPr>
        <p:txBody>
          <a:bodyPr wrap="square" rtlCol="0">
            <a:spAutoFit/>
          </a:bodyPr>
          <a:lstStyle/>
          <a:p>
            <a:pPr marL="623888" lvl="1" indent="-623888"/>
            <a:r>
              <a:rPr lang="en-US" sz="1400" b="1" dirty="0" smtClean="0">
                <a:latin typeface="Verdana"/>
                <a:cs typeface="Verdana"/>
              </a:rPr>
              <a:t>Fig. </a:t>
            </a:r>
            <a:r>
              <a:rPr lang="en-US" sz="1400" b="1" dirty="0">
                <a:latin typeface="Verdana"/>
                <a:cs typeface="Verdana"/>
              </a:rPr>
              <a:t>4</a:t>
            </a:r>
            <a:r>
              <a:rPr lang="en-US" sz="1400" dirty="0" smtClean="0">
                <a:latin typeface="Verdana"/>
                <a:cs typeface="Verdana"/>
              </a:rPr>
              <a:t> </a:t>
            </a:r>
            <a:r>
              <a:rPr lang="en-US" sz="1400" dirty="0" smtClean="0">
                <a:latin typeface="Verdana"/>
                <a:cs typeface="Verdana"/>
              </a:rPr>
              <a:t>Treatment effect on ∆</a:t>
            </a:r>
            <a:r>
              <a:rPr lang="en-US" sz="1400" baseline="30000" dirty="0" smtClean="0">
                <a:latin typeface="Verdana"/>
                <a:cs typeface="Verdana"/>
              </a:rPr>
              <a:t>14</a:t>
            </a:r>
            <a:r>
              <a:rPr lang="en-US" sz="1400" dirty="0" smtClean="0">
                <a:latin typeface="Verdana"/>
                <a:cs typeface="Verdana"/>
              </a:rPr>
              <a:t>C-CO</a:t>
            </a:r>
            <a:r>
              <a:rPr lang="en-US" sz="1400" baseline="-25000" dirty="0" smtClean="0">
                <a:latin typeface="Verdana"/>
                <a:cs typeface="Verdana"/>
              </a:rPr>
              <a:t>2</a:t>
            </a:r>
            <a:r>
              <a:rPr lang="en-US" sz="1400" dirty="0" smtClean="0">
                <a:latin typeface="Verdana"/>
                <a:cs typeface="Verdana"/>
              </a:rPr>
              <a:t> over time.</a:t>
            </a:r>
            <a:r>
              <a:rPr lang="en-US" sz="1400" dirty="0" smtClean="0"/>
              <a:t> </a:t>
            </a:r>
          </a:p>
          <a:p>
            <a:pPr marL="623888" lvl="1" indent="-623888"/>
            <a:r>
              <a:rPr lang="en-US" sz="1000" dirty="0">
                <a:latin typeface="Verdana"/>
                <a:cs typeface="Verdana"/>
              </a:rPr>
              <a:t>	</a:t>
            </a:r>
            <a:r>
              <a:rPr lang="en-US" sz="1000" dirty="0" smtClean="0">
                <a:latin typeface="Verdana"/>
                <a:cs typeface="Verdana"/>
              </a:rPr>
              <a:t>Error </a:t>
            </a:r>
            <a:r>
              <a:rPr lang="en-US" sz="1000" dirty="0">
                <a:latin typeface="Verdana"/>
                <a:cs typeface="Verdana"/>
              </a:rPr>
              <a:t>bars are 2x standard </a:t>
            </a:r>
            <a:r>
              <a:rPr lang="en-US" sz="1000" dirty="0" smtClean="0">
                <a:latin typeface="Verdana"/>
                <a:cs typeface="Verdana"/>
              </a:rPr>
              <a:t>error.</a:t>
            </a:r>
            <a:endParaRPr lang="en-US" sz="1000" dirty="0" smtClean="0"/>
          </a:p>
        </p:txBody>
      </p:sp>
      <p:pic>
        <p:nvPicPr>
          <p:cNvPr id="6" name="Picture 5" descr="f6.treat.tim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8524" y="981314"/>
            <a:ext cx="5486400" cy="3657600"/>
          </a:xfrm>
          <a:prstGeom prst="rect">
            <a:avLst/>
          </a:prstGeom>
        </p:spPr>
      </p:pic>
      <p:sp>
        <p:nvSpPr>
          <p:cNvPr id="7" name="Date Placeholder 6"/>
          <p:cNvSpPr>
            <a:spLocks noGrp="1"/>
          </p:cNvSpPr>
          <p:nvPr>
            <p:ph type="dt" sz="half" idx="10"/>
          </p:nvPr>
        </p:nvSpPr>
        <p:spPr/>
        <p:txBody>
          <a:bodyPr/>
          <a:lstStyle/>
          <a:p>
            <a:r>
              <a:rPr lang="en-US" dirty="0" smtClean="0"/>
              <a:t>19.03.2021</a:t>
            </a:r>
            <a:endParaRPr lang="en-US" dirty="0"/>
          </a:p>
        </p:txBody>
      </p:sp>
      <p:sp>
        <p:nvSpPr>
          <p:cNvPr id="8" name="Footer Placeholder 7"/>
          <p:cNvSpPr>
            <a:spLocks noGrp="1"/>
          </p:cNvSpPr>
          <p:nvPr>
            <p:ph type="ftr" sz="quarter" idx="11"/>
          </p:nvPr>
        </p:nvSpPr>
        <p:spPr/>
        <p:txBody>
          <a:bodyPr/>
          <a:lstStyle/>
          <a:p>
            <a:r>
              <a:rPr lang="en-US" dirty="0"/>
              <a:t>J. Beem-Miller</a:t>
            </a:r>
          </a:p>
        </p:txBody>
      </p:sp>
      <p:sp>
        <p:nvSpPr>
          <p:cNvPr id="9" name="Slide Number Placeholder 8"/>
          <p:cNvSpPr>
            <a:spLocks noGrp="1"/>
          </p:cNvSpPr>
          <p:nvPr>
            <p:ph type="sldNum" sz="quarter" idx="12"/>
          </p:nvPr>
        </p:nvSpPr>
        <p:spPr/>
        <p:txBody>
          <a:bodyPr/>
          <a:lstStyle/>
          <a:p>
            <a:fld id="{D6E039C3-B55B-E34B-B403-368EB567C570}" type="slidenum">
              <a:rPr lang="en-US" smtClean="0"/>
              <a:t>8</a:t>
            </a:fld>
            <a:endParaRPr lang="en-US"/>
          </a:p>
        </p:txBody>
      </p:sp>
      <p:sp>
        <p:nvSpPr>
          <p:cNvPr id="4" name="TextBox 3"/>
          <p:cNvSpPr txBox="1"/>
          <p:nvPr/>
        </p:nvSpPr>
        <p:spPr>
          <a:xfrm>
            <a:off x="7674501" y="1443675"/>
            <a:ext cx="1103262" cy="276999"/>
          </a:xfrm>
          <a:prstGeom prst="rect">
            <a:avLst/>
          </a:prstGeom>
          <a:noFill/>
        </p:spPr>
        <p:txBody>
          <a:bodyPr wrap="none" rtlCol="0">
            <a:spAutoFit/>
          </a:bodyPr>
          <a:lstStyle/>
          <a:p>
            <a:r>
              <a:rPr lang="en-US" sz="1200" dirty="0" smtClean="0">
                <a:latin typeface="Verdana"/>
                <a:cs typeface="Verdana"/>
              </a:rPr>
              <a:t>atmosphere</a:t>
            </a:r>
            <a:endParaRPr lang="en-US" sz="1200" dirty="0">
              <a:latin typeface="Verdana"/>
              <a:cs typeface="Verdana"/>
            </a:endParaRPr>
          </a:p>
        </p:txBody>
      </p:sp>
      <p:cxnSp>
        <p:nvCxnSpPr>
          <p:cNvPr id="11" name="Straight Connector 10"/>
          <p:cNvCxnSpPr/>
          <p:nvPr/>
        </p:nvCxnSpPr>
        <p:spPr>
          <a:xfrm>
            <a:off x="7457401" y="1584787"/>
            <a:ext cx="206245" cy="0"/>
          </a:xfrm>
          <a:prstGeom prst="line">
            <a:avLst/>
          </a:prstGeom>
          <a:ln w="38100">
            <a:solidFill>
              <a:srgbClr val="B8B8B8"/>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366005" y="1737608"/>
            <a:ext cx="1062623" cy="307777"/>
          </a:xfrm>
          <a:prstGeom prst="rect">
            <a:avLst/>
          </a:prstGeom>
          <a:solidFill>
            <a:schemeClr val="bg1"/>
          </a:solidFill>
        </p:spPr>
        <p:txBody>
          <a:bodyPr wrap="none" rtlCol="0">
            <a:spAutoFit/>
          </a:bodyPr>
          <a:lstStyle/>
          <a:p>
            <a:r>
              <a:rPr lang="en-US" sz="1400" dirty="0" smtClean="0">
                <a:latin typeface="Arial"/>
                <a:cs typeface="Arial"/>
              </a:rPr>
              <a:t>Ecosystem</a:t>
            </a:r>
            <a:endParaRPr lang="en-US" sz="1400" dirty="0">
              <a:latin typeface="Arial"/>
              <a:cs typeface="Arial"/>
            </a:endParaRPr>
          </a:p>
        </p:txBody>
      </p:sp>
    </p:spTree>
    <p:extLst>
      <p:ext uri="{BB962C8B-B14F-4D97-AF65-F5344CB8AC3E}">
        <p14:creationId xmlns:p14="http://schemas.microsoft.com/office/powerpoint/2010/main" val="1699169639"/>
      </p:ext>
    </p:extLst>
  </p:cSld>
  <p:clrMapOvr>
    <a:masterClrMapping/>
  </p:clrMapOvr>
  <mc:AlternateContent xmlns:mc="http://schemas.openxmlformats.org/markup-compatibility/2006" xmlns:p14="http://schemas.microsoft.com/office/powerpoint/2010/main">
    <mc:Choice Requires="p14">
      <p:transition spd="slow" p14:dur="2000" advTm="75023"/>
    </mc:Choice>
    <mc:Fallback xmlns="">
      <p:transition xmlns:p14="http://schemas.microsoft.com/office/powerpoint/2010/main" spd="slow" advTm="75023"/>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4D40"/>
          </a:solidFill>
        </p:spPr>
        <p:txBody>
          <a:bodyPr/>
          <a:lstStyle/>
          <a:p>
            <a:r>
              <a:rPr lang="en-US" dirty="0"/>
              <a:t>Archiving effects </a:t>
            </a:r>
            <a:r>
              <a:rPr lang="en-US" dirty="0" smtClean="0"/>
              <a:t>on ∆</a:t>
            </a:r>
            <a:r>
              <a:rPr lang="en-US" baseline="30000" dirty="0" smtClean="0"/>
              <a:t>14</a:t>
            </a:r>
            <a:r>
              <a:rPr lang="en-US" dirty="0" smtClean="0"/>
              <a:t>C-CO</a:t>
            </a:r>
            <a:r>
              <a:rPr lang="en-US" baseline="-25000" dirty="0" smtClean="0"/>
              <a:t>2</a:t>
            </a:r>
            <a:endParaRPr lang="en-US" baseline="-25000" dirty="0"/>
          </a:p>
        </p:txBody>
      </p:sp>
      <p:sp>
        <p:nvSpPr>
          <p:cNvPr id="11" name="Content Placeholder 10"/>
          <p:cNvSpPr>
            <a:spLocks noGrp="1"/>
          </p:cNvSpPr>
          <p:nvPr>
            <p:ph idx="1"/>
          </p:nvPr>
        </p:nvSpPr>
        <p:spPr/>
        <p:txBody>
          <a:bodyPr>
            <a:normAutofit/>
          </a:bodyPr>
          <a:lstStyle/>
          <a:p>
            <a:r>
              <a:rPr lang="en-US" sz="1600" dirty="0"/>
              <a:t>Perturbation of the soil system in laboratory soil incubations (e.g. air-drying and rewetting, long-term storage) may alter the relative contribution of different soil C pools to respiration</a:t>
            </a:r>
          </a:p>
          <a:p>
            <a:r>
              <a:rPr lang="en-US" sz="1600" dirty="0" smtClean="0"/>
              <a:t>Direction </a:t>
            </a:r>
            <a:r>
              <a:rPr lang="en-US" sz="1600" dirty="0" smtClean="0"/>
              <a:t>and magnitude of the shift in ∆</a:t>
            </a:r>
            <a:r>
              <a:rPr lang="en-US" sz="1600" baseline="30000" dirty="0" smtClean="0"/>
              <a:t>14</a:t>
            </a:r>
            <a:r>
              <a:rPr lang="en-US" sz="1600" dirty="0" smtClean="0"/>
              <a:t>C-CO</a:t>
            </a:r>
            <a:r>
              <a:rPr lang="en-US" sz="1600" baseline="-25000" dirty="0" smtClean="0"/>
              <a:t>2</a:t>
            </a:r>
            <a:r>
              <a:rPr lang="en-US" sz="1600" dirty="0" smtClean="0"/>
              <a:t> depends on:</a:t>
            </a:r>
          </a:p>
          <a:p>
            <a:pPr marL="455613" indent="-222250">
              <a:buFont typeface="+mj-lt"/>
              <a:buAutoNum type="arabicPeriod"/>
            </a:pPr>
            <a:r>
              <a:rPr lang="en-US" sz="1600" dirty="0" smtClean="0"/>
              <a:t>Year when soil </a:t>
            </a:r>
            <a:r>
              <a:rPr lang="en-US" sz="1600" dirty="0"/>
              <a:t>C pool </a:t>
            </a:r>
            <a:r>
              <a:rPr lang="en-US" sz="1600" baseline="30000" dirty="0"/>
              <a:t>14</a:t>
            </a:r>
            <a:r>
              <a:rPr lang="en-US" sz="1600" dirty="0"/>
              <a:t>C </a:t>
            </a:r>
            <a:r>
              <a:rPr lang="en-US" sz="1600" dirty="0" smtClean="0"/>
              <a:t>curves cross</a:t>
            </a:r>
          </a:p>
          <a:p>
            <a:pPr marL="455613" indent="-222250">
              <a:buFont typeface="+mj-lt"/>
              <a:buAutoNum type="arabicPeriod"/>
            </a:pPr>
            <a:r>
              <a:rPr lang="en-US" sz="1600" dirty="0"/>
              <a:t>Y</a:t>
            </a:r>
            <a:r>
              <a:rPr lang="en-US" sz="1600" dirty="0" smtClean="0"/>
              <a:t>ear of sample collection</a:t>
            </a:r>
          </a:p>
        </p:txBody>
      </p:sp>
      <p:pic>
        <p:nvPicPr>
          <p:cNvPr id="13" name="Picture 12" descr="f2.concept.mode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8524" y="985520"/>
            <a:ext cx="5486400" cy="3657600"/>
          </a:xfrm>
          <a:prstGeom prst="rect">
            <a:avLst/>
          </a:prstGeom>
        </p:spPr>
      </p:pic>
      <p:sp>
        <p:nvSpPr>
          <p:cNvPr id="14" name="TextBox 13"/>
          <p:cNvSpPr txBox="1"/>
          <p:nvPr/>
        </p:nvSpPr>
        <p:spPr>
          <a:xfrm>
            <a:off x="3429000" y="4638914"/>
            <a:ext cx="5486400" cy="646331"/>
          </a:xfrm>
          <a:prstGeom prst="rect">
            <a:avLst/>
          </a:prstGeom>
          <a:solidFill>
            <a:schemeClr val="bg1"/>
          </a:solidFill>
        </p:spPr>
        <p:txBody>
          <a:bodyPr wrap="square" rtlCol="0">
            <a:spAutoFit/>
          </a:bodyPr>
          <a:lstStyle/>
          <a:p>
            <a:pPr marL="623888" lvl="1" indent="-623888"/>
            <a:r>
              <a:rPr lang="en-US" sz="1400" b="1" dirty="0" smtClean="0">
                <a:latin typeface="Verdana"/>
                <a:cs typeface="Verdana"/>
              </a:rPr>
              <a:t>Fig. </a:t>
            </a:r>
            <a:r>
              <a:rPr lang="en-US" sz="1400" b="1" dirty="0" smtClean="0">
                <a:latin typeface="Verdana"/>
                <a:cs typeface="Verdana"/>
              </a:rPr>
              <a:t>2</a:t>
            </a:r>
            <a:r>
              <a:rPr lang="en-US" sz="1400" dirty="0" smtClean="0">
                <a:latin typeface="Verdana"/>
                <a:cs typeface="Verdana"/>
              </a:rPr>
              <a:t> </a:t>
            </a:r>
            <a:r>
              <a:rPr lang="en-US" sz="1400" dirty="0" smtClean="0">
                <a:latin typeface="Verdana"/>
                <a:cs typeface="Verdana"/>
              </a:rPr>
              <a:t>Potential treatment effects on ∆</a:t>
            </a:r>
            <a:r>
              <a:rPr lang="en-US" sz="1400" baseline="30000" dirty="0" smtClean="0">
                <a:latin typeface="Verdana"/>
                <a:cs typeface="Verdana"/>
              </a:rPr>
              <a:t>14</a:t>
            </a:r>
            <a:r>
              <a:rPr lang="en-US" sz="1400" dirty="0" smtClean="0">
                <a:latin typeface="Verdana"/>
                <a:cs typeface="Verdana"/>
              </a:rPr>
              <a:t>C of respired CO</a:t>
            </a:r>
            <a:r>
              <a:rPr lang="en-US" sz="1400" baseline="-25000" dirty="0" smtClean="0">
                <a:latin typeface="Verdana"/>
                <a:cs typeface="Verdana"/>
              </a:rPr>
              <a:t>2</a:t>
            </a:r>
            <a:r>
              <a:rPr lang="en-US" sz="1400" dirty="0" smtClean="0">
                <a:latin typeface="Verdana"/>
                <a:cs typeface="Verdana"/>
              </a:rPr>
              <a:t>.</a:t>
            </a:r>
            <a:r>
              <a:rPr lang="en-US" sz="1400" dirty="0"/>
              <a:t> </a:t>
            </a:r>
            <a:r>
              <a:rPr lang="en-US" sz="1200" dirty="0" smtClean="0"/>
              <a:t> </a:t>
            </a:r>
            <a:r>
              <a:rPr lang="en-US" sz="1200" dirty="0" smtClean="0">
                <a:latin typeface="Wingdings"/>
                <a:ea typeface="Wingdings"/>
                <a:cs typeface="Wingdings"/>
                <a:sym typeface="Wingdings"/>
              </a:rPr>
              <a:t></a:t>
            </a:r>
            <a:r>
              <a:rPr lang="en-US" sz="1000" dirty="0" smtClean="0">
                <a:latin typeface="Verdana"/>
                <a:cs typeface="Verdana"/>
              </a:rPr>
              <a:t>Increased </a:t>
            </a:r>
            <a:r>
              <a:rPr lang="en-US" sz="1000" dirty="0">
                <a:solidFill>
                  <a:srgbClr val="1E88E5"/>
                </a:solidFill>
                <a:latin typeface="Verdana"/>
                <a:cs typeface="Verdana"/>
              </a:rPr>
              <a:t>slow pool</a:t>
            </a:r>
            <a:r>
              <a:rPr lang="en-US" sz="1000" dirty="0">
                <a:latin typeface="Verdana"/>
                <a:cs typeface="Verdana"/>
              </a:rPr>
              <a:t> contribution (</a:t>
            </a:r>
            <a:r>
              <a:rPr lang="en-US" sz="1000" dirty="0">
                <a:solidFill>
                  <a:srgbClr val="FFC107"/>
                </a:solidFill>
                <a:latin typeface="Verdana"/>
                <a:cs typeface="Verdana"/>
              </a:rPr>
              <a:t>open </a:t>
            </a:r>
            <a:r>
              <a:rPr lang="en-US" sz="1000" dirty="0" smtClean="0">
                <a:solidFill>
                  <a:srgbClr val="FFC107"/>
                </a:solidFill>
                <a:latin typeface="Verdana"/>
                <a:cs typeface="Verdana"/>
              </a:rPr>
              <a:t>squares</a:t>
            </a:r>
            <a:r>
              <a:rPr lang="en-US" sz="1000" dirty="0" smtClean="0">
                <a:latin typeface="Verdana"/>
                <a:cs typeface="Verdana"/>
              </a:rPr>
              <a:t>) </a:t>
            </a:r>
            <a:r>
              <a:rPr lang="en-US" sz="1000" dirty="0">
                <a:latin typeface="Verdana"/>
                <a:cs typeface="Verdana"/>
              </a:rPr>
              <a:t>results in </a:t>
            </a:r>
            <a:r>
              <a:rPr lang="en-US" sz="1000" b="1" dirty="0">
                <a:latin typeface="Verdana"/>
                <a:cs typeface="Verdana"/>
              </a:rPr>
              <a:t>depletion</a:t>
            </a:r>
            <a:r>
              <a:rPr lang="en-US" sz="1000" dirty="0">
                <a:latin typeface="Verdana"/>
                <a:cs typeface="Verdana"/>
              </a:rPr>
              <a:t> relative to the controls (</a:t>
            </a:r>
            <a:r>
              <a:rPr lang="en-US" sz="1000" dirty="0">
                <a:solidFill>
                  <a:srgbClr val="FFC107"/>
                </a:solidFill>
                <a:latin typeface="Verdana"/>
                <a:cs typeface="Verdana"/>
              </a:rPr>
              <a:t>solid </a:t>
            </a:r>
            <a:r>
              <a:rPr lang="en-US" sz="1000" dirty="0" smtClean="0">
                <a:solidFill>
                  <a:srgbClr val="FFC107"/>
                </a:solidFill>
                <a:latin typeface="Verdana"/>
                <a:cs typeface="Verdana"/>
              </a:rPr>
              <a:t>circles</a:t>
            </a:r>
            <a:r>
              <a:rPr lang="en-US" sz="1000" dirty="0" smtClean="0">
                <a:latin typeface="Verdana"/>
                <a:cs typeface="Verdana"/>
              </a:rPr>
              <a:t>) </a:t>
            </a:r>
            <a:r>
              <a:rPr lang="en-US" sz="1000" dirty="0">
                <a:latin typeface="Verdana"/>
                <a:cs typeface="Verdana"/>
              </a:rPr>
              <a:t>in 1991, but </a:t>
            </a:r>
            <a:r>
              <a:rPr lang="en-US" sz="1000" b="1" dirty="0">
                <a:latin typeface="Verdana"/>
                <a:cs typeface="Verdana"/>
              </a:rPr>
              <a:t>enrichment</a:t>
            </a:r>
            <a:r>
              <a:rPr lang="en-US" sz="1000" dirty="0">
                <a:latin typeface="Verdana"/>
                <a:cs typeface="Verdana"/>
              </a:rPr>
              <a:t> in </a:t>
            </a:r>
            <a:r>
              <a:rPr lang="en-US" sz="1000" dirty="0" smtClean="0">
                <a:latin typeface="Verdana"/>
                <a:cs typeface="Verdana"/>
              </a:rPr>
              <a:t>2019</a:t>
            </a:r>
            <a:endParaRPr lang="en-US" sz="1600" dirty="0">
              <a:latin typeface="Verdana"/>
              <a:cs typeface="Verdana"/>
            </a:endParaRPr>
          </a:p>
        </p:txBody>
      </p:sp>
      <p:cxnSp>
        <p:nvCxnSpPr>
          <p:cNvPr id="18" name="Straight Arrow Connector 17"/>
          <p:cNvCxnSpPr/>
          <p:nvPr/>
        </p:nvCxnSpPr>
        <p:spPr>
          <a:xfrm flipV="1">
            <a:off x="6777566" y="3253315"/>
            <a:ext cx="0" cy="338666"/>
          </a:xfrm>
          <a:prstGeom prst="straightConnector1">
            <a:avLst/>
          </a:prstGeom>
          <a:ln w="31750">
            <a:solidFill>
              <a:srgbClr val="6293CD"/>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4690541" y="2317744"/>
            <a:ext cx="0" cy="338666"/>
          </a:xfrm>
          <a:prstGeom prst="straightConnector1">
            <a:avLst/>
          </a:prstGeom>
          <a:ln w="31750">
            <a:solidFill>
              <a:srgbClr val="6293CD"/>
            </a:solidFill>
            <a:tailEnd type="arrow"/>
          </a:ln>
          <a:effectLst/>
          <a:scene3d>
            <a:camera prst="orthographicFront">
              <a:rot lat="0" lon="0" rev="10800000"/>
            </a:camera>
            <a:lightRig rig="threePt" dir="t"/>
          </a:scene3d>
        </p:spPr>
        <p:style>
          <a:lnRef idx="2">
            <a:schemeClr val="accent1"/>
          </a:lnRef>
          <a:fillRef idx="0">
            <a:schemeClr val="accent1"/>
          </a:fillRef>
          <a:effectRef idx="1">
            <a:schemeClr val="accent1"/>
          </a:effectRef>
          <a:fontRef idx="minor">
            <a:schemeClr val="tx1"/>
          </a:fontRef>
        </p:style>
      </p:cxnSp>
      <p:sp>
        <p:nvSpPr>
          <p:cNvPr id="20" name="Date Placeholder 19"/>
          <p:cNvSpPr>
            <a:spLocks noGrp="1"/>
          </p:cNvSpPr>
          <p:nvPr>
            <p:ph type="dt" sz="half" idx="10"/>
          </p:nvPr>
        </p:nvSpPr>
        <p:spPr/>
        <p:txBody>
          <a:bodyPr/>
          <a:lstStyle/>
          <a:p>
            <a:r>
              <a:rPr lang="en-US" dirty="0" smtClean="0"/>
              <a:t>19.03.2021</a:t>
            </a:r>
            <a:endParaRPr lang="en-US" dirty="0"/>
          </a:p>
        </p:txBody>
      </p:sp>
      <p:sp>
        <p:nvSpPr>
          <p:cNvPr id="21" name="Footer Placeholder 20"/>
          <p:cNvSpPr>
            <a:spLocks noGrp="1"/>
          </p:cNvSpPr>
          <p:nvPr>
            <p:ph type="ftr" sz="quarter" idx="11"/>
          </p:nvPr>
        </p:nvSpPr>
        <p:spPr/>
        <p:txBody>
          <a:bodyPr/>
          <a:lstStyle/>
          <a:p>
            <a:r>
              <a:rPr lang="en-US" dirty="0"/>
              <a:t>J. Beem-Miller</a:t>
            </a:r>
          </a:p>
        </p:txBody>
      </p:sp>
      <p:sp>
        <p:nvSpPr>
          <p:cNvPr id="22" name="Slide Number Placeholder 21"/>
          <p:cNvSpPr>
            <a:spLocks noGrp="1"/>
          </p:cNvSpPr>
          <p:nvPr>
            <p:ph type="sldNum" sz="quarter" idx="12"/>
          </p:nvPr>
        </p:nvSpPr>
        <p:spPr/>
        <p:txBody>
          <a:bodyPr/>
          <a:lstStyle/>
          <a:p>
            <a:fld id="{D6E039C3-B55B-E34B-B403-368EB567C570}" type="slidenum">
              <a:rPr lang="en-US" smtClean="0"/>
              <a:t>9</a:t>
            </a:fld>
            <a:endParaRPr lang="en-US"/>
          </a:p>
        </p:txBody>
      </p:sp>
      <p:sp>
        <p:nvSpPr>
          <p:cNvPr id="15" name="Rectangle 14"/>
          <p:cNvSpPr/>
          <p:nvPr/>
        </p:nvSpPr>
        <p:spPr>
          <a:xfrm>
            <a:off x="4419600" y="1936750"/>
            <a:ext cx="168275" cy="1301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6534150" y="3632201"/>
            <a:ext cx="127000" cy="14605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6524625" y="3714750"/>
            <a:ext cx="104775" cy="92076"/>
          </a:xfrm>
          <a:prstGeom prst="line">
            <a:avLst/>
          </a:prstGeom>
          <a:ln w="12700">
            <a:solidFill>
              <a:srgbClr val="DA004E"/>
            </a:solidFill>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7128933" y="2954868"/>
            <a:ext cx="1557867" cy="5122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510766298"/>
      </p:ext>
    </p:extLst>
  </p:cSld>
  <p:clrMapOvr>
    <a:masterClrMapping/>
  </p:clrMapOvr>
  <mc:AlternateContent xmlns:mc="http://schemas.openxmlformats.org/markup-compatibility/2006" xmlns:p14="http://schemas.microsoft.com/office/powerpoint/2010/main">
    <mc:Choice Requires="p14">
      <p:transition spd="slow" p14:dur="2000" advTm="55774"/>
    </mc:Choice>
    <mc:Fallback xmlns="">
      <p:transition xmlns:p14="http://schemas.microsoft.com/office/powerpoint/2010/main" spd="slow" advTm="55774"/>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1.7|1.8|0.5|0.8"/>
</p:tagLst>
</file>

<file path=ppt/tags/tag2.xml><?xml version="1.0" encoding="utf-8"?>
<p:tagLst xmlns:a="http://schemas.openxmlformats.org/drawingml/2006/main" xmlns:r="http://schemas.openxmlformats.org/officeDocument/2006/relationships" xmlns:p="http://schemas.openxmlformats.org/presentationml/2006/main">
  <p:tag name="TIMING" val="|51.7|1.8|0.5|0.8"/>
</p:tagLst>
</file>

<file path=ppt/tags/tag3.xml><?xml version="1.0" encoding="utf-8"?>
<p:tagLst xmlns:a="http://schemas.openxmlformats.org/drawingml/2006/main" xmlns:r="http://schemas.openxmlformats.org/officeDocument/2006/relationships" xmlns:p="http://schemas.openxmlformats.org/presentationml/2006/main">
  <p:tag name="TIMING" val="|51.7|1.8|0.5|0.8"/>
</p:tagLst>
</file>

<file path=ppt/tags/tag4.xml><?xml version="1.0" encoding="utf-8"?>
<p:tagLst xmlns:a="http://schemas.openxmlformats.org/drawingml/2006/main" xmlns:r="http://schemas.openxmlformats.org/officeDocument/2006/relationships" xmlns:p="http://schemas.openxmlformats.org/presentationml/2006/main">
  <p:tag name="TIMING" val="|51.7|1.8|0.5|0.8"/>
</p:tagLst>
</file>

<file path=ppt/tags/tag5.xml><?xml version="1.0" encoding="utf-8"?>
<p:tagLst xmlns:a="http://schemas.openxmlformats.org/drawingml/2006/main" xmlns:r="http://schemas.openxmlformats.org/officeDocument/2006/relationships" xmlns:p="http://schemas.openxmlformats.org/presentationml/2006/main">
  <p:tag name="TIMING" val="|51.7|1.8|0.5|0.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4664</TotalTime>
  <Words>1157</Words>
  <Application>Microsoft Macintosh PowerPoint</Application>
  <PresentationFormat>On-screen Show (16:10)</PresentationFormat>
  <Paragraphs>125</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Incubating archived soils: a decadal tracer?</vt:lpstr>
      <vt:lpstr>Archiving effects on ∆14C-CO2</vt:lpstr>
      <vt:lpstr>Archiving effects on ∆14C-CO2</vt:lpstr>
      <vt:lpstr>Archiving effects on ∆14C-CO2</vt:lpstr>
      <vt:lpstr>Archiving effects on ∆14C-CO2</vt:lpstr>
      <vt:lpstr>Drying/rewetting significant, not storage</vt:lpstr>
      <vt:lpstr>Distinct forest and grassland C dynamics</vt:lpstr>
      <vt:lpstr>Archiving effects on ∆14C-CO2</vt:lpstr>
    </vt:vector>
  </TitlesOfParts>
  <Company>MPI-BGC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Beem-Miller</dc:creator>
  <cp:lastModifiedBy>Jeff Beem-Miller</cp:lastModifiedBy>
  <cp:revision>277</cp:revision>
  <dcterms:created xsi:type="dcterms:W3CDTF">2020-05-01T17:36:50Z</dcterms:created>
  <dcterms:modified xsi:type="dcterms:W3CDTF">2021-03-20T18:38:11Z</dcterms:modified>
</cp:coreProperties>
</file>