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269" r:id="rId2"/>
    <p:sldId id="275" r:id="rId3"/>
    <p:sldId id="276" r:id="rId4"/>
    <p:sldId id="277" r:id="rId5"/>
    <p:sldId id="278" r:id="rId6"/>
    <p:sldId id="279" r:id="rId7"/>
    <p:sldId id="280" r:id="rId8"/>
    <p:sldId id="270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6A569B9-BF07-4FE1-8FEF-FB0700833551}">
          <p14:sldIdLst>
            <p14:sldId id="269"/>
            <p14:sldId id="275"/>
            <p14:sldId id="276"/>
            <p14:sldId id="277"/>
            <p14:sldId id="278"/>
            <p14:sldId id="279"/>
            <p14:sldId id="280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814AD"/>
    <a:srgbClr val="0D6C66"/>
    <a:srgbClr val="006C66"/>
    <a:srgbClr val="00786C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7" autoAdjust="0"/>
    <p:restoredTop sz="97806" autoAdjust="0"/>
  </p:normalViewPr>
  <p:slideViewPr>
    <p:cSldViewPr snapToGrid="0" snapToObjects="1" showGuides="1">
      <p:cViewPr>
        <p:scale>
          <a:sx n="114" d="100"/>
          <a:sy n="114" d="100"/>
        </p:scale>
        <p:origin x="-1120" y="96"/>
      </p:cViewPr>
      <p:guideLst>
        <p:guide orient="horz" pos="1207"/>
        <p:guide orient="horz" pos="2197"/>
        <p:guide orient="horz" pos="2453"/>
        <p:guide orient="horz" pos="2680"/>
        <p:guide orient="horz" pos="1797"/>
        <p:guide orient="horz" pos="2098"/>
        <p:guide orient="horz" pos="1968"/>
        <p:guide orient="horz" pos="2384"/>
        <p:guide orient="horz" pos="2984"/>
        <p:guide pos="53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-354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76441-8ECF-4487-A39D-FAC242097509}" type="datetimeFigureOut">
              <a:rPr lang="de-DE" smtClean="0"/>
              <a:t>6/17/21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3189E-ACA8-4B70-B8DF-16915B78B1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4210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07F49-C755-4AB8-9A2A-44800141E7CF}" type="datetimeFigureOut">
              <a:rPr lang="de-DE" smtClean="0"/>
              <a:t>6/17/21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C2C12-C390-4C4D-8919-8B39B49565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9159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Brief overview of thesis work: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Mineralogical and climatic controls on decadal soil carbon dynamics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key technique...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Soil carbon is not a single homogenous pool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Incubations provide insight into faster cycling carbon pools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This of particular interest as we try to predict the near-term effects of environmental change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7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overview of main study site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PM</a:t>
            </a:r>
            <a:r>
              <a:rPr lang="en-US" baseline="0" dirty="0" smtClean="0"/>
              <a:t> x climate gradient in Sierras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Granite -&gt; Andesite -&gt; Basalt heading north; elevation = MAT gradient; no change in MAP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time series: look at how bomb spike moves through soils over 20 years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density + thermal fractionations to dig into mineral-associated carbon dynamics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compare model structures and turnover rates with </a:t>
            </a:r>
            <a:r>
              <a:rPr lang="en-US" baseline="0" dirty="0" err="1" smtClean="0"/>
              <a:t>SoilR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762449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[Describe</a:t>
            </a:r>
            <a:r>
              <a:rPr lang="en-US" baseline="0" dirty="0" smtClean="0"/>
              <a:t> graph]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Andesite</a:t>
            </a:r>
            <a:r>
              <a:rPr lang="en-US" baseline="0" dirty="0" smtClean="0"/>
              <a:t> less enriched than granite and basalt at both warm and cool sites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almost all bulk points remain below atmosphere curve for cool site, but cross atmosphere curve for warm site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overall dynamics faster with higher MAT, regardless of parent material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error bars are spatial reps (3x pits per site)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24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Same bulk data,</a:t>
            </a:r>
            <a:r>
              <a:rPr lang="en-US" baseline="0" dirty="0" smtClean="0"/>
              <a:t> + incubation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Key</a:t>
            </a:r>
            <a:r>
              <a:rPr lang="en-US" baseline="0" dirty="0" smtClean="0"/>
              <a:t> finding: difference between bulk and respired CO2 greatest in </a:t>
            </a:r>
            <a:r>
              <a:rPr lang="en-US" baseline="0" dirty="0" err="1" smtClean="0"/>
              <a:t>andesites</a:t>
            </a:r>
            <a:r>
              <a:rPr lang="en-US" baseline="0" dirty="0" smtClean="0"/>
              <a:t>, then basalts---almost no difference in granite soils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Tells us about the relative contribution of</a:t>
            </a:r>
            <a:r>
              <a:rPr lang="en-US" baseline="0" dirty="0" smtClean="0"/>
              <a:t> soil carbon pools with different intrinsic decomposition rates to respiration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For example, bulk 14C indistinguishable between BS and GR in 2019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difference in respiration curves tells us mean age BS &gt; GR</a:t>
            </a:r>
          </a:p>
        </p:txBody>
      </p:sp>
    </p:spTree>
    <p:extLst>
      <p:ext uri="{BB962C8B-B14F-4D97-AF65-F5344CB8AC3E}">
        <p14:creationId xmlns:p14="http://schemas.microsoft.com/office/powerpoint/2010/main" val="39072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90724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90724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90724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Before</a:t>
            </a:r>
            <a:r>
              <a:rPr lang="en-US" baseline="0" dirty="0" smtClean="0"/>
              <a:t> we can construct time series of 14C-CO2...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Samples from all over the US and Germany, forest and grasslands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Previously incubated soils, then I incubated splits that had been air-dried and stored for 7 to 14 years before I rewet and incubated them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Bottom line: technique works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significant difference due to air-drying, especially in grasslands, but five to ten per mille, so minor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Since only air-drying and rewetting had impact, can compare on air-dry and rewet basis over time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92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99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C67DD-597E-4DD4-B469-78694456D089}" type="datetime1">
              <a:rPr lang="de-DE" smtClean="0"/>
              <a:t>6/17/21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95DE-560B-4B9C-A570-F1CF742FD6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02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hyperlink" Target="https://www.google.de/url?sa=i&amp;url=https://nachrichten.idw-online.de/2020/08/25/christoph-keplinger-als-neuer-direktor-an-das-max-planck-institut-fuer-intelligente-systeme-berufen/&amp;psig=AOvVaw3yAjmI5BHa6PVUCLHb4Fmc&amp;ust=1603808603583000&amp;source=images&amp;cd=vfe&amp;ved=0CAIQjRxqFwoTCMD03eK60uwCFQAAAAAdAAAAABAE" TargetMode="External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jpg"/><Relationship Id="rId10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rc_curv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7" t="4000" r="4409" b="33331"/>
          <a:stretch/>
        </p:blipFill>
        <p:spPr>
          <a:xfrm>
            <a:off x="4427984" y="1700808"/>
            <a:ext cx="4190997" cy="2561468"/>
          </a:xfrm>
          <a:prstGeom prst="rect">
            <a:avLst/>
          </a:prstGeom>
        </p:spPr>
      </p:pic>
      <p:pic>
        <p:nvPicPr>
          <p:cNvPr id="20" name="Picture 19" descr="IncJar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3933056"/>
            <a:ext cx="641350" cy="142314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BB10EA30-B6D3-42DA-A7FF-77EE698FC1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2" y="6657835"/>
            <a:ext cx="566999" cy="189000"/>
          </a:xfrm>
          <a:prstGeom prst="rect">
            <a:avLst/>
          </a:prstGeom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xmlns="" id="{A79C92D2-967A-4B17-BA32-577BAA22A5AD}"/>
              </a:ext>
            </a:extLst>
          </p:cNvPr>
          <p:cNvSpPr/>
          <p:nvPr/>
        </p:nvSpPr>
        <p:spPr>
          <a:xfrm>
            <a:off x="8113" y="-1158"/>
            <a:ext cx="9144000" cy="737357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xmlns="" id="{381BC940-A9D0-4E32-8BC1-8C96B11FEEBA}"/>
              </a:ext>
            </a:extLst>
          </p:cNvPr>
          <p:cNvSpPr/>
          <p:nvPr/>
        </p:nvSpPr>
        <p:spPr>
          <a:xfrm>
            <a:off x="0" y="6282783"/>
            <a:ext cx="9144000" cy="575217"/>
          </a:xfrm>
          <a:prstGeom prst="rect">
            <a:avLst/>
          </a:prstGeom>
          <a:solidFill>
            <a:srgbClr val="0D6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" descr="Christoph Keplinger als neuer Direktor an das Max-Planck-Institut für  Intelligente Systeme berufen">
            <a:hlinkClick r:id="rId6"/>
            <a:extLst>
              <a:ext uri="{FF2B5EF4-FFF2-40B4-BE49-F238E27FC236}">
                <a16:creationId xmlns:a16="http://schemas.microsoft.com/office/drawing/2014/main" xmlns="" id="{56C6281E-27EA-4CAC-90E2-9FC0D4A74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54" y="6349837"/>
            <a:ext cx="1188132" cy="35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xmlns="" id="{ADDA09F5-B1EF-430A-B1E6-EDCC538F4196}"/>
              </a:ext>
            </a:extLst>
          </p:cNvPr>
          <p:cNvSpPr/>
          <p:nvPr/>
        </p:nvSpPr>
        <p:spPr>
          <a:xfrm>
            <a:off x="5380246" y="6360657"/>
            <a:ext cx="3573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35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SCIENTIFIC ADVISORY BOARD MEETING</a:t>
            </a:r>
            <a:br>
              <a:rPr lang="en-US" sz="135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en-US" sz="105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April 2021</a:t>
            </a:r>
            <a:endParaRPr lang="en-US" sz="135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xmlns="" id="{F8322CE9-DE92-4A80-8991-E6D30FBB25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2607" y="6413993"/>
            <a:ext cx="1515905" cy="309095"/>
          </a:xfrm>
          <a:prstGeom prst="rect">
            <a:avLst/>
          </a:prstGeom>
        </p:spPr>
      </p:pic>
      <p:sp>
        <p:nvSpPr>
          <p:cNvPr id="40" name="Rechteck 39">
            <a:extLst>
              <a:ext uri="{FF2B5EF4-FFF2-40B4-BE49-F238E27FC236}">
                <a16:creationId xmlns:a16="http://schemas.microsoft.com/office/drawing/2014/main" xmlns="" id="{01DCB31E-361C-4717-A8BE-A840A7F68AC8}"/>
              </a:ext>
            </a:extLst>
          </p:cNvPr>
          <p:cNvSpPr/>
          <p:nvPr/>
        </p:nvSpPr>
        <p:spPr>
          <a:xfrm>
            <a:off x="179512" y="3429000"/>
            <a:ext cx="862831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Jeffrey BEEM-MILLER</a:t>
            </a:r>
            <a:r>
              <a:rPr lang="en-US" altLang="en-US" baseline="68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1,2</a:t>
            </a:r>
          </a:p>
          <a:p>
            <a:pPr>
              <a:spcBef>
                <a:spcPct val="0"/>
              </a:spcBef>
            </a:pPr>
            <a:r>
              <a:rPr lang="en-US" altLang="en-US" sz="1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Max Planck Institute for Biogeochemistry, Germany</a:t>
            </a:r>
          </a:p>
          <a:p>
            <a:pPr>
              <a:spcBef>
                <a:spcPct val="0"/>
              </a:spcBef>
            </a:pPr>
            <a:r>
              <a:rPr lang="en-US" altLang="en-US" sz="1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Leibnitz University Hannover, Germany</a:t>
            </a:r>
          </a:p>
          <a:p>
            <a:pPr>
              <a:spcBef>
                <a:spcPct val="0"/>
              </a:spcBef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jbeem@bgc-jena.mpg.de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xmlns="" id="{A02957B2-21E3-4DD6-894A-248F43B693B2}"/>
              </a:ext>
            </a:extLst>
          </p:cNvPr>
          <p:cNvSpPr/>
          <p:nvPr/>
        </p:nvSpPr>
        <p:spPr>
          <a:xfrm>
            <a:off x="144016" y="1196752"/>
            <a:ext cx="50760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Mineralogical and climatic controls on decadal soil carbon dynamics</a:t>
            </a:r>
          </a:p>
          <a:p>
            <a:pPr>
              <a:spcBef>
                <a:spcPct val="0"/>
              </a:spcBef>
            </a:pPr>
            <a:r>
              <a:rPr lang="en-US" altLang="en-US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Tracing transiently cycling C with radiocarbon incubations of archived soils</a:t>
            </a:r>
            <a:endParaRPr lang="en-US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 descr="sampling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861048"/>
            <a:ext cx="2137508" cy="2178812"/>
          </a:xfrm>
          <a:prstGeom prst="rect">
            <a:avLst/>
          </a:prstGeom>
        </p:spPr>
      </p:pic>
      <p:pic>
        <p:nvPicPr>
          <p:cNvPr id="27" name="Picture 26" descr="MICADAS_980x653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484784"/>
            <a:ext cx="2160240" cy="143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90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184" y="1255192"/>
            <a:ext cx="5509740" cy="420778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BB10EA30-B6D3-42DA-A7FF-77EE698FC1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2" y="6657835"/>
            <a:ext cx="566999" cy="189000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34949" y="180606"/>
            <a:ext cx="8689975" cy="800122"/>
          </a:xfrm>
          <a:prstGeom prst="rect">
            <a:avLst/>
          </a:prstGeom>
          <a:solidFill>
            <a:srgbClr val="0D6C66"/>
          </a:solidFill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  <a:latin typeface="Arial"/>
                <a:cs typeface="Arial"/>
              </a:rPr>
              <a:t>I. Minerals vs. climate</a:t>
            </a:r>
            <a:endParaRPr lang="en-US" sz="4000" b="1" baseline="-2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251520" y="1268760"/>
            <a:ext cx="2811463" cy="3744416"/>
          </a:xfrm>
          <a:prstGeom prst="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/>
                <a:cs typeface="Arial"/>
              </a:rPr>
              <a:t>Research question: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en-US" sz="2000" i="1" dirty="0">
                <a:latin typeface="Arial"/>
                <a:cs typeface="Arial"/>
              </a:rPr>
              <a:t>How </a:t>
            </a:r>
            <a:r>
              <a:rPr lang="en-US" sz="2000" i="1" dirty="0" smtClean="0">
                <a:latin typeface="Arial"/>
                <a:cs typeface="Arial"/>
              </a:rPr>
              <a:t>do mineralogy </a:t>
            </a:r>
            <a:r>
              <a:rPr lang="en-US" sz="2000" i="1" dirty="0">
                <a:latin typeface="Arial"/>
                <a:cs typeface="Arial"/>
              </a:rPr>
              <a:t>and climate interact to control soil carbon dynamics?</a:t>
            </a:r>
            <a:endParaRPr lang="en-US" sz="16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800" b="1" dirty="0" smtClean="0">
                <a:latin typeface="Arial"/>
                <a:cs typeface="Arial"/>
              </a:rPr>
              <a:t>Sampling:</a:t>
            </a:r>
            <a:endParaRPr lang="en-US" sz="1800" b="1" dirty="0">
              <a:latin typeface="Arial"/>
              <a:cs typeface="Arial"/>
            </a:endParaRPr>
          </a:p>
          <a:p>
            <a:pPr>
              <a:spcAft>
                <a:spcPts val="1200"/>
              </a:spcAft>
            </a:pPr>
            <a:r>
              <a:rPr lang="en-US" sz="1600" dirty="0" smtClean="0">
                <a:latin typeface="Arial"/>
                <a:cs typeface="Arial"/>
              </a:rPr>
              <a:t>2001</a:t>
            </a:r>
            <a:r>
              <a:rPr lang="en-US" sz="1600" dirty="0">
                <a:latin typeface="Arial"/>
                <a:cs typeface="Arial"/>
              </a:rPr>
              <a:t>, 2009, </a:t>
            </a:r>
            <a:r>
              <a:rPr lang="en-US" sz="1600" dirty="0" smtClean="0">
                <a:latin typeface="Arial"/>
                <a:cs typeface="Arial"/>
              </a:rPr>
              <a:t>2019</a:t>
            </a:r>
          </a:p>
          <a:p>
            <a:pPr marL="0" indent="0">
              <a:buNone/>
            </a:pPr>
            <a:r>
              <a:rPr lang="en-US" sz="1800" b="1" dirty="0" smtClean="0">
                <a:latin typeface="Arial"/>
                <a:cs typeface="Arial"/>
              </a:rPr>
              <a:t>Methods:</a:t>
            </a:r>
            <a:endParaRPr lang="en-US" sz="1800" b="1" dirty="0">
              <a:latin typeface="Arial"/>
              <a:cs typeface="Arial"/>
            </a:endParaRPr>
          </a:p>
          <a:p>
            <a:r>
              <a:rPr lang="en-US" sz="1600" dirty="0">
                <a:latin typeface="Arial"/>
                <a:cs typeface="Arial"/>
              </a:rPr>
              <a:t>radiocarbon incubations, bulk soil </a:t>
            </a:r>
            <a:r>
              <a:rPr lang="en-US" sz="1600" baseline="30000" dirty="0">
                <a:latin typeface="Arial"/>
                <a:cs typeface="Arial"/>
              </a:rPr>
              <a:t>14</a:t>
            </a:r>
            <a:r>
              <a:rPr lang="en-US" sz="1600" dirty="0">
                <a:latin typeface="Arial"/>
                <a:cs typeface="Arial"/>
              </a:rPr>
              <a:t>C, density and thermal fractions</a:t>
            </a:r>
          </a:p>
          <a:p>
            <a:r>
              <a:rPr lang="en-US" sz="1600" dirty="0" err="1">
                <a:latin typeface="Arial"/>
                <a:cs typeface="Arial"/>
              </a:rPr>
              <a:t>SoilR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smtClean="0">
                <a:latin typeface="Arial"/>
                <a:cs typeface="Arial"/>
              </a:rPr>
              <a:t>models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38524" y="5589240"/>
            <a:ext cx="509391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 smtClean="0">
                <a:latin typeface="Arial"/>
                <a:cs typeface="Arial"/>
              </a:rPr>
              <a:t>Experimental design of parent material by climate study (Sierra </a:t>
            </a:r>
            <a:r>
              <a:rPr lang="en-US" sz="2000" smtClean="0">
                <a:latin typeface="Arial"/>
                <a:cs typeface="Arial"/>
              </a:rPr>
              <a:t>Nevadas, </a:t>
            </a:r>
            <a:r>
              <a:rPr lang="en-US" sz="2000" dirty="0" smtClean="0">
                <a:latin typeface="Arial"/>
                <a:cs typeface="Arial"/>
              </a:rPr>
              <a:t>CA)</a:t>
            </a:r>
            <a:endParaRPr lang="en-US" sz="1100" i="1" dirty="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6381328"/>
            <a:ext cx="11721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J. Beem-Miller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888" y="1412776"/>
            <a:ext cx="1421508" cy="16578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20913326">
            <a:off x="3787577" y="1655888"/>
            <a:ext cx="308426" cy="10815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20913326">
            <a:off x="3895869" y="1995173"/>
            <a:ext cx="308426" cy="108159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0913326">
            <a:off x="4147617" y="2283205"/>
            <a:ext cx="308426" cy="1081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68843" y="1268760"/>
            <a:ext cx="1092692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Basalt (3x)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11577" y="1556792"/>
            <a:ext cx="1312028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Andesite (3x)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85772" y="1844824"/>
            <a:ext cx="1182372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Granite (3x)</a:t>
            </a:r>
            <a:endParaRPr lang="en-US" sz="1400" b="1" dirty="0">
              <a:latin typeface="Arial"/>
              <a:cs typeface="Arial"/>
            </a:endParaRPr>
          </a:p>
        </p:txBody>
      </p:sp>
      <p:cxnSp>
        <p:nvCxnSpPr>
          <p:cNvPr id="5" name="Straight Arrow Connector 4"/>
          <p:cNvCxnSpPr>
            <a:stCxn id="15" idx="1"/>
            <a:endCxn id="3" idx="3"/>
          </p:cNvCxnSpPr>
          <p:nvPr/>
        </p:nvCxnSpPr>
        <p:spPr>
          <a:xfrm flipH="1">
            <a:off x="4092937" y="1422649"/>
            <a:ext cx="275906" cy="256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1"/>
            <a:endCxn id="11" idx="3"/>
          </p:cNvCxnSpPr>
          <p:nvPr/>
        </p:nvCxnSpPr>
        <p:spPr>
          <a:xfrm flipH="1">
            <a:off x="4201229" y="1710681"/>
            <a:ext cx="210348" cy="3079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1"/>
            <a:endCxn id="14" idx="3"/>
          </p:cNvCxnSpPr>
          <p:nvPr/>
        </p:nvCxnSpPr>
        <p:spPr>
          <a:xfrm flipH="1">
            <a:off x="4452977" y="1998713"/>
            <a:ext cx="232795" cy="3079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1"/>
          </p:cNvCxnSpPr>
          <p:nvPr/>
        </p:nvCxnSpPr>
        <p:spPr>
          <a:xfrm>
            <a:off x="4150683" y="2367884"/>
            <a:ext cx="535089" cy="131125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3"/>
          </p:cNvCxnSpPr>
          <p:nvPr/>
        </p:nvCxnSpPr>
        <p:spPr>
          <a:xfrm flipV="1">
            <a:off x="4452977" y="2253681"/>
            <a:ext cx="2207255" cy="530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295123" y="1793571"/>
            <a:ext cx="371851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3.5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95123" y="2253681"/>
            <a:ext cx="371851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3.0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304605" y="2743036"/>
            <a:ext cx="371851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2.5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04605" y="3679140"/>
            <a:ext cx="371851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1.5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04605" y="4111188"/>
            <a:ext cx="371851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1.0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04605" y="4615244"/>
            <a:ext cx="371851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/>
                <a:cs typeface="Arial"/>
              </a:rPr>
              <a:t>0</a:t>
            </a:r>
            <a:r>
              <a:rPr lang="en-US" sz="1050" b="1" dirty="0" smtClean="0">
                <a:latin typeface="Arial"/>
                <a:cs typeface="Arial"/>
              </a:rPr>
              <a:t>.5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08304" y="1438037"/>
            <a:ext cx="1535997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Elevation (1000 m)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295691" y="3212976"/>
            <a:ext cx="38076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Arial"/>
                <a:cs typeface="Arial"/>
              </a:rPr>
              <a:t>2.0</a:t>
            </a:r>
            <a:endParaRPr lang="en-US" sz="1100" b="1" dirty="0">
              <a:latin typeface="Arial"/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75940" y="3760193"/>
            <a:ext cx="697193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/>
                <a:cs typeface="Arial"/>
              </a:rPr>
              <a:t>warm</a:t>
            </a:r>
            <a:endParaRPr lang="en-US" sz="1400" b="1" i="1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00192" y="3356992"/>
            <a:ext cx="576064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Arial"/>
                <a:cs typeface="Arial"/>
              </a:rPr>
              <a:t>cool</a:t>
            </a:r>
            <a:endParaRPr lang="en-US" sz="1400" b="1" i="1" dirty="0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68122" y="2996952"/>
            <a:ext cx="597256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/>
                <a:cs typeface="Arial"/>
              </a:rPr>
              <a:t>cold</a:t>
            </a:r>
            <a:endParaRPr lang="en-US" sz="1400" b="1" i="1" dirty="0">
              <a:latin typeface="Arial"/>
              <a:cs typeface="Arial"/>
            </a:endParaRPr>
          </a:p>
        </p:txBody>
      </p:sp>
      <p:sp>
        <p:nvSpPr>
          <p:cNvPr id="55" name="Isosceles Triangle 54"/>
          <p:cNvSpPr>
            <a:spLocks noChangeAspect="1"/>
          </p:cNvSpPr>
          <p:nvPr/>
        </p:nvSpPr>
        <p:spPr>
          <a:xfrm>
            <a:off x="6477352" y="3030096"/>
            <a:ext cx="182880" cy="182880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6078188" y="3394428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>
            <a:spLocks noChangeAspect="1"/>
          </p:cNvSpPr>
          <p:nvPr/>
        </p:nvSpPr>
        <p:spPr>
          <a:xfrm>
            <a:off x="5580112" y="3791589"/>
            <a:ext cx="182880" cy="18288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6481252" y="3212976"/>
            <a:ext cx="898189" cy="979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8667817">
            <a:off x="6531216" y="3606304"/>
            <a:ext cx="1431383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Arial"/>
                <a:cs typeface="Arial"/>
              </a:rPr>
              <a:t>temp gradient</a:t>
            </a:r>
            <a:endParaRPr lang="en-US" sz="1400" b="1" i="1" dirty="0">
              <a:latin typeface="Arial"/>
              <a:cs typeface="Arial"/>
            </a:endParaRPr>
          </a:p>
        </p:txBody>
      </p:sp>
      <p:sp>
        <p:nvSpPr>
          <p:cNvPr id="72" name="Rectangle 71"/>
          <p:cNvSpPr>
            <a:spLocks noChangeAspect="1"/>
          </p:cNvSpPr>
          <p:nvPr/>
        </p:nvSpPr>
        <p:spPr>
          <a:xfrm>
            <a:off x="4177332" y="2325254"/>
            <a:ext cx="64008" cy="6400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4278512" y="2304560"/>
            <a:ext cx="64008" cy="6400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>
            <a:spLocks noChangeAspect="1"/>
          </p:cNvSpPr>
          <p:nvPr/>
        </p:nvSpPr>
        <p:spPr>
          <a:xfrm>
            <a:off x="4364505" y="2282078"/>
            <a:ext cx="64008" cy="64008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62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BB10EA30-B6D3-42DA-A7FF-77EE698FC1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2" y="6657835"/>
            <a:ext cx="566999" cy="189000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34949" y="180606"/>
            <a:ext cx="8689975" cy="800122"/>
          </a:xfrm>
          <a:prstGeom prst="rect">
            <a:avLst/>
          </a:prstGeom>
          <a:solidFill>
            <a:srgbClr val="0D6C66"/>
          </a:solidFill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dirty="0" smtClean="0">
                <a:solidFill>
                  <a:schemeClr val="bg1"/>
                </a:solidFill>
                <a:latin typeface="Arial"/>
                <a:cs typeface="Arial"/>
              </a:rPr>
              <a:t>II. ∆</a:t>
            </a:r>
            <a:r>
              <a:rPr lang="en-US" sz="4200" b="1" baseline="30000" dirty="0" smtClean="0">
                <a:solidFill>
                  <a:schemeClr val="bg1"/>
                </a:solidFill>
                <a:latin typeface="Arial"/>
                <a:cs typeface="Arial"/>
              </a:rPr>
              <a:t>14</a:t>
            </a:r>
            <a:r>
              <a:rPr lang="en-US" sz="4200" b="1" dirty="0" smtClean="0">
                <a:solidFill>
                  <a:schemeClr val="bg1"/>
                </a:solidFill>
                <a:latin typeface="Arial"/>
                <a:cs typeface="Arial"/>
              </a:rPr>
              <a:t>C time series: bulk soil</a:t>
            </a:r>
            <a:endParaRPr lang="en-US" sz="4200" b="1" baseline="-2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251521" y="1268760"/>
            <a:ext cx="2016224" cy="4464496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Arial"/>
                <a:cs typeface="Arial"/>
              </a:rPr>
              <a:t>Key result:</a:t>
            </a:r>
            <a:endParaRPr lang="en-US" sz="2000" b="1" dirty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times series reveals both parent material and climate affect bulk soil </a:t>
            </a:r>
            <a:r>
              <a:rPr lang="en-US" sz="1800" baseline="30000" dirty="0" smtClean="0">
                <a:latin typeface="Arial"/>
                <a:cs typeface="Arial"/>
              </a:rPr>
              <a:t>14</a:t>
            </a:r>
            <a:r>
              <a:rPr lang="en-US" sz="1800" dirty="0" smtClean="0">
                <a:latin typeface="Arial"/>
                <a:cs typeface="Arial"/>
              </a:rPr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520" y="6381328"/>
            <a:ext cx="11721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J. Beem-Miller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62224" y="1772816"/>
            <a:ext cx="6362700" cy="4572000"/>
            <a:chOff x="2562224" y="1772816"/>
            <a:chExt cx="6362700" cy="4572000"/>
          </a:xfrm>
        </p:grpSpPr>
        <p:grpSp>
          <p:nvGrpSpPr>
            <p:cNvPr id="9" name="Group 8"/>
            <p:cNvGrpSpPr/>
            <p:nvPr/>
          </p:nvGrpSpPr>
          <p:grpSpPr>
            <a:xfrm>
              <a:off x="2562224" y="1772816"/>
              <a:ext cx="6362700" cy="4572000"/>
              <a:chOff x="2562224" y="1305272"/>
              <a:chExt cx="6362700" cy="4572000"/>
            </a:xfrm>
          </p:grpSpPr>
          <p:pic>
            <p:nvPicPr>
              <p:cNvPr id="4" name="Picture 3" descr="sra.ts.ppwf20.blk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62224" y="1305272"/>
                <a:ext cx="6362700" cy="4572000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2987824" y="5517232"/>
                <a:ext cx="57606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Arial"/>
                    <a:cs typeface="Arial"/>
                  </a:rPr>
                  <a:t>2000</a:t>
                </a:r>
                <a:endParaRPr lang="en-US" sz="1200" dirty="0">
                  <a:latin typeface="Arial"/>
                  <a:cs typeface="Arial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51920" y="5517232"/>
                <a:ext cx="57606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Arial"/>
                    <a:cs typeface="Arial"/>
                  </a:rPr>
                  <a:t>2005</a:t>
                </a:r>
                <a:endParaRPr lang="en-US" sz="1200" dirty="0">
                  <a:latin typeface="Arial"/>
                  <a:cs typeface="Arial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716016" y="5531132"/>
                <a:ext cx="79208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Arial"/>
                    <a:cs typeface="Arial"/>
                  </a:rPr>
                  <a:t>2010</a:t>
                </a:r>
                <a:endParaRPr lang="en-US" sz="1200" dirty="0">
                  <a:latin typeface="Arial"/>
                  <a:cs typeface="Arial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724128" y="5517232"/>
                <a:ext cx="57606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Arial"/>
                    <a:cs typeface="Arial"/>
                  </a:rPr>
                  <a:t>2015</a:t>
                </a:r>
                <a:endParaRPr lang="en-US" sz="1200" dirty="0">
                  <a:latin typeface="Arial"/>
                  <a:cs typeface="Arial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660232" y="5517232"/>
                <a:ext cx="57606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Arial"/>
                    <a:cs typeface="Arial"/>
                  </a:rPr>
                  <a:t>2020</a:t>
                </a:r>
                <a:endParaRPr lang="en-US" sz="1200" dirty="0">
                  <a:latin typeface="Arial"/>
                  <a:cs typeface="Arial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2627784" y="3594720"/>
              <a:ext cx="233203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 rot="16200000">
            <a:off x="2220401" y="3865254"/>
            <a:ext cx="1022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∆</a:t>
            </a:r>
            <a:r>
              <a:rPr lang="en-US" sz="1600" baseline="30000" dirty="0" smtClean="0">
                <a:latin typeface="Arial"/>
                <a:cs typeface="Arial"/>
              </a:rPr>
              <a:t>14</a:t>
            </a:r>
            <a:r>
              <a:rPr lang="en-US" sz="1600" dirty="0" smtClean="0">
                <a:latin typeface="Arial"/>
                <a:cs typeface="Arial"/>
              </a:rPr>
              <a:t>C </a:t>
            </a:r>
            <a:r>
              <a:rPr lang="en-US" sz="1600" dirty="0">
                <a:latin typeface="Arial"/>
                <a:cs typeface="Arial"/>
              </a:rPr>
              <a:t>(</a:t>
            </a:r>
            <a:r>
              <a:rPr lang="en-US" sz="1600" dirty="0" smtClean="0">
                <a:latin typeface="Arial"/>
                <a:cs typeface="Arial"/>
              </a:rPr>
              <a:t>‰)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55776" y="1268760"/>
            <a:ext cx="637481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19113" lvl="1" indent="-519113"/>
            <a:r>
              <a:rPr lang="en-US" sz="2000" b="1" dirty="0" smtClean="0">
                <a:latin typeface="Arial"/>
                <a:cs typeface="Arial"/>
              </a:rPr>
              <a:t>Time series of bulk soil ∆</a:t>
            </a:r>
            <a:r>
              <a:rPr lang="en-US" sz="2000" b="1" baseline="30000" dirty="0" smtClean="0">
                <a:latin typeface="Arial"/>
                <a:cs typeface="Arial"/>
              </a:rPr>
              <a:t>14</a:t>
            </a:r>
            <a:r>
              <a:rPr lang="en-US" sz="2000" b="1" dirty="0" smtClean="0">
                <a:latin typeface="Arial"/>
                <a:cs typeface="Arial"/>
              </a:rPr>
              <a:t>C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i="1" dirty="0" smtClean="0">
                <a:latin typeface="Arial"/>
                <a:cs typeface="Arial"/>
              </a:rPr>
              <a:t>(10-20 cm)</a:t>
            </a:r>
          </a:p>
          <a:p>
            <a:pPr marL="519113" lvl="1" indent="-519113"/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755473" y="2885976"/>
            <a:ext cx="2413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71373" y="2734776"/>
            <a:ext cx="929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atmosphere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3996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ra.ts.ppwf20.blk.in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809328"/>
            <a:ext cx="6362700" cy="4572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BB10EA30-B6D3-42DA-A7FF-77EE698FC1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2" y="6657835"/>
            <a:ext cx="566999" cy="189000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34949" y="180606"/>
            <a:ext cx="8689975" cy="800122"/>
          </a:xfrm>
          <a:prstGeom prst="rect">
            <a:avLst/>
          </a:prstGeom>
          <a:solidFill>
            <a:srgbClr val="0D6C66"/>
          </a:solidFill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dirty="0" smtClean="0">
                <a:solidFill>
                  <a:schemeClr val="bg1"/>
                </a:solidFill>
                <a:latin typeface="Arial"/>
                <a:cs typeface="Arial"/>
              </a:rPr>
              <a:t>III. ∆</a:t>
            </a:r>
            <a:r>
              <a:rPr lang="en-US" sz="4200" b="1" baseline="30000" dirty="0" smtClean="0">
                <a:solidFill>
                  <a:schemeClr val="bg1"/>
                </a:solidFill>
                <a:latin typeface="Arial"/>
                <a:cs typeface="Arial"/>
              </a:rPr>
              <a:t>14</a:t>
            </a:r>
            <a:r>
              <a:rPr lang="en-US" sz="4200" b="1" dirty="0" smtClean="0">
                <a:solidFill>
                  <a:schemeClr val="bg1"/>
                </a:solidFill>
                <a:latin typeface="Arial"/>
                <a:cs typeface="Arial"/>
              </a:rPr>
              <a:t>C time series: bulk + </a:t>
            </a:r>
            <a:r>
              <a:rPr lang="en-US" sz="4200" b="1" dirty="0" err="1" smtClean="0">
                <a:solidFill>
                  <a:schemeClr val="bg1"/>
                </a:solidFill>
                <a:latin typeface="Arial"/>
                <a:cs typeface="Arial"/>
              </a:rPr>
              <a:t>inc</a:t>
            </a:r>
            <a:endParaRPr lang="en-US" sz="4200" b="1" baseline="-2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251521" y="1268760"/>
            <a:ext cx="2016224" cy="4464496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Arial"/>
                <a:cs typeface="Arial"/>
              </a:rPr>
              <a:t>Key result:</a:t>
            </a:r>
            <a:endParaRPr lang="en-US" sz="2000" b="1" dirty="0">
              <a:latin typeface="Arial"/>
              <a:cs typeface="Arial"/>
            </a:endParaRPr>
          </a:p>
          <a:p>
            <a:r>
              <a:rPr lang="en-US" sz="1800" b="1" i="1" dirty="0" smtClean="0">
                <a:latin typeface="Arial"/>
                <a:cs typeface="Arial"/>
              </a:rPr>
              <a:t>difference</a:t>
            </a:r>
            <a:r>
              <a:rPr lang="en-US" sz="1800" dirty="0" smtClean="0">
                <a:latin typeface="Arial"/>
                <a:cs typeface="Arial"/>
              </a:rPr>
              <a:t> in </a:t>
            </a:r>
            <a:r>
              <a:rPr lang="en-US" sz="1800" baseline="30000" dirty="0" smtClean="0">
                <a:latin typeface="Arial"/>
                <a:cs typeface="Arial"/>
              </a:rPr>
              <a:t>14</a:t>
            </a:r>
            <a:r>
              <a:rPr lang="en-US" sz="1800" dirty="0" smtClean="0">
                <a:latin typeface="Arial"/>
                <a:cs typeface="Arial"/>
              </a:rPr>
              <a:t>C between </a:t>
            </a:r>
            <a:r>
              <a:rPr lang="en-US" sz="1800" b="1" dirty="0" smtClean="0">
                <a:latin typeface="Arial"/>
                <a:cs typeface="Arial"/>
              </a:rPr>
              <a:t>respired</a:t>
            </a:r>
            <a:r>
              <a:rPr lang="en-US" sz="1800" dirty="0" smtClean="0">
                <a:latin typeface="Arial"/>
                <a:cs typeface="Arial"/>
              </a:rPr>
              <a:t> (</a:t>
            </a:r>
            <a:r>
              <a:rPr lang="en-US" sz="1800" i="1" dirty="0" err="1" smtClean="0">
                <a:latin typeface="Arial"/>
                <a:cs typeface="Arial"/>
              </a:rPr>
              <a:t>inc</a:t>
            </a:r>
            <a:r>
              <a:rPr lang="en-US" sz="1800" dirty="0" smtClean="0">
                <a:latin typeface="Arial"/>
                <a:cs typeface="Arial"/>
              </a:rPr>
              <a:t>) and </a:t>
            </a:r>
            <a:r>
              <a:rPr lang="en-US" sz="1800" b="1" dirty="0" smtClean="0">
                <a:latin typeface="Arial"/>
                <a:cs typeface="Arial"/>
              </a:rPr>
              <a:t>bulk soil</a:t>
            </a:r>
            <a:r>
              <a:rPr lang="en-US" sz="1800" dirty="0" smtClean="0">
                <a:latin typeface="Arial"/>
                <a:cs typeface="Arial"/>
              </a:rPr>
              <a:t> (</a:t>
            </a:r>
            <a:r>
              <a:rPr lang="en-US" sz="1800" i="1" dirty="0" smtClean="0">
                <a:latin typeface="Arial"/>
                <a:cs typeface="Arial"/>
              </a:rPr>
              <a:t>bulk</a:t>
            </a:r>
            <a:r>
              <a:rPr lang="en-US" sz="1800" dirty="0" smtClean="0">
                <a:latin typeface="Arial"/>
                <a:cs typeface="Arial"/>
              </a:rPr>
              <a:t>) is a function of parent material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520" y="6381328"/>
            <a:ext cx="11721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J. Beem-Miller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7984" y="6021288"/>
            <a:ext cx="15121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Year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27784" y="3594720"/>
            <a:ext cx="233203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2220401" y="3865254"/>
            <a:ext cx="1022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∆</a:t>
            </a:r>
            <a:r>
              <a:rPr lang="en-US" sz="1600" baseline="30000" dirty="0" smtClean="0">
                <a:latin typeface="Arial"/>
                <a:cs typeface="Arial"/>
              </a:rPr>
              <a:t>14</a:t>
            </a:r>
            <a:r>
              <a:rPr lang="en-US" sz="1600" dirty="0" smtClean="0">
                <a:latin typeface="Arial"/>
                <a:cs typeface="Arial"/>
              </a:rPr>
              <a:t>C </a:t>
            </a:r>
            <a:r>
              <a:rPr lang="en-US" sz="1600" dirty="0">
                <a:latin typeface="Arial"/>
                <a:cs typeface="Arial"/>
              </a:rPr>
              <a:t>(</a:t>
            </a:r>
            <a:r>
              <a:rPr lang="en-US" sz="1600" dirty="0" smtClean="0">
                <a:latin typeface="Arial"/>
                <a:cs typeface="Arial"/>
              </a:rPr>
              <a:t>‰)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55776" y="1268760"/>
            <a:ext cx="637481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19113" lvl="1" indent="-519113"/>
            <a:r>
              <a:rPr lang="en-US" sz="2000" b="1" dirty="0" smtClean="0">
                <a:latin typeface="Arial"/>
                <a:cs typeface="Arial"/>
              </a:rPr>
              <a:t>Paired bulk soil ∆</a:t>
            </a:r>
            <a:r>
              <a:rPr lang="en-US" sz="2000" b="1" baseline="30000" dirty="0" smtClean="0">
                <a:latin typeface="Arial"/>
                <a:cs typeface="Arial"/>
              </a:rPr>
              <a:t>14</a:t>
            </a:r>
            <a:r>
              <a:rPr lang="en-US" sz="2000" b="1" dirty="0" smtClean="0">
                <a:latin typeface="Arial"/>
                <a:cs typeface="Arial"/>
              </a:rPr>
              <a:t>C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b="1" dirty="0" smtClean="0">
                <a:latin typeface="Arial"/>
                <a:cs typeface="Arial"/>
              </a:rPr>
              <a:t>and incubation ∆</a:t>
            </a:r>
            <a:r>
              <a:rPr lang="en-US" sz="2000" b="1" baseline="30000" dirty="0" smtClean="0">
                <a:latin typeface="Arial"/>
                <a:cs typeface="Arial"/>
              </a:rPr>
              <a:t>14</a:t>
            </a:r>
            <a:r>
              <a:rPr lang="en-US" sz="2000" b="1" dirty="0" smtClean="0">
                <a:latin typeface="Arial"/>
                <a:cs typeface="Arial"/>
              </a:rPr>
              <a:t>C-CO</a:t>
            </a:r>
            <a:r>
              <a:rPr lang="en-US" sz="2000" b="1" baseline="-25000" dirty="0" smtClean="0">
                <a:latin typeface="Arial"/>
                <a:cs typeface="Arial"/>
              </a:rPr>
              <a:t>2</a:t>
            </a:r>
          </a:p>
          <a:p>
            <a:pPr marL="519113" lvl="1" indent="-519113"/>
            <a:r>
              <a:rPr lang="en-US" sz="2000" i="1" dirty="0" smtClean="0">
                <a:latin typeface="Arial"/>
                <a:cs typeface="Arial"/>
              </a:rPr>
              <a:t>(10-20 cm)</a:t>
            </a:r>
            <a:endParaRPr lang="en-US" sz="2000" i="1" dirty="0">
              <a:latin typeface="Arial"/>
              <a:cs typeface="Arial"/>
            </a:endParaRPr>
          </a:p>
          <a:p>
            <a:pPr marL="519113" lvl="1" indent="-519113"/>
            <a:endParaRPr lang="en-US" sz="400" i="1" dirty="0" smtClean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15816" y="6032321"/>
            <a:ext cx="86409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2000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79912" y="6032321"/>
            <a:ext cx="86409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rial"/>
                <a:cs typeface="Arial"/>
              </a:rPr>
              <a:t>2020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6136" y="6032321"/>
            <a:ext cx="86409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2000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0232" y="6032321"/>
            <a:ext cx="86409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rial"/>
                <a:cs typeface="Arial"/>
              </a:rPr>
              <a:t>2020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7666573" y="5910878"/>
            <a:ext cx="2413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82473" y="5759678"/>
            <a:ext cx="929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atmosphere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02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BB10EA30-B6D3-42DA-A7FF-77EE698FC1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2" y="6657835"/>
            <a:ext cx="566999" cy="189000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34949" y="180606"/>
            <a:ext cx="8689975" cy="800122"/>
          </a:xfrm>
          <a:prstGeom prst="rect">
            <a:avLst/>
          </a:prstGeom>
          <a:solidFill>
            <a:srgbClr val="0D6C66"/>
          </a:solidFill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dirty="0" smtClean="0">
                <a:solidFill>
                  <a:schemeClr val="bg1"/>
                </a:solidFill>
                <a:latin typeface="Arial"/>
                <a:cs typeface="Arial"/>
              </a:rPr>
              <a:t>IV. ∆</a:t>
            </a:r>
            <a:r>
              <a:rPr lang="en-US" sz="4200" b="1" baseline="30000" dirty="0" smtClean="0">
                <a:solidFill>
                  <a:schemeClr val="bg1"/>
                </a:solidFill>
                <a:latin typeface="Arial"/>
                <a:cs typeface="Arial"/>
              </a:rPr>
              <a:t>14</a:t>
            </a:r>
            <a:r>
              <a:rPr lang="en-US" sz="4200" b="1" dirty="0" smtClean="0">
                <a:solidFill>
                  <a:schemeClr val="bg1"/>
                </a:solidFill>
                <a:latin typeface="Arial"/>
                <a:cs typeface="Arial"/>
              </a:rPr>
              <a:t>C profiles: bulk + </a:t>
            </a:r>
            <a:r>
              <a:rPr lang="en-US" sz="4200" b="1" dirty="0" err="1" smtClean="0">
                <a:solidFill>
                  <a:schemeClr val="bg1"/>
                </a:solidFill>
                <a:latin typeface="Arial"/>
                <a:cs typeface="Arial"/>
              </a:rPr>
              <a:t>inc</a:t>
            </a:r>
            <a:endParaRPr lang="en-US" sz="4200" b="1" baseline="-2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6381328"/>
            <a:ext cx="11721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J. Beem-Miller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1520" y="1054199"/>
            <a:ext cx="86734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19113" lvl="1" indent="-519113"/>
            <a:r>
              <a:rPr lang="en-US" sz="2000" b="1" dirty="0" smtClean="0">
                <a:latin typeface="Arial"/>
                <a:cs typeface="Arial"/>
              </a:rPr>
              <a:t>Paired bulk soil ∆</a:t>
            </a:r>
            <a:r>
              <a:rPr lang="en-US" sz="2000" b="1" baseline="30000" dirty="0" smtClean="0">
                <a:latin typeface="Arial"/>
                <a:cs typeface="Arial"/>
              </a:rPr>
              <a:t>14</a:t>
            </a:r>
            <a:r>
              <a:rPr lang="en-US" sz="2000" b="1" dirty="0" smtClean="0">
                <a:latin typeface="Arial"/>
                <a:cs typeface="Arial"/>
              </a:rPr>
              <a:t>C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b="1" dirty="0" smtClean="0">
                <a:latin typeface="Arial"/>
                <a:cs typeface="Arial"/>
              </a:rPr>
              <a:t>and incubation ∆</a:t>
            </a:r>
            <a:r>
              <a:rPr lang="en-US" sz="2000" b="1" baseline="30000" dirty="0" smtClean="0">
                <a:latin typeface="Arial"/>
                <a:cs typeface="Arial"/>
              </a:rPr>
              <a:t>14</a:t>
            </a:r>
            <a:r>
              <a:rPr lang="en-US" sz="2000" b="1" dirty="0" smtClean="0">
                <a:latin typeface="Arial"/>
                <a:cs typeface="Arial"/>
              </a:rPr>
              <a:t>C-CO</a:t>
            </a:r>
            <a:r>
              <a:rPr lang="en-US" sz="2000" b="1" baseline="-25000" dirty="0" smtClean="0">
                <a:latin typeface="Arial"/>
                <a:cs typeface="Arial"/>
              </a:rPr>
              <a:t>2</a:t>
            </a:r>
            <a:r>
              <a:rPr lang="en-US" sz="2000" b="1" dirty="0" smtClean="0">
                <a:latin typeface="Arial"/>
                <a:cs typeface="Arial"/>
              </a:rPr>
              <a:t>: Depth profiles (2019)</a:t>
            </a:r>
            <a:endParaRPr lang="en-US" sz="2000" b="1" baseline="-25000" dirty="0" smtClean="0">
              <a:latin typeface="Arial"/>
              <a:cs typeface="Arial"/>
            </a:endParaRPr>
          </a:p>
          <a:p>
            <a:pPr marL="519113" lvl="1" indent="-519113"/>
            <a:endParaRPr lang="en-US" sz="400" i="1" dirty="0" smtClean="0">
              <a:latin typeface="Arial"/>
              <a:cs typeface="Arial"/>
            </a:endParaRPr>
          </a:p>
        </p:txBody>
      </p:sp>
      <p:pic>
        <p:nvPicPr>
          <p:cNvPr id="3" name="Picture 2" descr="sra.bulkInc.19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9" y="1705243"/>
            <a:ext cx="8686800" cy="457200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7691973" y="5991108"/>
            <a:ext cx="241300" cy="0"/>
          </a:xfrm>
          <a:prstGeom prst="line">
            <a:avLst/>
          </a:prstGeom>
          <a:ln>
            <a:solidFill>
              <a:schemeClr val="tx1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07873" y="5839908"/>
            <a:ext cx="929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atmosphere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917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BB10EA30-B6D3-42DA-A7FF-77EE698FC1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2" y="6657835"/>
            <a:ext cx="566999" cy="189000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34949" y="180606"/>
            <a:ext cx="8689975" cy="800122"/>
          </a:xfrm>
          <a:prstGeom prst="rect">
            <a:avLst/>
          </a:prstGeom>
          <a:solidFill>
            <a:srgbClr val="0D6C66"/>
          </a:solidFill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dirty="0" smtClean="0">
                <a:solidFill>
                  <a:schemeClr val="bg1"/>
                </a:solidFill>
                <a:latin typeface="Arial"/>
                <a:cs typeface="Arial"/>
              </a:rPr>
              <a:t>III. ∆</a:t>
            </a:r>
            <a:r>
              <a:rPr lang="en-US" sz="4200" b="1" baseline="30000" dirty="0" smtClean="0">
                <a:solidFill>
                  <a:schemeClr val="bg1"/>
                </a:solidFill>
                <a:latin typeface="Arial"/>
                <a:cs typeface="Arial"/>
              </a:rPr>
              <a:t>14</a:t>
            </a:r>
            <a:r>
              <a:rPr lang="en-US" sz="4200" b="1" dirty="0" smtClean="0">
                <a:solidFill>
                  <a:schemeClr val="bg1"/>
                </a:solidFill>
                <a:latin typeface="Arial"/>
                <a:cs typeface="Arial"/>
              </a:rPr>
              <a:t>C time series: bulk + </a:t>
            </a:r>
            <a:r>
              <a:rPr lang="en-US" sz="4200" b="1" dirty="0" err="1" smtClean="0">
                <a:solidFill>
                  <a:schemeClr val="bg1"/>
                </a:solidFill>
                <a:latin typeface="Arial"/>
                <a:cs typeface="Arial"/>
              </a:rPr>
              <a:t>inc</a:t>
            </a:r>
            <a:endParaRPr lang="en-US" sz="4200" b="1" baseline="-2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6381328"/>
            <a:ext cx="11721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J. Beem-Miller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1520" y="1054199"/>
            <a:ext cx="867340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19113" lvl="1" indent="-519113"/>
            <a:r>
              <a:rPr lang="en-US" sz="2000" b="1" dirty="0" smtClean="0">
                <a:latin typeface="Arial"/>
                <a:cs typeface="Arial"/>
              </a:rPr>
              <a:t>(Bulk </a:t>
            </a:r>
            <a:r>
              <a:rPr lang="mr-IN" sz="2000" b="1" dirty="0" smtClean="0">
                <a:latin typeface="Arial"/>
                <a:cs typeface="Arial"/>
              </a:rPr>
              <a:t>-</a:t>
            </a:r>
            <a:r>
              <a:rPr lang="en-US" sz="2000" b="1" dirty="0" smtClean="0">
                <a:latin typeface="Arial"/>
                <a:cs typeface="Arial"/>
              </a:rPr>
              <a:t> respired) ∆</a:t>
            </a:r>
            <a:r>
              <a:rPr lang="en-US" sz="2000" b="1" baseline="30000" dirty="0" smtClean="0">
                <a:latin typeface="Arial"/>
                <a:cs typeface="Arial"/>
              </a:rPr>
              <a:t>14</a:t>
            </a:r>
            <a:r>
              <a:rPr lang="en-US" sz="2000" b="1" dirty="0" smtClean="0">
                <a:latin typeface="Arial"/>
                <a:cs typeface="Arial"/>
              </a:rPr>
              <a:t>C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b="1" dirty="0" smtClean="0">
                <a:latin typeface="Arial"/>
                <a:cs typeface="Arial"/>
              </a:rPr>
              <a:t>vs. extractable minerals</a:t>
            </a:r>
            <a:endParaRPr lang="en-US" sz="400" i="1" dirty="0" smtClean="0"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23321" y="1573468"/>
            <a:ext cx="8321020" cy="4674181"/>
            <a:chOff x="423321" y="1573468"/>
            <a:chExt cx="8321020" cy="4674181"/>
          </a:xfrm>
        </p:grpSpPr>
        <p:sp>
          <p:nvSpPr>
            <p:cNvPr id="14" name="TextBox 13"/>
            <p:cNvSpPr txBox="1"/>
            <p:nvPr/>
          </p:nvSpPr>
          <p:spPr>
            <a:xfrm>
              <a:off x="8284621" y="1573468"/>
              <a:ext cx="459720" cy="46741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400" b="1" dirty="0">
                <a:latin typeface="Arial"/>
                <a:cs typeface="Arial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23321" y="1574049"/>
              <a:ext cx="8321020" cy="4673600"/>
              <a:chOff x="635000" y="1574049"/>
              <a:chExt cx="8321020" cy="4673600"/>
            </a:xfrm>
          </p:grpSpPr>
          <p:pic>
            <p:nvPicPr>
              <p:cNvPr id="2" name="Picture 1" descr="sra19.bulk.inc.min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5000" y="1574049"/>
                <a:ext cx="7861300" cy="467360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7474099" y="2724554"/>
                <a:ext cx="83869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latin typeface="Arial"/>
                    <a:cs typeface="Arial"/>
                  </a:rPr>
                  <a:t>Climate</a:t>
                </a:r>
                <a:endParaRPr lang="en-US" sz="1400" b="1" dirty="0">
                  <a:latin typeface="Arial"/>
                  <a:cs typeface="Arial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474099" y="3877001"/>
                <a:ext cx="148192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latin typeface="Arial"/>
                    <a:cs typeface="Arial"/>
                  </a:rPr>
                  <a:t>Parent material</a:t>
                </a:r>
                <a:endParaRPr lang="en-US" sz="1400" b="1" dirty="0">
                  <a:latin typeface="Arial"/>
                  <a:cs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83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BB10EA30-B6D3-42DA-A7FF-77EE698FC1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2" y="6657835"/>
            <a:ext cx="566999" cy="189000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34949" y="180606"/>
            <a:ext cx="8689975" cy="800122"/>
          </a:xfrm>
          <a:prstGeom prst="rect">
            <a:avLst/>
          </a:prstGeom>
          <a:solidFill>
            <a:srgbClr val="0D6C66"/>
          </a:solidFill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dirty="0" smtClean="0">
                <a:solidFill>
                  <a:schemeClr val="bg1"/>
                </a:solidFill>
                <a:latin typeface="Arial"/>
                <a:cs typeface="Arial"/>
              </a:rPr>
              <a:t>III. ∆</a:t>
            </a:r>
            <a:r>
              <a:rPr lang="en-US" sz="4200" b="1" baseline="30000" dirty="0" smtClean="0">
                <a:solidFill>
                  <a:schemeClr val="bg1"/>
                </a:solidFill>
                <a:latin typeface="Arial"/>
                <a:cs typeface="Arial"/>
              </a:rPr>
              <a:t>14</a:t>
            </a:r>
            <a:r>
              <a:rPr lang="en-US" sz="4200" b="1" dirty="0" smtClean="0">
                <a:solidFill>
                  <a:schemeClr val="bg1"/>
                </a:solidFill>
                <a:latin typeface="Arial"/>
                <a:cs typeface="Arial"/>
              </a:rPr>
              <a:t>C time series: bulk + </a:t>
            </a:r>
            <a:r>
              <a:rPr lang="en-US" sz="4200" b="1" dirty="0" err="1" smtClean="0">
                <a:solidFill>
                  <a:schemeClr val="bg1"/>
                </a:solidFill>
                <a:latin typeface="Arial"/>
                <a:cs typeface="Arial"/>
              </a:rPr>
              <a:t>inc</a:t>
            </a:r>
            <a:endParaRPr lang="en-US" sz="4200" b="1" baseline="-2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6381328"/>
            <a:ext cx="11721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J. Beem-Miller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1520" y="1054199"/>
            <a:ext cx="867340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19113" lvl="1" indent="-519113"/>
            <a:r>
              <a:rPr lang="en-US" sz="2000" b="1" dirty="0" smtClean="0">
                <a:latin typeface="Arial"/>
                <a:cs typeface="Arial"/>
              </a:rPr>
              <a:t>(Bulk </a:t>
            </a:r>
            <a:r>
              <a:rPr lang="mr-IN" sz="2000" b="1" dirty="0" smtClean="0">
                <a:latin typeface="Arial"/>
                <a:cs typeface="Arial"/>
              </a:rPr>
              <a:t>-</a:t>
            </a:r>
            <a:r>
              <a:rPr lang="en-US" sz="2000" b="1" dirty="0" smtClean="0">
                <a:latin typeface="Arial"/>
                <a:cs typeface="Arial"/>
              </a:rPr>
              <a:t> respired) ∆</a:t>
            </a:r>
            <a:r>
              <a:rPr lang="en-US" sz="2000" b="1" baseline="30000" dirty="0" smtClean="0">
                <a:latin typeface="Arial"/>
                <a:cs typeface="Arial"/>
              </a:rPr>
              <a:t>14</a:t>
            </a:r>
            <a:r>
              <a:rPr lang="en-US" sz="2000" b="1" dirty="0" smtClean="0">
                <a:latin typeface="Arial"/>
                <a:cs typeface="Arial"/>
              </a:rPr>
              <a:t>C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b="1" dirty="0" smtClean="0">
                <a:latin typeface="Arial"/>
                <a:cs typeface="Arial"/>
              </a:rPr>
              <a:t>vs. extractable minerals</a:t>
            </a:r>
            <a:endParaRPr lang="en-US" sz="400" i="1" dirty="0" smtClean="0"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23321" y="1573468"/>
            <a:ext cx="8321020" cy="4674181"/>
            <a:chOff x="423321" y="1573468"/>
            <a:chExt cx="8321020" cy="4674181"/>
          </a:xfrm>
        </p:grpSpPr>
        <p:sp>
          <p:nvSpPr>
            <p:cNvPr id="14" name="TextBox 13"/>
            <p:cNvSpPr txBox="1"/>
            <p:nvPr/>
          </p:nvSpPr>
          <p:spPr>
            <a:xfrm>
              <a:off x="8284621" y="1573468"/>
              <a:ext cx="459720" cy="46741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400" b="1" dirty="0">
                <a:latin typeface="Arial"/>
                <a:cs typeface="Arial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23321" y="1574049"/>
              <a:ext cx="8321020" cy="4673600"/>
              <a:chOff x="635000" y="1574049"/>
              <a:chExt cx="8321020" cy="4673600"/>
            </a:xfrm>
          </p:grpSpPr>
          <p:pic>
            <p:nvPicPr>
              <p:cNvPr id="2" name="Picture 1" descr="sra19.bulk.inc.min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5000" y="1574049"/>
                <a:ext cx="7861300" cy="467360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7474099" y="2724554"/>
                <a:ext cx="83869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latin typeface="Arial"/>
                    <a:cs typeface="Arial"/>
                  </a:rPr>
                  <a:t>Climate</a:t>
                </a:r>
                <a:endParaRPr lang="en-US" sz="1400" b="1" dirty="0">
                  <a:latin typeface="Arial"/>
                  <a:cs typeface="Arial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474099" y="3877001"/>
                <a:ext cx="148192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latin typeface="Arial"/>
                    <a:cs typeface="Arial"/>
                  </a:rPr>
                  <a:t>Parent material</a:t>
                </a:r>
                <a:endParaRPr lang="en-US" sz="1400" b="1" dirty="0">
                  <a:latin typeface="Arial"/>
                  <a:cs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3157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BB10EA30-B6D3-42DA-A7FF-77EE698FC1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2" y="6657835"/>
            <a:ext cx="566999" cy="189000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34949" y="180606"/>
            <a:ext cx="8689975" cy="800122"/>
          </a:xfrm>
          <a:prstGeom prst="rect">
            <a:avLst/>
          </a:prstGeom>
          <a:solidFill>
            <a:srgbClr val="0D6C66"/>
          </a:solidFill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IV. Archiving effect on ∆</a:t>
            </a:r>
            <a:r>
              <a:rPr lang="en-US" b="1" baseline="30000" dirty="0" smtClean="0">
                <a:solidFill>
                  <a:schemeClr val="bg1"/>
                </a:solidFill>
                <a:latin typeface="Arial"/>
                <a:cs typeface="Arial"/>
              </a:rPr>
              <a:t>14</a:t>
            </a:r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C-CO</a:t>
            </a:r>
            <a:r>
              <a:rPr lang="en-US" b="1" baseline="-25000" dirty="0" smtClean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lang="en-US" b="1" baseline="-2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7" name="Picture 26" descr="f7.ctl.trt.al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184" y="1628800"/>
            <a:ext cx="5486400" cy="3657600"/>
          </a:xfrm>
          <a:prstGeom prst="rect">
            <a:avLst/>
          </a:prstGeom>
        </p:spPr>
      </p:pic>
      <p:sp>
        <p:nvSpPr>
          <p:cNvPr id="28" name="Content Placeholder 2"/>
          <p:cNvSpPr txBox="1">
            <a:spLocks/>
          </p:cNvSpPr>
          <p:nvPr/>
        </p:nvSpPr>
        <p:spPr>
          <a:xfrm>
            <a:off x="251520" y="1268760"/>
            <a:ext cx="2811463" cy="4464496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 smtClean="0">
                <a:latin typeface="Arial"/>
                <a:cs typeface="Arial"/>
              </a:rPr>
              <a:t>Research question: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en-US" sz="2200" i="1" dirty="0" smtClean="0">
                <a:latin typeface="Arial"/>
                <a:cs typeface="Arial"/>
              </a:rPr>
              <a:t>Does archiving soil affect ∆</a:t>
            </a:r>
            <a:r>
              <a:rPr lang="en-US" sz="2200" i="1" baseline="30000" dirty="0" smtClean="0">
                <a:latin typeface="Arial"/>
                <a:cs typeface="Arial"/>
              </a:rPr>
              <a:t>14</a:t>
            </a:r>
            <a:r>
              <a:rPr lang="en-US" sz="2200" i="1" dirty="0" smtClean="0">
                <a:latin typeface="Arial"/>
                <a:cs typeface="Arial"/>
              </a:rPr>
              <a:t>C-CO</a:t>
            </a:r>
            <a:r>
              <a:rPr lang="en-US" sz="2200" i="1" baseline="-25000" dirty="0" smtClean="0">
                <a:latin typeface="Arial"/>
                <a:cs typeface="Arial"/>
              </a:rPr>
              <a:t>2</a:t>
            </a:r>
            <a:r>
              <a:rPr lang="en-US" sz="2200" i="1" dirty="0" smtClean="0">
                <a:latin typeface="Arial"/>
                <a:cs typeface="Arial"/>
              </a:rPr>
              <a:t> observed in laboratory incubations? </a:t>
            </a:r>
          </a:p>
          <a:p>
            <a:pPr marL="0" indent="0">
              <a:buNone/>
            </a:pPr>
            <a:r>
              <a:rPr lang="en-US" sz="1900" b="1" dirty="0" smtClean="0">
                <a:latin typeface="Arial"/>
                <a:cs typeface="Arial"/>
              </a:rPr>
              <a:t>Results:</a:t>
            </a:r>
          </a:p>
          <a:p>
            <a:r>
              <a:rPr lang="en-US" sz="1600" dirty="0" smtClean="0">
                <a:latin typeface="Arial"/>
                <a:cs typeface="Arial"/>
              </a:rPr>
              <a:t>yes, but...technique works!</a:t>
            </a:r>
          </a:p>
          <a:p>
            <a:r>
              <a:rPr lang="en-US" sz="1600" dirty="0" smtClean="0">
                <a:latin typeface="Arial"/>
                <a:cs typeface="Arial"/>
              </a:rPr>
              <a:t>minor, but significant effect of air-drying and rewetting, but not storage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15184" y="5858108"/>
            <a:ext cx="54864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623888" lvl="1" indent="-623888"/>
            <a:r>
              <a:rPr lang="en-US" sz="1400" i="1" dirty="0">
                <a:latin typeface="Arial"/>
                <a:cs typeface="Arial"/>
              </a:rPr>
              <a:t>	</a:t>
            </a:r>
            <a:r>
              <a:rPr lang="en-US" sz="1400" i="1" dirty="0" smtClean="0">
                <a:latin typeface="Arial"/>
                <a:cs typeface="Arial"/>
              </a:rPr>
              <a:t>Solid line shows 1:1, dashed and dotted lines show ±10‰ and ±20‰ offsets respectively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520" y="6381328"/>
            <a:ext cx="11721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J. Beem-Miller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2674531" y="3619763"/>
            <a:ext cx="1872207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∆</a:t>
            </a:r>
            <a:r>
              <a:rPr lang="en-US" sz="1600" b="1" baseline="30000" dirty="0" smtClean="0">
                <a:latin typeface="Arial"/>
                <a:cs typeface="Arial"/>
              </a:rPr>
              <a:t>14</a:t>
            </a:r>
            <a:r>
              <a:rPr lang="en-US" sz="1600" b="1" dirty="0" smtClean="0">
                <a:latin typeface="Arial"/>
                <a:cs typeface="Arial"/>
              </a:rPr>
              <a:t>C-CO</a:t>
            </a:r>
            <a:r>
              <a:rPr lang="en-US" sz="1600" b="1" baseline="-25000" dirty="0" smtClean="0">
                <a:latin typeface="Arial"/>
                <a:cs typeface="Arial"/>
              </a:rPr>
              <a:t>2</a:t>
            </a:r>
            <a:r>
              <a:rPr lang="en-US" sz="1600" b="1" dirty="0" smtClean="0">
                <a:latin typeface="Arial"/>
                <a:cs typeface="Arial"/>
              </a:rPr>
              <a:t> (</a:t>
            </a:r>
            <a:endParaRPr lang="en-US" sz="1600" b="1" baseline="-250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15184" y="1268760"/>
            <a:ext cx="54863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623888" lvl="1" indent="-623888"/>
            <a:r>
              <a:rPr lang="en-US" dirty="0" smtClean="0">
                <a:latin typeface="Arial"/>
                <a:cs typeface="Arial"/>
              </a:rPr>
              <a:t>after archiving treatment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2474734" y="3064314"/>
            <a:ext cx="22322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/>
                <a:cs typeface="Arial"/>
              </a:rPr>
              <a:t>∆</a:t>
            </a:r>
            <a:r>
              <a:rPr lang="en-US" b="1" baseline="30000" dirty="0" smtClean="0">
                <a:latin typeface="Arial"/>
                <a:cs typeface="Arial"/>
              </a:rPr>
              <a:t>14</a:t>
            </a:r>
            <a:r>
              <a:rPr lang="en-US" b="1" dirty="0" smtClean="0">
                <a:latin typeface="Arial"/>
                <a:cs typeface="Arial"/>
              </a:rPr>
              <a:t>C </a:t>
            </a:r>
            <a:r>
              <a:rPr lang="en-US" b="1" dirty="0">
                <a:latin typeface="Arial"/>
                <a:cs typeface="Arial"/>
              </a:rPr>
              <a:t>(</a:t>
            </a:r>
            <a:r>
              <a:rPr lang="en-US" b="1" dirty="0" smtClean="0">
                <a:latin typeface="Arial"/>
                <a:cs typeface="Arial"/>
              </a:rPr>
              <a:t>‰)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4008" y="4787860"/>
            <a:ext cx="20162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/>
                <a:cs typeface="Arial"/>
              </a:rPr>
              <a:t>∆</a:t>
            </a:r>
            <a:r>
              <a:rPr lang="en-US" b="1" baseline="30000" dirty="0" smtClean="0">
                <a:latin typeface="Arial"/>
                <a:cs typeface="Arial"/>
              </a:rPr>
              <a:t>14</a:t>
            </a:r>
            <a:r>
              <a:rPr lang="en-US" b="1" dirty="0" smtClean="0">
                <a:latin typeface="Arial"/>
                <a:cs typeface="Arial"/>
              </a:rPr>
              <a:t>C </a:t>
            </a:r>
            <a:r>
              <a:rPr lang="en-US" b="1" dirty="0">
                <a:latin typeface="Arial"/>
                <a:cs typeface="Arial"/>
              </a:rPr>
              <a:t>(‰) 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635896" y="1638092"/>
            <a:ext cx="360040" cy="1070828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06191" y="5286400"/>
            <a:ext cx="54863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623888" lvl="1" indent="-623888" algn="r"/>
            <a:r>
              <a:rPr lang="en-US" dirty="0" smtClean="0">
                <a:latin typeface="Arial"/>
                <a:cs typeface="Arial"/>
              </a:rPr>
              <a:t>before archiving treatment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156176" y="5013176"/>
            <a:ext cx="1224137" cy="273224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414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3439</TotalTime>
  <Words>768</Words>
  <Application>Microsoft Macintosh PowerPoint</Application>
  <PresentationFormat>On-screen Show (4:3)</PresentationFormat>
  <Paragraphs>112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1_Larissa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Conrad Philipp</dc:creator>
  <cp:lastModifiedBy>Jeff Beem-Miller</cp:lastModifiedBy>
  <cp:revision>138</cp:revision>
  <dcterms:created xsi:type="dcterms:W3CDTF">2020-10-26T10:11:54Z</dcterms:created>
  <dcterms:modified xsi:type="dcterms:W3CDTF">2021-06-17T15:44:11Z</dcterms:modified>
</cp:coreProperties>
</file>