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0" r:id="rId5"/>
    <p:sldId id="273" r:id="rId6"/>
    <p:sldId id="261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67" r:id="rId15"/>
    <p:sldId id="262" r:id="rId16"/>
    <p:sldId id="26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L01582766143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1" autoAdjust="0"/>
    <p:restoredTop sz="71927" autoAdjust="0"/>
  </p:normalViewPr>
  <p:slideViewPr>
    <p:cSldViewPr snapToGrid="0" showGuides="1">
      <p:cViewPr>
        <p:scale>
          <a:sx n="66" d="100"/>
          <a:sy n="66" d="100"/>
        </p:scale>
        <p:origin x="-1668" y="480"/>
      </p:cViewPr>
      <p:guideLst>
        <p:guide orient="horz" pos="988"/>
        <p:guide orient="horz" pos="1470"/>
        <p:guide orient="horz" pos="294"/>
        <p:guide orient="horz" pos="797"/>
        <p:guide orient="horz" pos="1168"/>
        <p:guide orient="horz" pos="3869"/>
        <p:guide pos="2880"/>
        <p:guide pos="251"/>
        <p:guide pos="55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462F-6006-4457-8F06-81CB515D96A2}" type="datetimeFigureOut">
              <a:rPr lang="en-GB" smtClean="0"/>
              <a:pPr/>
              <a:t>02/07/2014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309F4-5652-4631-9245-2D0F5B25C2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97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9301-0312-4EBD-BDF3-5047246C2F9B}" type="datetimeFigureOut">
              <a:rPr lang="en-GB" smtClean="0"/>
              <a:pPr/>
              <a:t>02/07/2014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1064-6EAB-4628-8281-A7AA67501E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5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8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● Option instead of null to represent </a:t>
            </a:r>
          </a:p>
          <a:p>
            <a:r>
              <a:rPr lang="en-GB" dirty="0" smtClean="0"/>
              <a:t>absence of a return.</a:t>
            </a:r>
          </a:p>
          <a:p>
            <a:r>
              <a:rPr lang="en-GB" dirty="0" smtClean="0"/>
              <a:t>● Option is not an error reporting </a:t>
            </a:r>
          </a:p>
          <a:p>
            <a:r>
              <a:rPr lang="en-GB" dirty="0" smtClean="0"/>
              <a:t>mechanism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~220</a:t>
            </a:r>
            <a:r>
              <a:rPr lang="en-GB" baseline="0" dirty="0" smtClean="0"/>
              <a:t> lines of Java across 5 files</a:t>
            </a:r>
          </a:p>
          <a:p>
            <a:r>
              <a:rPr lang="en-GB" baseline="0" dirty="0" smtClean="0"/>
              <a:t>~40 lines of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in 1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Pain points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>
                <a:effectLst/>
              </a:rPr>
              <a:t>compile times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>
                <a:effectLst/>
              </a:rPr>
              <a:t>complexity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>
                <a:effectLst/>
              </a:rPr>
              <a:t>backwards compatibility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>
                <a:effectLst/>
              </a:rPr>
              <a:t>lots of ways to do things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Books: </a:t>
            </a:r>
            <a:r>
              <a:rPr lang="en-GB" dirty="0" err="1" smtClean="0"/>
              <a:t>Scala</a:t>
            </a:r>
            <a:r>
              <a:rPr lang="en-GB" dirty="0" smtClean="0"/>
              <a:t> for the Impatient,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In Depth, Programming in </a:t>
            </a:r>
            <a:r>
              <a:rPr lang="en-GB" baseline="0" dirty="0" err="1" smtClean="0"/>
              <a:t>Scala</a:t>
            </a:r>
            <a:endParaRPr lang="en-GB" baseline="0" dirty="0" smtClean="0"/>
          </a:p>
          <a:p>
            <a:r>
              <a:rPr lang="en-GB" baseline="0" dirty="0" smtClean="0"/>
              <a:t>Online: Twitter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School, Functional Programming Principles in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Coursera</a:t>
            </a:r>
            <a:r>
              <a:rPr lang="en-GB" baseline="0" dirty="0" smtClean="0"/>
              <a:t>), Principles of Reactive Programming ( </a:t>
            </a:r>
            <a:r>
              <a:rPr lang="en-GB" baseline="0" dirty="0" err="1" smtClean="0"/>
              <a:t>Coursera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Format:</a:t>
            </a:r>
          </a:p>
          <a:p>
            <a:r>
              <a:rPr lang="en-GB" baseline="0" dirty="0" smtClean="0"/>
              <a:t>    1)  a few intro slides</a:t>
            </a:r>
            <a:endParaRPr lang="en-GB" dirty="0" smtClean="0"/>
          </a:p>
          <a:p>
            <a:r>
              <a:rPr lang="en-GB" dirty="0" smtClean="0"/>
              <a:t>    2) I'll show some </a:t>
            </a:r>
            <a:r>
              <a:rPr lang="en-GB" dirty="0" err="1" smtClean="0"/>
              <a:t>Scala</a:t>
            </a:r>
            <a:r>
              <a:rPr lang="en-GB" dirty="0" smtClean="0"/>
              <a:t> code, and explain it.</a:t>
            </a:r>
          </a:p>
          <a:p>
            <a:r>
              <a:rPr lang="en-GB" dirty="0" smtClean="0"/>
              <a:t>    3) Then I'll give you an exercise to try for a few minutes (try and make these follow on from /build on each other?)</a:t>
            </a:r>
          </a:p>
          <a:p>
            <a:r>
              <a:rPr lang="en-GB" dirty="0" smtClean="0"/>
              <a:t>    4) I'll show my version, and we'll discuss it</a:t>
            </a:r>
          </a:p>
          <a:p>
            <a:r>
              <a:rPr lang="en-GB" dirty="0" smtClean="0"/>
              <a:t>    5)</a:t>
            </a:r>
            <a:r>
              <a:rPr lang="en-GB" baseline="0" dirty="0" smtClean="0"/>
              <a:t> Repeat 1 to 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1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of hands:</a:t>
            </a:r>
          </a:p>
          <a:p>
            <a:r>
              <a:rPr lang="en-GB" dirty="0" smtClean="0"/>
              <a:t>    - who's used Java? (any who haven't - what have you used)</a:t>
            </a:r>
          </a:p>
          <a:p>
            <a:r>
              <a:rPr lang="en-GB" dirty="0" smtClean="0"/>
              <a:t>    - who's used </a:t>
            </a:r>
            <a:r>
              <a:rPr lang="en-GB" dirty="0" err="1" smtClean="0"/>
              <a:t>Scala</a:t>
            </a:r>
            <a:r>
              <a:rPr lang="en-GB" dirty="0" smtClean="0"/>
              <a:t> - how much? (read about it, written some, used it in-depth, code in production, expert)</a:t>
            </a:r>
          </a:p>
          <a:p>
            <a:r>
              <a:rPr lang="en-GB" baseline="0" dirty="0" smtClean="0"/>
              <a:t>    </a:t>
            </a:r>
            <a:r>
              <a:rPr lang="en-GB" dirty="0" smtClean="0"/>
              <a:t>- does everyone have the IDE</a:t>
            </a:r>
            <a:r>
              <a:rPr lang="en-GB" baseline="0" dirty="0" smtClean="0"/>
              <a:t> installed?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What's the problem with Java (or similar)?</a:t>
            </a:r>
          </a:p>
          <a:p>
            <a:r>
              <a:rPr lang="en-GB" dirty="0" smtClean="0"/>
              <a:t>    - What's good about JVM and libs: ubiquity, easy to read, ecosystem of</a:t>
            </a:r>
            <a:r>
              <a:rPr lang="en-GB" baseline="0" dirty="0" smtClean="0"/>
              <a:t> tools, libs, knowledge, JRE/JIT is fast, reliable, well-proven… workhorse</a:t>
            </a:r>
            <a:endParaRPr lang="en-GB" dirty="0" smtClean="0"/>
          </a:p>
          <a:p>
            <a:r>
              <a:rPr lang="en-GB" dirty="0" smtClean="0"/>
              <a:t>    - What's not so good: Boilerplate, legacy gunk?, Not very expressive/power</a:t>
            </a:r>
            <a:r>
              <a:rPr lang="en-GB" baseline="0" dirty="0" smtClean="0"/>
              <a:t>ful language, some things that should be easy feel hard…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Where does </a:t>
            </a:r>
            <a:r>
              <a:rPr lang="en-GB" dirty="0" err="1" smtClean="0"/>
              <a:t>Scala</a:t>
            </a:r>
            <a:r>
              <a:rPr lang="en-GB" dirty="0" smtClean="0"/>
              <a:t> come in?</a:t>
            </a:r>
          </a:p>
          <a:p>
            <a:r>
              <a:rPr lang="en-GB" dirty="0" smtClean="0"/>
              <a:t>    - Platform: Lang, libs, JVM</a:t>
            </a:r>
          </a:p>
          <a:p>
            <a:r>
              <a:rPr lang="en-GB" dirty="0" smtClean="0"/>
              <a:t>    - </a:t>
            </a:r>
            <a:r>
              <a:rPr lang="en-GB" dirty="0" err="1" smtClean="0"/>
              <a:t>Scala</a:t>
            </a:r>
            <a:r>
              <a:rPr lang="en-GB" dirty="0" smtClean="0"/>
              <a:t> replaces </a:t>
            </a:r>
            <a:r>
              <a:rPr lang="en-GB" dirty="0" err="1" smtClean="0"/>
              <a:t>lang</a:t>
            </a:r>
            <a:r>
              <a:rPr lang="en-GB" dirty="0" smtClean="0"/>
              <a:t> &amp; compiler</a:t>
            </a:r>
            <a:r>
              <a:rPr lang="en-GB" baseline="0" dirty="0" smtClean="0"/>
              <a:t> + </a:t>
            </a:r>
            <a:r>
              <a:rPr lang="en-GB" dirty="0" smtClean="0"/>
              <a:t>and adds it's own </a:t>
            </a:r>
            <a:r>
              <a:rPr lang="en-GB" dirty="0" err="1" smtClean="0"/>
              <a:t>std</a:t>
            </a:r>
            <a:r>
              <a:rPr lang="en-GB" dirty="0" smtClean="0"/>
              <a:t> lib</a:t>
            </a:r>
          </a:p>
          <a:p>
            <a:r>
              <a:rPr lang="en-GB" baseline="0" dirty="0" smtClean="0"/>
              <a:t>    - Less time typing, more time thinking!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>
                <a:effectLst/>
              </a:rPr>
              <a:t>Function OO hybrid </a:t>
            </a:r>
          </a:p>
          <a:p>
            <a:r>
              <a:rPr lang="en-GB" dirty="0" err="1" smtClean="0">
                <a:effectLst/>
              </a:rPr>
              <a:t>Succint</a:t>
            </a:r>
            <a:r>
              <a:rPr lang="en-GB" dirty="0" smtClean="0">
                <a:effectLst/>
              </a:rPr>
              <a:t> - less boilerplate </a:t>
            </a:r>
          </a:p>
          <a:p>
            <a:r>
              <a:rPr lang="en-GB" dirty="0" smtClean="0">
                <a:effectLst/>
              </a:rPr>
              <a:t>Type System </a:t>
            </a:r>
          </a:p>
          <a:p>
            <a:r>
              <a:rPr lang="en-GB" dirty="0" err="1" smtClean="0">
                <a:effectLst/>
              </a:rPr>
              <a:t>Immutablility</a:t>
            </a:r>
            <a:r>
              <a:rPr lang="en-GB" dirty="0" smtClean="0">
                <a:effectLst/>
              </a:rPr>
              <a:t> </a:t>
            </a:r>
          </a:p>
          <a:p>
            <a:pPr lvl="1"/>
            <a:r>
              <a:rPr lang="en-GB" dirty="0" smtClean="0">
                <a:effectLst/>
              </a:rPr>
              <a:t>thread-safety &amp; parallelism </a:t>
            </a:r>
          </a:p>
          <a:p>
            <a:pPr lvl="1"/>
            <a:r>
              <a:rPr lang="en-GB" dirty="0" smtClean="0">
                <a:effectLst/>
              </a:rPr>
              <a:t>testability </a:t>
            </a:r>
          </a:p>
          <a:p>
            <a:pPr lvl="1"/>
            <a:r>
              <a:rPr lang="en-GB" dirty="0" smtClean="0">
                <a:effectLst/>
              </a:rPr>
              <a:t>referential transparency / purity </a:t>
            </a:r>
          </a:p>
          <a:p>
            <a:pPr lvl="2"/>
            <a:r>
              <a:rPr lang="en-GB" dirty="0" smtClean="0">
                <a:effectLst/>
              </a:rPr>
              <a:t>easier to reason about </a:t>
            </a:r>
          </a:p>
          <a:p>
            <a:pPr lvl="1"/>
            <a:r>
              <a:rPr lang="en-GB" dirty="0" smtClean="0">
                <a:effectLst/>
              </a:rPr>
              <a:t>no need for defensive copies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8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Getting started:</a:t>
            </a:r>
          </a:p>
          <a:p>
            <a:r>
              <a:rPr lang="en-GB" dirty="0" smtClean="0"/>
              <a:t>Launch</a:t>
            </a:r>
            <a:r>
              <a:rPr lang="en-GB" baseline="0" dirty="0" smtClean="0"/>
              <a:t> IDE.</a:t>
            </a:r>
          </a:p>
          <a:p>
            <a:r>
              <a:rPr lang="en-GB" baseline="0" dirty="0" smtClean="0"/>
              <a:t>File, New…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Project</a:t>
            </a:r>
          </a:p>
          <a:p>
            <a:r>
              <a:rPr lang="en-GB" baseline="0" dirty="0" smtClean="0"/>
              <a:t>Call it </a:t>
            </a:r>
            <a:r>
              <a:rPr lang="en-GB" baseline="0" dirty="0" err="1" smtClean="0"/>
              <a:t>intro_workshop</a:t>
            </a:r>
            <a:r>
              <a:rPr lang="en-GB" baseline="0" dirty="0" smtClean="0"/>
              <a:t> or similar and hit Finish to accept defaults</a:t>
            </a:r>
          </a:p>
          <a:p>
            <a:endParaRPr lang="en-GB" dirty="0" smtClean="0"/>
          </a:p>
          <a:p>
            <a:r>
              <a:rPr lang="en-GB" dirty="0" smtClean="0"/>
              <a:t>Open project, menu</a:t>
            </a:r>
            <a:r>
              <a:rPr lang="en-GB" baseline="0" dirty="0" smtClean="0"/>
              <a:t> -&gt; new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 worksheet</a:t>
            </a:r>
          </a:p>
          <a:p>
            <a:r>
              <a:rPr lang="en-GB" baseline="0" dirty="0" smtClean="0"/>
              <a:t>Call it ex1 and hit finish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that this is a scratchpad for trying out snippets of </a:t>
            </a:r>
            <a:r>
              <a:rPr lang="en-GB" baseline="0" dirty="0" err="1" smtClean="0"/>
              <a:t>Scala</a:t>
            </a:r>
            <a:r>
              <a:rPr lang="en-GB" baseline="0" dirty="0" smtClean="0"/>
              <a:t>. Save to execute</a:t>
            </a:r>
          </a:p>
          <a:p>
            <a:endParaRPr lang="en-GB" baseline="0" dirty="0" smtClean="0"/>
          </a:p>
          <a:p>
            <a:r>
              <a:rPr lang="en-GB" baseline="0" dirty="0" smtClean="0"/>
              <a:t>Change default </a:t>
            </a:r>
            <a:r>
              <a:rPr lang="en-GB" baseline="0" dirty="0" err="1" smtClean="0"/>
              <a:t>println</a:t>
            </a:r>
            <a:r>
              <a:rPr lang="en-GB" baseline="0" dirty="0" smtClean="0"/>
              <a:t> string to test.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. You will encounter a fundamental difference between </a:t>
            </a:r>
            <a:r>
              <a:rPr lang="en-GB" dirty="0" err="1" smtClean="0"/>
              <a:t>Scala</a:t>
            </a:r>
            <a:r>
              <a:rPr lang="en-GB" dirty="0" smtClean="0"/>
              <a:t> and other programming languages. In Java or C++, we differentiate between expressions (such as 3 + 4) and statements (for example, an if statement). An expression has a value; a statement carries out an action. In </a:t>
            </a:r>
            <a:r>
              <a:rPr lang="en-GB" dirty="0" err="1" smtClean="0"/>
              <a:t>Scala</a:t>
            </a:r>
            <a:r>
              <a:rPr lang="en-GB" dirty="0" smtClean="0"/>
              <a:t>, almost all constructs have values. This feature can make programs more concise and easier to read.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majority of situations, you only need to pick between a Map, Set, List,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Vector.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key-value lookup, use a Map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check for presence of elements, use a Set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store elements and traverse them, use a List or an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need a persistent collection, but random access is really important,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relatively fast random access and persistent sequences, use Vector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1064-6EAB-4628-8281-A7AA67501EB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1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5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MT_Sybex_Wa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74763"/>
            <a:ext cx="9144000" cy="2371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263" y="3861277"/>
            <a:ext cx="5502275" cy="1276803"/>
          </a:xfrm>
        </p:spPr>
        <p:txBody>
          <a:bodyPr anchor="b" anchorCtr="0">
            <a:normAutofit/>
          </a:bodyPr>
          <a:lstStyle>
            <a:lvl1pPr>
              <a:defRPr sz="4200"/>
            </a:lvl1pPr>
          </a:lstStyle>
          <a:p>
            <a:r>
              <a:rPr lang="en-GB" smtClean="0"/>
              <a:t>Click to edit Master </a:t>
            </a:r>
            <a:br>
              <a:rPr lang="en-GB" smtClean="0"/>
            </a:br>
            <a:r>
              <a:rPr lang="en-GB" smtClean="0"/>
              <a:t>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43263" y="5221468"/>
            <a:ext cx="5502275" cy="414337"/>
          </a:xfrm>
        </p:spPr>
        <p:txBody>
          <a:bodyPr>
            <a:normAutofit/>
          </a:bodyPr>
          <a:lstStyle>
            <a:lvl1pPr>
              <a:defRPr sz="24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0"/>
          <p:cNvGrpSpPr/>
          <p:nvPr userDrawn="1"/>
        </p:nvGrpSpPr>
        <p:grpSpPr bwMode="gray">
          <a:xfrm>
            <a:off x="398464" y="392244"/>
            <a:ext cx="1863523" cy="439859"/>
            <a:chOff x="165100" y="2390775"/>
            <a:chExt cx="8810626" cy="2079626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5100" y="2836863"/>
              <a:ext cx="935038" cy="1033463"/>
            </a:xfrm>
            <a:custGeom>
              <a:avLst/>
              <a:gdLst/>
              <a:ahLst/>
              <a:cxnLst>
                <a:cxn ang="0">
                  <a:pos x="589" y="651"/>
                </a:cxn>
                <a:cxn ang="0">
                  <a:pos x="350" y="0"/>
                </a:cxn>
                <a:cxn ang="0">
                  <a:pos x="239" y="0"/>
                </a:cxn>
                <a:cxn ang="0">
                  <a:pos x="0" y="651"/>
                </a:cxn>
                <a:cxn ang="0">
                  <a:pos x="87" y="651"/>
                </a:cxn>
                <a:cxn ang="0">
                  <a:pos x="163" y="437"/>
                </a:cxn>
                <a:cxn ang="0">
                  <a:pos x="423" y="437"/>
                </a:cxn>
                <a:cxn ang="0">
                  <a:pos x="501" y="651"/>
                </a:cxn>
                <a:cxn ang="0">
                  <a:pos x="589" y="651"/>
                </a:cxn>
                <a:cxn ang="0">
                  <a:pos x="395" y="356"/>
                </a:cxn>
                <a:cxn ang="0">
                  <a:pos x="191" y="356"/>
                </a:cxn>
                <a:cxn ang="0">
                  <a:pos x="293" y="66"/>
                </a:cxn>
                <a:cxn ang="0">
                  <a:pos x="395" y="356"/>
                </a:cxn>
              </a:cxnLst>
              <a:rect l="0" t="0" r="r" b="b"/>
              <a:pathLst>
                <a:path w="589" h="651">
                  <a:moveTo>
                    <a:pt x="589" y="651"/>
                  </a:moveTo>
                  <a:lnTo>
                    <a:pt x="350" y="0"/>
                  </a:lnTo>
                  <a:lnTo>
                    <a:pt x="239" y="0"/>
                  </a:lnTo>
                  <a:lnTo>
                    <a:pt x="0" y="651"/>
                  </a:lnTo>
                  <a:lnTo>
                    <a:pt x="87" y="651"/>
                  </a:lnTo>
                  <a:lnTo>
                    <a:pt x="163" y="437"/>
                  </a:lnTo>
                  <a:lnTo>
                    <a:pt x="423" y="437"/>
                  </a:lnTo>
                  <a:lnTo>
                    <a:pt x="501" y="651"/>
                  </a:lnTo>
                  <a:lnTo>
                    <a:pt x="589" y="651"/>
                  </a:lnTo>
                  <a:close/>
                  <a:moveTo>
                    <a:pt x="395" y="356"/>
                  </a:moveTo>
                  <a:lnTo>
                    <a:pt x="191" y="356"/>
                  </a:lnTo>
                  <a:lnTo>
                    <a:pt x="293" y="66"/>
                  </a:lnTo>
                  <a:lnTo>
                    <a:pt x="395" y="356"/>
                  </a:lnTo>
                  <a:close/>
                </a:path>
              </a:pathLst>
            </a:custGeom>
            <a:solidFill>
              <a:srgbClr val="0069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1141413" y="2836863"/>
              <a:ext cx="1031875" cy="1033463"/>
            </a:xfrm>
            <a:custGeom>
              <a:avLst/>
              <a:gdLst/>
              <a:ahLst/>
              <a:cxnLst>
                <a:cxn ang="0">
                  <a:pos x="650" y="651"/>
                </a:cxn>
                <a:cxn ang="0">
                  <a:pos x="650" y="0"/>
                </a:cxn>
                <a:cxn ang="0">
                  <a:pos x="522" y="0"/>
                </a:cxn>
                <a:cxn ang="0">
                  <a:pos x="326" y="532"/>
                </a:cxn>
                <a:cxn ang="0">
                  <a:pos x="127" y="0"/>
                </a:cxn>
                <a:cxn ang="0">
                  <a:pos x="0" y="0"/>
                </a:cxn>
                <a:cxn ang="0">
                  <a:pos x="0" y="651"/>
                </a:cxn>
                <a:cxn ang="0">
                  <a:pos x="82" y="651"/>
                </a:cxn>
                <a:cxn ang="0">
                  <a:pos x="82" y="97"/>
                </a:cxn>
                <a:cxn ang="0">
                  <a:pos x="281" y="651"/>
                </a:cxn>
                <a:cxn ang="0">
                  <a:pos x="368" y="651"/>
                </a:cxn>
                <a:cxn ang="0">
                  <a:pos x="570" y="97"/>
                </a:cxn>
                <a:cxn ang="0">
                  <a:pos x="570" y="651"/>
                </a:cxn>
                <a:cxn ang="0">
                  <a:pos x="650" y="651"/>
                </a:cxn>
              </a:cxnLst>
              <a:rect l="0" t="0" r="r" b="b"/>
              <a:pathLst>
                <a:path w="650" h="651">
                  <a:moveTo>
                    <a:pt x="650" y="651"/>
                  </a:moveTo>
                  <a:lnTo>
                    <a:pt x="650" y="0"/>
                  </a:lnTo>
                  <a:lnTo>
                    <a:pt x="522" y="0"/>
                  </a:lnTo>
                  <a:lnTo>
                    <a:pt x="326" y="532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82" y="651"/>
                  </a:lnTo>
                  <a:lnTo>
                    <a:pt x="82" y="97"/>
                  </a:lnTo>
                  <a:lnTo>
                    <a:pt x="281" y="651"/>
                  </a:lnTo>
                  <a:lnTo>
                    <a:pt x="368" y="651"/>
                  </a:lnTo>
                  <a:lnTo>
                    <a:pt x="570" y="97"/>
                  </a:lnTo>
                  <a:lnTo>
                    <a:pt x="570" y="651"/>
                  </a:lnTo>
                  <a:lnTo>
                    <a:pt x="650" y="651"/>
                  </a:lnTo>
                  <a:close/>
                </a:path>
              </a:pathLst>
            </a:custGeom>
            <a:solidFill>
              <a:srgbClr val="0069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gray">
            <a:xfrm>
              <a:off x="2239963" y="2836863"/>
              <a:ext cx="695325" cy="1033463"/>
            </a:xfrm>
            <a:custGeom>
              <a:avLst/>
              <a:gdLst/>
              <a:ahLst/>
              <a:cxnLst>
                <a:cxn ang="0">
                  <a:pos x="438" y="81"/>
                </a:cxn>
                <a:cxn ang="0">
                  <a:pos x="438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178" y="81"/>
                </a:cxn>
                <a:cxn ang="0">
                  <a:pos x="178" y="651"/>
                </a:cxn>
                <a:cxn ang="0">
                  <a:pos x="261" y="651"/>
                </a:cxn>
                <a:cxn ang="0">
                  <a:pos x="261" y="81"/>
                </a:cxn>
                <a:cxn ang="0">
                  <a:pos x="438" y="81"/>
                </a:cxn>
              </a:cxnLst>
              <a:rect l="0" t="0" r="r" b="b"/>
              <a:pathLst>
                <a:path w="438" h="651">
                  <a:moveTo>
                    <a:pt x="438" y="81"/>
                  </a:moveTo>
                  <a:lnTo>
                    <a:pt x="438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178" y="81"/>
                  </a:lnTo>
                  <a:lnTo>
                    <a:pt x="178" y="651"/>
                  </a:lnTo>
                  <a:lnTo>
                    <a:pt x="261" y="651"/>
                  </a:lnTo>
                  <a:lnTo>
                    <a:pt x="261" y="81"/>
                  </a:lnTo>
                  <a:lnTo>
                    <a:pt x="438" y="81"/>
                  </a:lnTo>
                  <a:close/>
                </a:path>
              </a:pathLst>
            </a:custGeom>
            <a:solidFill>
              <a:srgbClr val="0069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gray">
            <a:xfrm>
              <a:off x="2976563" y="2809875"/>
              <a:ext cx="706438" cy="1090613"/>
            </a:xfrm>
            <a:custGeom>
              <a:avLst/>
              <a:gdLst/>
              <a:ahLst/>
              <a:cxnLst>
                <a:cxn ang="0">
                  <a:pos x="188" y="204"/>
                </a:cxn>
                <a:cxn ang="0">
                  <a:pos x="38" y="79"/>
                </a:cxn>
                <a:cxn ang="0">
                  <a:pos x="96" y="34"/>
                </a:cxn>
                <a:cxn ang="0">
                  <a:pos x="165" y="49"/>
                </a:cxn>
                <a:cxn ang="0">
                  <a:pos x="173" y="17"/>
                </a:cxn>
                <a:cxn ang="0">
                  <a:pos x="96" y="0"/>
                </a:cxn>
                <a:cxn ang="0">
                  <a:pos x="4" y="79"/>
                </a:cxn>
                <a:cxn ang="0">
                  <a:pos x="154" y="204"/>
                </a:cxn>
                <a:cxn ang="0">
                  <a:pos x="96" y="254"/>
                </a:cxn>
                <a:cxn ang="0">
                  <a:pos x="10" y="235"/>
                </a:cxn>
                <a:cxn ang="0">
                  <a:pos x="0" y="268"/>
                </a:cxn>
                <a:cxn ang="0">
                  <a:pos x="96" y="289"/>
                </a:cxn>
                <a:cxn ang="0">
                  <a:pos x="188" y="204"/>
                </a:cxn>
              </a:cxnLst>
              <a:rect l="0" t="0" r="r" b="b"/>
              <a:pathLst>
                <a:path w="188" h="289">
                  <a:moveTo>
                    <a:pt x="188" y="204"/>
                  </a:moveTo>
                  <a:cubicBezTo>
                    <a:pt x="188" y="94"/>
                    <a:pt x="38" y="145"/>
                    <a:pt x="38" y="79"/>
                  </a:cubicBezTo>
                  <a:cubicBezTo>
                    <a:pt x="38" y="67"/>
                    <a:pt x="41" y="34"/>
                    <a:pt x="96" y="34"/>
                  </a:cubicBezTo>
                  <a:cubicBezTo>
                    <a:pt x="122" y="34"/>
                    <a:pt x="144" y="39"/>
                    <a:pt x="165" y="49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51" y="6"/>
                    <a:pt x="128" y="0"/>
                    <a:pt x="96" y="0"/>
                  </a:cubicBezTo>
                  <a:cubicBezTo>
                    <a:pt x="13" y="0"/>
                    <a:pt x="4" y="58"/>
                    <a:pt x="4" y="79"/>
                  </a:cubicBezTo>
                  <a:cubicBezTo>
                    <a:pt x="4" y="182"/>
                    <a:pt x="154" y="127"/>
                    <a:pt x="154" y="204"/>
                  </a:cubicBezTo>
                  <a:cubicBezTo>
                    <a:pt x="154" y="219"/>
                    <a:pt x="150" y="254"/>
                    <a:pt x="96" y="254"/>
                  </a:cubicBezTo>
                  <a:cubicBezTo>
                    <a:pt x="60" y="254"/>
                    <a:pt x="31" y="246"/>
                    <a:pt x="10" y="23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7" y="280"/>
                    <a:pt x="53" y="289"/>
                    <a:pt x="96" y="289"/>
                  </a:cubicBezTo>
                  <a:cubicBezTo>
                    <a:pt x="179" y="289"/>
                    <a:pt x="188" y="227"/>
                    <a:pt x="188" y="204"/>
                  </a:cubicBezTo>
                </a:path>
              </a:pathLst>
            </a:custGeom>
            <a:solidFill>
              <a:srgbClr val="00B2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gray">
            <a:xfrm>
              <a:off x="3611563" y="3055938"/>
              <a:ext cx="720725" cy="1090613"/>
            </a:xfrm>
            <a:custGeom>
              <a:avLst/>
              <a:gdLst/>
              <a:ahLst/>
              <a:cxnLst>
                <a:cxn ang="0">
                  <a:pos x="454" y="0"/>
                </a:cxn>
                <a:cxn ang="0">
                  <a:pos x="366" y="0"/>
                </a:cxn>
                <a:cxn ang="0">
                  <a:pos x="234" y="371"/>
                </a:cxn>
                <a:cxn ang="0">
                  <a:pos x="87" y="0"/>
                </a:cxn>
                <a:cxn ang="0">
                  <a:pos x="0" y="0"/>
                </a:cxn>
                <a:cxn ang="0">
                  <a:pos x="189" y="477"/>
                </a:cxn>
                <a:cxn ang="0">
                  <a:pos x="111" y="687"/>
                </a:cxn>
                <a:cxn ang="0">
                  <a:pos x="201" y="687"/>
                </a:cxn>
                <a:cxn ang="0">
                  <a:pos x="454" y="0"/>
                </a:cxn>
              </a:cxnLst>
              <a:rect l="0" t="0" r="r" b="b"/>
              <a:pathLst>
                <a:path w="454" h="687">
                  <a:moveTo>
                    <a:pt x="454" y="0"/>
                  </a:moveTo>
                  <a:lnTo>
                    <a:pt x="366" y="0"/>
                  </a:lnTo>
                  <a:lnTo>
                    <a:pt x="234" y="371"/>
                  </a:lnTo>
                  <a:lnTo>
                    <a:pt x="87" y="0"/>
                  </a:lnTo>
                  <a:lnTo>
                    <a:pt x="0" y="0"/>
                  </a:lnTo>
                  <a:lnTo>
                    <a:pt x="189" y="477"/>
                  </a:lnTo>
                  <a:lnTo>
                    <a:pt x="111" y="687"/>
                  </a:lnTo>
                  <a:lnTo>
                    <a:pt x="201" y="687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00B2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gray">
            <a:xfrm>
              <a:off x="4376738" y="2711450"/>
              <a:ext cx="649288" cy="1189038"/>
            </a:xfrm>
            <a:custGeom>
              <a:avLst/>
              <a:gdLst/>
              <a:ahLst/>
              <a:cxnLst>
                <a:cxn ang="0">
                  <a:pos x="173" y="199"/>
                </a:cxn>
                <a:cxn ang="0">
                  <a:pos x="80" y="84"/>
                </a:cxn>
                <a:cxn ang="0">
                  <a:pos x="34" y="101"/>
                </a:cxn>
                <a:cxn ang="0">
                  <a:pos x="34" y="0"/>
                </a:cxn>
                <a:cxn ang="0">
                  <a:pos x="0" y="0"/>
                </a:cxn>
                <a:cxn ang="0">
                  <a:pos x="0" y="298"/>
                </a:cxn>
                <a:cxn ang="0">
                  <a:pos x="80" y="315"/>
                </a:cxn>
                <a:cxn ang="0">
                  <a:pos x="173" y="199"/>
                </a:cxn>
                <a:cxn ang="0">
                  <a:pos x="139" y="199"/>
                </a:cxn>
                <a:cxn ang="0">
                  <a:pos x="80" y="280"/>
                </a:cxn>
                <a:cxn ang="0">
                  <a:pos x="34" y="273"/>
                </a:cxn>
                <a:cxn ang="0">
                  <a:pos x="34" y="143"/>
                </a:cxn>
                <a:cxn ang="0">
                  <a:pos x="34" y="143"/>
                </a:cxn>
                <a:cxn ang="0">
                  <a:pos x="80" y="119"/>
                </a:cxn>
                <a:cxn ang="0">
                  <a:pos x="139" y="199"/>
                </a:cxn>
              </a:cxnLst>
              <a:rect l="0" t="0" r="r" b="b"/>
              <a:pathLst>
                <a:path w="173" h="315">
                  <a:moveTo>
                    <a:pt x="173" y="199"/>
                  </a:moveTo>
                  <a:cubicBezTo>
                    <a:pt x="173" y="157"/>
                    <a:pt x="163" y="84"/>
                    <a:pt x="80" y="84"/>
                  </a:cubicBezTo>
                  <a:cubicBezTo>
                    <a:pt x="66" y="84"/>
                    <a:pt x="47" y="92"/>
                    <a:pt x="34" y="10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6" y="307"/>
                    <a:pt x="52" y="315"/>
                    <a:pt x="80" y="315"/>
                  </a:cubicBezTo>
                  <a:cubicBezTo>
                    <a:pt x="167" y="315"/>
                    <a:pt x="173" y="241"/>
                    <a:pt x="173" y="199"/>
                  </a:cubicBezTo>
                  <a:moveTo>
                    <a:pt x="139" y="199"/>
                  </a:moveTo>
                  <a:cubicBezTo>
                    <a:pt x="139" y="243"/>
                    <a:pt x="131" y="280"/>
                    <a:pt x="80" y="280"/>
                  </a:cubicBezTo>
                  <a:cubicBezTo>
                    <a:pt x="64" y="280"/>
                    <a:pt x="48" y="277"/>
                    <a:pt x="34" y="27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46" y="130"/>
                    <a:pt x="62" y="119"/>
                    <a:pt x="80" y="119"/>
                  </a:cubicBezTo>
                  <a:cubicBezTo>
                    <a:pt x="128" y="119"/>
                    <a:pt x="139" y="156"/>
                    <a:pt x="139" y="199"/>
                  </a:cubicBezTo>
                </a:path>
              </a:pathLst>
            </a:custGeom>
            <a:solidFill>
              <a:srgbClr val="00B2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5094288" y="3028950"/>
              <a:ext cx="660400" cy="87153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176" y="115"/>
                </a:cxn>
                <a:cxn ang="0">
                  <a:pos x="92" y="0"/>
                </a:cxn>
                <a:cxn ang="0">
                  <a:pos x="0" y="115"/>
                </a:cxn>
                <a:cxn ang="0">
                  <a:pos x="92" y="231"/>
                </a:cxn>
                <a:cxn ang="0">
                  <a:pos x="170" y="211"/>
                </a:cxn>
                <a:cxn ang="0">
                  <a:pos x="161" y="180"/>
                </a:cxn>
                <a:cxn ang="0">
                  <a:pos x="92" y="196"/>
                </a:cxn>
                <a:cxn ang="0">
                  <a:pos x="34" y="132"/>
                </a:cxn>
                <a:cxn ang="0">
                  <a:pos x="176" y="132"/>
                </a:cxn>
                <a:cxn ang="0">
                  <a:pos x="141" y="98"/>
                </a:cxn>
                <a:cxn ang="0">
                  <a:pos x="35" y="98"/>
                </a:cxn>
                <a:cxn ang="0">
                  <a:pos x="92" y="35"/>
                </a:cxn>
                <a:cxn ang="0">
                  <a:pos x="141" y="98"/>
                </a:cxn>
              </a:cxnLst>
              <a:rect l="0" t="0" r="r" b="b"/>
              <a:pathLst>
                <a:path w="176" h="231">
                  <a:moveTo>
                    <a:pt x="176" y="132"/>
                  </a:moveTo>
                  <a:cubicBezTo>
                    <a:pt x="176" y="115"/>
                    <a:pt x="176" y="115"/>
                    <a:pt x="176" y="115"/>
                  </a:cubicBezTo>
                  <a:cubicBezTo>
                    <a:pt x="176" y="60"/>
                    <a:pt x="163" y="0"/>
                    <a:pt x="92" y="0"/>
                  </a:cubicBezTo>
                  <a:cubicBezTo>
                    <a:pt x="10" y="0"/>
                    <a:pt x="0" y="73"/>
                    <a:pt x="0" y="115"/>
                  </a:cubicBezTo>
                  <a:cubicBezTo>
                    <a:pt x="0" y="157"/>
                    <a:pt x="6" y="231"/>
                    <a:pt x="92" y="231"/>
                  </a:cubicBezTo>
                  <a:cubicBezTo>
                    <a:pt x="135" y="231"/>
                    <a:pt x="152" y="220"/>
                    <a:pt x="170" y="211"/>
                  </a:cubicBezTo>
                  <a:cubicBezTo>
                    <a:pt x="161" y="180"/>
                    <a:pt x="161" y="180"/>
                    <a:pt x="161" y="180"/>
                  </a:cubicBezTo>
                  <a:cubicBezTo>
                    <a:pt x="140" y="191"/>
                    <a:pt x="119" y="196"/>
                    <a:pt x="92" y="196"/>
                  </a:cubicBezTo>
                  <a:cubicBezTo>
                    <a:pt x="48" y="196"/>
                    <a:pt x="37" y="168"/>
                    <a:pt x="34" y="132"/>
                  </a:cubicBezTo>
                  <a:lnTo>
                    <a:pt x="176" y="132"/>
                  </a:lnTo>
                  <a:close/>
                  <a:moveTo>
                    <a:pt x="141" y="98"/>
                  </a:moveTo>
                  <a:cubicBezTo>
                    <a:pt x="35" y="98"/>
                    <a:pt x="35" y="98"/>
                    <a:pt x="35" y="98"/>
                  </a:cubicBezTo>
                  <a:cubicBezTo>
                    <a:pt x="37" y="65"/>
                    <a:pt x="49" y="35"/>
                    <a:pt x="92" y="35"/>
                  </a:cubicBezTo>
                  <a:cubicBezTo>
                    <a:pt x="133" y="35"/>
                    <a:pt x="139" y="66"/>
                    <a:pt x="141" y="98"/>
                  </a:cubicBezTo>
                </a:path>
              </a:pathLst>
            </a:custGeom>
            <a:solidFill>
              <a:srgbClr val="00B2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5751513" y="3055938"/>
              <a:ext cx="674688" cy="814388"/>
            </a:xfrm>
            <a:custGeom>
              <a:avLst/>
              <a:gdLst/>
              <a:ahLst/>
              <a:cxnLst>
                <a:cxn ang="0">
                  <a:pos x="425" y="513"/>
                </a:cxn>
                <a:cxn ang="0">
                  <a:pos x="262" y="252"/>
                </a:cxn>
                <a:cxn ang="0">
                  <a:pos x="418" y="0"/>
                </a:cxn>
                <a:cxn ang="0">
                  <a:pos x="319" y="0"/>
                </a:cxn>
                <a:cxn ang="0">
                  <a:pos x="212" y="178"/>
                </a:cxn>
                <a:cxn ang="0">
                  <a:pos x="104" y="0"/>
                </a:cxn>
                <a:cxn ang="0">
                  <a:pos x="7" y="0"/>
                </a:cxn>
                <a:cxn ang="0">
                  <a:pos x="163" y="252"/>
                </a:cxn>
                <a:cxn ang="0">
                  <a:pos x="0" y="513"/>
                </a:cxn>
                <a:cxn ang="0">
                  <a:pos x="99" y="513"/>
                </a:cxn>
                <a:cxn ang="0">
                  <a:pos x="212" y="330"/>
                </a:cxn>
                <a:cxn ang="0">
                  <a:pos x="324" y="513"/>
                </a:cxn>
                <a:cxn ang="0">
                  <a:pos x="425" y="513"/>
                </a:cxn>
              </a:cxnLst>
              <a:rect l="0" t="0" r="r" b="b"/>
              <a:pathLst>
                <a:path w="425" h="513">
                  <a:moveTo>
                    <a:pt x="425" y="513"/>
                  </a:moveTo>
                  <a:lnTo>
                    <a:pt x="262" y="252"/>
                  </a:lnTo>
                  <a:lnTo>
                    <a:pt x="418" y="0"/>
                  </a:lnTo>
                  <a:lnTo>
                    <a:pt x="319" y="0"/>
                  </a:lnTo>
                  <a:lnTo>
                    <a:pt x="212" y="178"/>
                  </a:lnTo>
                  <a:lnTo>
                    <a:pt x="104" y="0"/>
                  </a:lnTo>
                  <a:lnTo>
                    <a:pt x="7" y="0"/>
                  </a:lnTo>
                  <a:lnTo>
                    <a:pt x="163" y="252"/>
                  </a:lnTo>
                  <a:lnTo>
                    <a:pt x="0" y="513"/>
                  </a:lnTo>
                  <a:lnTo>
                    <a:pt x="99" y="513"/>
                  </a:lnTo>
                  <a:lnTo>
                    <a:pt x="212" y="330"/>
                  </a:lnTo>
                  <a:lnTo>
                    <a:pt x="324" y="513"/>
                  </a:lnTo>
                  <a:lnTo>
                    <a:pt x="425" y="513"/>
                  </a:lnTo>
                  <a:close/>
                </a:path>
              </a:pathLst>
            </a:custGeom>
            <a:solidFill>
              <a:srgbClr val="00B2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4203700" y="4086225"/>
              <a:ext cx="203200" cy="296863"/>
            </a:xfrm>
            <a:custGeom>
              <a:avLst/>
              <a:gdLst/>
              <a:ahLst/>
              <a:cxnLst>
                <a:cxn ang="0">
                  <a:pos x="128" y="187"/>
                </a:cxn>
                <a:cxn ang="0">
                  <a:pos x="128" y="161"/>
                </a:cxn>
                <a:cxn ang="0">
                  <a:pos x="31" y="161"/>
                </a:cxn>
                <a:cxn ang="0">
                  <a:pos x="31" y="102"/>
                </a:cxn>
                <a:cxn ang="0">
                  <a:pos x="116" y="102"/>
                </a:cxn>
                <a:cxn ang="0">
                  <a:pos x="116" y="76"/>
                </a:cxn>
                <a:cxn ang="0">
                  <a:pos x="31" y="76"/>
                </a:cxn>
                <a:cxn ang="0">
                  <a:pos x="31" y="26"/>
                </a:cxn>
                <a:cxn ang="0">
                  <a:pos x="123" y="26"/>
                </a:cxn>
                <a:cxn ang="0">
                  <a:pos x="123" y="0"/>
                </a:cxn>
                <a:cxn ang="0">
                  <a:pos x="0" y="0"/>
                </a:cxn>
                <a:cxn ang="0">
                  <a:pos x="0" y="187"/>
                </a:cxn>
                <a:cxn ang="0">
                  <a:pos x="128" y="187"/>
                </a:cxn>
              </a:cxnLst>
              <a:rect l="0" t="0" r="r" b="b"/>
              <a:pathLst>
                <a:path w="128" h="187">
                  <a:moveTo>
                    <a:pt x="128" y="187"/>
                  </a:moveTo>
                  <a:lnTo>
                    <a:pt x="128" y="161"/>
                  </a:lnTo>
                  <a:lnTo>
                    <a:pt x="31" y="161"/>
                  </a:lnTo>
                  <a:lnTo>
                    <a:pt x="31" y="102"/>
                  </a:lnTo>
                  <a:lnTo>
                    <a:pt x="116" y="102"/>
                  </a:lnTo>
                  <a:lnTo>
                    <a:pt x="116" y="76"/>
                  </a:lnTo>
                  <a:lnTo>
                    <a:pt x="31" y="76"/>
                  </a:lnTo>
                  <a:lnTo>
                    <a:pt x="31" y="26"/>
                  </a:lnTo>
                  <a:lnTo>
                    <a:pt x="123" y="26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28" y="187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gray">
            <a:xfrm>
              <a:off x="4437063" y="4160838"/>
              <a:ext cx="184150" cy="222250"/>
            </a:xfrm>
            <a:custGeom>
              <a:avLst/>
              <a:gdLst/>
              <a:ahLst/>
              <a:cxnLst>
                <a:cxn ang="0">
                  <a:pos x="49" y="59"/>
                </a:cxn>
                <a:cxn ang="0">
                  <a:pos x="49" y="25"/>
                </a:cxn>
                <a:cxn ang="0">
                  <a:pos x="46" y="9"/>
                </a:cxn>
                <a:cxn ang="0">
                  <a:pos x="29" y="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2"/>
                </a:cxn>
                <a:cxn ang="0">
                  <a:pos x="0" y="2"/>
                </a:cxn>
                <a:cxn ang="0">
                  <a:pos x="0" y="59"/>
                </a:cxn>
                <a:cxn ang="0">
                  <a:pos x="12" y="59"/>
                </a:cxn>
                <a:cxn ang="0">
                  <a:pos x="12" y="23"/>
                </a:cxn>
                <a:cxn ang="0">
                  <a:pos x="26" y="11"/>
                </a:cxn>
                <a:cxn ang="0">
                  <a:pos x="36" y="24"/>
                </a:cxn>
                <a:cxn ang="0">
                  <a:pos x="36" y="59"/>
                </a:cxn>
                <a:cxn ang="0">
                  <a:pos x="49" y="5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9" y="18"/>
                    <a:pt x="49" y="14"/>
                    <a:pt x="46" y="9"/>
                  </a:cubicBezTo>
                  <a:cubicBezTo>
                    <a:pt x="43" y="3"/>
                    <a:pt x="36" y="0"/>
                    <a:pt x="29" y="0"/>
                  </a:cubicBezTo>
                  <a:cubicBezTo>
                    <a:pt x="22" y="0"/>
                    <a:pt x="15" y="4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4" y="16"/>
                    <a:pt x="20" y="11"/>
                    <a:pt x="26" y="11"/>
                  </a:cubicBezTo>
                  <a:cubicBezTo>
                    <a:pt x="34" y="11"/>
                    <a:pt x="36" y="16"/>
                    <a:pt x="36" y="24"/>
                  </a:cubicBezTo>
                  <a:cubicBezTo>
                    <a:pt x="36" y="59"/>
                    <a:pt x="36" y="59"/>
                    <a:pt x="36" y="59"/>
                  </a:cubicBezTo>
                  <a:lnTo>
                    <a:pt x="49" y="59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gray">
            <a:xfrm>
              <a:off x="4643438" y="4160838"/>
              <a:ext cx="192088" cy="2270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48" y="43"/>
                </a:cxn>
                <a:cxn ang="0">
                  <a:pos x="48" y="42"/>
                </a:cxn>
                <a:cxn ang="0">
                  <a:pos x="48" y="22"/>
                </a:cxn>
                <a:cxn ang="0">
                  <a:pos x="48" y="21"/>
                </a:cxn>
                <a:cxn ang="0">
                  <a:pos x="43" y="6"/>
                </a:cxn>
                <a:cxn ang="0">
                  <a:pos x="26" y="0"/>
                </a:cxn>
                <a:cxn ang="0">
                  <a:pos x="4" y="5"/>
                </a:cxn>
                <a:cxn ang="0">
                  <a:pos x="7" y="15"/>
                </a:cxn>
                <a:cxn ang="0">
                  <a:pos x="26" y="11"/>
                </a:cxn>
                <a:cxn ang="0">
                  <a:pos x="35" y="17"/>
                </a:cxn>
                <a:cxn ang="0">
                  <a:pos x="36" y="19"/>
                </a:cxn>
                <a:cxn ang="0">
                  <a:pos x="35" y="21"/>
                </a:cxn>
                <a:cxn ang="0">
                  <a:pos x="21" y="25"/>
                </a:cxn>
                <a:cxn ang="0">
                  <a:pos x="0" y="43"/>
                </a:cxn>
                <a:cxn ang="0">
                  <a:pos x="18" y="60"/>
                </a:cxn>
                <a:cxn ang="0">
                  <a:pos x="36" y="52"/>
                </a:cxn>
                <a:cxn ang="0">
                  <a:pos x="38" y="59"/>
                </a:cxn>
                <a:cxn ang="0">
                  <a:pos x="51" y="59"/>
                </a:cxn>
                <a:cxn ang="0">
                  <a:pos x="35" y="32"/>
                </a:cxn>
                <a:cxn ang="0">
                  <a:pos x="34" y="43"/>
                </a:cxn>
                <a:cxn ang="0">
                  <a:pos x="22" y="50"/>
                </a:cxn>
                <a:cxn ang="0">
                  <a:pos x="13" y="42"/>
                </a:cxn>
                <a:cxn ang="0">
                  <a:pos x="23" y="34"/>
                </a:cxn>
                <a:cxn ang="0">
                  <a:pos x="35" y="31"/>
                </a:cxn>
                <a:cxn ang="0">
                  <a:pos x="35" y="32"/>
                </a:cxn>
              </a:cxnLst>
              <a:rect l="0" t="0" r="r" b="b"/>
              <a:pathLst>
                <a:path w="51" h="60">
                  <a:moveTo>
                    <a:pt x="51" y="59"/>
                  </a:moveTo>
                  <a:cubicBezTo>
                    <a:pt x="50" y="56"/>
                    <a:pt x="48" y="5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12"/>
                    <a:pt x="46" y="9"/>
                    <a:pt x="43" y="6"/>
                  </a:cubicBezTo>
                  <a:cubicBezTo>
                    <a:pt x="39" y="2"/>
                    <a:pt x="34" y="0"/>
                    <a:pt x="26" y="0"/>
                  </a:cubicBezTo>
                  <a:cubicBezTo>
                    <a:pt x="17" y="0"/>
                    <a:pt x="10" y="2"/>
                    <a:pt x="4" y="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2"/>
                    <a:pt x="18" y="11"/>
                    <a:pt x="26" y="11"/>
                  </a:cubicBezTo>
                  <a:cubicBezTo>
                    <a:pt x="28" y="11"/>
                    <a:pt x="34" y="11"/>
                    <a:pt x="35" y="17"/>
                  </a:cubicBezTo>
                  <a:cubicBezTo>
                    <a:pt x="35" y="18"/>
                    <a:pt x="36" y="19"/>
                    <a:pt x="36" y="19"/>
                  </a:cubicBezTo>
                  <a:cubicBezTo>
                    <a:pt x="36" y="20"/>
                    <a:pt x="35" y="21"/>
                    <a:pt x="35" y="21"/>
                  </a:cubicBezTo>
                  <a:cubicBezTo>
                    <a:pt x="31" y="23"/>
                    <a:pt x="25" y="25"/>
                    <a:pt x="21" y="25"/>
                  </a:cubicBezTo>
                  <a:cubicBezTo>
                    <a:pt x="15" y="26"/>
                    <a:pt x="0" y="29"/>
                    <a:pt x="0" y="43"/>
                  </a:cubicBezTo>
                  <a:cubicBezTo>
                    <a:pt x="0" y="53"/>
                    <a:pt x="6" y="60"/>
                    <a:pt x="18" y="60"/>
                  </a:cubicBezTo>
                  <a:cubicBezTo>
                    <a:pt x="29" y="60"/>
                    <a:pt x="33" y="55"/>
                    <a:pt x="36" y="52"/>
                  </a:cubicBezTo>
                  <a:cubicBezTo>
                    <a:pt x="37" y="54"/>
                    <a:pt x="37" y="55"/>
                    <a:pt x="38" y="59"/>
                  </a:cubicBezTo>
                  <a:lnTo>
                    <a:pt x="51" y="59"/>
                  </a:lnTo>
                  <a:close/>
                  <a:moveTo>
                    <a:pt x="35" y="32"/>
                  </a:moveTo>
                  <a:cubicBezTo>
                    <a:pt x="35" y="38"/>
                    <a:pt x="35" y="40"/>
                    <a:pt x="34" y="43"/>
                  </a:cubicBezTo>
                  <a:cubicBezTo>
                    <a:pt x="31" y="47"/>
                    <a:pt x="27" y="50"/>
                    <a:pt x="22" y="50"/>
                  </a:cubicBezTo>
                  <a:cubicBezTo>
                    <a:pt x="14" y="50"/>
                    <a:pt x="13" y="46"/>
                    <a:pt x="13" y="42"/>
                  </a:cubicBezTo>
                  <a:cubicBezTo>
                    <a:pt x="13" y="36"/>
                    <a:pt x="19" y="34"/>
                    <a:pt x="23" y="34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gray">
            <a:xfrm>
              <a:off x="4860925" y="4086225"/>
              <a:ext cx="187325" cy="301625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27" y="20"/>
                </a:cxn>
                <a:cxn ang="0">
                  <a:pos x="13" y="25"/>
                </a:cxn>
                <a:cxn ang="0">
                  <a:pos x="12" y="25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24" y="80"/>
                </a:cxn>
                <a:cxn ang="0">
                  <a:pos x="50" y="50"/>
                </a:cxn>
                <a:cxn ang="0">
                  <a:pos x="37" y="50"/>
                </a:cxn>
                <a:cxn ang="0">
                  <a:pos x="23" y="71"/>
                </a:cxn>
                <a:cxn ang="0">
                  <a:pos x="12" y="66"/>
                </a:cxn>
                <a:cxn ang="0">
                  <a:pos x="12" y="39"/>
                </a:cxn>
                <a:cxn ang="0">
                  <a:pos x="25" y="31"/>
                </a:cxn>
                <a:cxn ang="0">
                  <a:pos x="37" y="50"/>
                </a:cxn>
              </a:cxnLst>
              <a:rect l="0" t="0" r="r" b="b"/>
              <a:pathLst>
                <a:path w="50" h="80">
                  <a:moveTo>
                    <a:pt x="50" y="50"/>
                  </a:moveTo>
                  <a:cubicBezTo>
                    <a:pt x="50" y="31"/>
                    <a:pt x="41" y="20"/>
                    <a:pt x="27" y="20"/>
                  </a:cubicBezTo>
                  <a:cubicBezTo>
                    <a:pt x="20" y="20"/>
                    <a:pt x="15" y="23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7" y="78"/>
                    <a:pt x="14" y="80"/>
                    <a:pt x="24" y="80"/>
                  </a:cubicBezTo>
                  <a:cubicBezTo>
                    <a:pt x="39" y="80"/>
                    <a:pt x="50" y="71"/>
                    <a:pt x="50" y="50"/>
                  </a:cubicBezTo>
                  <a:moveTo>
                    <a:pt x="37" y="50"/>
                  </a:moveTo>
                  <a:cubicBezTo>
                    <a:pt x="37" y="65"/>
                    <a:pt x="31" y="71"/>
                    <a:pt x="23" y="71"/>
                  </a:cubicBezTo>
                  <a:cubicBezTo>
                    <a:pt x="17" y="71"/>
                    <a:pt x="14" y="69"/>
                    <a:pt x="12" y="66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4" y="33"/>
                    <a:pt x="19" y="31"/>
                    <a:pt x="25" y="31"/>
                  </a:cubicBezTo>
                  <a:cubicBezTo>
                    <a:pt x="35" y="31"/>
                    <a:pt x="37" y="40"/>
                    <a:pt x="37" y="50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gray">
            <a:xfrm>
              <a:off x="5075238" y="4086225"/>
              <a:ext cx="44450" cy="296863"/>
            </a:xfrm>
            <a:prstGeom prst="rect">
              <a:avLst/>
            </a:prstGeom>
            <a:solidFill>
              <a:srgbClr val="001D6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gray">
            <a:xfrm>
              <a:off x="5154613" y="4086225"/>
              <a:ext cx="44450" cy="2968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28" y="28"/>
                </a:cxn>
                <a:cxn ang="0">
                  <a:pos x="28" y="0"/>
                </a:cxn>
                <a:cxn ang="0">
                  <a:pos x="28" y="52"/>
                </a:cxn>
                <a:cxn ang="0">
                  <a:pos x="0" y="52"/>
                </a:cxn>
                <a:cxn ang="0">
                  <a:pos x="0" y="187"/>
                </a:cxn>
                <a:cxn ang="0">
                  <a:pos x="28" y="187"/>
                </a:cxn>
                <a:cxn ang="0">
                  <a:pos x="28" y="52"/>
                </a:cxn>
              </a:cxnLst>
              <a:rect l="0" t="0" r="r" b="b"/>
              <a:pathLst>
                <a:path w="28" h="187"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close/>
                  <a:moveTo>
                    <a:pt x="28" y="52"/>
                  </a:moveTo>
                  <a:lnTo>
                    <a:pt x="0" y="52"/>
                  </a:lnTo>
                  <a:lnTo>
                    <a:pt x="0" y="187"/>
                  </a:lnTo>
                  <a:lnTo>
                    <a:pt x="28" y="187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5232400" y="4160838"/>
              <a:ext cx="184150" cy="222250"/>
            </a:xfrm>
            <a:custGeom>
              <a:avLst/>
              <a:gdLst/>
              <a:ahLst/>
              <a:cxnLst>
                <a:cxn ang="0">
                  <a:pos x="49" y="59"/>
                </a:cxn>
                <a:cxn ang="0">
                  <a:pos x="49" y="25"/>
                </a:cxn>
                <a:cxn ang="0">
                  <a:pos x="47" y="9"/>
                </a:cxn>
                <a:cxn ang="0">
                  <a:pos x="30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2"/>
                </a:cxn>
                <a:cxn ang="0">
                  <a:pos x="0" y="2"/>
                </a:cxn>
                <a:cxn ang="0">
                  <a:pos x="0" y="59"/>
                </a:cxn>
                <a:cxn ang="0">
                  <a:pos x="13" y="59"/>
                </a:cxn>
                <a:cxn ang="0">
                  <a:pos x="13" y="23"/>
                </a:cxn>
                <a:cxn ang="0">
                  <a:pos x="27" y="11"/>
                </a:cxn>
                <a:cxn ang="0">
                  <a:pos x="37" y="24"/>
                </a:cxn>
                <a:cxn ang="0">
                  <a:pos x="37" y="59"/>
                </a:cxn>
                <a:cxn ang="0">
                  <a:pos x="49" y="5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9" y="18"/>
                    <a:pt x="49" y="14"/>
                    <a:pt x="47" y="9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23" y="0"/>
                    <a:pt x="16" y="4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16"/>
                    <a:pt x="21" y="11"/>
                    <a:pt x="27" y="11"/>
                  </a:cubicBezTo>
                  <a:cubicBezTo>
                    <a:pt x="35" y="11"/>
                    <a:pt x="37" y="16"/>
                    <a:pt x="37" y="24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49" y="59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5443538" y="4160838"/>
              <a:ext cx="187325" cy="309563"/>
            </a:xfrm>
            <a:custGeom>
              <a:avLst/>
              <a:gdLst/>
              <a:ahLst/>
              <a:cxnLst>
                <a:cxn ang="0">
                  <a:pos x="50" y="52"/>
                </a:cxn>
                <a:cxn ang="0">
                  <a:pos x="50" y="2"/>
                </a:cxn>
                <a:cxn ang="0">
                  <a:pos x="39" y="2"/>
                </a:cxn>
                <a:cxn ang="0">
                  <a:pos x="39" y="7"/>
                </a:cxn>
                <a:cxn ang="0">
                  <a:pos x="38" y="7"/>
                </a:cxn>
                <a:cxn ang="0">
                  <a:pos x="23" y="0"/>
                </a:cxn>
                <a:cxn ang="0">
                  <a:pos x="0" y="30"/>
                </a:cxn>
                <a:cxn ang="0">
                  <a:pos x="22" y="59"/>
                </a:cxn>
                <a:cxn ang="0">
                  <a:pos x="37" y="52"/>
                </a:cxn>
                <a:cxn ang="0">
                  <a:pos x="38" y="52"/>
                </a:cxn>
                <a:cxn ang="0">
                  <a:pos x="34" y="66"/>
                </a:cxn>
                <a:cxn ang="0">
                  <a:pos x="23" y="71"/>
                </a:cxn>
                <a:cxn ang="0">
                  <a:pos x="5" y="66"/>
                </a:cxn>
                <a:cxn ang="0">
                  <a:pos x="2" y="76"/>
                </a:cxn>
                <a:cxn ang="0">
                  <a:pos x="24" y="82"/>
                </a:cxn>
                <a:cxn ang="0">
                  <a:pos x="44" y="73"/>
                </a:cxn>
                <a:cxn ang="0">
                  <a:pos x="50" y="52"/>
                </a:cxn>
                <a:cxn ang="0">
                  <a:pos x="38" y="29"/>
                </a:cxn>
                <a:cxn ang="0">
                  <a:pos x="33" y="44"/>
                </a:cxn>
                <a:cxn ang="0">
                  <a:pos x="24" y="49"/>
                </a:cxn>
                <a:cxn ang="0">
                  <a:pos x="12" y="30"/>
                </a:cxn>
                <a:cxn ang="0">
                  <a:pos x="25" y="10"/>
                </a:cxn>
                <a:cxn ang="0">
                  <a:pos x="38" y="29"/>
                </a:cxn>
              </a:cxnLst>
              <a:rect l="0" t="0" r="r" b="b"/>
              <a:pathLst>
                <a:path w="50" h="82">
                  <a:moveTo>
                    <a:pt x="50" y="5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6" y="4"/>
                    <a:pt x="31" y="0"/>
                    <a:pt x="23" y="0"/>
                  </a:cubicBezTo>
                  <a:cubicBezTo>
                    <a:pt x="7" y="0"/>
                    <a:pt x="0" y="12"/>
                    <a:pt x="0" y="30"/>
                  </a:cubicBezTo>
                  <a:cubicBezTo>
                    <a:pt x="0" y="46"/>
                    <a:pt x="6" y="59"/>
                    <a:pt x="22" y="59"/>
                  </a:cubicBezTo>
                  <a:cubicBezTo>
                    <a:pt x="31" y="59"/>
                    <a:pt x="36" y="55"/>
                    <a:pt x="37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62"/>
                    <a:pt x="37" y="63"/>
                    <a:pt x="34" y="66"/>
                  </a:cubicBezTo>
                  <a:cubicBezTo>
                    <a:pt x="32" y="70"/>
                    <a:pt x="26" y="71"/>
                    <a:pt x="23" y="71"/>
                  </a:cubicBezTo>
                  <a:cubicBezTo>
                    <a:pt x="16" y="71"/>
                    <a:pt x="9" y="68"/>
                    <a:pt x="5" y="6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9" y="80"/>
                    <a:pt x="15" y="82"/>
                    <a:pt x="24" y="82"/>
                  </a:cubicBezTo>
                  <a:cubicBezTo>
                    <a:pt x="32" y="82"/>
                    <a:pt x="39" y="79"/>
                    <a:pt x="44" y="73"/>
                  </a:cubicBezTo>
                  <a:cubicBezTo>
                    <a:pt x="48" y="68"/>
                    <a:pt x="50" y="60"/>
                    <a:pt x="50" y="52"/>
                  </a:cubicBezTo>
                  <a:moveTo>
                    <a:pt x="38" y="29"/>
                  </a:moveTo>
                  <a:cubicBezTo>
                    <a:pt x="38" y="31"/>
                    <a:pt x="38" y="40"/>
                    <a:pt x="33" y="44"/>
                  </a:cubicBezTo>
                  <a:cubicBezTo>
                    <a:pt x="32" y="46"/>
                    <a:pt x="29" y="49"/>
                    <a:pt x="24" y="49"/>
                  </a:cubicBezTo>
                  <a:cubicBezTo>
                    <a:pt x="14" y="49"/>
                    <a:pt x="12" y="40"/>
                    <a:pt x="12" y="30"/>
                  </a:cubicBezTo>
                  <a:cubicBezTo>
                    <a:pt x="12" y="21"/>
                    <a:pt x="14" y="10"/>
                    <a:pt x="25" y="10"/>
                  </a:cubicBezTo>
                  <a:cubicBezTo>
                    <a:pt x="35" y="10"/>
                    <a:pt x="38" y="22"/>
                    <a:pt x="38" y="29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gray">
            <a:xfrm>
              <a:off x="5738813" y="4160838"/>
              <a:ext cx="192088" cy="227013"/>
            </a:xfrm>
            <a:custGeom>
              <a:avLst/>
              <a:gdLst/>
              <a:ahLst/>
              <a:cxnLst>
                <a:cxn ang="0">
                  <a:pos x="51" y="29"/>
                </a:cxn>
                <a:cxn ang="0">
                  <a:pos x="26" y="0"/>
                </a:cxn>
                <a:cxn ang="0">
                  <a:pos x="0" y="30"/>
                </a:cxn>
                <a:cxn ang="0">
                  <a:pos x="28" y="60"/>
                </a:cxn>
                <a:cxn ang="0">
                  <a:pos x="49" y="54"/>
                </a:cxn>
                <a:cxn ang="0">
                  <a:pos x="46" y="45"/>
                </a:cxn>
                <a:cxn ang="0">
                  <a:pos x="29" y="50"/>
                </a:cxn>
                <a:cxn ang="0">
                  <a:pos x="13" y="33"/>
                </a:cxn>
                <a:cxn ang="0">
                  <a:pos x="51" y="33"/>
                </a:cxn>
                <a:cxn ang="0">
                  <a:pos x="51" y="29"/>
                </a:cxn>
                <a:cxn ang="0">
                  <a:pos x="38" y="25"/>
                </a:cxn>
                <a:cxn ang="0">
                  <a:pos x="13" y="25"/>
                </a:cxn>
                <a:cxn ang="0">
                  <a:pos x="26" y="10"/>
                </a:cxn>
                <a:cxn ang="0">
                  <a:pos x="38" y="25"/>
                </a:cxn>
              </a:cxnLst>
              <a:rect l="0" t="0" r="r" b="b"/>
              <a:pathLst>
                <a:path w="51" h="60">
                  <a:moveTo>
                    <a:pt x="51" y="29"/>
                  </a:moveTo>
                  <a:cubicBezTo>
                    <a:pt x="51" y="12"/>
                    <a:pt x="44" y="0"/>
                    <a:pt x="26" y="0"/>
                  </a:cubicBezTo>
                  <a:cubicBezTo>
                    <a:pt x="7" y="0"/>
                    <a:pt x="0" y="16"/>
                    <a:pt x="0" y="30"/>
                  </a:cubicBezTo>
                  <a:cubicBezTo>
                    <a:pt x="0" y="45"/>
                    <a:pt x="6" y="60"/>
                    <a:pt x="28" y="60"/>
                  </a:cubicBezTo>
                  <a:cubicBezTo>
                    <a:pt x="37" y="60"/>
                    <a:pt x="45" y="57"/>
                    <a:pt x="49" y="5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7"/>
                    <a:pt x="35" y="50"/>
                    <a:pt x="29" y="50"/>
                  </a:cubicBezTo>
                  <a:cubicBezTo>
                    <a:pt x="18" y="50"/>
                    <a:pt x="13" y="43"/>
                    <a:pt x="13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2"/>
                    <a:pt x="51" y="30"/>
                    <a:pt x="51" y="29"/>
                  </a:cubicBezTo>
                  <a:moveTo>
                    <a:pt x="38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2"/>
                    <a:pt x="14" y="10"/>
                    <a:pt x="26" y="10"/>
                  </a:cubicBezTo>
                  <a:cubicBezTo>
                    <a:pt x="36" y="10"/>
                    <a:pt x="38" y="19"/>
                    <a:pt x="38" y="25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gray">
            <a:xfrm>
              <a:off x="5946775" y="4160838"/>
              <a:ext cx="176213" cy="227013"/>
            </a:xfrm>
            <a:custGeom>
              <a:avLst/>
              <a:gdLst/>
              <a:ahLst/>
              <a:cxnLst>
                <a:cxn ang="0">
                  <a:pos x="47" y="42"/>
                </a:cxn>
                <a:cxn ang="0">
                  <a:pos x="25" y="23"/>
                </a:cxn>
                <a:cxn ang="0">
                  <a:pos x="14" y="16"/>
                </a:cxn>
                <a:cxn ang="0">
                  <a:pos x="25" y="10"/>
                </a:cxn>
                <a:cxn ang="0">
                  <a:pos x="40" y="14"/>
                </a:cxn>
                <a:cxn ang="0">
                  <a:pos x="42" y="4"/>
                </a:cxn>
                <a:cxn ang="0">
                  <a:pos x="24" y="0"/>
                </a:cxn>
                <a:cxn ang="0">
                  <a:pos x="1" y="17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3" y="50"/>
                </a:cxn>
                <a:cxn ang="0">
                  <a:pos x="5" y="44"/>
                </a:cxn>
                <a:cxn ang="0">
                  <a:pos x="0" y="53"/>
                </a:cxn>
                <a:cxn ang="0">
                  <a:pos x="23" y="60"/>
                </a:cxn>
                <a:cxn ang="0">
                  <a:pos x="47" y="42"/>
                </a:cxn>
              </a:cxnLst>
              <a:rect l="0" t="0" r="r" b="b"/>
              <a:pathLst>
                <a:path w="47" h="60">
                  <a:moveTo>
                    <a:pt x="47" y="42"/>
                  </a:moveTo>
                  <a:cubicBezTo>
                    <a:pt x="47" y="29"/>
                    <a:pt x="38" y="26"/>
                    <a:pt x="25" y="23"/>
                  </a:cubicBezTo>
                  <a:cubicBezTo>
                    <a:pt x="15" y="21"/>
                    <a:pt x="14" y="19"/>
                    <a:pt x="14" y="16"/>
                  </a:cubicBezTo>
                  <a:cubicBezTo>
                    <a:pt x="14" y="11"/>
                    <a:pt x="21" y="10"/>
                    <a:pt x="25" y="10"/>
                  </a:cubicBezTo>
                  <a:cubicBezTo>
                    <a:pt x="28" y="10"/>
                    <a:pt x="35" y="11"/>
                    <a:pt x="40" y="1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7" y="1"/>
                    <a:pt x="31" y="0"/>
                    <a:pt x="24" y="0"/>
                  </a:cubicBezTo>
                  <a:cubicBezTo>
                    <a:pt x="11" y="0"/>
                    <a:pt x="1" y="6"/>
                    <a:pt x="1" y="17"/>
                  </a:cubicBezTo>
                  <a:cubicBezTo>
                    <a:pt x="1" y="29"/>
                    <a:pt x="10" y="32"/>
                    <a:pt x="28" y="36"/>
                  </a:cubicBezTo>
                  <a:cubicBezTo>
                    <a:pt x="34" y="38"/>
                    <a:pt x="34" y="40"/>
                    <a:pt x="34" y="43"/>
                  </a:cubicBezTo>
                  <a:cubicBezTo>
                    <a:pt x="34" y="49"/>
                    <a:pt x="28" y="50"/>
                    <a:pt x="23" y="50"/>
                  </a:cubicBezTo>
                  <a:cubicBezTo>
                    <a:pt x="17" y="50"/>
                    <a:pt x="11" y="49"/>
                    <a:pt x="5" y="4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8"/>
                    <a:pt x="14" y="60"/>
                    <a:pt x="23" y="60"/>
                  </a:cubicBezTo>
                  <a:cubicBezTo>
                    <a:pt x="41" y="60"/>
                    <a:pt x="47" y="52"/>
                    <a:pt x="47" y="42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6129338" y="4160838"/>
              <a:ext cx="180975" cy="22701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25" y="23"/>
                </a:cxn>
                <a:cxn ang="0">
                  <a:pos x="14" y="16"/>
                </a:cxn>
                <a:cxn ang="0">
                  <a:pos x="25" y="10"/>
                </a:cxn>
                <a:cxn ang="0">
                  <a:pos x="40" y="14"/>
                </a:cxn>
                <a:cxn ang="0">
                  <a:pos x="43" y="4"/>
                </a:cxn>
                <a:cxn ang="0">
                  <a:pos x="25" y="0"/>
                </a:cxn>
                <a:cxn ang="0">
                  <a:pos x="2" y="17"/>
                </a:cxn>
                <a:cxn ang="0">
                  <a:pos x="28" y="36"/>
                </a:cxn>
                <a:cxn ang="0">
                  <a:pos x="35" y="43"/>
                </a:cxn>
                <a:cxn ang="0">
                  <a:pos x="23" y="50"/>
                </a:cxn>
                <a:cxn ang="0">
                  <a:pos x="6" y="44"/>
                </a:cxn>
                <a:cxn ang="0">
                  <a:pos x="0" y="53"/>
                </a:cxn>
                <a:cxn ang="0">
                  <a:pos x="24" y="60"/>
                </a:cxn>
                <a:cxn ang="0">
                  <a:pos x="48" y="42"/>
                </a:cxn>
              </a:cxnLst>
              <a:rect l="0" t="0" r="r" b="b"/>
              <a:pathLst>
                <a:path w="48" h="60">
                  <a:moveTo>
                    <a:pt x="48" y="42"/>
                  </a:moveTo>
                  <a:cubicBezTo>
                    <a:pt x="48" y="29"/>
                    <a:pt x="39" y="26"/>
                    <a:pt x="25" y="23"/>
                  </a:cubicBezTo>
                  <a:cubicBezTo>
                    <a:pt x="15" y="21"/>
                    <a:pt x="14" y="19"/>
                    <a:pt x="14" y="16"/>
                  </a:cubicBezTo>
                  <a:cubicBezTo>
                    <a:pt x="14" y="11"/>
                    <a:pt x="21" y="10"/>
                    <a:pt x="25" y="10"/>
                  </a:cubicBezTo>
                  <a:cubicBezTo>
                    <a:pt x="29" y="10"/>
                    <a:pt x="36" y="11"/>
                    <a:pt x="40" y="1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7" y="1"/>
                    <a:pt x="32" y="0"/>
                    <a:pt x="25" y="0"/>
                  </a:cubicBezTo>
                  <a:cubicBezTo>
                    <a:pt x="11" y="0"/>
                    <a:pt x="2" y="6"/>
                    <a:pt x="2" y="17"/>
                  </a:cubicBezTo>
                  <a:cubicBezTo>
                    <a:pt x="2" y="29"/>
                    <a:pt x="11" y="32"/>
                    <a:pt x="28" y="36"/>
                  </a:cubicBezTo>
                  <a:cubicBezTo>
                    <a:pt x="35" y="38"/>
                    <a:pt x="35" y="40"/>
                    <a:pt x="35" y="43"/>
                  </a:cubicBezTo>
                  <a:cubicBezTo>
                    <a:pt x="35" y="49"/>
                    <a:pt x="28" y="50"/>
                    <a:pt x="23" y="50"/>
                  </a:cubicBezTo>
                  <a:cubicBezTo>
                    <a:pt x="18" y="50"/>
                    <a:pt x="12" y="49"/>
                    <a:pt x="6" y="4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8"/>
                    <a:pt x="15" y="60"/>
                    <a:pt x="24" y="60"/>
                  </a:cubicBezTo>
                  <a:cubicBezTo>
                    <a:pt x="42" y="60"/>
                    <a:pt x="48" y="52"/>
                    <a:pt x="48" y="42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gray">
            <a:xfrm>
              <a:off x="6321425" y="4160838"/>
              <a:ext cx="192088" cy="227013"/>
            </a:xfrm>
            <a:custGeom>
              <a:avLst/>
              <a:gdLst/>
              <a:ahLst/>
              <a:cxnLst>
                <a:cxn ang="0">
                  <a:pos x="51" y="29"/>
                </a:cxn>
                <a:cxn ang="0">
                  <a:pos x="26" y="0"/>
                </a:cxn>
                <a:cxn ang="0">
                  <a:pos x="0" y="30"/>
                </a:cxn>
                <a:cxn ang="0">
                  <a:pos x="28" y="60"/>
                </a:cxn>
                <a:cxn ang="0">
                  <a:pos x="49" y="54"/>
                </a:cxn>
                <a:cxn ang="0">
                  <a:pos x="46" y="45"/>
                </a:cxn>
                <a:cxn ang="0">
                  <a:pos x="29" y="50"/>
                </a:cxn>
                <a:cxn ang="0">
                  <a:pos x="13" y="33"/>
                </a:cxn>
                <a:cxn ang="0">
                  <a:pos x="51" y="33"/>
                </a:cxn>
                <a:cxn ang="0">
                  <a:pos x="51" y="29"/>
                </a:cxn>
                <a:cxn ang="0">
                  <a:pos x="38" y="25"/>
                </a:cxn>
                <a:cxn ang="0">
                  <a:pos x="13" y="25"/>
                </a:cxn>
                <a:cxn ang="0">
                  <a:pos x="26" y="10"/>
                </a:cxn>
                <a:cxn ang="0">
                  <a:pos x="38" y="25"/>
                </a:cxn>
              </a:cxnLst>
              <a:rect l="0" t="0" r="r" b="b"/>
              <a:pathLst>
                <a:path w="51" h="60">
                  <a:moveTo>
                    <a:pt x="51" y="29"/>
                  </a:moveTo>
                  <a:cubicBezTo>
                    <a:pt x="51" y="12"/>
                    <a:pt x="44" y="0"/>
                    <a:pt x="26" y="0"/>
                  </a:cubicBezTo>
                  <a:cubicBezTo>
                    <a:pt x="7" y="0"/>
                    <a:pt x="0" y="16"/>
                    <a:pt x="0" y="30"/>
                  </a:cubicBezTo>
                  <a:cubicBezTo>
                    <a:pt x="0" y="45"/>
                    <a:pt x="6" y="60"/>
                    <a:pt x="28" y="60"/>
                  </a:cubicBezTo>
                  <a:cubicBezTo>
                    <a:pt x="37" y="60"/>
                    <a:pt x="45" y="57"/>
                    <a:pt x="49" y="5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7"/>
                    <a:pt x="35" y="50"/>
                    <a:pt x="29" y="50"/>
                  </a:cubicBezTo>
                  <a:cubicBezTo>
                    <a:pt x="18" y="50"/>
                    <a:pt x="13" y="43"/>
                    <a:pt x="13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2"/>
                    <a:pt x="51" y="30"/>
                    <a:pt x="51" y="29"/>
                  </a:cubicBezTo>
                  <a:moveTo>
                    <a:pt x="38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2"/>
                    <a:pt x="14" y="10"/>
                    <a:pt x="26" y="10"/>
                  </a:cubicBezTo>
                  <a:cubicBezTo>
                    <a:pt x="36" y="10"/>
                    <a:pt x="38" y="19"/>
                    <a:pt x="38" y="25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gray">
            <a:xfrm>
              <a:off x="6538913" y="4160838"/>
              <a:ext cx="184150" cy="222250"/>
            </a:xfrm>
            <a:custGeom>
              <a:avLst/>
              <a:gdLst/>
              <a:ahLst/>
              <a:cxnLst>
                <a:cxn ang="0">
                  <a:pos x="49" y="59"/>
                </a:cxn>
                <a:cxn ang="0">
                  <a:pos x="49" y="25"/>
                </a:cxn>
                <a:cxn ang="0">
                  <a:pos x="46" y="9"/>
                </a:cxn>
                <a:cxn ang="0">
                  <a:pos x="30" y="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2"/>
                </a:cxn>
                <a:cxn ang="0">
                  <a:pos x="0" y="2"/>
                </a:cxn>
                <a:cxn ang="0">
                  <a:pos x="0" y="59"/>
                </a:cxn>
                <a:cxn ang="0">
                  <a:pos x="12" y="59"/>
                </a:cxn>
                <a:cxn ang="0">
                  <a:pos x="12" y="23"/>
                </a:cxn>
                <a:cxn ang="0">
                  <a:pos x="27" y="11"/>
                </a:cxn>
                <a:cxn ang="0">
                  <a:pos x="37" y="24"/>
                </a:cxn>
                <a:cxn ang="0">
                  <a:pos x="37" y="59"/>
                </a:cxn>
                <a:cxn ang="0">
                  <a:pos x="49" y="5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9" y="18"/>
                    <a:pt x="49" y="14"/>
                    <a:pt x="46" y="9"/>
                  </a:cubicBezTo>
                  <a:cubicBezTo>
                    <a:pt x="43" y="3"/>
                    <a:pt x="36" y="0"/>
                    <a:pt x="30" y="0"/>
                  </a:cubicBezTo>
                  <a:cubicBezTo>
                    <a:pt x="22" y="0"/>
                    <a:pt x="15" y="4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4" y="16"/>
                    <a:pt x="20" y="11"/>
                    <a:pt x="27" y="11"/>
                  </a:cubicBezTo>
                  <a:cubicBezTo>
                    <a:pt x="35" y="11"/>
                    <a:pt x="37" y="16"/>
                    <a:pt x="37" y="24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49" y="59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745288" y="4092575"/>
              <a:ext cx="112713" cy="295275"/>
            </a:xfrm>
            <a:custGeom>
              <a:avLst/>
              <a:gdLst/>
              <a:ahLst/>
              <a:cxnLst>
                <a:cxn ang="0">
                  <a:pos x="30" y="76"/>
                </a:cxn>
                <a:cxn ang="0">
                  <a:pos x="29" y="66"/>
                </a:cxn>
                <a:cxn ang="0">
                  <a:pos x="23" y="67"/>
                </a:cxn>
                <a:cxn ang="0">
                  <a:pos x="19" y="58"/>
                </a:cxn>
                <a:cxn ang="0">
                  <a:pos x="19" y="29"/>
                </a:cxn>
                <a:cxn ang="0">
                  <a:pos x="29" y="29"/>
                </a:cxn>
                <a:cxn ang="0">
                  <a:pos x="29" y="20"/>
                </a:cxn>
                <a:cxn ang="0">
                  <a:pos x="19" y="20"/>
                </a:cxn>
                <a:cxn ang="0">
                  <a:pos x="19" y="0"/>
                </a:cxn>
                <a:cxn ang="0">
                  <a:pos x="7" y="7"/>
                </a:cxn>
                <a:cxn ang="0">
                  <a:pos x="7" y="20"/>
                </a:cxn>
                <a:cxn ang="0">
                  <a:pos x="0" y="20"/>
                </a:cxn>
                <a:cxn ang="0">
                  <a:pos x="0" y="29"/>
                </a:cxn>
                <a:cxn ang="0">
                  <a:pos x="7" y="29"/>
                </a:cxn>
                <a:cxn ang="0">
                  <a:pos x="7" y="58"/>
                </a:cxn>
                <a:cxn ang="0">
                  <a:pos x="21" y="78"/>
                </a:cxn>
                <a:cxn ang="0">
                  <a:pos x="30" y="76"/>
                </a:cxn>
              </a:cxnLst>
              <a:rect l="0" t="0" r="r" b="b"/>
              <a:pathLst>
                <a:path w="30" h="78">
                  <a:moveTo>
                    <a:pt x="30" y="76"/>
                  </a:move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6" y="67"/>
                    <a:pt x="23" y="67"/>
                  </a:cubicBezTo>
                  <a:cubicBezTo>
                    <a:pt x="19" y="67"/>
                    <a:pt x="19" y="64"/>
                    <a:pt x="19" y="5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69"/>
                    <a:pt x="7" y="78"/>
                    <a:pt x="21" y="78"/>
                  </a:cubicBezTo>
                  <a:cubicBezTo>
                    <a:pt x="25" y="78"/>
                    <a:pt x="28" y="77"/>
                    <a:pt x="30" y="76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gray">
            <a:xfrm>
              <a:off x="6888163" y="4086225"/>
              <a:ext cx="49213" cy="29686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31" y="28"/>
                </a:cxn>
                <a:cxn ang="0">
                  <a:pos x="31" y="0"/>
                </a:cxn>
                <a:cxn ang="0">
                  <a:pos x="31" y="52"/>
                </a:cxn>
                <a:cxn ang="0">
                  <a:pos x="0" y="52"/>
                </a:cxn>
                <a:cxn ang="0">
                  <a:pos x="0" y="187"/>
                </a:cxn>
                <a:cxn ang="0">
                  <a:pos x="31" y="187"/>
                </a:cxn>
                <a:cxn ang="0">
                  <a:pos x="31" y="52"/>
                </a:cxn>
              </a:cxnLst>
              <a:rect l="0" t="0" r="r" b="b"/>
              <a:pathLst>
                <a:path w="31" h="187">
                  <a:moveTo>
                    <a:pt x="31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31" y="28"/>
                  </a:lnTo>
                  <a:lnTo>
                    <a:pt x="31" y="0"/>
                  </a:lnTo>
                  <a:close/>
                  <a:moveTo>
                    <a:pt x="31" y="52"/>
                  </a:moveTo>
                  <a:lnTo>
                    <a:pt x="0" y="52"/>
                  </a:lnTo>
                  <a:lnTo>
                    <a:pt x="0" y="187"/>
                  </a:lnTo>
                  <a:lnTo>
                    <a:pt x="31" y="187"/>
                  </a:lnTo>
                  <a:lnTo>
                    <a:pt x="31" y="5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6962775" y="4160838"/>
              <a:ext cx="192088" cy="2270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48" y="43"/>
                </a:cxn>
                <a:cxn ang="0">
                  <a:pos x="48" y="42"/>
                </a:cxn>
                <a:cxn ang="0">
                  <a:pos x="48" y="22"/>
                </a:cxn>
                <a:cxn ang="0">
                  <a:pos x="48" y="21"/>
                </a:cxn>
                <a:cxn ang="0">
                  <a:pos x="43" y="6"/>
                </a:cxn>
                <a:cxn ang="0">
                  <a:pos x="26" y="0"/>
                </a:cxn>
                <a:cxn ang="0">
                  <a:pos x="4" y="5"/>
                </a:cxn>
                <a:cxn ang="0">
                  <a:pos x="7" y="15"/>
                </a:cxn>
                <a:cxn ang="0">
                  <a:pos x="26" y="11"/>
                </a:cxn>
                <a:cxn ang="0">
                  <a:pos x="35" y="17"/>
                </a:cxn>
                <a:cxn ang="0">
                  <a:pos x="36" y="19"/>
                </a:cxn>
                <a:cxn ang="0">
                  <a:pos x="35" y="21"/>
                </a:cxn>
                <a:cxn ang="0">
                  <a:pos x="21" y="25"/>
                </a:cxn>
                <a:cxn ang="0">
                  <a:pos x="0" y="43"/>
                </a:cxn>
                <a:cxn ang="0">
                  <a:pos x="19" y="60"/>
                </a:cxn>
                <a:cxn ang="0">
                  <a:pos x="36" y="52"/>
                </a:cxn>
                <a:cxn ang="0">
                  <a:pos x="38" y="59"/>
                </a:cxn>
                <a:cxn ang="0">
                  <a:pos x="51" y="59"/>
                </a:cxn>
                <a:cxn ang="0">
                  <a:pos x="35" y="32"/>
                </a:cxn>
                <a:cxn ang="0">
                  <a:pos x="34" y="43"/>
                </a:cxn>
                <a:cxn ang="0">
                  <a:pos x="22" y="50"/>
                </a:cxn>
                <a:cxn ang="0">
                  <a:pos x="13" y="42"/>
                </a:cxn>
                <a:cxn ang="0">
                  <a:pos x="23" y="34"/>
                </a:cxn>
                <a:cxn ang="0">
                  <a:pos x="35" y="31"/>
                </a:cxn>
                <a:cxn ang="0">
                  <a:pos x="35" y="32"/>
                </a:cxn>
              </a:cxnLst>
              <a:rect l="0" t="0" r="r" b="b"/>
              <a:pathLst>
                <a:path w="51" h="60">
                  <a:moveTo>
                    <a:pt x="51" y="59"/>
                  </a:moveTo>
                  <a:cubicBezTo>
                    <a:pt x="50" y="56"/>
                    <a:pt x="48" y="5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12"/>
                    <a:pt x="46" y="9"/>
                    <a:pt x="43" y="6"/>
                  </a:cubicBezTo>
                  <a:cubicBezTo>
                    <a:pt x="39" y="2"/>
                    <a:pt x="34" y="0"/>
                    <a:pt x="26" y="0"/>
                  </a:cubicBezTo>
                  <a:cubicBezTo>
                    <a:pt x="17" y="0"/>
                    <a:pt x="10" y="2"/>
                    <a:pt x="4" y="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2"/>
                    <a:pt x="18" y="11"/>
                    <a:pt x="26" y="11"/>
                  </a:cubicBezTo>
                  <a:cubicBezTo>
                    <a:pt x="28" y="11"/>
                    <a:pt x="35" y="11"/>
                    <a:pt x="35" y="17"/>
                  </a:cubicBezTo>
                  <a:cubicBezTo>
                    <a:pt x="35" y="18"/>
                    <a:pt x="36" y="19"/>
                    <a:pt x="36" y="19"/>
                  </a:cubicBezTo>
                  <a:cubicBezTo>
                    <a:pt x="36" y="20"/>
                    <a:pt x="35" y="21"/>
                    <a:pt x="35" y="21"/>
                  </a:cubicBezTo>
                  <a:cubicBezTo>
                    <a:pt x="31" y="23"/>
                    <a:pt x="25" y="25"/>
                    <a:pt x="21" y="25"/>
                  </a:cubicBezTo>
                  <a:cubicBezTo>
                    <a:pt x="15" y="26"/>
                    <a:pt x="0" y="29"/>
                    <a:pt x="0" y="43"/>
                  </a:cubicBezTo>
                  <a:cubicBezTo>
                    <a:pt x="0" y="53"/>
                    <a:pt x="6" y="60"/>
                    <a:pt x="19" y="60"/>
                  </a:cubicBezTo>
                  <a:cubicBezTo>
                    <a:pt x="29" y="60"/>
                    <a:pt x="33" y="55"/>
                    <a:pt x="36" y="52"/>
                  </a:cubicBezTo>
                  <a:cubicBezTo>
                    <a:pt x="37" y="54"/>
                    <a:pt x="37" y="55"/>
                    <a:pt x="38" y="59"/>
                  </a:cubicBezTo>
                  <a:lnTo>
                    <a:pt x="51" y="59"/>
                  </a:lnTo>
                  <a:close/>
                  <a:moveTo>
                    <a:pt x="35" y="32"/>
                  </a:moveTo>
                  <a:cubicBezTo>
                    <a:pt x="35" y="38"/>
                    <a:pt x="35" y="40"/>
                    <a:pt x="34" y="43"/>
                  </a:cubicBezTo>
                  <a:cubicBezTo>
                    <a:pt x="31" y="47"/>
                    <a:pt x="27" y="50"/>
                    <a:pt x="22" y="50"/>
                  </a:cubicBezTo>
                  <a:cubicBezTo>
                    <a:pt x="14" y="50"/>
                    <a:pt x="13" y="46"/>
                    <a:pt x="13" y="42"/>
                  </a:cubicBezTo>
                  <a:cubicBezTo>
                    <a:pt x="13" y="36"/>
                    <a:pt x="19" y="34"/>
                    <a:pt x="23" y="34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gray">
            <a:xfrm>
              <a:off x="7181850" y="4086225"/>
              <a:ext cx="44450" cy="296863"/>
            </a:xfrm>
            <a:prstGeom prst="rect">
              <a:avLst/>
            </a:prstGeom>
            <a:solidFill>
              <a:srgbClr val="001D6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gray">
            <a:xfrm>
              <a:off x="7342188" y="4086225"/>
              <a:ext cx="49213" cy="29686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31" y="28"/>
                </a:cxn>
                <a:cxn ang="0">
                  <a:pos x="31" y="0"/>
                </a:cxn>
                <a:cxn ang="0">
                  <a:pos x="31" y="52"/>
                </a:cxn>
                <a:cxn ang="0">
                  <a:pos x="0" y="52"/>
                </a:cxn>
                <a:cxn ang="0">
                  <a:pos x="0" y="187"/>
                </a:cxn>
                <a:cxn ang="0">
                  <a:pos x="31" y="187"/>
                </a:cxn>
                <a:cxn ang="0">
                  <a:pos x="31" y="52"/>
                </a:cxn>
              </a:cxnLst>
              <a:rect l="0" t="0" r="r" b="b"/>
              <a:pathLst>
                <a:path w="31" h="187">
                  <a:moveTo>
                    <a:pt x="31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31" y="28"/>
                  </a:lnTo>
                  <a:lnTo>
                    <a:pt x="31" y="0"/>
                  </a:lnTo>
                  <a:close/>
                  <a:moveTo>
                    <a:pt x="31" y="52"/>
                  </a:moveTo>
                  <a:lnTo>
                    <a:pt x="0" y="52"/>
                  </a:lnTo>
                  <a:lnTo>
                    <a:pt x="0" y="187"/>
                  </a:lnTo>
                  <a:lnTo>
                    <a:pt x="31" y="187"/>
                  </a:lnTo>
                  <a:lnTo>
                    <a:pt x="31" y="5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gray">
            <a:xfrm>
              <a:off x="7424738" y="4160838"/>
              <a:ext cx="184150" cy="222250"/>
            </a:xfrm>
            <a:custGeom>
              <a:avLst/>
              <a:gdLst/>
              <a:ahLst/>
              <a:cxnLst>
                <a:cxn ang="0">
                  <a:pos x="49" y="59"/>
                </a:cxn>
                <a:cxn ang="0">
                  <a:pos x="49" y="25"/>
                </a:cxn>
                <a:cxn ang="0">
                  <a:pos x="46" y="9"/>
                </a:cxn>
                <a:cxn ang="0">
                  <a:pos x="29" y="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2"/>
                </a:cxn>
                <a:cxn ang="0">
                  <a:pos x="0" y="2"/>
                </a:cxn>
                <a:cxn ang="0">
                  <a:pos x="0" y="59"/>
                </a:cxn>
                <a:cxn ang="0">
                  <a:pos x="12" y="59"/>
                </a:cxn>
                <a:cxn ang="0">
                  <a:pos x="12" y="23"/>
                </a:cxn>
                <a:cxn ang="0">
                  <a:pos x="26" y="11"/>
                </a:cxn>
                <a:cxn ang="0">
                  <a:pos x="36" y="24"/>
                </a:cxn>
                <a:cxn ang="0">
                  <a:pos x="36" y="59"/>
                </a:cxn>
                <a:cxn ang="0">
                  <a:pos x="49" y="5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cubicBezTo>
                    <a:pt x="49" y="25"/>
                    <a:pt x="49" y="25"/>
                    <a:pt x="49" y="25"/>
                  </a:cubicBezTo>
                  <a:cubicBezTo>
                    <a:pt x="49" y="18"/>
                    <a:pt x="49" y="14"/>
                    <a:pt x="46" y="9"/>
                  </a:cubicBezTo>
                  <a:cubicBezTo>
                    <a:pt x="43" y="3"/>
                    <a:pt x="36" y="0"/>
                    <a:pt x="29" y="0"/>
                  </a:cubicBezTo>
                  <a:cubicBezTo>
                    <a:pt x="22" y="0"/>
                    <a:pt x="15" y="4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4" y="16"/>
                    <a:pt x="20" y="11"/>
                    <a:pt x="26" y="11"/>
                  </a:cubicBezTo>
                  <a:cubicBezTo>
                    <a:pt x="34" y="11"/>
                    <a:pt x="36" y="16"/>
                    <a:pt x="36" y="24"/>
                  </a:cubicBezTo>
                  <a:cubicBezTo>
                    <a:pt x="36" y="59"/>
                    <a:pt x="36" y="59"/>
                    <a:pt x="36" y="59"/>
                  </a:cubicBezTo>
                  <a:lnTo>
                    <a:pt x="49" y="59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gray">
            <a:xfrm>
              <a:off x="7631113" y="4086225"/>
              <a:ext cx="188913" cy="301625"/>
            </a:xfrm>
            <a:custGeom>
              <a:avLst/>
              <a:gdLst/>
              <a:ahLst/>
              <a:cxnLst>
                <a:cxn ang="0">
                  <a:pos x="50" y="79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38" y="26"/>
                </a:cxn>
                <a:cxn ang="0">
                  <a:pos x="37" y="26"/>
                </a:cxn>
                <a:cxn ang="0">
                  <a:pos x="22" y="20"/>
                </a:cxn>
                <a:cxn ang="0">
                  <a:pos x="0" y="50"/>
                </a:cxn>
                <a:cxn ang="0">
                  <a:pos x="22" y="80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38" y="79"/>
                </a:cxn>
                <a:cxn ang="0">
                  <a:pos x="50" y="79"/>
                </a:cxn>
                <a:cxn ang="0">
                  <a:pos x="38" y="51"/>
                </a:cxn>
                <a:cxn ang="0">
                  <a:pos x="25" y="69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25" y="30"/>
                </a:cxn>
                <a:cxn ang="0">
                  <a:pos x="38" y="51"/>
                </a:cxn>
              </a:cxnLst>
              <a:rect l="0" t="0" r="r" b="b"/>
              <a:pathLst>
                <a:path w="50" h="80">
                  <a:moveTo>
                    <a:pt x="50" y="79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4" y="22"/>
                    <a:pt x="29" y="20"/>
                    <a:pt x="22" y="20"/>
                  </a:cubicBezTo>
                  <a:cubicBezTo>
                    <a:pt x="9" y="20"/>
                    <a:pt x="0" y="31"/>
                    <a:pt x="0" y="50"/>
                  </a:cubicBezTo>
                  <a:cubicBezTo>
                    <a:pt x="0" y="67"/>
                    <a:pt x="7" y="80"/>
                    <a:pt x="22" y="80"/>
                  </a:cubicBezTo>
                  <a:cubicBezTo>
                    <a:pt x="28" y="80"/>
                    <a:pt x="35" y="78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9"/>
                    <a:pt x="38" y="79"/>
                    <a:pt x="38" y="79"/>
                  </a:cubicBezTo>
                  <a:lnTo>
                    <a:pt x="50" y="79"/>
                  </a:lnTo>
                  <a:close/>
                  <a:moveTo>
                    <a:pt x="38" y="51"/>
                  </a:moveTo>
                  <a:cubicBezTo>
                    <a:pt x="38" y="67"/>
                    <a:pt x="30" y="69"/>
                    <a:pt x="25" y="69"/>
                  </a:cubicBezTo>
                  <a:cubicBezTo>
                    <a:pt x="21" y="69"/>
                    <a:pt x="12" y="67"/>
                    <a:pt x="12" y="5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2"/>
                    <a:pt x="13" y="30"/>
                    <a:pt x="25" y="30"/>
                  </a:cubicBezTo>
                  <a:cubicBezTo>
                    <a:pt x="34" y="30"/>
                    <a:pt x="38" y="39"/>
                    <a:pt x="38" y="51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gray">
            <a:xfrm>
              <a:off x="7845425" y="4168775"/>
              <a:ext cx="187325" cy="219075"/>
            </a:xfrm>
            <a:custGeom>
              <a:avLst/>
              <a:gdLst/>
              <a:ahLst/>
              <a:cxnLst>
                <a:cxn ang="0">
                  <a:pos x="50" y="57"/>
                </a:cxn>
                <a:cxn ang="0">
                  <a:pos x="50" y="0"/>
                </a:cxn>
                <a:cxn ang="0">
                  <a:pos x="37" y="0"/>
                </a:cxn>
                <a:cxn ang="0">
                  <a:pos x="37" y="36"/>
                </a:cxn>
                <a:cxn ang="0">
                  <a:pos x="23" y="48"/>
                </a:cxn>
                <a:cxn ang="0">
                  <a:pos x="13" y="34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33"/>
                </a:cxn>
                <a:cxn ang="0">
                  <a:pos x="3" y="50"/>
                </a:cxn>
                <a:cxn ang="0">
                  <a:pos x="20" y="58"/>
                </a:cxn>
                <a:cxn ang="0">
                  <a:pos x="38" y="49"/>
                </a:cxn>
                <a:cxn ang="0">
                  <a:pos x="38" y="49"/>
                </a:cxn>
                <a:cxn ang="0">
                  <a:pos x="38" y="57"/>
                </a:cxn>
                <a:cxn ang="0">
                  <a:pos x="50" y="57"/>
                </a:cxn>
              </a:cxnLst>
              <a:rect l="0" t="0" r="r" b="b"/>
              <a:pathLst>
                <a:path w="50" h="58">
                  <a:moveTo>
                    <a:pt x="50" y="57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43"/>
                    <a:pt x="29" y="48"/>
                    <a:pt x="23" y="48"/>
                  </a:cubicBezTo>
                  <a:cubicBezTo>
                    <a:pt x="15" y="48"/>
                    <a:pt x="13" y="42"/>
                    <a:pt x="13" y="3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1" y="45"/>
                    <a:pt x="3" y="50"/>
                  </a:cubicBezTo>
                  <a:cubicBezTo>
                    <a:pt x="6" y="55"/>
                    <a:pt x="13" y="58"/>
                    <a:pt x="20" y="58"/>
                  </a:cubicBezTo>
                  <a:cubicBezTo>
                    <a:pt x="27" y="58"/>
                    <a:pt x="34" y="55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57"/>
                    <a:pt x="38" y="57"/>
                    <a:pt x="38" y="57"/>
                  </a:cubicBezTo>
                  <a:lnTo>
                    <a:pt x="50" y="57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gray">
            <a:xfrm>
              <a:off x="8051800" y="4160838"/>
              <a:ext cx="180975" cy="22701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25" y="23"/>
                </a:cxn>
                <a:cxn ang="0">
                  <a:pos x="14" y="16"/>
                </a:cxn>
                <a:cxn ang="0">
                  <a:pos x="25" y="10"/>
                </a:cxn>
                <a:cxn ang="0">
                  <a:pos x="40" y="14"/>
                </a:cxn>
                <a:cxn ang="0">
                  <a:pos x="43" y="4"/>
                </a:cxn>
                <a:cxn ang="0">
                  <a:pos x="25" y="0"/>
                </a:cxn>
                <a:cxn ang="0">
                  <a:pos x="2" y="17"/>
                </a:cxn>
                <a:cxn ang="0">
                  <a:pos x="28" y="36"/>
                </a:cxn>
                <a:cxn ang="0">
                  <a:pos x="35" y="43"/>
                </a:cxn>
                <a:cxn ang="0">
                  <a:pos x="23" y="50"/>
                </a:cxn>
                <a:cxn ang="0">
                  <a:pos x="6" y="44"/>
                </a:cxn>
                <a:cxn ang="0">
                  <a:pos x="0" y="53"/>
                </a:cxn>
                <a:cxn ang="0">
                  <a:pos x="24" y="60"/>
                </a:cxn>
                <a:cxn ang="0">
                  <a:pos x="48" y="42"/>
                </a:cxn>
              </a:cxnLst>
              <a:rect l="0" t="0" r="r" b="b"/>
              <a:pathLst>
                <a:path w="48" h="60">
                  <a:moveTo>
                    <a:pt x="48" y="42"/>
                  </a:moveTo>
                  <a:cubicBezTo>
                    <a:pt x="48" y="29"/>
                    <a:pt x="39" y="26"/>
                    <a:pt x="25" y="23"/>
                  </a:cubicBezTo>
                  <a:cubicBezTo>
                    <a:pt x="15" y="21"/>
                    <a:pt x="14" y="19"/>
                    <a:pt x="14" y="16"/>
                  </a:cubicBezTo>
                  <a:cubicBezTo>
                    <a:pt x="14" y="11"/>
                    <a:pt x="21" y="10"/>
                    <a:pt x="25" y="10"/>
                  </a:cubicBezTo>
                  <a:cubicBezTo>
                    <a:pt x="29" y="10"/>
                    <a:pt x="36" y="11"/>
                    <a:pt x="40" y="1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7" y="1"/>
                    <a:pt x="32" y="0"/>
                    <a:pt x="25" y="0"/>
                  </a:cubicBezTo>
                  <a:cubicBezTo>
                    <a:pt x="11" y="0"/>
                    <a:pt x="2" y="6"/>
                    <a:pt x="2" y="17"/>
                  </a:cubicBezTo>
                  <a:cubicBezTo>
                    <a:pt x="2" y="29"/>
                    <a:pt x="11" y="32"/>
                    <a:pt x="28" y="36"/>
                  </a:cubicBezTo>
                  <a:cubicBezTo>
                    <a:pt x="35" y="38"/>
                    <a:pt x="35" y="40"/>
                    <a:pt x="35" y="43"/>
                  </a:cubicBezTo>
                  <a:cubicBezTo>
                    <a:pt x="35" y="49"/>
                    <a:pt x="28" y="50"/>
                    <a:pt x="23" y="50"/>
                  </a:cubicBezTo>
                  <a:cubicBezTo>
                    <a:pt x="18" y="50"/>
                    <a:pt x="12" y="49"/>
                    <a:pt x="6" y="4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8"/>
                    <a:pt x="15" y="60"/>
                    <a:pt x="24" y="60"/>
                  </a:cubicBezTo>
                  <a:cubicBezTo>
                    <a:pt x="42" y="60"/>
                    <a:pt x="48" y="52"/>
                    <a:pt x="48" y="42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gray">
            <a:xfrm>
              <a:off x="8232775" y="4092575"/>
              <a:ext cx="115888" cy="295275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0" y="66"/>
                </a:cxn>
                <a:cxn ang="0">
                  <a:pos x="24" y="67"/>
                </a:cxn>
                <a:cxn ang="0">
                  <a:pos x="20" y="58"/>
                </a:cxn>
                <a:cxn ang="0">
                  <a:pos x="20" y="29"/>
                </a:cxn>
                <a:cxn ang="0">
                  <a:pos x="30" y="29"/>
                </a:cxn>
                <a:cxn ang="0">
                  <a:pos x="30" y="20"/>
                </a:cxn>
                <a:cxn ang="0">
                  <a:pos x="20" y="20"/>
                </a:cxn>
                <a:cxn ang="0">
                  <a:pos x="20" y="0"/>
                </a:cxn>
                <a:cxn ang="0">
                  <a:pos x="7" y="7"/>
                </a:cxn>
                <a:cxn ang="0">
                  <a:pos x="7" y="20"/>
                </a:cxn>
                <a:cxn ang="0">
                  <a:pos x="0" y="20"/>
                </a:cxn>
                <a:cxn ang="0">
                  <a:pos x="0" y="29"/>
                </a:cxn>
                <a:cxn ang="0">
                  <a:pos x="7" y="29"/>
                </a:cxn>
                <a:cxn ang="0">
                  <a:pos x="7" y="58"/>
                </a:cxn>
                <a:cxn ang="0">
                  <a:pos x="22" y="78"/>
                </a:cxn>
                <a:cxn ang="0">
                  <a:pos x="31" y="76"/>
                </a:cxn>
              </a:cxnLst>
              <a:rect l="0" t="0" r="r" b="b"/>
              <a:pathLst>
                <a:path w="31" h="78">
                  <a:moveTo>
                    <a:pt x="31" y="76"/>
                  </a:moveTo>
                  <a:cubicBezTo>
                    <a:pt x="30" y="66"/>
                    <a:pt x="30" y="66"/>
                    <a:pt x="30" y="66"/>
                  </a:cubicBezTo>
                  <a:cubicBezTo>
                    <a:pt x="29" y="66"/>
                    <a:pt x="27" y="67"/>
                    <a:pt x="24" y="67"/>
                  </a:cubicBezTo>
                  <a:cubicBezTo>
                    <a:pt x="20" y="67"/>
                    <a:pt x="20" y="64"/>
                    <a:pt x="20" y="5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69"/>
                    <a:pt x="8" y="78"/>
                    <a:pt x="22" y="78"/>
                  </a:cubicBezTo>
                  <a:cubicBezTo>
                    <a:pt x="26" y="78"/>
                    <a:pt x="29" y="77"/>
                    <a:pt x="31" y="76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gray">
            <a:xfrm>
              <a:off x="8378825" y="4160838"/>
              <a:ext cx="120650" cy="222250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2"/>
                </a:cxn>
                <a:cxn ang="0">
                  <a:pos x="0" y="2"/>
                </a:cxn>
                <a:cxn ang="0">
                  <a:pos x="0" y="59"/>
                </a:cxn>
                <a:cxn ang="0">
                  <a:pos x="12" y="59"/>
                </a:cxn>
                <a:cxn ang="0">
                  <a:pos x="12" y="22"/>
                </a:cxn>
                <a:cxn ang="0">
                  <a:pos x="25" y="12"/>
                </a:cxn>
                <a:cxn ang="0">
                  <a:pos x="32" y="14"/>
                </a:cxn>
              </a:cxnLst>
              <a:rect l="0" t="0" r="r" b="b"/>
              <a:pathLst>
                <a:path w="32" h="59">
                  <a:moveTo>
                    <a:pt x="32" y="14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28" y="0"/>
                    <a:pt x="25" y="0"/>
                  </a:cubicBezTo>
                  <a:cubicBezTo>
                    <a:pt x="18" y="0"/>
                    <a:pt x="14" y="5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5" y="17"/>
                    <a:pt x="19" y="12"/>
                    <a:pt x="25" y="12"/>
                  </a:cubicBezTo>
                  <a:cubicBezTo>
                    <a:pt x="28" y="12"/>
                    <a:pt x="31" y="13"/>
                    <a:pt x="32" y="14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gray">
            <a:xfrm>
              <a:off x="8521700" y="4086225"/>
              <a:ext cx="44450" cy="2968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28" y="28"/>
                </a:cxn>
                <a:cxn ang="0">
                  <a:pos x="28" y="0"/>
                </a:cxn>
                <a:cxn ang="0">
                  <a:pos x="28" y="52"/>
                </a:cxn>
                <a:cxn ang="0">
                  <a:pos x="0" y="52"/>
                </a:cxn>
                <a:cxn ang="0">
                  <a:pos x="0" y="187"/>
                </a:cxn>
                <a:cxn ang="0">
                  <a:pos x="28" y="187"/>
                </a:cxn>
                <a:cxn ang="0">
                  <a:pos x="28" y="52"/>
                </a:cxn>
              </a:cxnLst>
              <a:rect l="0" t="0" r="r" b="b"/>
              <a:pathLst>
                <a:path w="28" h="187"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close/>
                  <a:moveTo>
                    <a:pt x="28" y="52"/>
                  </a:moveTo>
                  <a:lnTo>
                    <a:pt x="0" y="52"/>
                  </a:lnTo>
                  <a:lnTo>
                    <a:pt x="0" y="187"/>
                  </a:lnTo>
                  <a:lnTo>
                    <a:pt x="28" y="187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gray">
            <a:xfrm>
              <a:off x="8593138" y="4160838"/>
              <a:ext cx="190500" cy="227013"/>
            </a:xfrm>
            <a:custGeom>
              <a:avLst/>
              <a:gdLst/>
              <a:ahLst/>
              <a:cxnLst>
                <a:cxn ang="0">
                  <a:pos x="51" y="29"/>
                </a:cxn>
                <a:cxn ang="0">
                  <a:pos x="26" y="0"/>
                </a:cxn>
                <a:cxn ang="0">
                  <a:pos x="0" y="30"/>
                </a:cxn>
                <a:cxn ang="0">
                  <a:pos x="28" y="60"/>
                </a:cxn>
                <a:cxn ang="0">
                  <a:pos x="49" y="54"/>
                </a:cxn>
                <a:cxn ang="0">
                  <a:pos x="46" y="45"/>
                </a:cxn>
                <a:cxn ang="0">
                  <a:pos x="29" y="50"/>
                </a:cxn>
                <a:cxn ang="0">
                  <a:pos x="13" y="33"/>
                </a:cxn>
                <a:cxn ang="0">
                  <a:pos x="51" y="33"/>
                </a:cxn>
                <a:cxn ang="0">
                  <a:pos x="51" y="29"/>
                </a:cxn>
                <a:cxn ang="0">
                  <a:pos x="38" y="25"/>
                </a:cxn>
                <a:cxn ang="0">
                  <a:pos x="13" y="25"/>
                </a:cxn>
                <a:cxn ang="0">
                  <a:pos x="26" y="10"/>
                </a:cxn>
                <a:cxn ang="0">
                  <a:pos x="38" y="25"/>
                </a:cxn>
              </a:cxnLst>
              <a:rect l="0" t="0" r="r" b="b"/>
              <a:pathLst>
                <a:path w="51" h="60">
                  <a:moveTo>
                    <a:pt x="51" y="29"/>
                  </a:moveTo>
                  <a:cubicBezTo>
                    <a:pt x="51" y="12"/>
                    <a:pt x="44" y="0"/>
                    <a:pt x="26" y="0"/>
                  </a:cubicBezTo>
                  <a:cubicBezTo>
                    <a:pt x="7" y="0"/>
                    <a:pt x="0" y="16"/>
                    <a:pt x="0" y="30"/>
                  </a:cubicBezTo>
                  <a:cubicBezTo>
                    <a:pt x="0" y="45"/>
                    <a:pt x="6" y="60"/>
                    <a:pt x="28" y="60"/>
                  </a:cubicBezTo>
                  <a:cubicBezTo>
                    <a:pt x="37" y="60"/>
                    <a:pt x="45" y="57"/>
                    <a:pt x="49" y="5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7"/>
                    <a:pt x="35" y="50"/>
                    <a:pt x="29" y="50"/>
                  </a:cubicBezTo>
                  <a:cubicBezTo>
                    <a:pt x="17" y="50"/>
                    <a:pt x="13" y="43"/>
                    <a:pt x="13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2"/>
                    <a:pt x="51" y="30"/>
                    <a:pt x="51" y="29"/>
                  </a:cubicBezTo>
                  <a:moveTo>
                    <a:pt x="38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2"/>
                    <a:pt x="14" y="10"/>
                    <a:pt x="26" y="10"/>
                  </a:cubicBezTo>
                  <a:cubicBezTo>
                    <a:pt x="36" y="10"/>
                    <a:pt x="38" y="19"/>
                    <a:pt x="38" y="25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gray">
            <a:xfrm>
              <a:off x="8799513" y="4160838"/>
              <a:ext cx="176213" cy="227013"/>
            </a:xfrm>
            <a:custGeom>
              <a:avLst/>
              <a:gdLst/>
              <a:ahLst/>
              <a:cxnLst>
                <a:cxn ang="0">
                  <a:pos x="47" y="42"/>
                </a:cxn>
                <a:cxn ang="0">
                  <a:pos x="25" y="23"/>
                </a:cxn>
                <a:cxn ang="0">
                  <a:pos x="14" y="16"/>
                </a:cxn>
                <a:cxn ang="0">
                  <a:pos x="24" y="10"/>
                </a:cxn>
                <a:cxn ang="0">
                  <a:pos x="40" y="14"/>
                </a:cxn>
                <a:cxn ang="0">
                  <a:pos x="42" y="4"/>
                </a:cxn>
                <a:cxn ang="0">
                  <a:pos x="24" y="0"/>
                </a:cxn>
                <a:cxn ang="0">
                  <a:pos x="1" y="17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3" y="50"/>
                </a:cxn>
                <a:cxn ang="0">
                  <a:pos x="5" y="44"/>
                </a:cxn>
                <a:cxn ang="0">
                  <a:pos x="0" y="53"/>
                </a:cxn>
                <a:cxn ang="0">
                  <a:pos x="23" y="60"/>
                </a:cxn>
                <a:cxn ang="0">
                  <a:pos x="47" y="42"/>
                </a:cxn>
              </a:cxnLst>
              <a:rect l="0" t="0" r="r" b="b"/>
              <a:pathLst>
                <a:path w="47" h="60">
                  <a:moveTo>
                    <a:pt x="47" y="42"/>
                  </a:moveTo>
                  <a:cubicBezTo>
                    <a:pt x="47" y="29"/>
                    <a:pt x="38" y="26"/>
                    <a:pt x="25" y="23"/>
                  </a:cubicBezTo>
                  <a:cubicBezTo>
                    <a:pt x="15" y="21"/>
                    <a:pt x="14" y="19"/>
                    <a:pt x="14" y="16"/>
                  </a:cubicBezTo>
                  <a:cubicBezTo>
                    <a:pt x="14" y="11"/>
                    <a:pt x="21" y="10"/>
                    <a:pt x="24" y="10"/>
                  </a:cubicBezTo>
                  <a:cubicBezTo>
                    <a:pt x="28" y="10"/>
                    <a:pt x="35" y="11"/>
                    <a:pt x="40" y="1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7" y="1"/>
                    <a:pt x="31" y="0"/>
                    <a:pt x="24" y="0"/>
                  </a:cubicBezTo>
                  <a:cubicBezTo>
                    <a:pt x="11" y="0"/>
                    <a:pt x="1" y="6"/>
                    <a:pt x="1" y="17"/>
                  </a:cubicBezTo>
                  <a:cubicBezTo>
                    <a:pt x="1" y="29"/>
                    <a:pt x="10" y="32"/>
                    <a:pt x="28" y="36"/>
                  </a:cubicBezTo>
                  <a:cubicBezTo>
                    <a:pt x="34" y="38"/>
                    <a:pt x="34" y="40"/>
                    <a:pt x="34" y="43"/>
                  </a:cubicBezTo>
                  <a:cubicBezTo>
                    <a:pt x="34" y="49"/>
                    <a:pt x="28" y="50"/>
                    <a:pt x="23" y="50"/>
                  </a:cubicBezTo>
                  <a:cubicBezTo>
                    <a:pt x="17" y="50"/>
                    <a:pt x="11" y="49"/>
                    <a:pt x="5" y="4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8"/>
                    <a:pt x="14" y="60"/>
                    <a:pt x="23" y="60"/>
                  </a:cubicBezTo>
                  <a:cubicBezTo>
                    <a:pt x="41" y="60"/>
                    <a:pt x="47" y="52"/>
                    <a:pt x="47" y="42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gray">
            <a:xfrm>
              <a:off x="6508750" y="2390775"/>
              <a:ext cx="676275" cy="665163"/>
            </a:xfrm>
            <a:custGeom>
              <a:avLst/>
              <a:gdLst/>
              <a:ahLst/>
              <a:cxnLst>
                <a:cxn ang="0">
                  <a:pos x="180" y="140"/>
                </a:cxn>
                <a:cxn ang="0">
                  <a:pos x="180" y="96"/>
                </a:cxn>
                <a:cxn ang="0">
                  <a:pos x="122" y="135"/>
                </a:cxn>
                <a:cxn ang="0">
                  <a:pos x="62" y="124"/>
                </a:cxn>
                <a:cxn ang="0">
                  <a:pos x="74" y="71"/>
                </a:cxn>
                <a:cxn ang="0">
                  <a:pos x="86" y="74"/>
                </a:cxn>
                <a:cxn ang="0">
                  <a:pos x="83" y="86"/>
                </a:cxn>
                <a:cxn ang="0">
                  <a:pos x="76" y="115"/>
                </a:cxn>
                <a:cxn ang="0">
                  <a:pos x="113" y="121"/>
                </a:cxn>
                <a:cxn ang="0">
                  <a:pos x="180" y="75"/>
                </a:cxn>
                <a:cxn ang="0">
                  <a:pos x="180" y="36"/>
                </a:cxn>
                <a:cxn ang="0">
                  <a:pos x="144" y="0"/>
                </a:cxn>
                <a:cxn ang="0">
                  <a:pos x="35" y="0"/>
                </a:cxn>
                <a:cxn ang="0">
                  <a:pos x="0" y="36"/>
                </a:cxn>
                <a:cxn ang="0">
                  <a:pos x="0" y="80"/>
                </a:cxn>
                <a:cxn ang="0">
                  <a:pos x="57" y="41"/>
                </a:cxn>
                <a:cxn ang="0">
                  <a:pos x="118" y="51"/>
                </a:cxn>
                <a:cxn ang="0">
                  <a:pos x="106" y="104"/>
                </a:cxn>
                <a:cxn ang="0">
                  <a:pos x="94" y="102"/>
                </a:cxn>
                <a:cxn ang="0">
                  <a:pos x="96" y="90"/>
                </a:cxn>
                <a:cxn ang="0">
                  <a:pos x="103" y="61"/>
                </a:cxn>
                <a:cxn ang="0">
                  <a:pos x="67" y="55"/>
                </a:cxn>
                <a:cxn ang="0">
                  <a:pos x="0" y="100"/>
                </a:cxn>
                <a:cxn ang="0">
                  <a:pos x="0" y="140"/>
                </a:cxn>
                <a:cxn ang="0">
                  <a:pos x="35" y="176"/>
                </a:cxn>
                <a:cxn ang="0">
                  <a:pos x="144" y="176"/>
                </a:cxn>
                <a:cxn ang="0">
                  <a:pos x="180" y="140"/>
                </a:cxn>
              </a:cxnLst>
              <a:rect l="0" t="0" r="r" b="b"/>
              <a:pathLst>
                <a:path w="180" h="176">
                  <a:moveTo>
                    <a:pt x="180" y="140"/>
                  </a:moveTo>
                  <a:cubicBezTo>
                    <a:pt x="180" y="96"/>
                    <a:pt x="180" y="96"/>
                    <a:pt x="180" y="96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05" y="147"/>
                    <a:pt x="75" y="143"/>
                    <a:pt x="62" y="124"/>
                  </a:cubicBezTo>
                  <a:cubicBezTo>
                    <a:pt x="50" y="105"/>
                    <a:pt x="56" y="84"/>
                    <a:pt x="74" y="71"/>
                  </a:cubicBezTo>
                  <a:cubicBezTo>
                    <a:pt x="79" y="68"/>
                    <a:pt x="83" y="70"/>
                    <a:pt x="86" y="74"/>
                  </a:cubicBezTo>
                  <a:cubicBezTo>
                    <a:pt x="88" y="77"/>
                    <a:pt x="88" y="83"/>
                    <a:pt x="83" y="86"/>
                  </a:cubicBezTo>
                  <a:cubicBezTo>
                    <a:pt x="72" y="93"/>
                    <a:pt x="69" y="105"/>
                    <a:pt x="76" y="115"/>
                  </a:cubicBezTo>
                  <a:cubicBezTo>
                    <a:pt x="83" y="125"/>
                    <a:pt x="102" y="128"/>
                    <a:pt x="113" y="121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75" y="29"/>
                    <a:pt x="105" y="33"/>
                    <a:pt x="118" y="51"/>
                  </a:cubicBezTo>
                  <a:cubicBezTo>
                    <a:pt x="130" y="70"/>
                    <a:pt x="124" y="92"/>
                    <a:pt x="106" y="104"/>
                  </a:cubicBezTo>
                  <a:cubicBezTo>
                    <a:pt x="101" y="107"/>
                    <a:pt x="96" y="105"/>
                    <a:pt x="94" y="102"/>
                  </a:cubicBezTo>
                  <a:cubicBezTo>
                    <a:pt x="91" y="98"/>
                    <a:pt x="91" y="93"/>
                    <a:pt x="96" y="90"/>
                  </a:cubicBezTo>
                  <a:cubicBezTo>
                    <a:pt x="107" y="82"/>
                    <a:pt x="110" y="71"/>
                    <a:pt x="103" y="61"/>
                  </a:cubicBezTo>
                  <a:cubicBezTo>
                    <a:pt x="96" y="50"/>
                    <a:pt x="78" y="48"/>
                    <a:pt x="67" y="5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60"/>
                    <a:pt x="16" y="176"/>
                    <a:pt x="35" y="176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64" y="176"/>
                    <a:pt x="180" y="160"/>
                    <a:pt x="180" y="140"/>
                  </a:cubicBezTo>
                </a:path>
              </a:pathLst>
            </a:custGeom>
            <a:solidFill>
              <a:srgbClr val="001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5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8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7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546F-F68B-4A0F-B0AC-6BB684E98022}" type="datetimeFigureOut">
              <a:rPr lang="en-GB" smtClean="0"/>
              <a:t>02/07/2014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4E93-B9EF-4A71-831E-FDD658C32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3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1881434"/>
            <a:ext cx="7374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Bebas Neue" pitchFamily="34" charset="0"/>
              </a:rPr>
              <a:t>BASH 2014 WORKSHOP 1: </a:t>
            </a:r>
            <a:r>
              <a:rPr lang="en-GB" sz="7200" dirty="0" smtClean="0">
                <a:solidFill>
                  <a:srgbClr val="FFCC00"/>
                </a:solidFill>
                <a:latin typeface="Bebas Neue" pitchFamily="34" charset="0"/>
              </a:rPr>
              <a:t>Intro to </a:t>
            </a:r>
            <a:r>
              <a:rPr lang="en-GB" sz="7200" dirty="0" err="1" smtClean="0">
                <a:solidFill>
                  <a:srgbClr val="FFCC00"/>
                </a:solidFill>
                <a:latin typeface="Bebas Neue" pitchFamily="34" charset="0"/>
              </a:rPr>
              <a:t>Scala</a:t>
            </a:r>
            <a:endParaRPr lang="en-GB" sz="7200" dirty="0">
              <a:solidFill>
                <a:srgbClr val="FFCC00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4:</a:t>
            </a:r>
            <a:r>
              <a:rPr lang="en-GB" sz="2800" dirty="0" smtClean="0">
                <a:latin typeface="Source Code Pro" pitchFamily="49" charset="0"/>
              </a:rPr>
              <a:t> Write a pattern matching function that given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>
                <a:latin typeface="Source Code Pro" pitchFamily="49" charset="0"/>
              </a:rPr>
              <a:t>small Cube returns its volume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>
                <a:latin typeface="Source Code Pro" pitchFamily="49" charset="0"/>
              </a:rPr>
              <a:t>large Cube throws an exception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>
                <a:latin typeface="Source Code Pro" pitchFamily="49" charset="0"/>
              </a:rPr>
              <a:t>Circle returns its area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5:</a:t>
            </a:r>
            <a:r>
              <a:rPr lang="en-GB" sz="2800" dirty="0" smtClean="0">
                <a:latin typeface="Source Code Pro" pitchFamily="49" charset="0"/>
              </a:rPr>
              <a:t> Write a function that given the file name of a CSV file, loads its contents and returns the sum of the 2</a:t>
            </a:r>
            <a:r>
              <a:rPr lang="en-GB" sz="2800" baseline="30000" dirty="0" smtClean="0">
                <a:latin typeface="Source Code Pro" pitchFamily="49" charset="0"/>
              </a:rPr>
              <a:t>nd</a:t>
            </a:r>
            <a:r>
              <a:rPr lang="en-GB" sz="2800" dirty="0" smtClean="0">
                <a:latin typeface="Source Code Pro" pitchFamily="49" charset="0"/>
              </a:rPr>
              <a:t> ‘column’.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6</a:t>
            </a:r>
            <a:r>
              <a:rPr lang="en-GB" sz="2800" dirty="0">
                <a:solidFill>
                  <a:srgbClr val="FFCC00"/>
                </a:solidFill>
                <a:latin typeface="Source Code Pro" pitchFamily="49" charset="0"/>
              </a:rPr>
              <a:t>:</a:t>
            </a:r>
            <a:r>
              <a:rPr lang="en-GB" sz="2800" dirty="0">
                <a:latin typeface="Source Code Pro" pitchFamily="49" charset="0"/>
              </a:rPr>
              <a:t> Write a function that returns the head &amp; the sum of a List[Option[</a:t>
            </a:r>
            <a:r>
              <a:rPr lang="en-GB" sz="2800" dirty="0" err="1">
                <a:latin typeface="Source Code Pro" pitchFamily="49" charset="0"/>
              </a:rPr>
              <a:t>Int</a:t>
            </a:r>
            <a:r>
              <a:rPr lang="en-GB" sz="2800" dirty="0" smtClean="0">
                <a:latin typeface="Source Code Pro" pitchFamily="49" charset="0"/>
              </a:rPr>
              <a:t>]] </a:t>
            </a:r>
            <a:endParaRPr lang="en-GB" sz="2800" dirty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r>
              <a:rPr lang="en-GB" sz="2400" dirty="0" err="1" smtClean="0">
                <a:latin typeface="Source Code Pro" pitchFamily="49" charset="0"/>
              </a:rPr>
              <a:t>def</a:t>
            </a:r>
            <a:r>
              <a:rPr lang="en-GB" sz="2400" dirty="0" smtClean="0">
                <a:latin typeface="Source Code Pro" pitchFamily="49" charset="0"/>
              </a:rPr>
              <a:t> </a:t>
            </a:r>
            <a:r>
              <a:rPr lang="en-GB" sz="2400" dirty="0" err="1" smtClean="0">
                <a:latin typeface="Source Code Pro" pitchFamily="49" charset="0"/>
              </a:rPr>
              <a:t>headAndSum</a:t>
            </a:r>
            <a:r>
              <a:rPr lang="en-GB" sz="2400" dirty="0" smtClean="0">
                <a:latin typeface="Source Code Pro" pitchFamily="49" charset="0"/>
              </a:rPr>
              <a:t>(</a:t>
            </a:r>
            <a:r>
              <a:rPr lang="en-GB" sz="2400" dirty="0" err="1" smtClean="0">
                <a:latin typeface="Source Code Pro" pitchFamily="49" charset="0"/>
              </a:rPr>
              <a:t>is:List</a:t>
            </a:r>
            <a:r>
              <a:rPr lang="en-GB" sz="2400" dirty="0" smtClean="0">
                <a:latin typeface="Source Code Pro" pitchFamily="49" charset="0"/>
              </a:rPr>
              <a:t>[Option[</a:t>
            </a:r>
            <a:r>
              <a:rPr lang="en-GB" sz="2400" dirty="0" err="1" smtClean="0">
                <a:latin typeface="Source Code Pro" pitchFamily="49" charset="0"/>
              </a:rPr>
              <a:t>Int</a:t>
            </a:r>
            <a:r>
              <a:rPr lang="en-GB" sz="2400" dirty="0" smtClean="0">
                <a:latin typeface="Source Code Pro" pitchFamily="49" charset="0"/>
              </a:rPr>
              <a:t>]]) = </a:t>
            </a:r>
            <a:r>
              <a:rPr lang="en-GB" dirty="0" smtClean="0">
                <a:latin typeface="Source Code Pro" pitchFamily="49" charset="0"/>
              </a:rPr>
              <a:t> 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7</a:t>
            </a:r>
            <a:r>
              <a:rPr lang="en-GB" sz="2800" dirty="0">
                <a:solidFill>
                  <a:srgbClr val="FFCC00"/>
                </a:solidFill>
                <a:latin typeface="Source Code Pro" pitchFamily="49" charset="0"/>
              </a:rPr>
              <a:t>:</a:t>
            </a:r>
            <a:r>
              <a:rPr lang="en-GB" sz="2800" dirty="0">
                <a:latin typeface="Source Code Pro" pitchFamily="49" charset="0"/>
              </a:rPr>
              <a:t> </a:t>
            </a:r>
            <a:r>
              <a:rPr lang="en-GB" sz="2800" dirty="0" smtClean="0">
                <a:latin typeface="Source Code Pro" pitchFamily="49" charset="0"/>
              </a:rPr>
              <a:t>Write </a:t>
            </a:r>
            <a:r>
              <a:rPr lang="en-GB" sz="2800" dirty="0">
                <a:latin typeface="Source Code Pro" pitchFamily="49" charset="0"/>
              </a:rPr>
              <a:t>a function to find the price of the most expensive CD in the </a:t>
            </a:r>
            <a:r>
              <a:rPr lang="en-GB" sz="2800" dirty="0" err="1" smtClean="0">
                <a:latin typeface="Source Code Pro" pitchFamily="49" charset="0"/>
              </a:rPr>
              <a:t>catalog</a:t>
            </a:r>
            <a:r>
              <a:rPr lang="en-GB" sz="2800" dirty="0" smtClean="0">
                <a:latin typeface="Source Code Pro" pitchFamily="49" charset="0"/>
              </a:rPr>
              <a:t> at </a:t>
            </a:r>
            <a:r>
              <a:rPr lang="en-GB" sz="2800" u="sng" dirty="0">
                <a:solidFill>
                  <a:srgbClr val="FFFF00"/>
                </a:solidFill>
              </a:rPr>
              <a:t>http://</a:t>
            </a:r>
            <a:r>
              <a:rPr lang="en-GB" sz="2800" u="sng" dirty="0" smtClean="0">
                <a:solidFill>
                  <a:srgbClr val="FFFF00"/>
                </a:solidFill>
              </a:rPr>
              <a:t>www.w3schools.com/xml/cd_catalog.xml</a:t>
            </a:r>
            <a:endParaRPr lang="en-GB" sz="2800" dirty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r>
              <a:rPr lang="en-GB" sz="2800" dirty="0" smtClean="0">
                <a:latin typeface="Source Code Pro" pitchFamily="49" charset="0"/>
              </a:rPr>
              <a:t>Can </a:t>
            </a:r>
            <a:r>
              <a:rPr lang="en-GB" sz="2800" dirty="0">
                <a:latin typeface="Source Code Pro" pitchFamily="49" charset="0"/>
              </a:rPr>
              <a:t>the return type </a:t>
            </a:r>
            <a:r>
              <a:rPr lang="en-GB" sz="2800" dirty="0" smtClean="0">
                <a:latin typeface="Source Code Pro" pitchFamily="49" charset="0"/>
              </a:rPr>
              <a:t>account for a possible Failure</a:t>
            </a:r>
            <a:r>
              <a:rPr lang="en-GB" sz="2800" dirty="0">
                <a:latin typeface="Source Code Pro" pitchFamily="49" charset="0"/>
              </a:rPr>
              <a:t>	</a:t>
            </a:r>
            <a:r>
              <a:rPr lang="en-GB" sz="2800" dirty="0" smtClean="0">
                <a:latin typeface="Source Code Pro" pitchFamily="49" charset="0"/>
              </a:rPr>
              <a:t>(</a:t>
            </a:r>
            <a:r>
              <a:rPr lang="en-GB" sz="2800" dirty="0">
                <a:latin typeface="Source Code Pro" pitchFamily="49" charset="0"/>
              </a:rPr>
              <a:t>e.g. network) 	</a:t>
            </a:r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031" y="162983"/>
            <a:ext cx="868471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n:</a:t>
            </a:r>
            <a:r>
              <a:rPr lang="en-GB" sz="2800" dirty="0" smtClean="0">
                <a:latin typeface="Source Code Pro" pitchFamily="49" charset="0"/>
              </a:rPr>
              <a:t> </a:t>
            </a:r>
          </a:p>
          <a:p>
            <a:r>
              <a:rPr lang="en-GB" sz="2800" dirty="0" smtClean="0">
                <a:latin typeface="Source Code Pro" pitchFamily="49" charset="0"/>
              </a:rPr>
              <a:t>Create domain classes:</a:t>
            </a:r>
          </a:p>
          <a:p>
            <a:r>
              <a:rPr lang="en-GB" sz="2800" dirty="0">
                <a:latin typeface="Source Code Pro" pitchFamily="49" charset="0"/>
              </a:rPr>
              <a:t> </a:t>
            </a:r>
            <a:r>
              <a:rPr lang="en-GB" sz="2800" dirty="0" smtClean="0">
                <a:latin typeface="Source Code Pro" pitchFamily="49" charset="0"/>
              </a:rPr>
              <a:t>Person (name, age)</a:t>
            </a:r>
          </a:p>
          <a:p>
            <a:r>
              <a:rPr lang="en-GB" sz="2800" dirty="0" smtClean="0">
                <a:latin typeface="Source Code Pro" pitchFamily="49" charset="0"/>
              </a:rPr>
              <a:t> Item(</a:t>
            </a:r>
            <a:r>
              <a:rPr lang="en-GB" sz="2800" dirty="0" err="1" smtClean="0">
                <a:latin typeface="Source Code Pro" pitchFamily="49" charset="0"/>
              </a:rPr>
              <a:t>stockcode</a:t>
            </a:r>
            <a:r>
              <a:rPr lang="en-GB" sz="2800" dirty="0" smtClean="0">
                <a:latin typeface="Source Code Pro" pitchFamily="49" charset="0"/>
              </a:rPr>
              <a:t>, value)</a:t>
            </a:r>
          </a:p>
          <a:p>
            <a:r>
              <a:rPr lang="en-GB" sz="2800" dirty="0">
                <a:latin typeface="Source Code Pro" pitchFamily="49" charset="0"/>
              </a:rPr>
              <a:t> </a:t>
            </a:r>
            <a:r>
              <a:rPr lang="en-GB" sz="2800" dirty="0" smtClean="0">
                <a:latin typeface="Source Code Pro" pitchFamily="49" charset="0"/>
              </a:rPr>
              <a:t>Address(street, number, postcode)</a:t>
            </a:r>
          </a:p>
          <a:p>
            <a:r>
              <a:rPr lang="en-GB" sz="2800" dirty="0">
                <a:latin typeface="Source Code Pro" pitchFamily="49" charset="0"/>
              </a:rPr>
              <a:t> </a:t>
            </a:r>
            <a:r>
              <a:rPr lang="en-GB" sz="2800" dirty="0" smtClean="0">
                <a:latin typeface="Source Code Pro" pitchFamily="49" charset="0"/>
              </a:rPr>
              <a:t>Order(person, items, address)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r>
              <a:rPr lang="en-GB" sz="2800" dirty="0">
                <a:latin typeface="Source Code Pro" pitchFamily="49" charset="0"/>
              </a:rPr>
              <a:t>Write a function to create some test data</a:t>
            </a:r>
          </a:p>
          <a:p>
            <a:endParaRPr lang="en-GB" sz="2800" dirty="0">
              <a:latin typeface="Source Code Pro" pitchFamily="49" charset="0"/>
            </a:endParaRPr>
          </a:p>
          <a:p>
            <a:r>
              <a:rPr lang="en-GB" sz="2800" dirty="0" smtClean="0">
                <a:latin typeface="Source Code Pro" pitchFamily="49" charset="0"/>
              </a:rPr>
              <a:t>Then write a function to find the average value of adult’s purchases grouped by postcode (i.e. an average for each postcode)</a:t>
            </a:r>
          </a:p>
          <a:p>
            <a:endParaRPr lang="en-GB" sz="2800" dirty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457408"/>
            <a:ext cx="76291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ebas Neue" pitchFamily="34" charset="0"/>
              </a:rPr>
              <a:t> </a:t>
            </a:r>
          </a:p>
          <a:p>
            <a:pPr algn="ctr"/>
            <a:r>
              <a:rPr lang="en-GB" sz="3200" dirty="0" smtClean="0">
                <a:latin typeface="Bebas Neue" pitchFamily="34" charset="0"/>
              </a:rPr>
              <a:t>Summary</a:t>
            </a:r>
          </a:p>
          <a:p>
            <a:pPr algn="ctr"/>
            <a:endParaRPr lang="en-GB" sz="3200" dirty="0" smtClean="0">
              <a:latin typeface="Bebas Neue" pitchFamily="34" charset="0"/>
            </a:endParaRPr>
          </a:p>
          <a:p>
            <a:pPr algn="ctr"/>
            <a:endParaRPr lang="en-GB" sz="3200" dirty="0">
              <a:latin typeface="Bebas Neue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3200" dirty="0" err="1" smtClean="0">
                <a:latin typeface="Bebas Neue" pitchFamily="34" charset="0"/>
              </a:rPr>
              <a:t>val</a:t>
            </a:r>
            <a:r>
              <a:rPr lang="en-GB" sz="3200" dirty="0" smtClean="0">
                <a:latin typeface="Bebas Neue" pitchFamily="34" charset="0"/>
              </a:rPr>
              <a:t>, </a:t>
            </a:r>
            <a:r>
              <a:rPr lang="en-GB" sz="3200" dirty="0" err="1" smtClean="0">
                <a:latin typeface="Bebas Neue" pitchFamily="34" charset="0"/>
              </a:rPr>
              <a:t>var</a:t>
            </a:r>
            <a:r>
              <a:rPr lang="en-GB" sz="3200" dirty="0" smtClean="0">
                <a:latin typeface="Bebas Neue" pitchFamily="34" charset="0"/>
              </a:rPr>
              <a:t>, functions,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Classes (including case classes)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Collections, Higher Order Functions, Lambdas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Pattern Matching &amp;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String &amp; File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Tuples &amp;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>
                <a:latin typeface="Bebas Neue" pitchFamily="34" charset="0"/>
              </a:rPr>
              <a:t>Error handling &amp; XML</a:t>
            </a:r>
          </a:p>
          <a:p>
            <a:endParaRPr lang="en-GB" sz="3200" dirty="0" smtClean="0">
              <a:latin typeface="Bebas Neue" pitchFamily="34" charset="0"/>
            </a:endParaRPr>
          </a:p>
          <a:p>
            <a:endParaRPr lang="en-GB" sz="32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ebas Neue" pitchFamily="34" charset="0"/>
              </a:rPr>
              <a:t> </a:t>
            </a:r>
          </a:p>
          <a:p>
            <a:pPr algn="ctr"/>
            <a:r>
              <a:rPr lang="en-GB" sz="5400" dirty="0" smtClean="0">
                <a:latin typeface="Bebas Neue" pitchFamily="34" charset="0"/>
              </a:rPr>
              <a:t>Resources</a:t>
            </a:r>
          </a:p>
          <a:p>
            <a:endParaRPr lang="en-GB" dirty="0" smtClean="0">
              <a:latin typeface="Bebas Neue" pitchFamily="34" charset="0"/>
            </a:endParaRPr>
          </a:p>
          <a:p>
            <a:endParaRPr lang="en-GB" dirty="0">
              <a:latin typeface="Bebas Neue" pitchFamily="34" charset="0"/>
            </a:endParaRPr>
          </a:p>
        </p:txBody>
      </p:sp>
      <p:pic>
        <p:nvPicPr>
          <p:cNvPr id="2050" name="Picture 2" descr="http://www.horstmann.com/scala/images/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13" y="431371"/>
            <a:ext cx="1612699" cy="2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anning.com/suereth/suereth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2" y="431371"/>
            <a:ext cx="1685765" cy="21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BDAAoHBwgHBgoICAgLCgoLDhgQDg0NDh0VFhEYIx8lJCIfIiEmKzcvJik0KSEiMEExNDk7Pj4+JS5ESUM8SDc9Pjv/2wBDAQoLCw4NDhwQEBw7KCIoOzs7Ozs7Ozs7Ozs7Ozs7Ozs7Ozs7Ozs7Ozs7Ozs7Ozs7Ozs7Ozs7Ozs7Ozs7Ozs7Ozv/wAARCAEEAQQDASIAAhEBAxEB/8QAHAAAAgIDAQEAAAAAAAAAAAAAAAUEBgIDBwEI/8QAVBAAAQIEAwEFEgsIAQMDBQAAAQIDAAQFEQYSITETIkFRsQcUFTM0NlVhcXJzdIGRkpOz0RYXMlNWdZShtNLTIyRCUlTB4fBiN4KyJkOECEZlosL/xAAYAQEBAQEBAAAAAAAAAAAAAAAAAQIDBP/EACERAQEAAgICAwEBAQAAAAAAAAABAhEDIRIxE0FhIjJR/9oADAMBAAIRAxEAPwDrktLMKlWiWGySgEkoGukbOdZb+na9AQSvUjPg08kboDTzrLf07XoCDnWW/p2vQEboIBA9V201GakpTDc5PKlFJQ64yJdKMykhQAzuJJ0UOCPOicx9C6n6Un+vGyjD/wBQ4h8aa/Dtw8gK/wBE5j6F1P0pP9eDonMfQup+lJ/rxYIICv8AROY+hdT9KT/Xg6JzH0LqfpSf68WCCAr/AETmPoXU/Sk/14Oicx9C6n6Un+vFgggK/wBE5j6F1P0pP9eDonMfQup+lJ/rxYIICv8AROY+hdT9KT/Xg6JzH0LqfpSf68WCCAr/AETmPoXU/Sk/14Oicx9C6n6Un+vFgggK/wBE5j6F1P0pP9eDonMfQup+lJ/rxYIICv8AROY+hdT9KT/Xg6JzH0LqfpSf68WCCAr/AETmPoXU/Sk/14Oicx9C6n6Un+vFgggK/wBE5j6F1P0pP9eDonMfQup+lJ/rxYIICv8AROY+hdT9KT/Xjw1R8Ak4MqQA/wCUn+vFhjB3pSu4YCFTHJOp0yVqDMslLU0yh5CVoGYJUkEXtfXWJXOst/TtegIW4Q6zKH9XS/s0w4gNPOst/TtegIOdZb+na9ARuggEdWbQ3NJDaEoGQGyRbhMEZVnqtHgxymCIppK9SM+DTyRujTK9SM+DTyRuioIIIIBHReuHEPjbX4duHkI6L1w4h8ba/Dtw8gPIQ1jGFPoc6JSbamFOFAXdtKSLG/GRxQ+jl/NF65E+Lo5VQFk+Mii/MTvq0/mg+Mii/MTvq0/mjmNoybSkuJDiilF9Tbggm3S/jIovzE76tP5o9+Mii/MTvq0/mjn7gp65l1YWQ2ptKkJCSnKo2uOHZrbg7cbkt0bOgF1zLc5jrpv7C2n8uvdgbXr4yKL8xO+rT+aD4yKL8xO+gn80UV1ilsospa1LLaSMpOpOS/BwXXp2vPsvR1yaWVrKFIccUFJQSVXDYFzbVOizxjlG11+Mii/MTvq0/mj34yKL8xO+rT+aKIlukHKS64jXUaqsLq7Q2AI857kYkUtRSVLXf+KybA2SP7kjZwdu4G19+Mii/MTvq0/mg+Mii/MTvq0/mjnzSJASpLjh3Y3FspIA4CDx/wC9ze5L0sSW7bqpKlOrSnJvjvdztobaHMs622CBtevjIovzE76tP5oPjIovzE76tP5oob3Q5xBWm+dLaRvRlBISjaOM77Z/kjTdJCBmeWSUkHMggjXbppew2ajXbrYDa+fGRRfmJ31afzR58ZFF+YnfVp/NFDmWKeiQU82s7oVKS2LnfEZO1oDdfmHEY3uS1Kl58p54BaSu6FanMm/CLHi4du3ZA2uvxkUX5id9Wn80e/GRRfmJ31afzRRz0JVKJbLpzIuoWQQVE7noTbYP2lu551FjA26f8ZFF+YnfVp/NDWhYlksQF8Sjbydwy5t1SBtva1ieKOOWi98zH5dS7jX/APUB0CMHelL70xnGDvSl96YKVYQ6zKH9XS/s0w4hPhDrMof1dL+zTDiAIIIIBLWeq0eDHKYIKz1WjwY5TBEU0lepGfBp5I3RplepGfBp5I3RUEEEEAjovXDiHxtr8O3DyEdF64cQ+Ntfh24eQBEGbotMn3t2m5Fl9y1sy03NuKJ0KKpXjTalLSCabNzbs02tbe4FsA5LZhv1p11HagMvgxQuxUr6sQfBihdipX1YjZTq7TqnKyz8vNtfvLaHG21KCV2WkqTdO25APmPFEgVGRMu7MCclyyyopcc3VOVBG0E3sDAQ/gxQuxUr6sQfBihdipX1YiUmq01ZSE1CVJVqmzyddQnTXjIHdIj1VTkEB0qnpZIYVldJdSNzPErXQ92AifBihdipX1Yg+DFC7FSvqxE1FQknFoQicYUpxSkoSHASop+UBrqRw8UYCrU0pKhUJWwQXCd2Tom9s23ZcEX4xARfgxQuxUr6sQfBihdipX1YjcqrMNz7zDrjLbTTSFl1TyAAVEixF7jYNSLG+kblVGRRLLmVTsulhtRSt0upCUkGxBN7A30gIfwYoXYqV9WIPgxQ+xUt6sRvnKozL0/nxhTUwkrShFnkJCiVAaKJA010vwWja3UJJ17cG5xhboUpG5pdSVZk2zC19ouL8VxAQ/gxQuxUr6sQfBihdipX1YhrBAKvgxQuxUt6sQHDFDO2lS3qxDWCAVfBihdipX1Yg+DFC7FSvqxDWCAVfBihdipX1YiVJUqQppWZKUal90tm3NNs1tnKYlwQBGDvSl96YzjB3pS+9MAqwh1mUP6ul/ZphxCfCHWZQ/q6X9mmHEAQQQQCWs9Vo8GOUwQVnqtHgxymCIppK9SM+DTyRujTK9SM+DTyRuioIIIIBHReuHEPjbX4duHkI6L1w4h8ba/Dtw8gCENao8xUsQUuYDaFScs28l+7ykKIWEgAADUb3UEw+ggKrPYVVOTc+htiXlpZ6mNyco62N/LqTutlJTbe2DgtY8EQqxTp1mYanlNsyzyxLS7CG3crLa2y4srWsoISmxKU3SdSNLkWu8eEXgKdSqS5OuUp1ymy/Osi1MMLS47uwWStBStBKAFC7ZN7J2iw0iMrC9adp82y4xIhyYkG5XKhZS3dDqlaAIFk2WbDUi2pN7xcpyelKdKrm5uYal2EC6nHVhKR5T3YpzvNjwU08ltNRddB2rRLLyp84B8wgJ72HqguoTMw2zLJDtVYnEndCCG0NoQofJ2706cR2xrkMOz8vOSMw/KSa+d3Z5a7Luf2zmdNt7xb0/3idLY8wxOUt6psVmWVLMC7pJKVIubC6CMwuTxaw8lphqblWplhYW08hLiFDhSRcGApXwUrAoqpItyanDRGKfmLqrFxBNyd78mx/wAR7VJKoSk666hEuw5M1MTcs4p/IlsCWDJClFCglRsbXSq4J0BGYXmMSkGArAp79RwKzT5OTTLLbCGm2nHipIS04ACF5bkEIuDbUERiaDUujSpvcZbc1VgTt91OYNiWDNvk/KuCbbNdsWqPYDwbI9gjyA9gjlWMcf49wqpTsxh+nMyS3S2zMKUp0L0JF8qxYkcYGwxZ+ZrimfxdhldSqLbCHkzK2gGElKbAJI2k8cBboIIIAggggCMHelL70xnGDvSl96YBVhDrMof1dL+zTDiE+EOsyh/V0v7NMOIAggggEtZ6rR4McpggrPVaPBjlMERTSV6kZ8GnkjdGmV6kZ8GnkjdFQQQQQCOi9cOIfG2vw7cPIR0XrhxD421+Hbh5AEEEEAQQQQHC8e1VeKuanJYYffUimMTTTBSk2zKVbOru65RxW7ZjtMlS5CnSSJOTlWmZdtOVLaEAJA/0mOC81zD89RcZLrjKVplp1aXW3kf+26ALgngNxmHd7RizYV5uMophuXxJKraeFkmbYTmQrbvlJ2p/7b68AgIHNiwHKU2XRiKky6ZdsrDc0y2myAT8lYA2a6HtkduOr4UN8JUc3v8AuDHs0xodcoGPcOzEmxOtTknMoAcLCxmRfUXB+SoWvYjg2Q0kJJql02WkWCpTUqyhlBWdSlIAF+3YQEqPI5NUMeVzGOLfg3g15EpLIJ3aoFGclI0UocSdbDhJtqLxli+i1zBGHFV2VxxVn5lpSUqaml7o26pRA3qTcJtqeHZAdYgioczjGLmMcPGamWkNzcu4WnwjRJNgQoDgBB84MUyax9WMX4+ThikVA0aSU641zy20FuuFCVEnW2UHLpaxF9b7IDsUEchxnQsUYKpZrtIxjVZpphSQ+1OO7rbMbZhe42kaW8sXPmc4tXjDDCZ19tKJpl0svhIskqABuO0QoeW8BB5sYB5m0+SNjjJHrExB5hnWG7485/4oifzYv+m1Q79n2iYgcwzrDd8ec/8AFEB0eCOec1PmgzGEWmKfTEJ6ITTZWHVpullF7XtsJJv2hbW8RpLB1fr2H5arJx7WEzk4wh9GRRbZGZIUEltJHHt+6A6ZBHIuZtj+tv4odwniNZmHwpxDTpAzJW3fMlRG0WSo323Hb067AEYO9KX3pjOMHelL70wCrCHWZQ/q6X9mmHEJ8IdZlD+rpf2aYcQBBBBAJaz1WjwY5TBBWeq0eDHKYIimkr1Iz4NPJG6NMr1Iz4NPJG6KgggggEdF64cQ+Ntfh24eQjovXDiHxtr8O3DyAIIIIAggggIGalYhkXWs0rUJQqLbiQUuoJG0HaLiOfYh5h1Fnyp6jTTtNdOoaV+0a+85h5z3IT8zTFLVFxpWsNzy0tNTU84qXUTZKXQogp/7gBbtgDhjtEB8uVKk4k5mlfaWXTLv/KZmGFXbdSDqO2ONJHkjsdQxg5U+Y1NYhaQGn3pVTa0oOjayrc1Ea6akkeSIPN1VK/A+UDhTzxz6nceO2VWbybPujPDeFph/mIqpDrSxMzsu48hsm2+Kipvz2R54BH/9P8qgrrc4QM6Qy2k8IBzE8g80dPxThmRxbRF0ufLiG1KC0ONmykKGwi+nCR5Y43zEa61SMSTlIm1BroghIbz6ftUE2T2iQpXlFo73fS8BXsH4NkcGUpyRknnXi64XHHXbZlGwA2cAtCaepuAME11eIJ1bEpUHCtwBTqlKuq+YpbF9tzsGl+CGk5jaRzV6VkG3JmYosmqYdUE/sioJJDeYfxabO7xG3JuZPJs4rx3M1CuLE7MMtGYCXtc6yoDMRsIF9mwXHFAWrG2MJ6v4LqKaVhyd6GLaBcn5uzKctxqhJ1V3fujPmCJUMM1Ik70zth3cib/2ixc1V9DHM4qwW4EFaEITc2zErToPJeK/zBTfCU/4+fZogHPNi/6bVDv2faJiBzDOsN3x5z/xRE/mx/8ATaod+z7RML+YYb4Cd8ec/wDFEBYsYYYwxWkNT2I0IQ3Jg2eW+WgkHaCQRpCxvmh0spFMwlSZytKl0htCJRrc2GgBYArVoBxGxEc25q9TmazzR00J+Z3CSllstIzfJSVpSVOEf93mEd1pVMkqLTWpCnyyJeWZTZKED7zxnjO0wHCcGOTT3N2Q5PS6ZeaXNzSnmkKCghRbcuLjbY8MfQcfP+E3kzHN/cfQtK0Ln50pUk3BGR2xB4dLR9AQBGDvSl96YzjB3pS+9MAqwh1mUP6ul/ZphxCfCHWZQ/q6X9mmHEAQQQQCWs9Vo8GOUwQVnqtHgxymCIppK9SM+DTyRujTK9SM+DTyRuioIIIIBHReuHEPjbX4duHkI6L1w4h8ba/Dtw8gCCCCAIIIIDms7zFaVUZipzczUnxMzs2uYZW0gJDAUSchBJzbdumwbI2SuGuaZSmxKSWLJCal0aIXOMkuAeionykx0aPIChSfM2fqNVaq2MawqtTDOrUuGwhhv/tG3YOAX4bxfQLCPYIDnWMeZDIYhqDlVps30NnnFZ3N5mbcV/NtBSe2PNfWNElgbHzjYk6jjlaJIaEy4KnSOLOQCPOY6ZHkAoouF6XQKOaXIy4DCgd1K98p4naVnhJjnL/Mcq1JrhqGFcQJkk3OQOZkrbB/huL5h3f8x16PICjsczlypSzqsW1l+tTTjSm2yUhDUtmFszaNmb/kRwbITYb5leIcM1BxVPxdztKOKBWluXzFwDjSo2Btw6x1KPLwFFxhzPqxi95xt7Fq5enFYW3JCSCgggW1UFAq1uddl404P5mtWwfOIVK4uW5JFzO/J85AJd0ttKzlOg1AvpHQNsEBz7mgcyxnF82KnJzaZOfyhC86MyHQNl7agjj1jVScAYrcl0SWIcYvvU9IsqWlSQp1P8pcNlW4Lax0W4tsj28By2tcxtSq+irYaqqKUpJSpLYbNmlAWukg/ce3rHQqFI1CnUtuXqlUVU5lJJVMFoN5u1YcUMYIAjB3pS+9MZxg70pfemAVYQ6zKH9XS/s0w4hPhDrMof1dL+zTDiAIIIIBLWeq0eDHKYIKz1WjwY5TBEU0lepGfBp5I3RplepGfBp5I3RUEEEEAjovXDiHxtr8O3DyEdF64cQ+Ntfh24eQBBBHl4D2CPLwXvAewR5eC8B7BHmYQZhDY9hZVeeS8xzupLmXMpcuXC2XE6C4UOEXGh01hlcRrcYYdWhbjSFrRfIojVN9tjwXgEsjVZh1lKJVpx4MttFZeUAshRIJJJ2gA8d7RsbrEw5Ly0wGmw3OFAZObVBUToruC3lNu3DMScoFIUJZkKbASg5BdIGoA4hHvOkrlUOdmrKN1DINTe+vl17sAs6KTa5luXbDSVF9bKlKBI3qM4I18lvviFPVJdUocxZpCLSDcyrNc2KwSMvcy7fdFh51lt7+7tbwkp3g0J227sa1U+QWhKFScupCUZAktJsE8WzZ2oCHXFrQ3JltxaCqaQkhDhRcG9wbRgiYu81TtCt5tbjqXllwNkZbo12/LHDshm7LS7yUJdYacSggoCkAhJGwjijDnCR1/c2NVZj+zTtta/dsLQFcl5p9ikyy2SlLopsuoOEEnUgWte3lhi7OOStTebKEqdcLCM4zAb7MNRc7Mp2bbgduGXOEjkyc5sZSjc8u5Jtk/l2bO1GXOsrdR53auoAHeDUDZ5uCAWJqc27OplGw0Fbo42pZBtdKUqBAvxKsRDCnTRnqdLTZTlL7KHMt72uL2jYJWWBSRLtXQSUnIN7fbbu8MZtIbabDbSEoQkWCUiwA7kBnGDvSl96YzjB3pS+9MAqwh1mUP6ul/ZphxCfCHWZQ/q6X9mmHEAQQQQCWs9Vo8GOUwQVnqtHgxymCIppK9SM+DTyRujTK9SM+DTyRuioIIIIBHReuHEPjbX4duHkI6L1w4h8ba/Dtw8gPI5xjN8NYhdAWc2VJsDbYkW/vHRzHMMZgKxa8lSglORGp4dNkGcr0j0+cXZxd1G4sADsjpMjOtdDWXHXEpIbTm1vbSObMpSywppwgKJOYhWbTZtHKI9XUXmssuGltotYZzwbNYmWX1Gceu1kxJUWp5KdxIG5/JUr74RSqC3LNzSlOrUbg6Wyq4+2O3eMHm5hWULbUhLnyVOGwNwbanTyRJTIPyqWmJhwuBToQkNu2KL2sNmm3ijzcmV8fbXd+m4Ta1vrVM5WmktLJCjcAW2jg44rhrkpKpUphpx0OAAqVobbCQfvizT9Fl5dxtcstSLqIKb5tTtJUbm2zuRGdw9RJxptlEuptSnAt11hVydDcXN7Ak7BHDHLGTddbjf8AP2QBbs5rJh1aSkkMpO+I7XGdNgiEioPrAlnnN8hWgUk3vxaxdJZtFIoyZZt1TqgdyzkWIurKOPS5+/uxHlMNyUo9LTZecSplA3QKsMw2BNhfTgPa7pt0x5sO5S8NKWGVTrCUNTG5lKrEqBNzxbLxsk6c9KvBbk0FnXYDZI7fDG+Zpu5MMSsulJmFZ3HdNdODTi18sKQ7LJdTu80hLYNlWSq+h1GzbHp4rMp053G4+z9tJemiEEvXF8yVZcpv2+CJAzIVvgQraCCNIk0tcktSBLthUs82MxSqx2m3b4L+SNVYkX5Ga3IuDKRoU8I98Z5NzuMX8ZuuqeSAXLWiI6hCf2iT3xvEdDFhmLhWs6WOo8gj1dkN6kZRxnWOHlbfbLVOLsysJcUE5TsOpimVGrTDu6NugpzEEC+ywiyzys6TqkC9hc6Jiu1JsKQtVswud8dT2tOAR3461CVbpsRmVfjvHXuY2oqwtOEkn9+Vt7xEcidbUDbi4eGOwcyFtTWGJtJIP76ogjhGREdmovsYO9KX3pjOMHelL70waKsIdZlD+rpf2aYcQnwh1mUP6ul/ZphxAEEEEAlrPVaPBjlMEFZ6rR4McpgiKaSvUjPg08kbo0yvUjPg08kboqCCCCAR0XrhxD421+Hbh5COi9cOIfG2vw7cPIDwxznHEmW6yZ1KgS9ZspPBYC3IY6MYomKs01XVSm6NoSAgjNfadB/ojlyWybi9XeyanyxU7LPOpW6xuhSpQNrEAEE7fNpsjbMstTVcl3Zdsvh5Z3RSjfLYjN3BwDuRvRUUyUrzqAFOAkaHQ6k3iJI1A9EhMlbaEvKzKudgO2/m5I8kzyttdL4yY4yn9VprVRQltaHA+E5kqTrs1tY8fa/tEKaUmbmm3nU87JlglakqSL5yMwH3W7kKKhiOcZcbaU4Qhal5AF9vQHtCI782ZiRVPqWXFl/ndQSm5SADmVbS4INh5YzOO3Hsy5Ju6NZ+cbmZZ1RcUQi+XfAbRttw7IWMVBlpk7gpaE2/aW1JNrjbxHkjUuUmGJ4ybj4BUveKF7EEBQ4NDsvHrQXKKMhPMpdYTMZ1lJIuDpmBFtmW2o4Y1MZJpy/q3dOXJppyRmyzMuLWnRsEXz3t7wNI8lXGHZ5qUfbLjwWUOKzKy5UpJNuLW3FwQsEyyp99x1vKy0veJOtk6EX8sSGZpCWG5xh8oUZghaV74jNroT/DZOw8JMTx1GscpL2kKW4ZebnZeaWlLQKNACUlWwg8FiRFTnFOh4h2eSpWpJylWvDs2xaZQT0tSOdVrWpEyUoCs196bXABGgP9/LCSosrYnnkNTDwbDlkgL3vm4I9PDdWwz7k16bcPVBEtNIC5xLgcISEJCgL34dO2YuNTdXOS7U+0cwS1ZYAvlHHfijnqUrXciZmEi97ZRs7pMW7CiXZZalFQWkC5JQAVDZY6nZ5I7ZSWOf4jLddKrIKLWuTfgiPMvhuxKFr1tvRsh7UZKXl5ousZA08d6B/B2rX2dyFzjbSCDZKk20448uU8bpn0SPsTD5vaw1ATwp++ITtMWpohCik3vdVrRYHXAGcwCRfh4fJaFM5OqKRZtdje2VUaxyy+hC3BDGRLq0EXACgBxa2sI6TzNS2aHNbm4Fjno7Ba29THM20TE5uiTlSEpKgtSBc/3Plvwx0nmYMCXw9Mtg3/AHpRuRa+9THbH2s9rpGDvSl96YzjB3pS+9MdGyrCHWZQ/q6X9mmHEJ8IdZlD+rpf2aYcQBBBBAJaz1WjwY5TBBWeq0eDHKYIimkr1Iz4NPJG6NMr1Iz4NPJG6KgggggEdF64cQ+Ntfh24eQjovXDiHxtr8O3DyA8jmeLmp6ZxXOrlGyW5NhtxxzMBl0v5dBfTijpkc+xTNpGInZHVBmQGwscKlIAF+12+3HHl349RcZLe6V0yXZmqc/Mvy6itoBZXuhRcnW1rW4f8RGqjARMpZlGlBycyPS4Nt5m0IUfNr3Y0sPpkGpmnoCXS4oXIFwbEDbpxR5PTLwqjBU43nZabBW2DZJ27L8GbbHl/q3r0fzMf1rp4RNzr1LqBbD97B94ElIvqARtPBwbNsb6wxLYfmlSsvOF5qyc7SmtWjtvmGlibG3btEJT7gqXPCkhRKsxB7t7d3hjbPTsnMTreeVDzjzii7mJQLGyUjQ6Ea68Z2Rv7/Cas/Xjs6h0rKXs243F9LlRGhtwDZGFQm33UMSzbpW6hsAlABzX11Pv8kTsRSjYZdmJNlhhqWLbai2nfOXTckntcXbJhLJtTr8q7MNKUmXb0USkfKAJKbntJvpxwx8bNmWOWN02IdWlL6XrEqISAkgpUoa24iAbQyLnPQQ22hoh1KXUm9zcXG3g2fdC1Eq0J9tbrqlpVlCE2+UOEH7u7G6pTjRnAz+0bQ0VHKlRJTe3Dt2aeSLfemPrawYdmAhX7dQQlklQKv4CdtvIDEBuRm3XW2kzNnXEbohDjlrjU++I1HUVzMusLUptSyDoL7422drjie9UVvT65x5GUtMKQk5ddf4rnbob9wxMfLHO6dcbjlhJlUV5mdyWS/Km38e7JIPn8ka0y1YbWoMTUuvW10rQeDZEdBlCnJzyqw0BUyffHrKZRory1E3Wk3uyb2O3W8eyOZpS3qtIpdZmZXdkOG6g3bTtkWII7sPAuWTKlUzLtKUVXQGt7lHbPD5opxRKoQCifAUkjXIrhv8A4jaJuSQUlbyQm93FMggq17Y7cSyC2S8nSZpvdOdigm9gsqBNtCdusaJmj0t7dMrQbUBq4VGx128RhHNz8gmWApk+GHUqKgkXGYkag3sNbDWBjEdSSkrTKNPhItmS6DlNtu06wkTSZNUF9LSFyqUzKVEG4WACB3ffFs5n6XUUWYDycihMqGXi0TFTbxU9zupmalnmHFkhtwouO524s3M4mDMUieUTfLOqF7WvvEcENTZFwjB3pS+9MZxg70pfemNNFWEOsyh/V0v7NMOIT4Q6zKH9XS/s0w4gCCCCAS1nqtHgxymCCs9Vo8GOUwRFNJXqRnwaeSN0aZXqRnwaeSN0VBBBBAI6L1w4h8ba/Dtw8hHReuHEPjbX4duHkB5HNMUVGYkMbvOBN2UNJPyRf5PHa41jpccuxyyTid1dswKUHKTYXCeHtf3tHPkm8dG9dk1OS8qpsOhKktB4G54eH+0PajJSYm3JnQOOkq1VYHe627eg8sV5CVtDdULASq52XAH99pjF94vhLKHM6gFanYLbTHjyxyuUsreHJjMbMptpm+dmEXQVJ1sm5G+0234LRhLlT77YSFrDZsVBu5WrUi1u9PdsYCjd2dzuCblYVa/aF+1t88MJBgMUOfLgAP7PIpWqTZWtvv8APHXK6jnjPKpyKkhyUlGlp6U8HHG1i92wkgXGw/wxIpqZB6nrpiTzsXH15S2cwzWvcgjZYZdNL31teK1z3Lystkyhalmwum2QjYRwccZU6oLMo642SHSlWWxsABaxtwnXljneNv5r/wAZT0uUPBkuh51CStO5hSAO1vgCdRESaGeQ3QNKS4FlIUdAQQFJJvx3Nu1Ehyy1KzKcKnVqCGxsF7H3+SPZlO6uS25qFnyAsJvvcosNulwNL93ZrHaXVctbjZSueJR9hedJACrJNgFGxA/tt98MKfSJk4dNRmUulTig4EqPyhsv3ttfL506S67PIDCbpRq2VcQItt7cW5lxU3RFkzC1rcOVTa1WzA3Gbz+f74svZj3dK83KtOLK0LbQOEHjP+IzTSWlZf3iXNjoN0+6NblDnGyVlvKm1k79P94imTcKciWiVDQlI2++O220tyhoKSBPSqSdbbpe0Q3KEF5bVKUt4QRm5TJlwDIwprMLWJO3jjc1QH85KE2B4SeG33axpEY4fnSMzD8q+LhIIdB14BbjiC0XZZSt0cQhClWVdQJHdG2LZT6dUJFlxtLDSgsoURutrlOzZCmoYVqMwglthGZS1KCUruADwXgjYxILnmWlthSje6couSTxcYjoPM6kX6fRJlmYQELM0okDh3qdscxWJ+l0tbMxIvsv3CA6hO9y7dv+7Y6RzMJhyYw7MKdecdUmaUm7huQMqdImu1i5xg70pfemM4wd6UvvTFUqwh1mUP6ul/ZphxCfCHWZQ/q6X9mmHEAQQQQCWs9Vo8GOUwQVnqtHgxymCIppK9SM+DTyRujTK9SM+DTyRuioIIIIBHReuHEPjbX4duHkI6L1w4h8ba/Dtw8gPDHNMaOqTiV5Fxq2gi47l+7HS455ijEq5HEMzKmlU6Y3LKA4+xmWbpB237cZyx8ppLNqjMh39oUIs2L2N9QT2uDUQU4S81TS0wr9q4bOKcTYJOt7HgveHJxktW2h0g92W/zHicYKQClNCo6QTcgS1rnzxz+JnRFOtvS26OF9RZRmsRa67G1rjgvfzRqW8sEsLWvcsosbk7eG3nixHF5ULGg0YjiMr/mPDi6+2g0Y92V/zF+M0qKmHphCZcBBWhNhdVrkjSJdOLbcoJNd0qdsVKI0BBIt3bERYxi0D/7fov2T/MSWq+8+whxFCoZDiyhKTLWJUMvbt/EIt49qpDz7+7qWFWcXsKtB3BxbNsSdzWsJZfK0lYzXBuQBt5LeWLj0WmlZB8HKJdRIsZYaAAG+3ZY3jxVemkIS65h6ipzfIVzuNdnDm/5JPlh4JpTm3yhAShG6bRueUkjNwcmvchrh+ryxAmH3lZSsoXK5db300AJ114ODg1IduVqYbJzYdomQOBGYywtc7OHi1jairziJhATQKIgqKbLTL20VoDtvbbrw200iXjWdentbn6dLPNLXulimyUAhRTfTh4ITpqalLLpmGkJJOQLTv7akXtpxC8MnsUTZUd2oVHKkJB37N9OC2+jCZxM7LFsO0Gi3cRmH7rsFyLbdt0xuSxekButTBQpZUyAF5ElabAnbtB0iG7iiobsWWQyVXsCE6Q1+F5tboDRrcXOv+Y8+FgO3D9F+yf5jSdETmL6iCUktg8YRs/33RqViitFywd1IuQlANht4IsBxShW3DtEP/wAT/MAxSgbMO0Qf/E/zAVg4kqrwN5mxTYkZR5Y6jzMJlU1QJpa1hShNlNwP+CIq3wsGv/p+i67f3T/MXXA1SFSpswsSUpKBD1skq3kSdBqRxwXazxg70pfemM4wd6UvvTBSrCHWZQ/q6X9mmHEJ8IdZlD+rpf2aYcQBBBBAJaz1WjwY5TBBWeq0eDHKYIimkr1Iz4NPJG6NMr1Iz4NPJG6KgggggEdF64cQ+Ntfh24eQjovXDiHxtr8O3DyA8iu1TA9Lq1Rdnph6aS68QVBC0gaADhSeKLHBAVH4t6L/UTvpo/LB8W9F/qJ300fli3QQTSo/FvRf6id9NH5YPi3ov8AUTvpo/LFuggaVH4t6L/UTvpo/LGxrmfUplQLc5PJyqChZxNrjYbZYtUEDSq/ACm2tz/UQNdN2Tw7f4YDzPqYoWVPVEjZq8n8sWqCBpVDzPaWbfvtQ0IOrqdo2H5MZDAFOB0qFS4+njbx/Ji0wQNKsMAU9KipNRqQUbXIeGv/AOsa1czmjqtmmp5VhYXcToPRi2xHqDzkvT33mQguNtlSQ4bJJA0BPBA0rPxb0X+onfTR+WD4t6L/AFE76aPyxMl8VMKbLrzZQhb7TLaB0zfhuxUDa2+cA7nmjMYkQptqaMs4hpwJISVIKlBQum2+00/0QNIHxb0X+onfTR+WD4t6L/UTvpo/LDCdxCWmG5hhgrQZVczkJuteUpG5pANio5uPbYa30wbxUwlx7O04tGqmghIByBKCc1zobr4bfdA0hfFvRf6id9NH5Yd0OgylAl3GJRbqkOLzndSCb2twARCcxO3z4yyGHGgp5DSt0A1zpJSpKgbW0N/NthtITqZ+X3ZLLjQvYpcy3BHygbE6g3Se2D3YKlRg70pfemM4wd6UvvTAKsIdZlD+rpf2aYcQnwh1mUP6ul/ZphxAEEEEAlrPVaPBjlMEFZ6rR4McpgiKaSvUjPg08kbo0yvUjPg08kboqCCCCAR0XrhxD421+Hbh5COi9cOIfG2vw7cPIAgjw7Ir07N1T4TSzEuiYTKoWkOnIShxCkqub5bCysv8V78FtoWBa0tpKlGwSLkngEeg3ikTbVaNKYcdXOzE29Q5jM2WcyTMlCVBKkBNhqVAA8VteFkUVl2fbvNzjTK511lSUIQAlnc1FKhdOm+AAP8AytxWCzQRTqVUsQTNRpQmpeZZC20CcStlWQ3l86lA5bJs5ZNrk3vwWi4wBBBBAEEEEAQQQQBBBBAeFINrgG2yF9ZnFU+VQ+hbLeZ5ptSnRpZTiUnhGwKJhgTYExUm8S1B0Tgcbab3FbyWlBB32Rb4Twm9w0g8B33ERAMfhLJrmG229zdSt1KEqS6m6QrQLI2hJuLHhzp49IvwlUzOzLTzTKm2nihvc1Wuf2htcnVVmyMtk6m2oIVEtqozqhIqCUOImc7ZUlskhwG4JsbBOVK734coG20Q1YlS6Gn1075KN2SVO6pVubhtoNDvCk8IKrWgJbmJGG1N/u6ll1wIOU3KdUg34inPdQ/hCVHW2rClzLUzK3ZKSlCijRefZ2+P/ddsLDiJwJUESiFOhxLQQX7ZiXtyuN7fLw3twWhnTJ3n9hbu5luyynKddn+/6bgBNjB3pS+9MZxg70pfemAVYQ6zKH9XS/s0w4hPhDrMof1dL+zTDiAIIIIBLWeq0eDHKYIKz1WjwY5TBEU0lepGfBp5I3RplepGfBp5I3RUEEEEAjovXDiHxtr8O3DyK7TJ2VlsR4hS/MtNKM00QFrCSRzu3xw26LU3shK+uT74CZHlhxRE6LU3shK+uT74Oi1N7ISvrk++Al2HFBYRE6LU3shK+uT74Oi1N7ISvrk++Al2HFHsQ+i1N7ISvrk++DotTeyEr65PvgJkEQ+i1N7ISvrk++DotTeyEr65PvgJkEQ+i1N7ISvrk++DotTeyEr65PvgJkEQ+i1N7ISvrk++DotTeyEr65PvgJkEQ+i1N7ISvrk++DotTeyEr65PvgJkeWHEIidFqb2QlfXJ98HRam9kJX1yffAS7DigsOIRE6LU3shK+uT74Oi1N7ISvrk++Al2HFBaInRam9kJX1yffB0WpvZCV9cn3wEyMHelL70xG6LU3shK+uT74xdq1NLSh0Qldh/95PvgIuEOsyh/V0v7NMOIT4Q6zaIP/wAcx7NMOIAggggEtZ6rR4McpggrPVaPBjlMERWLdWfbbS2EN2SABcH3xl0Zmf5GvMffBBBB0Zmf5GvMffB0Zmf5GvMffBBAQ5hUrNPF6Ypcg86rQrcYClHymNe407sLTPsqYIIA3GndhaZ9lTBuNO7C0z7KmCCANxp3YWmfZUwbjTuwtM+ypgggDcad2Fpn2VMG407sLTPsqYIIA3GndhaZ9lTBuNO7C0z7KmCCANxp3YWmfZUwbjTuwtM+ypgggDcad2Fpn2VMG407sLTPsqYIIA3GndhaZ9lTBuNO7C0z7KmCCANxp3YWmfZUwbjTuwtM+ypgggDcad2Fpn2VMG407sLTPsqYIIA3GndhaZ9lTBuNO7C0z7KmCCANxp3YWmfZUwbjTuwtM+ypgggJzdVeaQlttllCEiyUpSQAOIC8ZdGZn+RrzH3wQQB0Zmf5GvMffB0Zmf5GvMffBBARZmZXNOBxwJBAtvYIII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Programming in Scala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06" y="449663"/>
            <a:ext cx="1605875" cy="20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unctional Programming Principles in Sca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65" y="4418283"/>
            <a:ext cx="2286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inciples of Reactive Programm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3" y="4418283"/>
            <a:ext cx="2286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witter bird logo 2012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3" y="4418283"/>
            <a:ext cx="1587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ala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681"/>
            <a:ext cx="9144000" cy="606762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02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450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GB" dirty="0" smtClean="0">
                <a:latin typeface="Quicksand" pitchFamily="18" charset="0"/>
              </a:rPr>
              <a:t>In </a:t>
            </a:r>
            <a:r>
              <a:rPr lang="en-GB" dirty="0">
                <a:latin typeface="Quicksand" pitchFamily="18" charset="0"/>
              </a:rPr>
              <a:t>this workshop we’ll work through a set of samples and exercises to introduce the </a:t>
            </a:r>
            <a:r>
              <a:rPr lang="en-GB" dirty="0" err="1">
                <a:latin typeface="Quicksand" pitchFamily="18" charset="0"/>
              </a:rPr>
              <a:t>Scala</a:t>
            </a:r>
            <a:r>
              <a:rPr lang="en-GB" dirty="0">
                <a:latin typeface="Quicksand" pitchFamily="18" charset="0"/>
              </a:rPr>
              <a:t> language and standard library.</a:t>
            </a:r>
            <a:br>
              <a:rPr lang="en-GB" dirty="0">
                <a:latin typeface="Quicksand" pitchFamily="18" charset="0"/>
              </a:rPr>
            </a:br>
            <a:r>
              <a:rPr lang="en-GB" dirty="0">
                <a:latin typeface="Quicksand" pitchFamily="18" charset="0"/>
              </a:rPr>
              <a:t>Some Java (or similar) programming experience is assumed, but you don’t need to have done any Functional Programming before</a:t>
            </a:r>
            <a:r>
              <a:rPr lang="en-GB" dirty="0" smtClean="0">
                <a:latin typeface="Quicksand" pitchFamily="18" charset="0"/>
              </a:rPr>
              <a:t>.</a:t>
            </a:r>
          </a:p>
          <a:p>
            <a:pPr marL="0" indent="0" fontAlgn="base">
              <a:buNone/>
            </a:pPr>
            <a:endParaRPr lang="en-GB" dirty="0">
              <a:latin typeface="Quicksand" pitchFamily="18" charset="0"/>
            </a:endParaRPr>
          </a:p>
          <a:p>
            <a:pPr marL="0" indent="0" fontAlgn="base">
              <a:buNone/>
            </a:pPr>
            <a:r>
              <a:rPr lang="en-GB" dirty="0">
                <a:latin typeface="Quicksand" pitchFamily="18" charset="0"/>
              </a:rPr>
              <a:t>We’ll </a:t>
            </a:r>
            <a:r>
              <a:rPr lang="en-GB" dirty="0" smtClean="0">
                <a:latin typeface="Quicksand" pitchFamily="18" charset="0"/>
              </a:rPr>
              <a:t>be using </a:t>
            </a:r>
            <a:r>
              <a:rPr lang="en-GB" dirty="0">
                <a:latin typeface="Quicksand" pitchFamily="18" charset="0"/>
              </a:rPr>
              <a:t>the </a:t>
            </a:r>
            <a:r>
              <a:rPr lang="en-GB" dirty="0" err="1">
                <a:latin typeface="Quicksand" pitchFamily="18" charset="0"/>
              </a:rPr>
              <a:t>Scala</a:t>
            </a:r>
            <a:r>
              <a:rPr lang="en-GB" dirty="0">
                <a:latin typeface="Quicksand" pitchFamily="18" charset="0"/>
              </a:rPr>
              <a:t> </a:t>
            </a:r>
            <a:r>
              <a:rPr lang="en-GB" dirty="0" smtClean="0">
                <a:latin typeface="Quicksand" pitchFamily="18" charset="0"/>
              </a:rPr>
              <a:t>IDE: </a:t>
            </a:r>
          </a:p>
          <a:p>
            <a:pPr marL="0" indent="0" fontAlgn="base">
              <a:buNone/>
            </a:pPr>
            <a:r>
              <a:rPr lang="en-GB" dirty="0" smtClean="0">
                <a:solidFill>
                  <a:srgbClr val="FFCC00"/>
                </a:solidFill>
                <a:latin typeface="Quicksand" pitchFamily="18" charset="0"/>
              </a:rPr>
              <a:t>http</a:t>
            </a:r>
            <a:r>
              <a:rPr lang="en-GB" dirty="0">
                <a:solidFill>
                  <a:srgbClr val="FFCC00"/>
                </a:solidFill>
                <a:latin typeface="Quicksand" pitchFamily="18" charset="0"/>
              </a:rPr>
              <a:t>://</a:t>
            </a:r>
            <a:r>
              <a:rPr lang="en-GB" dirty="0" smtClean="0">
                <a:solidFill>
                  <a:srgbClr val="FFCC00"/>
                </a:solidFill>
                <a:latin typeface="Quicksand" pitchFamily="18" charset="0"/>
              </a:rPr>
              <a:t>scala-ide.org/download/sdk.html</a:t>
            </a:r>
            <a:endParaRPr lang="en-GB" dirty="0">
              <a:solidFill>
                <a:srgbClr val="FFCC00"/>
              </a:solidFill>
              <a:latin typeface="Quicksa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 </a:t>
            </a:r>
          </a:p>
          <a:p>
            <a:pPr algn="ctr"/>
            <a:r>
              <a:rPr lang="en-GB" sz="5400" dirty="0" smtClean="0">
                <a:latin typeface="Bebas Neue" pitchFamily="34" charset="0"/>
              </a:rPr>
              <a:t>Ask The </a:t>
            </a:r>
            <a:r>
              <a:rPr lang="en-GB" sz="5400" dirty="0" smtClean="0">
                <a:latin typeface="Bebas Neue" pitchFamily="34" charset="0"/>
              </a:rPr>
              <a:t>Audience…</a:t>
            </a:r>
            <a:endParaRPr lang="en-GB" sz="5400" dirty="0" smtClean="0">
              <a:latin typeface="Bebas Neue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>
              <a:latin typeface="ChunkFive Roman" pitchFamily="50" charset="0"/>
            </a:endParaRPr>
          </a:p>
          <a:p>
            <a:endParaRPr lang="en-GB" dirty="0" smtClean="0">
              <a:latin typeface="ChunkFive Roman" pitchFamily="5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1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056" y="5124564"/>
            <a:ext cx="17221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Bebas Neue" pitchFamily="34" charset="0"/>
              </a:rPr>
              <a:t>JVM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416" y="4362564"/>
            <a:ext cx="37947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Bebas Neue" pitchFamily="34" charset="0"/>
              </a:rPr>
              <a:t>Java Standard Library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416" y="3597890"/>
            <a:ext cx="37947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Bebas Neue" pitchFamily="34" charset="0"/>
              </a:rPr>
              <a:t>Java Language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416" y="5124564"/>
            <a:ext cx="189738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Bebas Neue" pitchFamily="34" charset="0"/>
              </a:rPr>
              <a:t>Java Compiler</a:t>
            </a:r>
            <a:endParaRPr lang="en-GB" sz="2000" dirty="0">
              <a:latin typeface="Bebas Neue" pitchFamily="34" charset="0"/>
            </a:endParaRPr>
          </a:p>
        </p:txBody>
      </p:sp>
      <p:pic>
        <p:nvPicPr>
          <p:cNvPr id="1026" name="Picture 2" descr="Scal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53" y="1315199"/>
            <a:ext cx="2573324" cy="7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96" y="1117079"/>
            <a:ext cx="1828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938135" y="5124564"/>
            <a:ext cx="1761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Bebas Neue" pitchFamily="34" charset="0"/>
              </a:rPr>
              <a:t>JVM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5335" y="4362564"/>
            <a:ext cx="18973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latin typeface="Bebas Neue" pitchFamily="34" charset="0"/>
              </a:rPr>
              <a:t>Scala</a:t>
            </a:r>
            <a:r>
              <a:rPr lang="en-GB" sz="2000" dirty="0" smtClean="0">
                <a:latin typeface="Bebas Neue" pitchFamily="34" charset="0"/>
              </a:rPr>
              <a:t> </a:t>
            </a:r>
            <a:r>
              <a:rPr lang="en-GB" sz="2000" dirty="0" err="1" smtClean="0">
                <a:latin typeface="Bebas Neue" pitchFamily="34" charset="0"/>
              </a:rPr>
              <a:t>Std</a:t>
            </a:r>
            <a:r>
              <a:rPr lang="en-GB" sz="2000" dirty="0" smtClean="0">
                <a:latin typeface="Bebas Neue" pitchFamily="34" charset="0"/>
              </a:rPr>
              <a:t> Lib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5335" y="3597890"/>
            <a:ext cx="379476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latin typeface="Bebas Neue" pitchFamily="34" charset="0"/>
              </a:rPr>
              <a:t>Scala</a:t>
            </a:r>
            <a:r>
              <a:rPr lang="en-GB" sz="2000" dirty="0" smtClean="0">
                <a:latin typeface="Bebas Neue" pitchFamily="34" charset="0"/>
              </a:rPr>
              <a:t> Language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5335" y="5124564"/>
            <a:ext cx="189738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latin typeface="Bebas Neue" pitchFamily="34" charset="0"/>
              </a:rPr>
              <a:t>Scala</a:t>
            </a:r>
            <a:r>
              <a:rPr lang="en-GB" sz="2000" dirty="0" smtClean="0">
                <a:latin typeface="Bebas Neue" pitchFamily="34" charset="0"/>
              </a:rPr>
              <a:t> Compiler</a:t>
            </a:r>
            <a:endParaRPr lang="en-GB" sz="2000" dirty="0">
              <a:latin typeface="Bebas Neue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8135" y="4362564"/>
            <a:ext cx="17619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>
                <a:latin typeface="Bebas Neue" pitchFamily="34" charset="0"/>
              </a:rPr>
              <a:t>JavaStd</a:t>
            </a:r>
            <a:r>
              <a:rPr lang="en-GB" sz="2000" dirty="0" smtClean="0">
                <a:latin typeface="Bebas Neue" pitchFamily="34" charset="0"/>
              </a:rPr>
              <a:t> Lib</a:t>
            </a:r>
            <a:endParaRPr lang="en-GB" sz="20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sogrady-media.redmonk.com/sogrady/files/2014/06/lang-rank-614-w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61860" y="1546860"/>
            <a:ext cx="449580" cy="2362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964680" y="1028700"/>
            <a:ext cx="1531620" cy="4495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97650" y="620375"/>
            <a:ext cx="115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  <a:latin typeface="ChunkFive Roman" pitchFamily="50" charset="0"/>
              </a:rPr>
              <a:t>The mainstream</a:t>
            </a:r>
            <a:endParaRPr lang="en-GB" sz="1200" dirty="0">
              <a:solidFill>
                <a:srgbClr val="FF0000"/>
              </a:solidFill>
              <a:latin typeface="ChunkFive Roman" pitchFamily="5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85811" y="6753225"/>
            <a:ext cx="3238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60" y="2902857"/>
            <a:ext cx="0" cy="7443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Bebas Neue" pitchFamily="34" charset="0"/>
              </a:rPr>
              <a:t>Examples &amp; Exercises…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6600" dirty="0" smtClean="0">
              <a:latin typeface="Bebas Neue" pitchFamily="34" charset="0"/>
            </a:endParaRPr>
          </a:p>
          <a:p>
            <a:endParaRPr lang="en-GB" sz="6600" dirty="0" smtClean="0">
              <a:latin typeface="Bebas Neue" pitchFamily="34" charset="0"/>
            </a:endParaRPr>
          </a:p>
          <a:p>
            <a:endParaRPr lang="en-GB" sz="66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1:</a:t>
            </a:r>
            <a:r>
              <a:rPr lang="en-GB" sz="2800" dirty="0" smtClean="0">
                <a:latin typeface="Source Code Pro" pitchFamily="49" charset="0"/>
              </a:rPr>
              <a:t> Write a function to compare the length of two strings, and return true if the 1</a:t>
            </a:r>
            <a:r>
              <a:rPr lang="en-GB" sz="2800" baseline="30000" dirty="0" smtClean="0">
                <a:latin typeface="Source Code Pro" pitchFamily="49" charset="0"/>
              </a:rPr>
              <a:t>st</a:t>
            </a:r>
            <a:r>
              <a:rPr lang="en-GB" sz="2800" dirty="0" smtClean="0">
                <a:latin typeface="Source Code Pro" pitchFamily="49" charset="0"/>
              </a:rPr>
              <a:t> is longer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2:</a:t>
            </a:r>
            <a:r>
              <a:rPr lang="en-GB" sz="2800" dirty="0" smtClean="0">
                <a:latin typeface="Source Code Pro" pitchFamily="49" charset="0"/>
              </a:rPr>
              <a:t> Write a class to represent a Cuboid, with a volume method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532959"/>
            <a:ext cx="762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CC00"/>
                </a:solidFill>
                <a:latin typeface="Source Code Pro" pitchFamily="49" charset="0"/>
              </a:rPr>
              <a:t>Exercise 3:</a:t>
            </a:r>
            <a:r>
              <a:rPr lang="en-GB" sz="2800" dirty="0" smtClean="0">
                <a:latin typeface="Source Code Pro" pitchFamily="49" charset="0"/>
              </a:rPr>
              <a:t> Create a list containing the odd numbers from 1 to 25, with those divisible by 5 replaced with “fizz”</a:t>
            </a:r>
          </a:p>
          <a:p>
            <a:endParaRPr lang="en-GB" sz="2800" dirty="0" smtClean="0">
              <a:latin typeface="Source Code Pro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Source Code Pro" pitchFamily="49" charset="0"/>
            </a:endParaRPr>
          </a:p>
          <a:p>
            <a:endParaRPr lang="en-GB" sz="2800" dirty="0" smtClean="0">
              <a:latin typeface="Source Code Pro" pitchFamily="49" charset="0"/>
            </a:endParaRPr>
          </a:p>
          <a:p>
            <a:endParaRPr lang="en-GB" sz="2800" dirty="0"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793</Words>
  <Application>Microsoft Office PowerPoint</Application>
  <PresentationFormat>On-screen Show (4:3)</PresentationFormat>
  <Paragraphs>151</Paragraphs>
  <Slides>17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Bunch</dc:creator>
  <cp:lastModifiedBy>James Bunch</cp:lastModifiedBy>
  <cp:revision>46</cp:revision>
  <dcterms:created xsi:type="dcterms:W3CDTF">2014-06-09T16:25:49Z</dcterms:created>
  <dcterms:modified xsi:type="dcterms:W3CDTF">2014-07-02T08:17:21Z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