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8F1C05C8-F87B-4D3E-AAC5-68A217F3D3A1}" type="datetimeFigureOut">
              <a:rPr lang="en-US" smtClean="0"/>
              <a:pPr/>
              <a:t>4/5/2024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CC27B9C8-A81D-435E-B8E8-0D9BBAA47E06}" type="slidenum">
              <a:rPr lang="en-US" smtClean="0"/>
              <a:pPr/>
              <a:t>‹#›</a:t>
            </a:fld>
            <a:endParaRPr lang="en-US"/>
          </a:p>
        </p:txBody>
      </p:sp>
    </p:spTree>
    <p:extLst>
      <p:ext uri="{BB962C8B-B14F-4D97-AF65-F5344CB8AC3E}">
        <p14:creationId xmlns:p14="http://schemas.microsoft.com/office/powerpoint/2010/main" val="242630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CC27B9C8-A81D-435E-B8E8-0D9BBAA47E0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hyperlink" Target="https://drive.google.com/file/d/1GHyP_S3cVA4d5vLvDLaJzMOSHmq-L1-B/view?usp=drive_link" TargetMode="Externa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663952" y="2064035"/>
            <a:ext cx="3342604" cy="509114"/>
          </a:xfrm>
          <a:prstGeom prst="rect">
            <a:avLst/>
          </a:prstGeom>
        </p:spPr>
        <p:txBody>
          <a:bodyPr vert="horz" wrap="square" lIns="0" tIns="16510" rIns="0" bIns="0" rtlCol="0">
            <a:spAutoFit/>
          </a:bodyPr>
          <a:lstStyle/>
          <a:p>
            <a:pPr marL="12700" algn="ctr">
              <a:lnSpc>
                <a:spcPct val="100000"/>
              </a:lnSpc>
              <a:spcBef>
                <a:spcPts val="130"/>
              </a:spcBef>
            </a:pPr>
            <a:r>
              <a:rPr lang="en-IN" sz="3200" dirty="0" smtClean="0">
                <a:latin typeface="Trebuchet MS"/>
                <a:cs typeface="Trebuchet MS"/>
              </a:rPr>
              <a:t>Bharath J.B</a:t>
            </a:r>
            <a:endParaRPr lang="en-US" sz="3200" dirty="0" smtClean="0">
              <a:latin typeface="Trebuchet MS"/>
              <a:cs typeface="Trebuchet MS"/>
            </a:endParaRPr>
          </a:p>
        </p:txBody>
      </p:sp>
      <p:sp>
        <p:nvSpPr>
          <p:cNvPr id="8" name="object 8"/>
          <p:cNvSpPr txBox="1"/>
          <p:nvPr/>
        </p:nvSpPr>
        <p:spPr>
          <a:xfrm>
            <a:off x="6405614" y="5033327"/>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smtClean="0">
                <a:solidFill>
                  <a:srgbClr val="2D936B"/>
                </a:solidFill>
                <a:latin typeface="Trebuchet MS"/>
                <a:cs typeface="Trebuchet MS"/>
              </a:rPr>
              <a:t>Final</a:t>
            </a:r>
            <a:r>
              <a:rPr sz="2400" b="1" spc="-40" dirty="0" smtClean="0">
                <a:solidFill>
                  <a:srgbClr val="2D936B"/>
                </a:solidFill>
                <a:latin typeface="Trebuchet MS"/>
                <a:cs typeface="Trebuchet MS"/>
              </a:rPr>
              <a:t> </a:t>
            </a:r>
            <a:r>
              <a:rPr sz="2400" b="1" spc="-10" dirty="0" smtClean="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
        <p:nvSpPr>
          <p:cNvPr id="10" name="TextBox 9"/>
          <p:cNvSpPr txBox="1"/>
          <p:nvPr/>
        </p:nvSpPr>
        <p:spPr>
          <a:xfrm>
            <a:off x="6249064" y="2941685"/>
            <a:ext cx="2589170" cy="523220"/>
          </a:xfrm>
          <a:prstGeom prst="rect">
            <a:avLst/>
          </a:prstGeom>
          <a:noFill/>
        </p:spPr>
        <p:txBody>
          <a:bodyPr wrap="none" rtlCol="0">
            <a:spAutoFit/>
          </a:bodyPr>
          <a:lstStyle/>
          <a:p>
            <a:r>
              <a:rPr lang="en-US" sz="2800" dirty="0" smtClean="0"/>
              <a:t>813821104301</a:t>
            </a:r>
            <a:endParaRPr lang="en-IN" sz="2800" dirty="0"/>
          </a:p>
        </p:txBody>
      </p:sp>
      <p:sp>
        <p:nvSpPr>
          <p:cNvPr id="12" name="TextBox 11"/>
          <p:cNvSpPr txBox="1"/>
          <p:nvPr/>
        </p:nvSpPr>
        <p:spPr>
          <a:xfrm>
            <a:off x="6240016" y="3526460"/>
            <a:ext cx="5865708" cy="523220"/>
          </a:xfrm>
          <a:prstGeom prst="rect">
            <a:avLst/>
          </a:prstGeom>
          <a:noFill/>
        </p:spPr>
        <p:txBody>
          <a:bodyPr wrap="none" rtlCol="0">
            <a:spAutoFit/>
          </a:bodyPr>
          <a:lstStyle/>
          <a:p>
            <a:r>
              <a:rPr lang="en-US" sz="2800" dirty="0" smtClean="0"/>
              <a:t>Computer Science and Engineering</a:t>
            </a:r>
            <a:endParaRPr lang="en-IN" sz="2800" dirty="0"/>
          </a:p>
        </p:txBody>
      </p:sp>
      <p:sp>
        <p:nvSpPr>
          <p:cNvPr id="13" name="TextBox 12"/>
          <p:cNvSpPr txBox="1"/>
          <p:nvPr/>
        </p:nvSpPr>
        <p:spPr>
          <a:xfrm>
            <a:off x="6240016" y="4196605"/>
            <a:ext cx="4612160" cy="523220"/>
          </a:xfrm>
          <a:prstGeom prst="rect">
            <a:avLst/>
          </a:prstGeom>
          <a:noFill/>
        </p:spPr>
        <p:txBody>
          <a:bodyPr wrap="none" rtlCol="0">
            <a:spAutoFit/>
          </a:bodyPr>
          <a:lstStyle/>
          <a:p>
            <a:r>
              <a:rPr lang="en-US" sz="2800" dirty="0" smtClean="0"/>
              <a:t>bharath082003@gmail.com</a:t>
            </a:r>
            <a:endParaRPr lang="en-IN"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26" name="AutoShape 2"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f66550a7-a392-4391-906c-6dd48e19c64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WhatsApp Image 2024-04-05 at 1.59.50 PM.jpeg"/>
          <p:cNvPicPr>
            <a:picLocks noChangeAspect="1"/>
          </p:cNvPicPr>
          <p:nvPr/>
        </p:nvPicPr>
        <p:blipFill>
          <a:blip r:embed="rId3" cstate="print"/>
          <a:stretch>
            <a:fillRect/>
          </a:stretch>
        </p:blipFill>
        <p:spPr>
          <a:xfrm>
            <a:off x="2495600" y="1142984"/>
            <a:ext cx="2557474" cy="2145152"/>
          </a:xfrm>
          <a:prstGeom prst="rect">
            <a:avLst/>
          </a:prstGeom>
        </p:spPr>
      </p:pic>
      <p:pic>
        <p:nvPicPr>
          <p:cNvPr id="13" name="Picture 12" descr="WhatsApp Image 2024-04-05 at 1.57.23 PM.jpeg"/>
          <p:cNvPicPr>
            <a:picLocks noChangeAspect="1"/>
          </p:cNvPicPr>
          <p:nvPr/>
        </p:nvPicPr>
        <p:blipFill>
          <a:blip r:embed="rId4"/>
          <a:stretch>
            <a:fillRect/>
          </a:stretch>
        </p:blipFill>
        <p:spPr>
          <a:xfrm>
            <a:off x="4177461" y="3405499"/>
            <a:ext cx="2518614" cy="2490475"/>
          </a:xfrm>
          <a:prstGeom prst="rect">
            <a:avLst/>
          </a:prstGeom>
        </p:spPr>
      </p:pic>
      <p:pic>
        <p:nvPicPr>
          <p:cNvPr id="14" name="Picture 13" descr="WhatsApp Image 2024-04-05 at 1.57.24 PM.jpeg"/>
          <p:cNvPicPr>
            <a:picLocks noChangeAspect="1"/>
          </p:cNvPicPr>
          <p:nvPr/>
        </p:nvPicPr>
        <p:blipFill>
          <a:blip r:embed="rId5" cstate="print"/>
          <a:stretch>
            <a:fillRect/>
          </a:stretch>
        </p:blipFill>
        <p:spPr>
          <a:xfrm>
            <a:off x="5875345" y="1142984"/>
            <a:ext cx="2308887" cy="2145152"/>
          </a:xfrm>
          <a:prstGeom prst="rect">
            <a:avLst/>
          </a:prstGeom>
        </p:spPr>
      </p:pic>
      <p:sp>
        <p:nvSpPr>
          <p:cNvPr id="10" name="TextBox 9"/>
          <p:cNvSpPr txBox="1"/>
          <p:nvPr/>
        </p:nvSpPr>
        <p:spPr>
          <a:xfrm>
            <a:off x="623392" y="6020242"/>
            <a:ext cx="9937336" cy="646331"/>
          </a:xfrm>
          <a:prstGeom prst="rect">
            <a:avLst/>
          </a:prstGeom>
          <a:noFill/>
        </p:spPr>
        <p:txBody>
          <a:bodyPr wrap="none" rtlCol="0">
            <a:spAutoFit/>
          </a:bodyPr>
          <a:lstStyle/>
          <a:p>
            <a:r>
              <a:rPr lang="en-US" dirty="0" smtClean="0"/>
              <a:t>Project Link</a:t>
            </a:r>
          </a:p>
          <a:p>
            <a:r>
              <a:rPr lang="en-IN" dirty="0" smtClean="0">
                <a:hlinkClick r:id="rId6"/>
              </a:rPr>
              <a:t>https://drive.google.com/file/d/1GHyP_S3cVA4d5vLvDLaJzMOSHmq-L1-B/view?usp=drive_link</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564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gn="l">
              <a:spcBef>
                <a:spcPts val="130"/>
              </a:spcBef>
            </a:pPr>
            <a:r>
              <a:rPr lang="en-US" sz="4250" dirty="0" smtClean="0"/>
              <a:t>P</a:t>
            </a:r>
            <a:r>
              <a:rPr sz="4250" smtClean="0"/>
              <a:t>ROJECT</a:t>
            </a:r>
            <a:r>
              <a:rPr sz="4250" spc="-90" smtClean="0"/>
              <a:t> </a:t>
            </a:r>
            <a:r>
              <a:rPr sz="4250" spc="-10" smtClean="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2</a:t>
            </a:fld>
            <a:endParaRPr spc="-50" dirty="0"/>
          </a:p>
        </p:txBody>
      </p:sp>
      <p:sp>
        <p:nvSpPr>
          <p:cNvPr id="23" name="TextBox 22"/>
          <p:cNvSpPr txBox="1"/>
          <p:nvPr/>
        </p:nvSpPr>
        <p:spPr>
          <a:xfrm>
            <a:off x="738150" y="2357430"/>
            <a:ext cx="8286808" cy="1077218"/>
          </a:xfrm>
          <a:prstGeom prst="rect">
            <a:avLst/>
          </a:prstGeom>
          <a:noFill/>
        </p:spPr>
        <p:txBody>
          <a:bodyPr wrap="square" rtlCol="0">
            <a:spAutoFit/>
          </a:bodyPr>
          <a:lstStyle/>
          <a:p>
            <a:pPr algn="r"/>
            <a:r>
              <a:rPr lang="en-US" sz="3200" spc="-10" dirty="0" smtClean="0"/>
              <a:t/>
            </a:r>
            <a:br>
              <a:rPr lang="en-US" sz="3200" spc="-10" dirty="0" smtClean="0"/>
            </a:br>
            <a:r>
              <a:rPr lang="en-US" sz="3200" b="1" dirty="0" smtClean="0"/>
              <a:t>GENDER AGE DETECTION SYSTEM</a:t>
            </a:r>
            <a:endParaRPr 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US" spc="-10" dirty="0" smtClean="0"/>
              <a:t>      </a:t>
            </a:r>
            <a:r>
              <a:rPr spc="-10" smtClean="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3</a:t>
            </a:fld>
            <a:endParaRPr spc="-50" dirty="0"/>
          </a:p>
        </p:txBody>
      </p:sp>
      <p:sp>
        <p:nvSpPr>
          <p:cNvPr id="23" name="TextBox 22"/>
          <p:cNvSpPr txBox="1"/>
          <p:nvPr/>
        </p:nvSpPr>
        <p:spPr>
          <a:xfrm>
            <a:off x="2319337" y="1276584"/>
            <a:ext cx="6500858" cy="5324535"/>
          </a:xfrm>
          <a:prstGeom prst="rect">
            <a:avLst/>
          </a:prstGeom>
          <a:noFill/>
        </p:spPr>
        <p:txBody>
          <a:bodyPr wrap="square" rtlCol="0">
            <a:spAutoFit/>
          </a:bodyPr>
          <a:lstStyle/>
          <a:p>
            <a:pPr algn="just"/>
            <a:r>
              <a:rPr lang="en-US" sz="2000" dirty="0" smtClean="0"/>
              <a:t>The age and gender classification system is used to categorize human images into various groups determined by facial features. Estimating human age group and gender automatically via facial image analysis has lots of potential real-world applications, such as human computer interaction and multimedia communication.</a:t>
            </a:r>
          </a:p>
          <a:p>
            <a:endParaRPr lang="en-US" sz="2000" dirty="0"/>
          </a:p>
          <a:p>
            <a:pPr algn="just"/>
            <a:r>
              <a:rPr lang="en-US" sz="2000" dirty="0" smtClean="0"/>
              <a:t>The successful applications of CNN on many computer-vision tasks have revealed that CNN is a powerful tool in image learning. If enough training data are given, CNN is able to learn a compact and discriminative image feature representation.</a:t>
            </a:r>
            <a:endParaRPr lang="en-US" sz="2000" dirty="0"/>
          </a:p>
          <a:p>
            <a:endParaRPr lang="en-US" sz="2000" dirty="0" smtClean="0"/>
          </a:p>
          <a:p>
            <a:r>
              <a:rPr lang="en-US" sz="2000" dirty="0" smtClean="0"/>
              <a:t>This project aims to detect age and gender which works on the mechanism of deep learning using </a:t>
            </a:r>
            <a:r>
              <a:rPr lang="en-US" sz="2000" dirty="0" err="1" smtClean="0"/>
              <a:t>convolutional</a:t>
            </a:r>
            <a:r>
              <a:rPr lang="en-US" sz="2000" dirty="0" smtClean="0"/>
              <a:t> neural network.</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9588" y="857232"/>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smtClean="0"/>
              <a:t>PROBLEM</a:t>
            </a:r>
            <a:r>
              <a:rPr lang="en-US" sz="4250" spc="-10" dirty="0" smtClean="0"/>
              <a:t> </a:t>
            </a:r>
            <a:r>
              <a:rPr sz="4250" spc="-75" smtClean="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4</a:t>
            </a:fld>
            <a:endParaRPr spc="-50" dirty="0"/>
          </a:p>
        </p:txBody>
      </p:sp>
      <p:sp>
        <p:nvSpPr>
          <p:cNvPr id="11" name="TextBox 10"/>
          <p:cNvSpPr txBox="1"/>
          <p:nvPr/>
        </p:nvSpPr>
        <p:spPr>
          <a:xfrm>
            <a:off x="1297579" y="2019300"/>
            <a:ext cx="6715172" cy="3477875"/>
          </a:xfrm>
          <a:prstGeom prst="rect">
            <a:avLst/>
          </a:prstGeom>
          <a:noFill/>
        </p:spPr>
        <p:txBody>
          <a:bodyPr wrap="square" rtlCol="0">
            <a:spAutoFit/>
          </a:bodyPr>
          <a:lstStyle/>
          <a:p>
            <a:pPr algn="just"/>
            <a:r>
              <a:rPr lang="en-US" sz="2000" dirty="0" smtClean="0"/>
              <a:t>The problem of gender and age detection involves identifying the gender and approximate age group of individuals from images.</a:t>
            </a:r>
          </a:p>
          <a:p>
            <a:endParaRPr lang="en-US" sz="2000" dirty="0" smtClean="0"/>
          </a:p>
          <a:p>
            <a:pPr algn="just"/>
            <a:r>
              <a:rPr lang="en-US" sz="2000" dirty="0" smtClean="0"/>
              <a:t>It is a fundamental task in computer vision with numerous real-world applications including marketing, security, healthcare, and entertainment.</a:t>
            </a:r>
          </a:p>
          <a:p>
            <a:endParaRPr lang="en-US" sz="2000" dirty="0" smtClean="0"/>
          </a:p>
          <a:p>
            <a:pPr algn="just"/>
            <a:r>
              <a:rPr lang="en-US" sz="2000" dirty="0" smtClean="0"/>
              <a:t>The challenge lies in accurately classifying individuals into predefined gender categories (male/female) and age groups (e.g., child, teenager, adult, senior).</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166778" y="857232"/>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smtClean="0"/>
              <a:t>PROJECT</a:t>
            </a:r>
            <a:r>
              <a:rPr lang="en-IN" sz="4250" spc="-10" dirty="0" smtClean="0"/>
              <a:t> </a:t>
            </a:r>
            <a:r>
              <a:rPr sz="4250" spc="-10" smtClean="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1" name="TextBox 10"/>
          <p:cNvSpPr txBox="1"/>
          <p:nvPr/>
        </p:nvSpPr>
        <p:spPr>
          <a:xfrm>
            <a:off x="1631504" y="2428868"/>
            <a:ext cx="6429420" cy="2246769"/>
          </a:xfrm>
          <a:prstGeom prst="rect">
            <a:avLst/>
          </a:prstGeom>
          <a:noFill/>
        </p:spPr>
        <p:txBody>
          <a:bodyPr wrap="square" rtlCol="0">
            <a:spAutoFit/>
          </a:bodyPr>
          <a:lstStyle/>
          <a:p>
            <a:pPr algn="just"/>
            <a:r>
              <a:rPr lang="en-US" sz="2000" dirty="0"/>
              <a:t>T</a:t>
            </a:r>
            <a:r>
              <a:rPr lang="en-US" sz="2000" dirty="0" smtClean="0"/>
              <a:t>he Gender detection problem is a binary classification, while age detection is a multi-class classification problem. In general, to address the problems of Gender and age detection, signal and image processing followed by pattern classification techniques are applied to handwriting signals or images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95274" y="500042"/>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9" name="TextBox 8"/>
          <p:cNvSpPr txBox="1"/>
          <p:nvPr/>
        </p:nvSpPr>
        <p:spPr>
          <a:xfrm>
            <a:off x="1991544" y="2019300"/>
            <a:ext cx="5715040" cy="2554545"/>
          </a:xfrm>
          <a:prstGeom prst="rect">
            <a:avLst/>
          </a:prstGeom>
          <a:noFill/>
        </p:spPr>
        <p:txBody>
          <a:bodyPr wrap="square" rtlCol="0">
            <a:spAutoFit/>
          </a:bodyPr>
          <a:lstStyle/>
          <a:p>
            <a:r>
              <a:rPr lang="en-US" sz="2000" dirty="0" smtClean="0"/>
              <a:t>Marketing and Advertising Companies,</a:t>
            </a:r>
          </a:p>
          <a:p>
            <a:r>
              <a:rPr lang="en-US" sz="2000" dirty="0" smtClean="0"/>
              <a:t>Security and Surveillance Agencies,</a:t>
            </a:r>
          </a:p>
          <a:p>
            <a:r>
              <a:rPr lang="en-US" sz="2000" dirty="0" smtClean="0"/>
              <a:t>Healthcare Professionals,</a:t>
            </a:r>
          </a:p>
          <a:p>
            <a:r>
              <a:rPr lang="en-US" sz="2000" dirty="0" smtClean="0"/>
              <a:t>Entertainment Industry,</a:t>
            </a:r>
          </a:p>
          <a:p>
            <a:r>
              <a:rPr lang="en-US" sz="2000" dirty="0" smtClean="0"/>
              <a:t>Retailers and E-commerce Platforms,</a:t>
            </a:r>
          </a:p>
          <a:p>
            <a:r>
              <a:rPr lang="en-US" sz="2000" dirty="0" smtClean="0"/>
              <a:t>Educational Institutions,</a:t>
            </a:r>
          </a:p>
          <a:p>
            <a:r>
              <a:rPr lang="en-US" sz="2000" dirty="0" smtClean="0"/>
              <a:t>Government Agencies and Policy Makers,</a:t>
            </a:r>
          </a:p>
          <a:p>
            <a:r>
              <a:rPr lang="en-US" sz="2000" dirty="0" smtClean="0"/>
              <a:t>Social Media Platforms and Tech Companies.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3024166" y="2500306"/>
            <a:ext cx="6643734" cy="1231106"/>
          </a:xfrm>
          <a:prstGeom prst="rect">
            <a:avLst/>
          </a:prstGeom>
          <a:noFill/>
        </p:spPr>
        <p:txBody>
          <a:bodyPr wrap="square" rtlCol="0">
            <a:spAutoFit/>
          </a:bodyPr>
          <a:lstStyle/>
          <a:p>
            <a:pPr algn="just"/>
            <a:r>
              <a:rPr lang="en-US" dirty="0"/>
              <a:t>our solution provides accurate gender and age classification, scalable processing, </a:t>
            </a:r>
            <a:r>
              <a:rPr lang="en-US" sz="2000" dirty="0"/>
              <a:t>customization</a:t>
            </a:r>
            <a:r>
              <a:rPr lang="en-US" dirty="0"/>
              <a:t> options, and ethical safeguards, empowering organizations with actionable insights and enhancing user experiences.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8</a:t>
            </a:fld>
            <a:endParaRPr spc="-25" dirty="0"/>
          </a:p>
        </p:txBody>
      </p:sp>
      <p:sp>
        <p:nvSpPr>
          <p:cNvPr id="9" name="TextBox 8"/>
          <p:cNvSpPr txBox="1"/>
          <p:nvPr/>
        </p:nvSpPr>
        <p:spPr>
          <a:xfrm>
            <a:off x="2809852" y="2285992"/>
            <a:ext cx="6786610" cy="2616101"/>
          </a:xfrm>
          <a:prstGeom prst="rect">
            <a:avLst/>
          </a:prstGeom>
          <a:noFill/>
        </p:spPr>
        <p:txBody>
          <a:bodyPr wrap="square" rtlCol="0">
            <a:spAutoFit/>
          </a:bodyPr>
          <a:lstStyle/>
          <a:p>
            <a:pPr algn="just"/>
            <a:endParaRPr lang="en-US" dirty="0" smtClean="0"/>
          </a:p>
          <a:p>
            <a:pPr algn="just"/>
            <a:r>
              <a:rPr lang="en-US" dirty="0" smtClean="0"/>
              <a:t>Our </a:t>
            </a:r>
            <a:r>
              <a:rPr lang="en-US" dirty="0"/>
              <a:t>Gender and Age Detection System's unique factor lies in its innovative approach, combining </a:t>
            </a:r>
            <a:r>
              <a:rPr lang="en-US" sz="2000" dirty="0"/>
              <a:t>cutting-edge</a:t>
            </a:r>
            <a:r>
              <a:rPr lang="en-US" dirty="0"/>
              <a:t> deep learning techniques with real-time adaptability. Unlike traditional solutions, it dynamically adjusts to changing conditions, ensuring unparalleled accuracy and usability. This human-centric design, coupled with ethical transparency, sets us apart as industry leaders, empowering organizations with transformative insights and capabilities.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487488" y="2143116"/>
            <a:ext cx="6500858" cy="2167260"/>
          </a:xfrm>
          <a:prstGeom prst="rect">
            <a:avLst/>
          </a:prstGeom>
        </p:spPr>
        <p:txBody>
          <a:bodyPr vert="horz" wrap="square" lIns="0" tIns="12700" rIns="0" bIns="0" rtlCol="0">
            <a:spAutoFit/>
          </a:bodyPr>
          <a:lstStyle/>
          <a:p>
            <a:pPr marL="12700" algn="just">
              <a:lnSpc>
                <a:spcPct val="100000"/>
              </a:lnSpc>
              <a:spcBef>
                <a:spcPts val="100"/>
              </a:spcBef>
            </a:pPr>
            <a:r>
              <a:rPr lang="en-US" sz="2000" dirty="0" smtClean="0">
                <a:latin typeface="Trebuchet MS"/>
                <a:cs typeface="Trebuchet MS"/>
              </a:rPr>
              <a:t>Modelling the Gender and Age Detection System involves meticulous data collection, selecting appropriate deep learning architectures, training and fine-tuning models, evaluating performance metrics, and deploying them in real-world applications. This process ensures accurate and reliable gender and age classification capabilities to meet diverse user needs.</a:t>
            </a:r>
            <a:endParaRPr sz="20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8" name="object 8"/>
          <p:cNvSpPr txBox="1">
            <a:spLocks noGrp="1"/>
          </p:cNvSpPr>
          <p:nvPr>
            <p:ph type="ctrTitle"/>
          </p:nvPr>
        </p:nvSpPr>
        <p:spPr>
          <a:xfrm>
            <a:off x="809588" y="714356"/>
            <a:ext cx="3304540" cy="758190"/>
          </a:xfrm>
          <a:prstGeom prst="rect">
            <a:avLst/>
          </a:prstGeom>
        </p:spPr>
        <p:txBody>
          <a:bodyPr vert="horz" wrap="square" lIns="0" tIns="13335" rIns="0" bIns="0" rtlCol="0">
            <a:spAutoFit/>
          </a:bodyPr>
          <a:lstStyle/>
          <a:p>
            <a:pPr marL="12700">
              <a:lnSpc>
                <a:spcPct val="100000"/>
              </a:lnSpc>
              <a:spcBef>
                <a:spcPts val="105"/>
              </a:spcBef>
            </a:pPr>
            <a:r>
              <a:rPr spc="-10"/>
              <a:t>MODELLING</a:t>
            </a:r>
            <a:endParaRPr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216</TotalTime>
  <Words>467</Words>
  <Application>Microsoft Office PowerPoint</Application>
  <PresentationFormat>Custom</PresentationFormat>
  <Paragraphs>53</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      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PRASANNA</dc:creator>
  <cp:lastModifiedBy>ADMIN</cp:lastModifiedBy>
  <cp:revision>9</cp:revision>
  <dcterms:created xsi:type="dcterms:W3CDTF">2024-04-04T13:13:49Z</dcterms:created>
  <dcterms:modified xsi:type="dcterms:W3CDTF">2024-04-05T10:05:22Z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