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6327"/>
  </p:normalViewPr>
  <p:slideViewPr>
    <p:cSldViewPr snapToGrid="0">
      <p:cViewPr varScale="1">
        <p:scale>
          <a:sx n="82" d="100"/>
          <a:sy n="82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03F5C-E503-BB4A-B6E4-7BABB161709F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7BB5-D937-D84F-BDE8-73474D75E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7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8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15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D6F8-B3A0-CBC4-18C8-753B5F37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64AFC-0E43-40F3-48F3-E837D19C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6515F-67C7-F32C-85B0-47DA17D6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9D392-0856-DB73-DCC4-4A1D39E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1A03C-6B9D-933E-E728-2A624E7B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4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B658-6837-2C47-6721-D85C0827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A289-0637-A69C-EFF8-5EBEF3EF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BDFAC-A3FA-8703-3934-DC9D03F3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0D1BC-D135-B1F5-6F08-E1FB3DA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9B02-F074-C4DE-6A85-02A45BBD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66869-FA2E-3080-0609-CB8FD79F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BF0C7-F623-B176-C631-63CEFCCB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4D1BB-381A-48AC-5E81-2797A6D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1A4EA-2A11-0F2E-4D25-A9C28DF0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2CDB7-E317-8399-11AA-79BCFC0A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0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3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D1B4-50C3-1B26-7316-2F21D175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A3CEC-E671-29FC-901C-DD93A71D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14A41-947A-7652-61CD-91EF4707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22A8D-7DF0-109D-F55C-4E85B36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A3217-4BB9-4139-F2B3-DC72425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8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EC31A-9742-910D-C74E-A4187BD4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C63DA-D048-79CE-FEF8-257A1F7E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2FC3E-5B2F-F61D-CBA9-5DD45E31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6E2C2-E3FA-AF62-ADEF-9E63B062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742A0-BDE9-AFC2-5832-FFC9BD2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2090-32B0-B4DD-D73E-B2765E8E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2F48-7D96-F9F5-77B0-4A89ADC0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F33E9-59B0-2846-453C-7D757DC9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9AABF-3749-8B34-72CE-8028E7BA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37490-3B36-51E6-DC2F-9147AF2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9216B-3F32-AAD7-9C6F-18BCF37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8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45F88-87F3-99E3-ADCB-0AA76A7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374C6-CC8A-2935-4464-1A38CD82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BCDC5-39CC-E171-312C-F4DE3082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830DA6-D1C0-23F1-393B-1F6633DA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4B687-610A-F777-36D8-4845FA8D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E19848-7412-3BB0-1730-6A5F9E7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D933ED-ABBB-58E9-82C7-F877DD7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BA7E35-5A03-3174-7B31-716D19E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3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5086-4748-D629-BE92-F5264130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E405B-697F-8111-86E0-E73ABFAD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86AE59-FE76-9267-F1A9-0DA4EF6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052BA-9867-190A-2493-A0BBBA6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8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3327D8-DD17-0ECC-4631-50AA038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71C2F-9D16-3C8A-8A17-F06C2D35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184BE-74F1-A8B8-D7AA-4ECE039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7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68DAF-DBE8-E118-F38F-02DD5E17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16D95-A5E8-6033-4A9E-95251CB0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2F27D-551E-56C0-B8DB-6869A918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1E4DE-2B0F-044A-9793-DCA1595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7CE9F-C9BD-B054-0BC3-3AD40E3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7D061-7212-5FDF-3C42-1DE6EDC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2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49C7-3A02-E7CC-16A5-E9C06CC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D8468-6E4B-7CC6-D435-045043EBB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2F3C7-6A0B-A4EA-53CE-A237A657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FFC7F-255B-0169-7E6A-6C86F2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EA2D5-0F45-2216-8A1B-C19E864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D8258-BB71-EFF0-1190-57810F7D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6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D341E-E46E-6177-6629-9445A2E6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B55AB-BC43-A4E1-428D-C6395B46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4384F-99D5-87F6-78C1-9CD14CD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A550-247C-D14E-BBBA-0290F981E99C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4625-71BC-0345-AE29-4C067736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CB313-78BB-5968-1A80-6AE380B3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6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15993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ARQUITECTURA</a:t>
            </a:r>
            <a:endParaRPr lang="ru-RU" sz="9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60308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leway Medium" panose="020B0603030101060003" pitchFamily="34" charset="-52"/>
              </a:rPr>
              <a:t>Y MODELAMIENTO DE SOFTWARE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14F0B-36C5-4345-8051-26D05B9EC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Contexto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3610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Contexto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3CD84D7-5643-E64D-B9A0-FB9EA0C5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19" y="2343150"/>
            <a:ext cx="1181100" cy="2476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3C1CB3-FF22-4169-99E6-063C36C3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16" y="1812401"/>
            <a:ext cx="7439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6891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DA5A71-20DF-6ACF-6788-D98B17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622" y="1703199"/>
            <a:ext cx="1045228" cy="6063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1EEFC4-AEB6-FA65-47FA-91627FBF3914}"/>
              </a:ext>
            </a:extLst>
          </p:cNvPr>
          <p:cNvSpPr txBox="1"/>
          <p:nvPr/>
        </p:nvSpPr>
        <p:spPr>
          <a:xfrm>
            <a:off x="10665842" y="23095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</a:t>
            </a:r>
          </a:p>
        </p:txBody>
      </p:sp>
      <p:pic>
        <p:nvPicPr>
          <p:cNvPr id="11" name="Imagen 10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703D784-CE03-0A74-A0CD-9F2D5987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48" y="1575347"/>
            <a:ext cx="6870734" cy="47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/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DA5A71-20DF-6ACF-6788-D98B17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622" y="1703199"/>
            <a:ext cx="1045228" cy="6063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1EEFC4-AEB6-FA65-47FA-91627FBF3914}"/>
              </a:ext>
            </a:extLst>
          </p:cNvPr>
          <p:cNvSpPr txBox="1"/>
          <p:nvPr/>
        </p:nvSpPr>
        <p:spPr>
          <a:xfrm>
            <a:off x="10665842" y="23095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B2A7C8F-E618-AD00-9E80-ACB6648E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02" y="1575867"/>
            <a:ext cx="8006595" cy="48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Componentes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80807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Componentes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EF92FBF-C816-D685-656A-0F7BFE15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16" y="2152789"/>
            <a:ext cx="6581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Despliegue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97649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Despliegue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39AB45-6828-0250-5A7E-716EC60B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36" y="1882158"/>
            <a:ext cx="9439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28781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SPRINT 0</a:t>
            </a:r>
            <a:endParaRPr lang="ru-RU" sz="9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8698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leway Medium" panose="020B0603030101060003" pitchFamily="34" charset="-52"/>
              </a:rPr>
              <a:t>VISIÓN DE ARQUITECTURA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28C41D-2C1F-3F7F-7DF4-E7C0E05FB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60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Objetivos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FD70EA5-3020-1811-AFAF-8AC34456289E}"/>
              </a:ext>
            </a:extLst>
          </p:cNvPr>
          <p:cNvSpPr txBox="1">
            <a:spLocks/>
          </p:cNvSpPr>
          <p:nvPr/>
        </p:nvSpPr>
        <p:spPr>
          <a:xfrm>
            <a:off x="737189" y="1254644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</a:rPr>
              <a:t>Poner en práctica los conceptos de visión de arquitectura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  <a:cs typeface="Arial" panose="020B0604020202020204"/>
              </a:rPr>
              <a:t>Repasar los conceptos de vistas y puntos de vistas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  <a:cs typeface="Arial" panose="020B0604020202020204"/>
              </a:rPr>
              <a:t>Elaborar la visión de arquitectura para el proyecto del curso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sz="1800" dirty="0">
              <a:latin typeface="Raleway" pitchFamily="2" charset="77"/>
              <a:cs typeface="Arial" panose="020B0604020202020204"/>
            </a:endParaRPr>
          </a:p>
          <a:p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Actividades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032F93-2625-3ECB-C79D-9A9DC5606041}"/>
              </a:ext>
            </a:extLst>
          </p:cNvPr>
          <p:cNvSpPr txBox="1">
            <a:spLocks/>
          </p:cNvSpPr>
          <p:nvPr/>
        </p:nvSpPr>
        <p:spPr>
          <a:xfrm>
            <a:off x="737188" y="1254644"/>
            <a:ext cx="10774327" cy="513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Junto con su grupo de trabajo lea el enunciado del proyecto del curso.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Junto con su grupo de trabajo, debe comenzar la elaboración de la visión de arquitectura del proyecto del curso, identifique: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Problema de negocio a resolver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Objetivos de los </a:t>
            </a:r>
            <a:r>
              <a:rPr lang="es-CO" sz="7200" dirty="0" err="1">
                <a:latin typeface="Raleway" pitchFamily="2" charset="77"/>
              </a:rPr>
              <a:t>stakeholders</a:t>
            </a:r>
            <a:endParaRPr lang="es-CO" sz="7200" dirty="0">
              <a:latin typeface="Raleway" pitchFamily="2" charset="77"/>
            </a:endParaRP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Riesgos identificados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Restricciones de negocio y tecnología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Esfuerzo estimado para construir la aplicación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contexto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dominio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componentes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despliegue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 dirty="0">
              <a:latin typeface="Raleway" pitchFamily="2" charset="77"/>
            </a:endParaRPr>
          </a:p>
          <a:p>
            <a:pPr algn="l">
              <a:lnSpc>
                <a:spcPct val="120000"/>
              </a:lnSpc>
            </a:pPr>
            <a:r>
              <a:rPr lang="es-CO" sz="7200" b="1" dirty="0">
                <a:latin typeface="Raleway" pitchFamily="2" charset="77"/>
              </a:rPr>
              <a:t>NOTA</a:t>
            </a:r>
            <a:r>
              <a:rPr lang="es-CO" sz="7200" dirty="0">
                <a:latin typeface="Raleway" pitchFamily="2" charset="77"/>
              </a:rPr>
              <a:t>: Todo el trabajo de este cuaderno debe ser en grupo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 dirty="0">
              <a:latin typeface="Raleway" pitchFamily="2" charset="77"/>
            </a:endParaRPr>
          </a:p>
          <a:p>
            <a:pPr>
              <a:lnSpc>
                <a:spcPct val="120000"/>
              </a:lnSpc>
            </a:pPr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89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51347"/>
              </p:ext>
            </p:extLst>
          </p:nvPr>
        </p:nvGraphicFramePr>
        <p:xfrm>
          <a:off x="195309" y="764313"/>
          <a:ext cx="11896077" cy="54386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8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611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Problema a resolver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Raleway" pitchFamily="2" charset="77"/>
                        </a:rPr>
                        <a:t>Clínica imperial es una clínica privada de atención a pacientes con diferentes sedes en Bogotá, la cual esta presentando inconvenientes y requiere hacer una actualización del sistema por seguridad, claridad con sus usuarios y mejorar la experiencia con ellos mismo como una mejora en la arquitectura del software.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latin typeface="Raleway" pitchFamily="2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6A2AF3B-F42B-3F2C-1B2F-FD5494B9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75979"/>
              </p:ext>
            </p:extLst>
          </p:nvPr>
        </p:nvGraphicFramePr>
        <p:xfrm>
          <a:off x="334392" y="2523230"/>
          <a:ext cx="11523216" cy="3570457"/>
        </p:xfrm>
        <a:graphic>
          <a:graphicData uri="http://schemas.openxmlformats.org/drawingml/2006/table">
            <a:tbl>
              <a:tblPr/>
              <a:tblGrid>
                <a:gridCol w="5525840">
                  <a:extLst>
                    <a:ext uri="{9D8B030D-6E8A-4147-A177-3AD203B41FA5}">
                      <a16:colId xmlns:a16="http://schemas.microsoft.com/office/drawing/2014/main" val="4246446070"/>
                    </a:ext>
                  </a:extLst>
                </a:gridCol>
                <a:gridCol w="5997376">
                  <a:extLst>
                    <a:ext uri="{9D8B030D-6E8A-4147-A177-3AD203B41FA5}">
                      <a16:colId xmlns:a16="http://schemas.microsoft.com/office/drawing/2014/main" val="1084072139"/>
                    </a:ext>
                  </a:extLst>
                </a:gridCol>
              </a:tblGrid>
              <a:tr h="26911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SIGNIFICATIVO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URGENTE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82080"/>
                  </a:ext>
                </a:extLst>
              </a:tr>
              <a:tr h="4692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críticas con una urgencia mínima.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vitales con una urgencia sustancial. 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55892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Sistemas bloqueados por reporte financiero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consolidación del valor a cobrar a un paciente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2218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Comunicación Entre Aplicativos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liquidacion cuenta de paciente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1483"/>
                  </a:ext>
                </a:extLst>
              </a:tr>
              <a:tr h="200112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Actualizar Historias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clinicas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en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linea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tiempo de respuesta aplicativo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5340"/>
                  </a:ext>
                </a:extLst>
              </a:tr>
              <a:tr h="393324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Uno de los grandes problemas que tenemos en la clínica es la 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4963"/>
                  </a:ext>
                </a:extLst>
              </a:tr>
              <a:tr h="200112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Perdidas de Historias clinicas 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32458"/>
                  </a:ext>
                </a:extLst>
              </a:tr>
              <a:tr h="33122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Alteracion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de Historias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Clinicas</a:t>
                      </a:r>
                      <a:endParaRPr lang="es-CO" sz="14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98568"/>
                  </a:ext>
                </a:extLst>
              </a:tr>
              <a:tr h="29245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Robo en cobro de consultas por el personal interno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13941"/>
                  </a:ext>
                </a:extLst>
              </a:tr>
              <a:tr h="3205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NO URGENTE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07771"/>
                  </a:ext>
                </a:extLst>
              </a:tr>
              <a:tr h="4073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 con poca urgencia.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000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67423"/>
                  </a:ext>
                </a:extLst>
              </a:tr>
              <a:tr h="1725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Reportes Financieros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000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6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356254"/>
              </p:ext>
            </p:extLst>
          </p:nvPr>
        </p:nvGraphicFramePr>
        <p:xfrm>
          <a:off x="708836" y="1169013"/>
          <a:ext cx="10549714" cy="384935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4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3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Objetivos de los </a:t>
                      </a:r>
                      <a:r>
                        <a:rPr lang="es-CO" sz="1800" dirty="0" err="1">
                          <a:latin typeface="Raleway" pitchFamily="2" charset="77"/>
                        </a:rPr>
                        <a:t>stakeholders</a:t>
                      </a:r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5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Desarrollar una interfaz amigable con el usuario y el cliente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en el desarrollo un sistema seguro con los pagos de los usuarios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un actualización en línea para los médicos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un </a:t>
                      </a:r>
                      <a:r>
                        <a:rPr lang="es-CO" sz="1800" dirty="0" err="1">
                          <a:latin typeface="Raleway" pitchFamily="2" charset="77"/>
                        </a:rPr>
                        <a:t>bakup</a:t>
                      </a:r>
                      <a:r>
                        <a:rPr lang="es-CO" sz="1800" dirty="0">
                          <a:latin typeface="Raleway" pitchFamily="2" charset="77"/>
                        </a:rPr>
                        <a:t> para los cambios de información de los usuarios como (historias clínicas , pagos, citas y salidas) guardando el usuario que genero el cambio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Dar mejor experiencia de usuarios a los actuales con interfaces amigables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Incorporar un Sistema de citas online y métodos de pago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015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778511"/>
              </p:ext>
            </p:extLst>
          </p:nvPr>
        </p:nvGraphicFramePr>
        <p:xfrm>
          <a:off x="708836" y="1169012"/>
          <a:ext cx="10653824" cy="34489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319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Riesgos identificados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19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Articulación con otros sistemas no definidas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Importar Base de datos actual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Refactorizar componentes de la infraestructura para quedar hibrida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Seguridad de la información de los clientes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Base de datos mal referenciada </a:t>
                      </a: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06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698104"/>
              </p:ext>
            </p:extLst>
          </p:nvPr>
        </p:nvGraphicFramePr>
        <p:xfrm>
          <a:off x="594535" y="822252"/>
          <a:ext cx="11092640" cy="54544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320">
                  <a:extLst>
                    <a:ext uri="{9D8B030D-6E8A-4147-A177-3AD203B41FA5}">
                      <a16:colId xmlns:a16="http://schemas.microsoft.com/office/drawing/2014/main" val="3790388514"/>
                    </a:ext>
                  </a:extLst>
                </a:gridCol>
              </a:tblGrid>
              <a:tr h="425247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Restricciones de negocio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Restricciones de tecnología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1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Tiempos de respuesta consultas de pacientes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 de respuesta en la liquidación de la consulta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Seguridad en la información o en liquidación de consultas medicas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Software amigable con el usuario o cliente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Actualizar el línea Historia clínica de pacientes restricción solo médicos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>
                          <a:latin typeface="Raleway" pitchFamily="2" charset="77"/>
                        </a:rPr>
                        <a:t>Información del paciente integra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Información de paciente en un tablero con  TPS de 60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seg</a:t>
                      </a:r>
                      <a:r>
                        <a:rPr lang="es-ES" sz="1800" dirty="0">
                          <a:latin typeface="Raleway" pitchFamily="2" charset="77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consolidar cuenta de paciente en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ES" sz="1800" dirty="0">
                          <a:latin typeface="Raleway" pitchFamily="2" charset="77"/>
                        </a:rPr>
                        <a:t> de 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 de respuesta salida de paciente con alta (picos de pacientes 50/60seg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Asignación de citas con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ES" sz="1800" dirty="0">
                          <a:latin typeface="Raleway" pitchFamily="2" charset="77"/>
                        </a:rPr>
                        <a:t> de 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ingreso de pacientes 5 min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urgencias pacientes 30/60seg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urgencias pacientes 30/60seg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Sistema escalable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Backup</a:t>
                      </a:r>
                      <a:r>
                        <a:rPr lang="es-CO" sz="1800" dirty="0">
                          <a:latin typeface="Raleway" pitchFamily="2" charset="77"/>
                        </a:rPr>
                        <a:t> de información de 6 meses paciente Historias clínicas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Disponibilidad del ambiente 7*24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Balanceador de 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4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244656"/>
              </p:ext>
            </p:extLst>
          </p:nvPr>
        </p:nvGraphicFramePr>
        <p:xfrm>
          <a:off x="186612" y="923925"/>
          <a:ext cx="11795838" cy="56448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9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54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Esfuerzo estimado</a:t>
                      </a:r>
                    </a:p>
                    <a:p>
                      <a:pPr algn="ctr"/>
                      <a:r>
                        <a:rPr lang="es-CO" sz="1100" b="0" dirty="0">
                          <a:latin typeface="Raleway" pitchFamily="2" charset="77"/>
                        </a:rPr>
                        <a:t>(Horas / Hombre)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El esfuerzo estimado para desarrollo y arquitectura 600 horas / desarrollador. Se estima necesario 5 desarrolladores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D94250-6C1A-1825-888D-DFE34090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225661"/>
              </p:ext>
            </p:extLst>
          </p:nvPr>
        </p:nvGraphicFramePr>
        <p:xfrm>
          <a:off x="2124351" y="1913223"/>
          <a:ext cx="7088188" cy="453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099883" imgH="5181663" progId="Excel.Sheet.12">
                  <p:embed/>
                </p:oleObj>
              </mc:Choice>
              <mc:Fallback>
                <p:oleObj name="Worksheet" r:id="rId3" imgW="8099883" imgH="51816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351" y="1913223"/>
                        <a:ext cx="7088188" cy="453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3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678</Words>
  <Application>Microsoft Office PowerPoint</Application>
  <PresentationFormat>Panorámica</PresentationFormat>
  <Paragraphs>305</Paragraphs>
  <Slides>14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Raleway</vt:lpstr>
      <vt:lpstr>Raleway ExtraBold</vt:lpstr>
      <vt:lpstr>Raleway Medium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Antonio Calvo Alvarez</dc:creator>
  <cp:lastModifiedBy>Jesus Bernardo Mendoza Romero</cp:lastModifiedBy>
  <cp:revision>4</cp:revision>
  <dcterms:created xsi:type="dcterms:W3CDTF">2022-09-06T15:06:58Z</dcterms:created>
  <dcterms:modified xsi:type="dcterms:W3CDTF">2022-09-06T23:22:52Z</dcterms:modified>
</cp:coreProperties>
</file>