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8" r:id="rId3"/>
    <p:sldId id="270" r:id="rId4"/>
    <p:sldId id="258" r:id="rId5"/>
    <p:sldId id="259" r:id="rId6"/>
    <p:sldId id="261" r:id="rId7"/>
    <p:sldId id="266" r:id="rId8"/>
    <p:sldId id="263" r:id="rId9"/>
    <p:sldId id="264" r:id="rId10"/>
    <p:sldId id="271" r:id="rId11"/>
    <p:sldId id="265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934" y="-1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AA4C6-F34E-4577-BCFC-A040B962B7A3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9ADA0-7AE8-4C6C-937F-9D712304A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74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7CAE24D-66B8-4D90-87DF-F3710DE56CC1}" type="datetime1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75C35B3-DF6A-44E1-B35C-1BAA3BC35D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095B-E31A-417A-9C76-691D03869C1B}" type="datetime1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CD73-FC41-47FE-B4E0-FD7EBFC96B52}" type="datetime1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93B2-87F0-4584-8116-A6DED6CD0DBE}" type="datetime1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ED7-4DB0-4F81-BA75-66D90E002E42}" type="datetime1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F9CE-09A9-42FA-864D-CABAE4E08520}" type="datetime1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6B06A4-E72A-45B4-9F90-6D6C47B669BB}" type="datetime1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5C35B3-DF6A-44E1-B35C-1BAA3BC35D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6AED043-47FD-4574-84BD-DAF98F72B1DD}" type="datetime1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75C35B3-DF6A-44E1-B35C-1BAA3BC35D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42C5-F6A1-4F9F-9ACA-2B9223594CA8}" type="datetime1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C25A-8642-4271-BAC4-8C855E85B572}" type="datetime1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729E-AB4E-4B23-9D4E-9FAF54F5230C}" type="datetime1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305458E-792C-4457-AED7-B4A7F023F28E}" type="datetime1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75C35B3-DF6A-44E1-B35C-1BAA3BC35D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b-jba1989.c9users.io/portfolio/170802_project/templated-intensify/member.php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lab-jba1989.c9users.io/portfolio/170802_project/templated-intensify/resign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-jba1989.c9users.io/portfolio/170802_project/templated-intensify/NTU_class.php" TargetMode="Externa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-jba1989.c9users.io/portfolio/170802_project/templated-intensify/singleClass.php?classID=104S102" TargetMode="External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2492895"/>
            <a:ext cx="8458200" cy="1379017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開放式</a:t>
            </a:r>
            <a:r>
              <a:rPr lang="zh-TW" altLang="en-US" dirty="0"/>
              <a:t>課程</a:t>
            </a:r>
            <a:r>
              <a:rPr lang="zh-TW" altLang="en-US" dirty="0" smtClean="0"/>
              <a:t>討論區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2769422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zh-TW" altLang="en-US" sz="2900" dirty="0" smtClean="0"/>
              <a:t>使用</a:t>
            </a:r>
            <a:r>
              <a:rPr lang="zh-TW" altLang="en-US" sz="2900" dirty="0"/>
              <a:t>工具</a:t>
            </a:r>
            <a:r>
              <a:rPr lang="en-US" altLang="zh-TW" sz="2900" dirty="0" smtClean="0"/>
              <a:t>:</a:t>
            </a:r>
          </a:p>
          <a:p>
            <a:r>
              <a:rPr lang="en-US" altLang="zh-TW" sz="2900" dirty="0"/>
              <a:t>HTML5/CSS3</a:t>
            </a:r>
          </a:p>
          <a:p>
            <a:r>
              <a:rPr lang="en-US" altLang="zh-TW" sz="2900" dirty="0" err="1" smtClean="0"/>
              <a:t>jQuery</a:t>
            </a:r>
            <a:endParaRPr lang="en-US" altLang="zh-TW" sz="2900" dirty="0" smtClean="0"/>
          </a:p>
          <a:p>
            <a:r>
              <a:rPr lang="en-US" altLang="zh-TW" sz="2900" dirty="0" smtClean="0"/>
              <a:t>AJAX</a:t>
            </a:r>
          </a:p>
          <a:p>
            <a:r>
              <a:rPr lang="en-US" altLang="zh-TW" sz="2900" dirty="0" smtClean="0"/>
              <a:t>PHP</a:t>
            </a:r>
          </a:p>
          <a:p>
            <a:r>
              <a:rPr lang="en-US" altLang="zh-TW" sz="2900" dirty="0" smtClean="0"/>
              <a:t>MySQL</a:t>
            </a:r>
          </a:p>
          <a:p>
            <a:r>
              <a:rPr lang="en-US" altLang="zh-TW" sz="2900" dirty="0" err="1" smtClean="0"/>
              <a:t>cURL</a:t>
            </a:r>
            <a:endParaRPr lang="en-US" altLang="zh-TW" sz="2900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5940152" y="4509120"/>
            <a:ext cx="24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發表</a:t>
            </a:r>
            <a:r>
              <a:rPr lang="zh-TW" altLang="en-US" sz="2200" dirty="0" smtClean="0"/>
              <a:t>人</a:t>
            </a:r>
            <a:r>
              <a:rPr lang="en-US" altLang="zh-TW" sz="2200" dirty="0" smtClean="0"/>
              <a:t>: </a:t>
            </a:r>
            <a:r>
              <a:rPr lang="en-US" altLang="zh-TW" sz="2200" dirty="0" err="1" smtClean="0"/>
              <a:t>CL_Hsieh</a:t>
            </a:r>
            <a:endParaRPr lang="zh-TW" altLang="en-US" sz="22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圖片上傳功能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433638"/>
            <a:ext cx="83248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990009" y="460295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input type=“file”</a:t>
            </a:r>
            <a:r>
              <a:rPr lang="zh-TW" altLang="en-US" dirty="0" smtClean="0"/>
              <a:t>方式上傳檔案，並將檔名存進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以便未來呼叫圖片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58" y="4519053"/>
            <a:ext cx="2688034" cy="201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動作按鈕: 下一項 6">
            <a:hlinkClick r:id="rId5" highlightClick="1"/>
          </p:cNvPr>
          <p:cNvSpPr/>
          <p:nvPr/>
        </p:nvSpPr>
        <p:spPr>
          <a:xfrm>
            <a:off x="3750002" y="1483885"/>
            <a:ext cx="432048" cy="432048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4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爬蟲</a:t>
            </a:r>
            <a:r>
              <a:rPr lang="zh-TW" altLang="en-US" dirty="0">
                <a:solidFill>
                  <a:schemeClr val="tx1"/>
                </a:solidFill>
              </a:rPr>
              <a:t>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7" y="2204864"/>
            <a:ext cx="3776246" cy="281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632047" y="2346885"/>
            <a:ext cx="4352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先使用</a:t>
            </a:r>
            <a:r>
              <a:rPr lang="en-US" altLang="zh-TW" dirty="0" err="1" smtClean="0"/>
              <a:t>cURL</a:t>
            </a:r>
            <a:r>
              <a:rPr lang="zh-TW" altLang="en-US" dirty="0" smtClean="0"/>
              <a:t>將網頁的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抓回</a:t>
            </a:r>
            <a:r>
              <a:rPr lang="zh-TW" altLang="en-US" dirty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接著使用</a:t>
            </a:r>
            <a:r>
              <a:rPr lang="en-US" altLang="zh-TW" dirty="0" err="1" smtClean="0"/>
              <a:t>strpos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strlen</a:t>
            </a:r>
            <a:r>
              <a:rPr lang="en-US" altLang="zh-TW" dirty="0" smtClean="0"/>
              <a:t> /</a:t>
            </a:r>
            <a:r>
              <a:rPr lang="zh-TW" altLang="en-US" dirty="0" smtClean="0"/>
              <a:t>迴圈組成的涵式</a:t>
            </a:r>
            <a:r>
              <a:rPr lang="zh-TW" altLang="en-US" dirty="0"/>
              <a:t>，</a:t>
            </a:r>
            <a:endParaRPr lang="en-US" altLang="zh-TW" dirty="0" smtClean="0"/>
          </a:p>
          <a:p>
            <a:r>
              <a:rPr lang="zh-TW" altLang="en-US" dirty="0"/>
              <a:t>將抓回來</a:t>
            </a:r>
            <a:r>
              <a:rPr lang="zh-TW" altLang="en-US" dirty="0" smtClean="0"/>
              <a:t>的網頁內容作解析，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並存進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方便</a:t>
            </a:r>
            <a:r>
              <a:rPr lang="zh-TW" altLang="en-US" dirty="0"/>
              <a:t>後續</a:t>
            </a:r>
            <a:r>
              <a:rPr lang="zh-TW" altLang="en-US" dirty="0" smtClean="0"/>
              <a:t>使用。</a:t>
            </a:r>
            <a:endParaRPr lang="en-US" altLang="zh-TW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1" y="5157192"/>
            <a:ext cx="71532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4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製作過程中遇到的困難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熱門課程的產生方式</a:t>
            </a:r>
            <a:r>
              <a:rPr lang="en-US" altLang="zh-TW" dirty="0" smtClean="0"/>
              <a:t>-</a:t>
            </a:r>
            <a:r>
              <a:rPr lang="zh-TW" altLang="en-US" sz="2000" dirty="0" smtClean="0"/>
              <a:t>增加按讚功能讓使用者評分</a:t>
            </a:r>
            <a:endParaRPr lang="en-US" altLang="zh-TW" sz="2000" dirty="0" smtClean="0"/>
          </a:p>
          <a:p>
            <a:endParaRPr lang="en-US" altLang="zh-TW" dirty="0" smtClean="0"/>
          </a:p>
          <a:p>
            <a:r>
              <a:rPr lang="zh-TW" altLang="en-US" dirty="0"/>
              <a:t>按讚的</a:t>
            </a:r>
            <a:r>
              <a:rPr lang="zh-TW" altLang="en-US" dirty="0" smtClean="0"/>
              <a:t>功能</a:t>
            </a:r>
            <a:r>
              <a:rPr lang="zh-TW" altLang="en-US" dirty="0"/>
              <a:t>的</a:t>
            </a:r>
            <a:r>
              <a:rPr lang="zh-TW" altLang="en-US" dirty="0" smtClean="0"/>
              <a:t>計數器應該怎麼做</a:t>
            </a:r>
            <a:r>
              <a:rPr lang="en-US" altLang="zh-TW" dirty="0" smtClean="0"/>
              <a:t>-</a:t>
            </a:r>
            <a:r>
              <a:rPr lang="zh-TW" altLang="en-US" sz="2000" dirty="0" smtClean="0"/>
              <a:t>當有</a:t>
            </a:r>
            <a:r>
              <a:rPr lang="en-US" altLang="zh-TW" sz="2000" dirty="0" smtClean="0"/>
              <a:t>user</a:t>
            </a:r>
            <a:r>
              <a:rPr lang="zh-TW" altLang="en-US" sz="2000" dirty="0" smtClean="0"/>
              <a:t>按讚時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便在資料表單增加一該課程欄位計數</a:t>
            </a:r>
            <a:endParaRPr lang="en-US" altLang="zh-TW" sz="2000" dirty="0" smtClean="0"/>
          </a:p>
          <a:p>
            <a:pPr marL="109728" indent="0">
              <a:buNone/>
            </a:pPr>
            <a:endParaRPr lang="en-US" altLang="zh-TW" sz="2000" dirty="0" smtClean="0"/>
          </a:p>
          <a:p>
            <a:pPr marL="109728" indent="0">
              <a:buNone/>
            </a:pPr>
            <a:endParaRPr lang="en-US" altLang="zh-TW" sz="2000" dirty="0"/>
          </a:p>
          <a:p>
            <a:pPr marL="109728" indent="0">
              <a:buNone/>
            </a:pPr>
            <a:endParaRPr lang="en-US" altLang="zh-TW" sz="2000" dirty="0" smtClean="0"/>
          </a:p>
          <a:p>
            <a:r>
              <a:rPr lang="en-US" altLang="zh-TW" dirty="0" smtClean="0"/>
              <a:t>MySQL</a:t>
            </a:r>
            <a:r>
              <a:rPr lang="zh-TW" altLang="en-US" dirty="0" smtClean="0"/>
              <a:t>無法登入</a:t>
            </a:r>
            <a:r>
              <a:rPr lang="en-US" altLang="zh-TW" dirty="0" smtClean="0"/>
              <a:t>-</a:t>
            </a:r>
            <a:r>
              <a:rPr lang="zh-TW" altLang="en-US" sz="2000" dirty="0" smtClean="0"/>
              <a:t>利用</a:t>
            </a:r>
            <a:r>
              <a:rPr lang="en-US" altLang="zh-TW" sz="2000" dirty="0" err="1" smtClean="0"/>
              <a:t>sudo</a:t>
            </a:r>
            <a:r>
              <a:rPr lang="zh-TW" altLang="en-US" sz="2000" dirty="0" smtClean="0"/>
              <a:t>權限更改密碼後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成功解決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8" t="45714" r="55707" b="36508"/>
          <a:stretch/>
        </p:blipFill>
        <p:spPr bwMode="auto">
          <a:xfrm>
            <a:off x="4383247" y="3717032"/>
            <a:ext cx="4121921" cy="130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9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會員系統</a:t>
            </a:r>
            <a:endParaRPr lang="en-US" altLang="zh-TW" dirty="0" smtClean="0"/>
          </a:p>
          <a:p>
            <a:r>
              <a:rPr lang="zh-TW" altLang="en-US" dirty="0" smtClean="0"/>
              <a:t>課程表單</a:t>
            </a:r>
            <a:endParaRPr lang="en-US" altLang="zh-TW" dirty="0" smtClean="0"/>
          </a:p>
          <a:p>
            <a:r>
              <a:rPr lang="zh-TW" altLang="en-US" dirty="0"/>
              <a:t>留言板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400115" y="476672"/>
            <a:ext cx="504056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91021" y="1708515"/>
            <a:ext cx="1323147" cy="496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進入</a:t>
            </a:r>
            <a:r>
              <a:rPr lang="zh-TW" altLang="en-US" sz="1200" dirty="0">
                <a:solidFill>
                  <a:schemeClr val="tx1"/>
                </a:solidFill>
              </a:rPr>
              <a:t>首頁</a:t>
            </a:r>
          </a:p>
        </p:txBody>
      </p:sp>
      <p:sp>
        <p:nvSpPr>
          <p:cNvPr id="6" name="矩形 5"/>
          <p:cNvSpPr/>
          <p:nvPr/>
        </p:nvSpPr>
        <p:spPr>
          <a:xfrm>
            <a:off x="991864" y="2922780"/>
            <a:ext cx="1323147" cy="55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進入台大</a:t>
            </a:r>
            <a:r>
              <a:rPr lang="en-US" altLang="zh-TW" sz="1200" dirty="0" smtClean="0">
                <a:solidFill>
                  <a:schemeClr val="tx1"/>
                </a:solidFill>
              </a:rPr>
              <a:t/>
            </a:r>
            <a:br>
              <a:rPr lang="en-US" altLang="zh-TW" sz="1200" dirty="0" smtClean="0">
                <a:solidFill>
                  <a:schemeClr val="tx1"/>
                </a:solidFill>
              </a:rPr>
            </a:br>
            <a:r>
              <a:rPr lang="zh-TW" altLang="en-US" sz="1200" dirty="0" smtClean="0">
                <a:solidFill>
                  <a:schemeClr val="tx1"/>
                </a:solidFill>
              </a:rPr>
              <a:t>課程總覽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1864" y="3866114"/>
            <a:ext cx="1323147" cy="334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選擇單一課程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4" idx="4"/>
            <a:endCxn id="5" idx="0"/>
          </p:cNvCxnSpPr>
          <p:nvPr/>
        </p:nvCxnSpPr>
        <p:spPr>
          <a:xfrm>
            <a:off x="1652143" y="980728"/>
            <a:ext cx="452" cy="727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2"/>
            <a:endCxn id="9" idx="0"/>
          </p:cNvCxnSpPr>
          <p:nvPr/>
        </p:nvCxnSpPr>
        <p:spPr>
          <a:xfrm>
            <a:off x="1653438" y="3480916"/>
            <a:ext cx="0" cy="385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" idx="2"/>
            <a:endCxn id="75" idx="0"/>
          </p:cNvCxnSpPr>
          <p:nvPr/>
        </p:nvCxnSpPr>
        <p:spPr>
          <a:xfrm flipH="1">
            <a:off x="1647076" y="4200996"/>
            <a:ext cx="6362" cy="401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444208" y="3271396"/>
            <a:ext cx="1155853" cy="390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註冊會員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流程圖: 決策 29"/>
          <p:cNvSpPr/>
          <p:nvPr/>
        </p:nvSpPr>
        <p:spPr>
          <a:xfrm>
            <a:off x="4055244" y="3101856"/>
            <a:ext cx="1611681" cy="72557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是否已有帳號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30" idx="3"/>
            <a:endCxn id="29" idx="1"/>
          </p:cNvCxnSpPr>
          <p:nvPr/>
        </p:nvCxnSpPr>
        <p:spPr>
          <a:xfrm>
            <a:off x="5666925" y="3464645"/>
            <a:ext cx="777283" cy="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圖: 決策 36"/>
          <p:cNvSpPr/>
          <p:nvPr/>
        </p:nvSpPr>
        <p:spPr>
          <a:xfrm>
            <a:off x="5993264" y="4221088"/>
            <a:ext cx="2035120" cy="72557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是否有選擇過單一課程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80901" y="5671469"/>
            <a:ext cx="1323147" cy="55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進入單一</a:t>
            </a:r>
            <a:r>
              <a:rPr lang="en-US" altLang="zh-TW" sz="1200" dirty="0" smtClean="0">
                <a:solidFill>
                  <a:schemeClr val="tx1"/>
                </a:solidFill>
              </a:rPr>
              <a:t/>
            </a:r>
            <a:br>
              <a:rPr lang="en-US" altLang="zh-TW" sz="1200" dirty="0" smtClean="0">
                <a:solidFill>
                  <a:schemeClr val="tx1"/>
                </a:solidFill>
              </a:rPr>
            </a:br>
            <a:r>
              <a:rPr lang="zh-TW" altLang="en-US" sz="1200" dirty="0" smtClean="0">
                <a:solidFill>
                  <a:schemeClr val="tx1"/>
                </a:solidFill>
              </a:rPr>
              <a:t>課程頁面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肘形接點 45"/>
          <p:cNvCxnSpPr>
            <a:stCxn id="75" idx="2"/>
            <a:endCxn id="42" idx="1"/>
          </p:cNvCxnSpPr>
          <p:nvPr/>
        </p:nvCxnSpPr>
        <p:spPr>
          <a:xfrm rot="16200000" flipH="1">
            <a:off x="2352624" y="4622260"/>
            <a:ext cx="622728" cy="2033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2" idx="2"/>
          </p:cNvCxnSpPr>
          <p:nvPr/>
        </p:nvCxnSpPr>
        <p:spPr>
          <a:xfrm>
            <a:off x="4342475" y="6229605"/>
            <a:ext cx="0" cy="51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633439" y="5024209"/>
            <a:ext cx="53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868807" y="3201848"/>
            <a:ext cx="373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sp>
        <p:nvSpPr>
          <p:cNvPr id="75" name="流程圖: 決策 74"/>
          <p:cNvSpPr/>
          <p:nvPr/>
        </p:nvSpPr>
        <p:spPr>
          <a:xfrm>
            <a:off x="827584" y="4602232"/>
            <a:ext cx="1638984" cy="72557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是否已登入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193723" y="2204864"/>
            <a:ext cx="1323147" cy="496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登入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42" name="直線單箭頭接點 141"/>
          <p:cNvCxnSpPr>
            <a:stCxn id="136" idx="2"/>
            <a:endCxn id="30" idx="0"/>
          </p:cNvCxnSpPr>
          <p:nvPr/>
        </p:nvCxnSpPr>
        <p:spPr>
          <a:xfrm>
            <a:off x="4855297" y="2701213"/>
            <a:ext cx="5788" cy="400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>
            <a:stCxn id="29" idx="2"/>
            <a:endCxn id="37" idx="0"/>
          </p:cNvCxnSpPr>
          <p:nvPr/>
        </p:nvCxnSpPr>
        <p:spPr>
          <a:xfrm flipH="1">
            <a:off x="7010824" y="3662091"/>
            <a:ext cx="11311" cy="558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接點 164"/>
          <p:cNvCxnSpPr>
            <a:stCxn id="37" idx="2"/>
            <a:endCxn id="42" idx="3"/>
          </p:cNvCxnSpPr>
          <p:nvPr/>
        </p:nvCxnSpPr>
        <p:spPr>
          <a:xfrm rot="5400000">
            <a:off x="5505500" y="4445213"/>
            <a:ext cx="1003872" cy="20067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接點 172"/>
          <p:cNvCxnSpPr>
            <a:stCxn id="75" idx="3"/>
            <a:endCxn id="136" idx="1"/>
          </p:cNvCxnSpPr>
          <p:nvPr/>
        </p:nvCxnSpPr>
        <p:spPr>
          <a:xfrm flipV="1">
            <a:off x="2466568" y="2453039"/>
            <a:ext cx="1727155" cy="25119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字方塊 177"/>
          <p:cNvSpPr txBox="1"/>
          <p:nvPr/>
        </p:nvSpPr>
        <p:spPr>
          <a:xfrm>
            <a:off x="2529387" y="4602232"/>
            <a:ext cx="373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sp>
        <p:nvSpPr>
          <p:cNvPr id="179" name="文字方塊 178"/>
          <p:cNvSpPr txBox="1"/>
          <p:nvPr/>
        </p:nvSpPr>
        <p:spPr>
          <a:xfrm>
            <a:off x="8014906" y="4293096"/>
            <a:ext cx="373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sp>
        <p:nvSpPr>
          <p:cNvPr id="181" name="文字方塊 180"/>
          <p:cNvSpPr txBox="1"/>
          <p:nvPr/>
        </p:nvSpPr>
        <p:spPr>
          <a:xfrm>
            <a:off x="1160831" y="5373216"/>
            <a:ext cx="53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182" name="文字方塊 181"/>
          <p:cNvSpPr txBox="1"/>
          <p:nvPr/>
        </p:nvSpPr>
        <p:spPr>
          <a:xfrm>
            <a:off x="4473199" y="3861048"/>
            <a:ext cx="53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190" name="投影片編號版面配置區 189"/>
          <p:cNvSpPr>
            <a:spLocks noGrp="1"/>
          </p:cNvSpPr>
          <p:nvPr>
            <p:ph type="sldNum" sz="quarter" idx="12"/>
          </p:nvPr>
        </p:nvSpPr>
        <p:spPr>
          <a:xfrm>
            <a:off x="8172400" y="2272"/>
            <a:ext cx="762000" cy="365760"/>
          </a:xfrm>
        </p:spPr>
        <p:txBody>
          <a:bodyPr/>
          <a:lstStyle/>
          <a:p>
            <a:fld id="{175C35B3-DF6A-44E1-B35C-1BAA3BC35D76}" type="slidenum">
              <a:rPr lang="zh-TW" altLang="en-US" smtClean="0"/>
              <a:t>3</a:t>
            </a:fld>
            <a:endParaRPr lang="zh-TW" altLang="en-US" dirty="0"/>
          </a:p>
        </p:txBody>
      </p:sp>
      <p:cxnSp>
        <p:nvCxnSpPr>
          <p:cNvPr id="25" name="直線單箭頭接點 24"/>
          <p:cNvCxnSpPr>
            <a:stCxn id="5" idx="2"/>
            <a:endCxn id="6" idx="0"/>
          </p:cNvCxnSpPr>
          <p:nvPr/>
        </p:nvCxnSpPr>
        <p:spPr>
          <a:xfrm>
            <a:off x="1652595" y="2204864"/>
            <a:ext cx="843" cy="717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136" idx="1"/>
          </p:cNvCxnSpPr>
          <p:nvPr/>
        </p:nvCxnSpPr>
        <p:spPr>
          <a:xfrm>
            <a:off x="1647075" y="2453038"/>
            <a:ext cx="254664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30" idx="2"/>
            <a:endCxn id="37" idx="1"/>
          </p:cNvCxnSpPr>
          <p:nvPr/>
        </p:nvCxnSpPr>
        <p:spPr>
          <a:xfrm rot="16200000" flipH="1">
            <a:off x="5048952" y="3639565"/>
            <a:ext cx="756444" cy="11321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>
            <a:stCxn id="37" idx="3"/>
          </p:cNvCxnSpPr>
          <p:nvPr/>
        </p:nvCxnSpPr>
        <p:spPr>
          <a:xfrm flipH="1" flipV="1">
            <a:off x="1666939" y="1344621"/>
            <a:ext cx="6361445" cy="3239256"/>
          </a:xfrm>
          <a:prstGeom prst="bentConnector3">
            <a:avLst>
              <a:gd name="adj1" fmla="val -115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5304561" y="796062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開放式課程</a:t>
            </a:r>
            <a:r>
              <a:rPr lang="zh-TW" altLang="en-US" dirty="0" smtClean="0"/>
              <a:t>討論區 </a:t>
            </a:r>
            <a:r>
              <a:rPr lang="en-US" altLang="zh-TW" dirty="0" smtClean="0"/>
              <a:t>-</a:t>
            </a:r>
            <a:r>
              <a:rPr lang="zh-TW" altLang="en-US" dirty="0" smtClean="0"/>
              <a:t> 操作流程圖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2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5852" y="3184898"/>
            <a:ext cx="1323147" cy="496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按讚</a:t>
            </a:r>
          </a:p>
        </p:txBody>
      </p:sp>
      <p:sp>
        <p:nvSpPr>
          <p:cNvPr id="6" name="矩形 5"/>
          <p:cNvSpPr/>
          <p:nvPr/>
        </p:nvSpPr>
        <p:spPr>
          <a:xfrm>
            <a:off x="3220155" y="1138529"/>
            <a:ext cx="1323147" cy="55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進入單一</a:t>
            </a:r>
            <a:r>
              <a:rPr lang="en-US" altLang="zh-TW" sz="1200" dirty="0" smtClean="0">
                <a:solidFill>
                  <a:schemeClr val="tx1"/>
                </a:solidFill>
              </a:rPr>
              <a:t/>
            </a:r>
            <a:br>
              <a:rPr lang="en-US" altLang="zh-TW" sz="1200" dirty="0" smtClean="0">
                <a:solidFill>
                  <a:schemeClr val="tx1"/>
                </a:solidFill>
              </a:rPr>
            </a:br>
            <a:r>
              <a:rPr lang="zh-TW" altLang="en-US" sz="1200" dirty="0" smtClean="0">
                <a:solidFill>
                  <a:schemeClr val="tx1"/>
                </a:solidFill>
              </a:rPr>
              <a:t>課程頁面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6" idx="2"/>
            <a:endCxn id="10" idx="3"/>
          </p:cNvCxnSpPr>
          <p:nvPr/>
        </p:nvCxnSpPr>
        <p:spPr>
          <a:xfrm>
            <a:off x="3881729" y="1696665"/>
            <a:ext cx="6195" cy="598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25628" y="3193101"/>
            <a:ext cx="1323147" cy="496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留言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2358" y="3193100"/>
            <a:ext cx="1323147" cy="496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觀看影片</a:t>
            </a:r>
          </a:p>
        </p:txBody>
      </p:sp>
      <p:sp>
        <p:nvSpPr>
          <p:cNvPr id="10" name="減號 9"/>
          <p:cNvSpPr/>
          <p:nvPr/>
        </p:nvSpPr>
        <p:spPr>
          <a:xfrm>
            <a:off x="2267744" y="2208428"/>
            <a:ext cx="3240360" cy="22624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endCxn id="4" idx="0"/>
          </p:cNvCxnSpPr>
          <p:nvPr/>
        </p:nvCxnSpPr>
        <p:spPr>
          <a:xfrm flipH="1">
            <a:off x="2077426" y="2321550"/>
            <a:ext cx="910398" cy="86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3"/>
            <a:endCxn id="9" idx="0"/>
          </p:cNvCxnSpPr>
          <p:nvPr/>
        </p:nvCxnSpPr>
        <p:spPr>
          <a:xfrm>
            <a:off x="3887924" y="2294944"/>
            <a:ext cx="6008" cy="898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8" idx="0"/>
          </p:cNvCxnSpPr>
          <p:nvPr/>
        </p:nvCxnSpPr>
        <p:spPr>
          <a:xfrm>
            <a:off x="4860032" y="2321550"/>
            <a:ext cx="827170" cy="871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3499867" y="5381724"/>
            <a:ext cx="758701" cy="758701"/>
            <a:chOff x="3767212" y="4365104"/>
            <a:chExt cx="864096" cy="864096"/>
          </a:xfrm>
        </p:grpSpPr>
        <p:sp>
          <p:nvSpPr>
            <p:cNvPr id="20" name="橢圓 19"/>
            <p:cNvSpPr/>
            <p:nvPr/>
          </p:nvSpPr>
          <p:spPr>
            <a:xfrm>
              <a:off x="3767212" y="4365104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3902720" y="4492104"/>
              <a:ext cx="623193" cy="623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單箭頭接點 23"/>
          <p:cNvCxnSpPr>
            <a:stCxn id="9" idx="2"/>
            <a:endCxn id="31" idx="3"/>
          </p:cNvCxnSpPr>
          <p:nvPr/>
        </p:nvCxnSpPr>
        <p:spPr>
          <a:xfrm flipH="1">
            <a:off x="3879083" y="3689449"/>
            <a:ext cx="14849" cy="128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4" idx="2"/>
          </p:cNvCxnSpPr>
          <p:nvPr/>
        </p:nvCxnSpPr>
        <p:spPr>
          <a:xfrm>
            <a:off x="2077426" y="3681247"/>
            <a:ext cx="910398" cy="1314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8" idx="2"/>
          </p:cNvCxnSpPr>
          <p:nvPr/>
        </p:nvCxnSpPr>
        <p:spPr>
          <a:xfrm flipH="1">
            <a:off x="4716016" y="3689450"/>
            <a:ext cx="971186" cy="1306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減號 30"/>
          <p:cNvSpPr/>
          <p:nvPr/>
        </p:nvSpPr>
        <p:spPr>
          <a:xfrm>
            <a:off x="2258903" y="4882945"/>
            <a:ext cx="3240360" cy="22624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31" idx="3"/>
            <a:endCxn id="20" idx="0"/>
          </p:cNvCxnSpPr>
          <p:nvPr/>
        </p:nvCxnSpPr>
        <p:spPr>
          <a:xfrm>
            <a:off x="3879083" y="4969461"/>
            <a:ext cx="135" cy="412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投影片編號版面配置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4</a:t>
            </a:fld>
            <a:endParaRPr lang="zh-TW" altLang="en-US"/>
          </a:p>
        </p:txBody>
      </p:sp>
      <p:cxnSp>
        <p:nvCxnSpPr>
          <p:cNvPr id="23" name="直線單箭頭接點 22"/>
          <p:cNvCxnSpPr>
            <a:endCxn id="6" idx="0"/>
          </p:cNvCxnSpPr>
          <p:nvPr/>
        </p:nvCxnSpPr>
        <p:spPr>
          <a:xfrm flipH="1">
            <a:off x="3881729" y="404664"/>
            <a:ext cx="12203" cy="73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登入頁面</a:t>
            </a:r>
            <a:r>
              <a:rPr lang="en-US" altLang="zh-TW" dirty="0" smtClean="0">
                <a:solidFill>
                  <a:schemeClr val="tx1"/>
                </a:solidFill>
              </a:rPr>
              <a:t>-MySQL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2162862"/>
            <a:ext cx="6371742" cy="393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908720"/>
            <a:ext cx="2021024" cy="5544616"/>
          </a:xfrm>
          <a:prstGeom prst="rect">
            <a:avLst/>
          </a:prstGeom>
        </p:spPr>
      </p:pic>
      <p:sp>
        <p:nvSpPr>
          <p:cNvPr id="76" name="投影片編號版面配置區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812360" y="3263384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60432" y="270892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812360" y="412807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60432" y="357361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812360" y="5085184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460432" y="453072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95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註冊頁面</a:t>
            </a:r>
            <a:r>
              <a:rPr lang="en-US" altLang="zh-TW" dirty="0" smtClean="0">
                <a:solidFill>
                  <a:schemeClr val="tx1"/>
                </a:solidFill>
              </a:rPr>
              <a:t>-AJAX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23" y="1268760"/>
            <a:ext cx="2195736" cy="531681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6268019" cy="364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" t="56443" r="1581" b="21779"/>
          <a:stretch/>
        </p:blipFill>
        <p:spPr bwMode="auto">
          <a:xfrm>
            <a:off x="1990345" y="6173731"/>
            <a:ext cx="3667227" cy="32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8" t="11164" r="-1" b="42871"/>
          <a:stretch/>
        </p:blipFill>
        <p:spPr bwMode="auto">
          <a:xfrm>
            <a:off x="1890939" y="6513522"/>
            <a:ext cx="3777266" cy="33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動作按鈕: 下一項 40">
            <a:hlinkClick r:id="rId7" highlightClick="1"/>
          </p:cNvPr>
          <p:cNvSpPr/>
          <p:nvPr/>
        </p:nvSpPr>
        <p:spPr>
          <a:xfrm>
            <a:off x="4139952" y="1484784"/>
            <a:ext cx="432048" cy="432048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投影片編號版面配置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777927"/>
            <a:ext cx="3688493" cy="37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弧形接點 47"/>
          <p:cNvCxnSpPr>
            <a:stCxn id="1028" idx="3"/>
            <a:endCxn id="43" idx="3"/>
          </p:cNvCxnSpPr>
          <p:nvPr/>
        </p:nvCxnSpPr>
        <p:spPr>
          <a:xfrm flipH="1">
            <a:off x="5657572" y="5965917"/>
            <a:ext cx="10633" cy="368266"/>
          </a:xfrm>
          <a:prstGeom prst="curvedConnector3">
            <a:avLst>
              <a:gd name="adj1" fmla="val -16499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弧形接點 49"/>
          <p:cNvCxnSpPr>
            <a:stCxn id="1028" idx="3"/>
            <a:endCxn id="44" idx="3"/>
          </p:cNvCxnSpPr>
          <p:nvPr/>
        </p:nvCxnSpPr>
        <p:spPr>
          <a:xfrm>
            <a:off x="5668205" y="5965917"/>
            <a:ext cx="12700" cy="714686"/>
          </a:xfrm>
          <a:prstGeom prst="curvedConnector3">
            <a:avLst>
              <a:gd name="adj1" fmla="val 30558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355976" y="61907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已被註冊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55975" y="65347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可以使用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54814" y="395539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726072" y="335699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4814" y="503551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726072" y="436510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30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修改會員資料頁面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8483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83568" y="4301440"/>
            <a:ext cx="416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的方式將資料庫內容做更新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2928938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6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課程總覽頁面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4" y="3202776"/>
            <a:ext cx="86582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4" y="2330718"/>
            <a:ext cx="5400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762391" y="2132856"/>
            <a:ext cx="3058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方式取得</a:t>
            </a:r>
            <a:r>
              <a:rPr lang="en-US" altLang="zh-TW" dirty="0" err="1" smtClean="0"/>
              <a:t>classID</a:t>
            </a:r>
            <a:r>
              <a:rPr lang="en-US" altLang="zh-TW" dirty="0" smtClean="0"/>
              <a:t>,</a:t>
            </a:r>
          </a:p>
          <a:p>
            <a:r>
              <a:rPr lang="zh-TW" altLang="en-US" dirty="0"/>
              <a:t>再藉由</a:t>
            </a:r>
            <a:r>
              <a:rPr lang="en-US" altLang="zh-TW" dirty="0"/>
              <a:t>switch </a:t>
            </a:r>
            <a:r>
              <a:rPr lang="zh-TW" altLang="en-US" dirty="0" smtClean="0"/>
              <a:t>切換</a:t>
            </a:r>
            <a:r>
              <a:rPr lang="en-US" altLang="zh-TW" dirty="0" err="1" smtClean="0"/>
              <a:t>mysql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,</a:t>
            </a:r>
          </a:p>
          <a:p>
            <a:r>
              <a:rPr lang="zh-TW" altLang="en-US" dirty="0"/>
              <a:t>取得不同的課程</a:t>
            </a:r>
          </a:p>
        </p:txBody>
      </p:sp>
      <p:sp>
        <p:nvSpPr>
          <p:cNvPr id="11" name="動作按鈕: 下一項 10">
            <a:hlinkClick r:id="rId6" highlightClick="1"/>
          </p:cNvPr>
          <p:cNvSpPr/>
          <p:nvPr/>
        </p:nvSpPr>
        <p:spPr>
          <a:xfrm>
            <a:off x="3707904" y="1452885"/>
            <a:ext cx="432048" cy="432048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4153061" y="1052736"/>
            <a:ext cx="4752528" cy="2873738"/>
            <a:chOff x="4153061" y="3729660"/>
            <a:chExt cx="4752528" cy="287373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3" b="56712"/>
            <a:stretch/>
          </p:blipFill>
          <p:spPr bwMode="auto">
            <a:xfrm>
              <a:off x="4153061" y="3729660"/>
              <a:ext cx="4752528" cy="1427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73"/>
            <a:stretch/>
          </p:blipFill>
          <p:spPr bwMode="auto">
            <a:xfrm>
              <a:off x="4153061" y="5157192"/>
              <a:ext cx="4752528" cy="1446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366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留言板功能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35B3-DF6A-44E1-B35C-1BAA3BC35D7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331"/>
            <a:ext cx="6312793" cy="204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75533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動作按鈕: 下一項 9">
            <a:hlinkClick r:id="rId6" highlightClick="1"/>
          </p:cNvPr>
          <p:cNvSpPr/>
          <p:nvPr/>
        </p:nvSpPr>
        <p:spPr>
          <a:xfrm>
            <a:off x="3275856" y="1484380"/>
            <a:ext cx="432048" cy="432048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177514" y="5949280"/>
            <a:ext cx="2880320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29826" y="5858108"/>
            <a:ext cx="25186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配合</a:t>
            </a:r>
            <a:r>
              <a:rPr lang="en-US" altLang="zh-TW" sz="1400" dirty="0" smtClean="0"/>
              <a:t>MySQL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LIMIT</a:t>
            </a:r>
            <a:r>
              <a:rPr lang="zh-TW" altLang="en-US" sz="1400" dirty="0" smtClean="0"/>
              <a:t>語法，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zh-TW" altLang="en-US" sz="1400" dirty="0" smtClean="0"/>
              <a:t>可實現換頁時更改顯示的留言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55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訂 3">
      <a:majorFont>
        <a:latin typeface="Arial"/>
        <a:ea typeface="微軟正黑體"/>
        <a:cs typeface=""/>
      </a:majorFont>
      <a:minorFont>
        <a:latin typeface="Calibri"/>
        <a:ea typeface="標楷體"/>
        <a:cs typeface="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680</TotalTime>
  <Words>270</Words>
  <Application>Microsoft Office PowerPoint</Application>
  <PresentationFormat>如螢幕大小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都會</vt:lpstr>
      <vt:lpstr>主題: 開放式課程討論區 </vt:lpstr>
      <vt:lpstr>主要功能</vt:lpstr>
      <vt:lpstr>PowerPoint 簡報</vt:lpstr>
      <vt:lpstr>PowerPoint 簡報</vt:lpstr>
      <vt:lpstr>登入頁面-MySQL</vt:lpstr>
      <vt:lpstr>註冊頁面-AJAX</vt:lpstr>
      <vt:lpstr>修改會員資料頁面</vt:lpstr>
      <vt:lpstr>課程總覽頁面</vt:lpstr>
      <vt:lpstr>留言板功能</vt:lpstr>
      <vt:lpstr>圖片上傳功能</vt:lpstr>
      <vt:lpstr>爬蟲程式</vt:lpstr>
      <vt:lpstr>製作過程中遇到的困難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主題: 開放式課程討論區</dc:title>
  <dc:creator>Windows 使用者</dc:creator>
  <cp:lastModifiedBy>Lonelygod</cp:lastModifiedBy>
  <cp:revision>53</cp:revision>
  <dcterms:created xsi:type="dcterms:W3CDTF">2017-07-31T06:58:04Z</dcterms:created>
  <dcterms:modified xsi:type="dcterms:W3CDTF">2017-08-01T17:31:45Z</dcterms:modified>
</cp:coreProperties>
</file>