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70" r:id="rId4"/>
    <p:sldId id="258" r:id="rId5"/>
    <p:sldId id="259" r:id="rId6"/>
    <p:sldId id="271" r:id="rId7"/>
    <p:sldId id="272" r:id="rId8"/>
    <p:sldId id="260" r:id="rId9"/>
    <p:sldId id="261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ustomer Order Tracking" id="{5E7B419B-B439-4960-9B06-7618ABB587DD}">
          <p14:sldIdLst>
            <p14:sldId id="257"/>
            <p14:sldId id="273"/>
            <p14:sldId id="270"/>
            <p14:sldId id="258"/>
          </p14:sldIdLst>
        </p14:section>
        <p14:section name="Factory Worker Tracking" id="{396B444A-C49D-4C69-A4B9-FC047C3BBC18}">
          <p14:sldIdLst>
            <p14:sldId id="259"/>
            <p14:sldId id="271"/>
          </p14:sldIdLst>
        </p14:section>
        <p14:section name="Factory Manager" id="{73852510-01FC-47BB-9BDD-21C00235C255}">
          <p14:sldIdLst>
            <p14:sldId id="272"/>
            <p14:sldId id="260"/>
          </p14:sldIdLst>
        </p14:section>
        <p14:section name="Factory Manager (Shipping)" id="{33B749F5-46DF-4840-BFAF-049917AED504}">
          <p14:sldIdLst>
            <p14:sldId id="261"/>
          </p14:sldIdLst>
        </p14:section>
        <p14:section name="Superuser Order Management" id="{3DE4D23B-161F-493A-8077-5EF962DFE72A}">
          <p14:sldIdLst>
            <p14:sldId id="266"/>
            <p14:sldId id="268"/>
          </p14:sldIdLst>
        </p14:section>
        <p14:section name="Superuser Cust Management" id="{EDF7007E-E7FE-4BA8-8007-2F68261E65D2}">
          <p14:sldIdLst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981" autoAdjust="0"/>
  </p:normalViewPr>
  <p:slideViewPr>
    <p:cSldViewPr snapToGrid="0">
      <p:cViewPr>
        <p:scale>
          <a:sx n="60" d="100"/>
          <a:sy n="60" d="100"/>
        </p:scale>
        <p:origin x="1255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2562-FAC9-4C3A-AB17-8B54A2074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CDF97-2377-4E13-9C20-5BA2B6EF8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BC767-6E79-446F-B869-BC620471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912C0-2E8B-4218-825F-0686A56A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1958-4C26-4029-87ED-DA41B02A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726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03BC-EB90-4186-A911-5BA74C10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A23BE-4662-4BB1-88B0-4E25D78D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2A665-6B41-4676-9070-3DFDC7B2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BA347-AF9F-479C-8AFB-89C22B39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E3B5C-6C04-4B5D-88AB-248729DF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181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C5A09-34C0-4607-B6CD-BAE90D8AE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B1D73-162C-4843-AB65-51BF8C2BD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91DD-2A69-4ED3-A70C-6C7D58CD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5D3E1-50A6-4981-AFBE-B5D2DFD5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53C4-E358-49D5-A671-56982824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188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2E6B-A495-41F8-9311-690F48DC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CE4E-1D58-490E-BD89-4A19E2706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C1AFA-16AA-497E-9458-CB39E1AC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D5630-7C61-4DB7-99D3-FEA823F4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EE5F7-5E56-480C-81F1-6669ADCB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63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73FC-3A19-4848-8B2A-856B5437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699F2-345C-42F0-AF81-37A1A93DB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547FA-54E3-4619-9D18-6E3FC991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3C04-F7AB-476C-8111-C26EB79F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D4C86-E5E0-4795-A720-C417D269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4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2938-6DF3-48D4-AE8A-E0900F9D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63B5-F23A-4F06-BADF-5935D18A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C866A-BB80-4B28-9125-14CD449D8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00B51-5B1F-410A-B4B0-B1396440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61BF5-443C-41BB-9DB3-75C162F9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0032C-4FFC-4445-938D-F5AAC60F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188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15E6-3B7B-43EA-B03C-4F1D61F8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DB135-690C-416C-85D6-DDFB4FB52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D9870-FC32-43C1-A4AA-ED56361F1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1F3ED-AF7E-4396-A771-55159CEFE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61989-0938-4815-9B36-738F8D8DD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28F59-5A26-4553-9750-4D5F33EB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02BBB-ECC1-4F4E-9979-5F553062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9CBAD-215B-459A-A69C-0543D81D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856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A706-5314-44CB-84B7-BDA7E868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C66B5-FC17-41A3-8D42-7F5C5EBF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D9CD4-D0A1-4F29-97E3-BE3DB692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D268E-5F44-40F8-B168-47495DB6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17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596FD-2D4F-4448-B7B0-4C0F2BC6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233AF-7483-46D1-97AD-ADAA1C32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450A9-F38B-4766-9377-6244BEBF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69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4071-D78E-4DEF-9D8F-2DC0C56BB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FF27-7683-4FF4-BE16-87CC2F1E1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D4F7E-6D37-4AEA-BEDF-4B356D846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EBACF-364A-4388-918D-E5F4CC35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BB458-61A1-4820-A26B-C56E7534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B319E-37F3-4109-A4CE-4CF1D19F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425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2E7D-61D0-4D07-B389-033E5C9E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45877-4D65-491A-9C62-B7AE07915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B60EF-1D58-4362-A0CD-54E68AF31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AE9DD-5E79-4A07-87A0-6F3C0995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1D171-855F-45F1-8428-6C28F281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A4575-8FA4-4300-BF2E-AA435734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311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6416D-8B0C-4697-A347-9A7D3FB9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195D0-CC50-459A-B6FB-E2B9BFB47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49541-EE67-4BF2-AAE4-382D16558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036F4-BFBF-458A-A5B2-75C07D714F19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24F8A-E67E-44B8-A98C-4F0AF8C7D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45DA3-4EFB-479F-8CBF-4795BDF3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314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8AC65B-8A59-4CA4-AD50-4BB6AFD34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531"/>
          <a:stretch/>
        </p:blipFill>
        <p:spPr>
          <a:xfrm>
            <a:off x="252983" y="239407"/>
            <a:ext cx="11870089" cy="44118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EA44F3-8B8E-47F0-ACE0-B82BDA607FF8}"/>
              </a:ext>
            </a:extLst>
          </p:cNvPr>
          <p:cNvSpPr/>
          <p:nvPr/>
        </p:nvSpPr>
        <p:spPr>
          <a:xfrm>
            <a:off x="3847326" y="1936592"/>
            <a:ext cx="5413052" cy="2714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3226C-1366-44A1-AA92-69D95982D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69" t="16583" r="35878" b="80392"/>
          <a:stretch/>
        </p:blipFill>
        <p:spPr>
          <a:xfrm>
            <a:off x="3847326" y="1452562"/>
            <a:ext cx="3780544" cy="20747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4E318EC-6D1F-42BC-9DB3-0AD7D20FA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11400"/>
              </p:ext>
            </p:extLst>
          </p:nvPr>
        </p:nvGraphicFramePr>
        <p:xfrm>
          <a:off x="3909420" y="2305924"/>
          <a:ext cx="67338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649">
                  <a:extLst>
                    <a:ext uri="{9D8B030D-6E8A-4147-A177-3AD203B41FA5}">
                      <a16:colId xmlns:a16="http://schemas.microsoft.com/office/drawing/2014/main" val="367326210"/>
                    </a:ext>
                  </a:extLst>
                </a:gridCol>
                <a:gridCol w="1616853">
                  <a:extLst>
                    <a:ext uri="{9D8B030D-6E8A-4147-A177-3AD203B41FA5}">
                      <a16:colId xmlns:a16="http://schemas.microsoft.com/office/drawing/2014/main" val="4262483500"/>
                    </a:ext>
                  </a:extLst>
                </a:gridCol>
                <a:gridCol w="1895412">
                  <a:extLst>
                    <a:ext uri="{9D8B030D-6E8A-4147-A177-3AD203B41FA5}">
                      <a16:colId xmlns:a16="http://schemas.microsoft.com/office/drawing/2014/main" val="479966579"/>
                    </a:ext>
                  </a:extLst>
                </a:gridCol>
                <a:gridCol w="1462946">
                  <a:extLst>
                    <a:ext uri="{9D8B030D-6E8A-4147-A177-3AD203B41FA5}">
                      <a16:colId xmlns:a16="http://schemas.microsoft.com/office/drawing/2014/main" val="1531153365"/>
                    </a:ext>
                  </a:extLst>
                </a:gridCol>
              </a:tblGrid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Order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Data of 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202385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Payment 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$400.00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</a:t>
                      </a:r>
                      <a:r>
                        <a:rPr lang="en-SG" sz="1400" baseline="30000" dirty="0"/>
                        <a:t>st</a:t>
                      </a:r>
                      <a:r>
                        <a:rPr lang="en-SG" sz="1400" dirty="0"/>
                        <a:t> August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820488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Packaging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$350.50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</a:t>
                      </a:r>
                      <a:r>
                        <a:rPr lang="en-SG" sz="1400" baseline="30000" dirty="0"/>
                        <a:t>st</a:t>
                      </a:r>
                      <a:r>
                        <a:rPr lang="en-SG" sz="1400" dirty="0"/>
                        <a:t> August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942694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Packaging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$450.00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</a:t>
                      </a:r>
                      <a:r>
                        <a:rPr lang="en-SG" sz="1400" baseline="30000" dirty="0"/>
                        <a:t>st</a:t>
                      </a:r>
                      <a:r>
                        <a:rPr lang="en-SG" sz="1400" dirty="0"/>
                        <a:t> August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26302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$749.90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</a:t>
                      </a:r>
                      <a:r>
                        <a:rPr lang="en-SG" sz="1400" baseline="30000" dirty="0"/>
                        <a:t>st</a:t>
                      </a:r>
                      <a:r>
                        <a:rPr lang="en-SG" sz="1400" dirty="0"/>
                        <a:t> August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97982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11BCA05C-FF12-4B5B-94B8-B6622D1C6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751706"/>
              </p:ext>
            </p:extLst>
          </p:nvPr>
        </p:nvGraphicFramePr>
        <p:xfrm>
          <a:off x="3909420" y="4245394"/>
          <a:ext cx="67338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649">
                  <a:extLst>
                    <a:ext uri="{9D8B030D-6E8A-4147-A177-3AD203B41FA5}">
                      <a16:colId xmlns:a16="http://schemas.microsoft.com/office/drawing/2014/main" val="367326210"/>
                    </a:ext>
                  </a:extLst>
                </a:gridCol>
                <a:gridCol w="1616853">
                  <a:extLst>
                    <a:ext uri="{9D8B030D-6E8A-4147-A177-3AD203B41FA5}">
                      <a16:colId xmlns:a16="http://schemas.microsoft.com/office/drawing/2014/main" val="4262483500"/>
                    </a:ext>
                  </a:extLst>
                </a:gridCol>
                <a:gridCol w="1895412">
                  <a:extLst>
                    <a:ext uri="{9D8B030D-6E8A-4147-A177-3AD203B41FA5}">
                      <a16:colId xmlns:a16="http://schemas.microsoft.com/office/drawing/2014/main" val="479966579"/>
                    </a:ext>
                  </a:extLst>
                </a:gridCol>
                <a:gridCol w="1462946">
                  <a:extLst>
                    <a:ext uri="{9D8B030D-6E8A-4147-A177-3AD203B41FA5}">
                      <a16:colId xmlns:a16="http://schemas.microsoft.com/office/drawing/2014/main" val="1531153365"/>
                    </a:ext>
                  </a:extLst>
                </a:gridCol>
              </a:tblGrid>
              <a:tr h="300594">
                <a:tc>
                  <a:txBody>
                    <a:bodyPr/>
                    <a:lstStyle/>
                    <a:p>
                      <a:r>
                        <a:rPr lang="en-SG" sz="1400" dirty="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Delivery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Date of 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202385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25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$400.00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820488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25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$350.50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942694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25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$450.00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26302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25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$749.90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9798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336C4E7-6CB4-45AE-8B1A-7321F13A8FD4}"/>
              </a:ext>
            </a:extLst>
          </p:cNvPr>
          <p:cNvSpPr txBox="1"/>
          <p:nvPr/>
        </p:nvSpPr>
        <p:spPr>
          <a:xfrm>
            <a:off x="6484017" y="1937320"/>
            <a:ext cx="1584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Current Orders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23105D-99DE-4183-83D9-5AED2309DA3B}"/>
              </a:ext>
            </a:extLst>
          </p:cNvPr>
          <p:cNvSpPr txBox="1"/>
          <p:nvPr/>
        </p:nvSpPr>
        <p:spPr>
          <a:xfrm>
            <a:off x="6553852" y="3876062"/>
            <a:ext cx="15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Past Purchases</a:t>
            </a:r>
          </a:p>
        </p:txBody>
      </p:sp>
    </p:spTree>
    <p:extLst>
      <p:ext uri="{BB962C8B-B14F-4D97-AF65-F5344CB8AC3E}">
        <p14:creationId xmlns:p14="http://schemas.microsoft.com/office/powerpoint/2010/main" val="346948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5713AB-34A0-441E-BE34-669055468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11"/>
          <a:stretch/>
        </p:blipFill>
        <p:spPr>
          <a:xfrm>
            <a:off x="609600" y="171939"/>
            <a:ext cx="10972800" cy="6432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774ACC-5DF0-41C9-ADC8-315B9594BC49}"/>
              </a:ext>
            </a:extLst>
          </p:cNvPr>
          <p:cNvSpPr txBox="1"/>
          <p:nvPr/>
        </p:nvSpPr>
        <p:spPr>
          <a:xfrm>
            <a:off x="2708726" y="770021"/>
            <a:ext cx="311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Order Management Dashboard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736051-660C-4955-958B-BAFB8CF72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58385"/>
              </p:ext>
            </p:extLst>
          </p:nvPr>
        </p:nvGraphicFramePr>
        <p:xfrm>
          <a:off x="2781392" y="2292332"/>
          <a:ext cx="8492674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73">
                  <a:extLst>
                    <a:ext uri="{9D8B030D-6E8A-4147-A177-3AD203B41FA5}">
                      <a16:colId xmlns:a16="http://schemas.microsoft.com/office/drawing/2014/main" val="3373742790"/>
                    </a:ext>
                  </a:extLst>
                </a:gridCol>
                <a:gridCol w="1963694">
                  <a:extLst>
                    <a:ext uri="{9D8B030D-6E8A-4147-A177-3AD203B41FA5}">
                      <a16:colId xmlns:a16="http://schemas.microsoft.com/office/drawing/2014/main" val="2898927634"/>
                    </a:ext>
                  </a:extLst>
                </a:gridCol>
                <a:gridCol w="817510">
                  <a:extLst>
                    <a:ext uri="{9D8B030D-6E8A-4147-A177-3AD203B41FA5}">
                      <a16:colId xmlns:a16="http://schemas.microsoft.com/office/drawing/2014/main" val="4134715472"/>
                    </a:ext>
                  </a:extLst>
                </a:gridCol>
                <a:gridCol w="1244922">
                  <a:extLst>
                    <a:ext uri="{9D8B030D-6E8A-4147-A177-3AD203B41FA5}">
                      <a16:colId xmlns:a16="http://schemas.microsoft.com/office/drawing/2014/main" val="3503901138"/>
                    </a:ext>
                  </a:extLst>
                </a:gridCol>
                <a:gridCol w="914060">
                  <a:extLst>
                    <a:ext uri="{9D8B030D-6E8A-4147-A177-3AD203B41FA5}">
                      <a16:colId xmlns:a16="http://schemas.microsoft.com/office/drawing/2014/main" val="592708167"/>
                    </a:ext>
                  </a:extLst>
                </a:gridCol>
                <a:gridCol w="842719">
                  <a:extLst>
                    <a:ext uri="{9D8B030D-6E8A-4147-A177-3AD203B41FA5}">
                      <a16:colId xmlns:a16="http://schemas.microsoft.com/office/drawing/2014/main" val="537909844"/>
                    </a:ext>
                  </a:extLst>
                </a:gridCol>
                <a:gridCol w="842719">
                  <a:extLst>
                    <a:ext uri="{9D8B030D-6E8A-4147-A177-3AD203B41FA5}">
                      <a16:colId xmlns:a16="http://schemas.microsoft.com/office/drawing/2014/main" val="1704695654"/>
                    </a:ext>
                  </a:extLst>
                </a:gridCol>
                <a:gridCol w="847177">
                  <a:extLst>
                    <a:ext uri="{9D8B030D-6E8A-4147-A177-3AD203B41FA5}">
                      <a16:colId xmlns:a16="http://schemas.microsoft.com/office/drawing/2014/main" val="4250037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Order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Courier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Shipping Tracking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Order Total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Customer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Contact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0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8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Preparing to 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3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Packaging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548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#005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8014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SG" sz="1400" dirty="0"/>
                        <a:t>#006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47439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SG" sz="1400" dirty="0"/>
                        <a:t>#007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Waiting for Confirmation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635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#008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Waiting for Confirmation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8473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C4152C-EAC9-4E27-A49F-50BFFCA92AE5}"/>
              </a:ext>
            </a:extLst>
          </p:cNvPr>
          <p:cNvSpPr txBox="1"/>
          <p:nvPr/>
        </p:nvSpPr>
        <p:spPr>
          <a:xfrm>
            <a:off x="2628900" y="1287465"/>
            <a:ext cx="5453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Drop down Filters: [Date (Newest undelivered)], [Date (Oldest undelivered)], [Status]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DD17-8753-471A-85D4-4B6FB898FA9E}"/>
              </a:ext>
            </a:extLst>
          </p:cNvPr>
          <p:cNvSpPr txBox="1"/>
          <p:nvPr/>
        </p:nvSpPr>
        <p:spPr>
          <a:xfrm>
            <a:off x="2628900" y="1564464"/>
            <a:ext cx="1469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Search: [By order ID]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998C61-9828-4437-8B52-B512E4B3489B}"/>
              </a:ext>
            </a:extLst>
          </p:cNvPr>
          <p:cNvSpPr txBox="1"/>
          <p:nvPr/>
        </p:nvSpPr>
        <p:spPr>
          <a:xfrm>
            <a:off x="5053383" y="6124059"/>
            <a:ext cx="408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Page number / Show 100 out of all orders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079E15-E065-4551-97DB-71E863E1A130}"/>
              </a:ext>
            </a:extLst>
          </p:cNvPr>
          <p:cNvSpPr txBox="1"/>
          <p:nvPr/>
        </p:nvSpPr>
        <p:spPr>
          <a:xfrm>
            <a:off x="700611" y="3186364"/>
            <a:ext cx="1631409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SG" sz="1400" dirty="0"/>
              <a:t>Order Management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0CC403AC-0369-42A8-A055-73CC834BB57D}"/>
              </a:ext>
            </a:extLst>
          </p:cNvPr>
          <p:cNvSpPr/>
          <p:nvPr/>
        </p:nvSpPr>
        <p:spPr>
          <a:xfrm>
            <a:off x="2781392" y="1909451"/>
            <a:ext cx="1185045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All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00A415DB-CF60-41B5-BB48-B1EAB9E11471}"/>
              </a:ext>
            </a:extLst>
          </p:cNvPr>
          <p:cNvSpPr/>
          <p:nvPr/>
        </p:nvSpPr>
        <p:spPr>
          <a:xfrm>
            <a:off x="4203723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New Orders</a:t>
            </a: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F244E580-F2F7-43FE-A9D1-EA304A5F4342}"/>
              </a:ext>
            </a:extLst>
          </p:cNvPr>
          <p:cNvSpPr/>
          <p:nvPr/>
        </p:nvSpPr>
        <p:spPr>
          <a:xfrm>
            <a:off x="5748164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Production</a:t>
            </a: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B066C934-B9EA-461C-9833-F9BFCD597A33}"/>
              </a:ext>
            </a:extLst>
          </p:cNvPr>
          <p:cNvSpPr/>
          <p:nvPr/>
        </p:nvSpPr>
        <p:spPr>
          <a:xfrm>
            <a:off x="7313869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Packaging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45648B83-D55A-44CB-B3F4-B018F208F884}"/>
              </a:ext>
            </a:extLst>
          </p:cNvPr>
          <p:cNvSpPr/>
          <p:nvPr/>
        </p:nvSpPr>
        <p:spPr>
          <a:xfrm>
            <a:off x="8815808" y="191160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Shipping</a:t>
            </a: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00830939-9EEC-495D-830C-7ECB159B7050}"/>
              </a:ext>
            </a:extLst>
          </p:cNvPr>
          <p:cNvSpPr/>
          <p:nvPr/>
        </p:nvSpPr>
        <p:spPr>
          <a:xfrm>
            <a:off x="10269302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45200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5713AB-34A0-441E-BE34-669055468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11"/>
          <a:stretch/>
        </p:blipFill>
        <p:spPr>
          <a:xfrm>
            <a:off x="609600" y="171939"/>
            <a:ext cx="10972800" cy="6432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774ACC-5DF0-41C9-ADC8-315B9594BC49}"/>
              </a:ext>
            </a:extLst>
          </p:cNvPr>
          <p:cNvSpPr txBox="1"/>
          <p:nvPr/>
        </p:nvSpPr>
        <p:spPr>
          <a:xfrm>
            <a:off x="2708726" y="770021"/>
            <a:ext cx="311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Order Management Dashboard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079E15-E065-4551-97DB-71E863E1A130}"/>
              </a:ext>
            </a:extLst>
          </p:cNvPr>
          <p:cNvSpPr txBox="1"/>
          <p:nvPr/>
        </p:nvSpPr>
        <p:spPr>
          <a:xfrm>
            <a:off x="700611" y="3186364"/>
            <a:ext cx="1631409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SG" sz="1400" dirty="0"/>
              <a:t>Order Management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0A774F-E148-41A5-A106-BF36C5E34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571005"/>
              </p:ext>
            </p:extLst>
          </p:nvPr>
        </p:nvGraphicFramePr>
        <p:xfrm>
          <a:off x="2831840" y="1800524"/>
          <a:ext cx="826127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280">
                  <a:extLst>
                    <a:ext uri="{9D8B030D-6E8A-4147-A177-3AD203B41FA5}">
                      <a16:colId xmlns:a16="http://schemas.microsoft.com/office/drawing/2014/main" val="2898927634"/>
                    </a:ext>
                  </a:extLst>
                </a:gridCol>
                <a:gridCol w="2011199">
                  <a:extLst>
                    <a:ext uri="{9D8B030D-6E8A-4147-A177-3AD203B41FA5}">
                      <a16:colId xmlns:a16="http://schemas.microsoft.com/office/drawing/2014/main" val="3503901138"/>
                    </a:ext>
                  </a:extLst>
                </a:gridCol>
                <a:gridCol w="1735117">
                  <a:extLst>
                    <a:ext uri="{9D8B030D-6E8A-4147-A177-3AD203B41FA5}">
                      <a16:colId xmlns:a16="http://schemas.microsoft.com/office/drawing/2014/main" val="592708167"/>
                    </a:ext>
                  </a:extLst>
                </a:gridCol>
                <a:gridCol w="1319849">
                  <a:extLst>
                    <a:ext uri="{9D8B030D-6E8A-4147-A177-3AD203B41FA5}">
                      <a16:colId xmlns:a16="http://schemas.microsoft.com/office/drawing/2014/main" val="537909844"/>
                    </a:ext>
                  </a:extLst>
                </a:gridCol>
                <a:gridCol w="1326831">
                  <a:extLst>
                    <a:ext uri="{9D8B030D-6E8A-4147-A177-3AD203B41FA5}">
                      <a16:colId xmlns:a16="http://schemas.microsoft.com/office/drawing/2014/main" val="4250037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Shipping Tracking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Order Total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Customer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Contact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A1234Z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ha@gmail.com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91234567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036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CD196DA-C066-40C3-809A-504F72F5D111}"/>
              </a:ext>
            </a:extLst>
          </p:cNvPr>
          <p:cNvSpPr txBox="1"/>
          <p:nvPr/>
        </p:nvSpPr>
        <p:spPr>
          <a:xfrm>
            <a:off x="2770889" y="1426458"/>
            <a:ext cx="225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Order Number: #0001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6B812-76F0-4103-8E33-107C5165CD0B}"/>
              </a:ext>
            </a:extLst>
          </p:cNvPr>
          <p:cNvSpPr txBox="1"/>
          <p:nvPr/>
        </p:nvSpPr>
        <p:spPr>
          <a:xfrm>
            <a:off x="2831840" y="2911925"/>
            <a:ext cx="284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Stripe Charge ID: abc123456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B6578A-3F61-475F-97A4-0207A2496B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36" t="14815" r="11509" b="77846"/>
          <a:stretch/>
        </p:blipFill>
        <p:spPr>
          <a:xfrm>
            <a:off x="2770889" y="4501202"/>
            <a:ext cx="4211970" cy="5033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9277E9-436E-4BA2-BA60-909B430B9B00}"/>
              </a:ext>
            </a:extLst>
          </p:cNvPr>
          <p:cNvSpPr txBox="1"/>
          <p:nvPr/>
        </p:nvSpPr>
        <p:spPr>
          <a:xfrm>
            <a:off x="2819725" y="5049011"/>
            <a:ext cx="76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Product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FE538B-6323-48FC-8266-CF2935449893}"/>
              </a:ext>
            </a:extLst>
          </p:cNvPr>
          <p:cNvSpPr txBox="1"/>
          <p:nvPr/>
        </p:nvSpPr>
        <p:spPr>
          <a:xfrm>
            <a:off x="3610848" y="5049010"/>
            <a:ext cx="734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Pattern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8F6D35-4263-4874-B5BA-EE87B49235ED}"/>
              </a:ext>
            </a:extLst>
          </p:cNvPr>
          <p:cNvSpPr txBox="1"/>
          <p:nvPr/>
        </p:nvSpPr>
        <p:spPr>
          <a:xfrm>
            <a:off x="4499360" y="5049009"/>
            <a:ext cx="820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Material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08C0AB-A15C-4727-BEDA-6B5DB92CB417}"/>
              </a:ext>
            </a:extLst>
          </p:cNvPr>
          <p:cNvSpPr txBox="1"/>
          <p:nvPr/>
        </p:nvSpPr>
        <p:spPr>
          <a:xfrm>
            <a:off x="5539371" y="5049008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 err="1"/>
              <a:t>Color</a:t>
            </a:r>
            <a:endParaRPr lang="en-SG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1A6F7-F142-48B0-9EFA-DB1494D393C5}"/>
              </a:ext>
            </a:extLst>
          </p:cNvPr>
          <p:cNvSpPr txBox="1"/>
          <p:nvPr/>
        </p:nvSpPr>
        <p:spPr>
          <a:xfrm>
            <a:off x="6419682" y="5049008"/>
            <a:ext cx="47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Size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AB74D9-18B0-48FC-B377-5B244461A5F6}"/>
              </a:ext>
            </a:extLst>
          </p:cNvPr>
          <p:cNvSpPr txBox="1"/>
          <p:nvPr/>
        </p:nvSpPr>
        <p:spPr>
          <a:xfrm>
            <a:off x="2796916" y="5739838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Bedding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858EFC-4C22-4182-9FF5-708BD7492EA0}"/>
              </a:ext>
            </a:extLst>
          </p:cNvPr>
          <p:cNvSpPr txBox="1"/>
          <p:nvPr/>
        </p:nvSpPr>
        <p:spPr>
          <a:xfrm>
            <a:off x="3588212" y="5739838"/>
            <a:ext cx="817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P01 Tree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8AE684-87DB-48D2-83EE-5465DF9B304C}"/>
              </a:ext>
            </a:extLst>
          </p:cNvPr>
          <p:cNvSpPr txBox="1"/>
          <p:nvPr/>
        </p:nvSpPr>
        <p:spPr>
          <a:xfrm>
            <a:off x="4431116" y="5739837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M01 Silk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881687-A9D9-4B6F-AD35-5356B51F1D9F}"/>
              </a:ext>
            </a:extLst>
          </p:cNvPr>
          <p:cNvSpPr txBox="1"/>
          <p:nvPr/>
        </p:nvSpPr>
        <p:spPr>
          <a:xfrm>
            <a:off x="5371418" y="5739836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C01 Pink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5B0F6-5522-4557-A88F-A2FBD3A72268}"/>
              </a:ext>
            </a:extLst>
          </p:cNvPr>
          <p:cNvSpPr txBox="1"/>
          <p:nvPr/>
        </p:nvSpPr>
        <p:spPr>
          <a:xfrm>
            <a:off x="6318132" y="5739835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Queen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FF2E7E-FC02-4BAF-83DE-9BD86D3BAE21}"/>
              </a:ext>
            </a:extLst>
          </p:cNvPr>
          <p:cNvSpPr txBox="1"/>
          <p:nvPr/>
        </p:nvSpPr>
        <p:spPr>
          <a:xfrm>
            <a:off x="7108960" y="5049007"/>
            <a:ext cx="84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Quantity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8000E6-3FE1-40D1-9310-7EC36135ABA9}"/>
              </a:ext>
            </a:extLst>
          </p:cNvPr>
          <p:cNvSpPr txBox="1"/>
          <p:nvPr/>
        </p:nvSpPr>
        <p:spPr>
          <a:xfrm>
            <a:off x="7328733" y="57535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939A49-2BCC-433A-A4D6-DFBE79FEAD70}"/>
              </a:ext>
            </a:extLst>
          </p:cNvPr>
          <p:cNvSpPr txBox="1"/>
          <p:nvPr/>
        </p:nvSpPr>
        <p:spPr>
          <a:xfrm>
            <a:off x="2831840" y="3389491"/>
            <a:ext cx="501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Delivery Address: 55A Zion Road, Singapore 247780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F71169-5A86-4054-88EF-FB7B03B99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889" y="6703251"/>
            <a:ext cx="1008904" cy="56192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FCF53CF-9A4D-4F60-ADD0-7D5D1D10C0F6}"/>
              </a:ext>
            </a:extLst>
          </p:cNvPr>
          <p:cNvSpPr/>
          <p:nvPr/>
        </p:nvSpPr>
        <p:spPr>
          <a:xfrm>
            <a:off x="2708726" y="2099307"/>
            <a:ext cx="1900747" cy="689468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F958190-A261-4579-8C07-90B713E14599}"/>
              </a:ext>
            </a:extLst>
          </p:cNvPr>
          <p:cNvSpPr/>
          <p:nvPr/>
        </p:nvSpPr>
        <p:spPr>
          <a:xfrm>
            <a:off x="4670533" y="2123206"/>
            <a:ext cx="1900747" cy="689468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34DF6BA-1980-4B16-832F-7C1498D95870}"/>
              </a:ext>
            </a:extLst>
          </p:cNvPr>
          <p:cNvSpPr/>
          <p:nvPr/>
        </p:nvSpPr>
        <p:spPr>
          <a:xfrm>
            <a:off x="4279250" y="3243788"/>
            <a:ext cx="3765228" cy="689468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BB2159-608E-484E-BF89-2372377EF59A}"/>
              </a:ext>
            </a:extLst>
          </p:cNvPr>
          <p:cNvSpPr/>
          <p:nvPr/>
        </p:nvSpPr>
        <p:spPr>
          <a:xfrm>
            <a:off x="2758620" y="5562671"/>
            <a:ext cx="4358058" cy="689468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AF2442-EE4A-4A2B-B917-B0B2A44F95D7}"/>
              </a:ext>
            </a:extLst>
          </p:cNvPr>
          <p:cNvSpPr txBox="1"/>
          <p:nvPr/>
        </p:nvSpPr>
        <p:spPr>
          <a:xfrm>
            <a:off x="8235233" y="504900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Price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0DB204-204B-418F-BCA5-DFA7104F8E74}"/>
              </a:ext>
            </a:extLst>
          </p:cNvPr>
          <p:cNvSpPr txBox="1"/>
          <p:nvPr/>
        </p:nvSpPr>
        <p:spPr>
          <a:xfrm>
            <a:off x="8208609" y="5753517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$1000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32FB08-EE4A-490E-9C08-816A604EDED0}"/>
              </a:ext>
            </a:extLst>
          </p:cNvPr>
          <p:cNvSpPr/>
          <p:nvPr/>
        </p:nvSpPr>
        <p:spPr>
          <a:xfrm>
            <a:off x="5946090" y="824750"/>
            <a:ext cx="1774657" cy="867342"/>
          </a:xfrm>
          <a:prstGeom prst="rect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Special Status Choice Available: </a:t>
            </a:r>
            <a:r>
              <a:rPr lang="en-SG" sz="1400" b="1" u="sng" dirty="0"/>
              <a:t>Cancelled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55DC34B-5CA0-45FA-BE52-8AD13B4E9B2B}"/>
              </a:ext>
            </a:extLst>
          </p:cNvPr>
          <p:cNvSpPr/>
          <p:nvPr/>
        </p:nvSpPr>
        <p:spPr>
          <a:xfrm rot="8749210">
            <a:off x="4482844" y="1508657"/>
            <a:ext cx="1201348" cy="303287"/>
          </a:xfrm>
          <a:prstGeom prst="rightArrow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471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5713AB-34A0-441E-BE34-669055468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11"/>
          <a:stretch/>
        </p:blipFill>
        <p:spPr>
          <a:xfrm>
            <a:off x="609600" y="171939"/>
            <a:ext cx="10972800" cy="6432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774ACC-5DF0-41C9-ADC8-315B9594BC49}"/>
              </a:ext>
            </a:extLst>
          </p:cNvPr>
          <p:cNvSpPr txBox="1"/>
          <p:nvPr/>
        </p:nvSpPr>
        <p:spPr>
          <a:xfrm>
            <a:off x="2708726" y="770021"/>
            <a:ext cx="347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Customer Management Dashboard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736051-660C-4955-958B-BAFB8CF72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81333"/>
              </p:ext>
            </p:extLst>
          </p:nvPr>
        </p:nvGraphicFramePr>
        <p:xfrm>
          <a:off x="2831841" y="2064284"/>
          <a:ext cx="8351512" cy="3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066">
                  <a:extLst>
                    <a:ext uri="{9D8B030D-6E8A-4147-A177-3AD203B41FA5}">
                      <a16:colId xmlns:a16="http://schemas.microsoft.com/office/drawing/2014/main" val="2898927634"/>
                    </a:ext>
                  </a:extLst>
                </a:gridCol>
                <a:gridCol w="1694306">
                  <a:extLst>
                    <a:ext uri="{9D8B030D-6E8A-4147-A177-3AD203B41FA5}">
                      <a16:colId xmlns:a16="http://schemas.microsoft.com/office/drawing/2014/main" val="3503901138"/>
                    </a:ext>
                  </a:extLst>
                </a:gridCol>
                <a:gridCol w="1891974">
                  <a:extLst>
                    <a:ext uri="{9D8B030D-6E8A-4147-A177-3AD203B41FA5}">
                      <a16:colId xmlns:a16="http://schemas.microsoft.com/office/drawing/2014/main" val="592708167"/>
                    </a:ext>
                  </a:extLst>
                </a:gridCol>
                <a:gridCol w="1503697">
                  <a:extLst>
                    <a:ext uri="{9D8B030D-6E8A-4147-A177-3AD203B41FA5}">
                      <a16:colId xmlns:a16="http://schemas.microsoft.com/office/drawing/2014/main" val="537909844"/>
                    </a:ext>
                  </a:extLst>
                </a:gridCol>
                <a:gridCol w="1595469">
                  <a:extLst>
                    <a:ext uri="{9D8B030D-6E8A-4147-A177-3AD203B41FA5}">
                      <a16:colId xmlns:a16="http://schemas.microsoft.com/office/drawing/2014/main" val="4250037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Customer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Customer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Customer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Customer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Contact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legit@gmail.com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#001, #002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0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#003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8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3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548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#004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8014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474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#005,#010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635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8473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004DD17-8753-471A-85D4-4B6FB898FA9E}"/>
              </a:ext>
            </a:extLst>
          </p:cNvPr>
          <p:cNvSpPr txBox="1"/>
          <p:nvPr/>
        </p:nvSpPr>
        <p:spPr>
          <a:xfrm>
            <a:off x="2628900" y="1564464"/>
            <a:ext cx="4049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Search: [By customer email, customer name, contact number]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998C61-9828-4437-8B52-B512E4B3489B}"/>
              </a:ext>
            </a:extLst>
          </p:cNvPr>
          <p:cNvSpPr txBox="1"/>
          <p:nvPr/>
        </p:nvSpPr>
        <p:spPr>
          <a:xfrm>
            <a:off x="5035216" y="5554689"/>
            <a:ext cx="44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Page number / Show 100 out of all customers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079E15-E065-4551-97DB-71E863E1A130}"/>
              </a:ext>
            </a:extLst>
          </p:cNvPr>
          <p:cNvSpPr txBox="1"/>
          <p:nvPr/>
        </p:nvSpPr>
        <p:spPr>
          <a:xfrm>
            <a:off x="609600" y="3186364"/>
            <a:ext cx="1256779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Customer </a:t>
            </a:r>
          </a:p>
          <a:p>
            <a:r>
              <a:rPr lang="en-SG" sz="1400" dirty="0"/>
              <a:t>Management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60C9D1-A737-4260-B248-E64F077EBCDC}"/>
              </a:ext>
            </a:extLst>
          </p:cNvPr>
          <p:cNvSpPr/>
          <p:nvPr/>
        </p:nvSpPr>
        <p:spPr>
          <a:xfrm>
            <a:off x="4402363" y="2342230"/>
            <a:ext cx="1900747" cy="68946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15B89D-5AD1-420E-804C-7AC152918B20}"/>
              </a:ext>
            </a:extLst>
          </p:cNvPr>
          <p:cNvSpPr/>
          <p:nvPr/>
        </p:nvSpPr>
        <p:spPr>
          <a:xfrm>
            <a:off x="8189349" y="1062100"/>
            <a:ext cx="1774657" cy="867342"/>
          </a:xfrm>
          <a:prstGeom prst="rect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Links to Order Management for that Customer order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47C3D80-20E4-4197-8B4C-6D6E79A7133F}"/>
              </a:ext>
            </a:extLst>
          </p:cNvPr>
          <p:cNvSpPr/>
          <p:nvPr/>
        </p:nvSpPr>
        <p:spPr>
          <a:xfrm rot="7436873">
            <a:off x="7769147" y="1689819"/>
            <a:ext cx="397145" cy="303287"/>
          </a:xfrm>
          <a:prstGeom prst="rightArrow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97AEBF-B530-49CA-BE40-4F62D202FAE9}"/>
              </a:ext>
            </a:extLst>
          </p:cNvPr>
          <p:cNvSpPr/>
          <p:nvPr/>
        </p:nvSpPr>
        <p:spPr>
          <a:xfrm>
            <a:off x="6133494" y="2314527"/>
            <a:ext cx="1900747" cy="68946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9C2CA4-8D0B-4CC0-93FA-8C701E675DB7}"/>
              </a:ext>
            </a:extLst>
          </p:cNvPr>
          <p:cNvSpPr/>
          <p:nvPr/>
        </p:nvSpPr>
        <p:spPr>
          <a:xfrm>
            <a:off x="3354660" y="3436811"/>
            <a:ext cx="1774657" cy="867342"/>
          </a:xfrm>
          <a:prstGeom prst="rect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Links to Customer Management for that Customer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A4E5B35-9FD2-4550-B422-52EAC8FF8456}"/>
              </a:ext>
            </a:extLst>
          </p:cNvPr>
          <p:cNvSpPr/>
          <p:nvPr/>
        </p:nvSpPr>
        <p:spPr>
          <a:xfrm rot="18852023">
            <a:off x="4335512" y="3055757"/>
            <a:ext cx="397145" cy="303287"/>
          </a:xfrm>
          <a:prstGeom prst="rightArrow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7032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5713AB-34A0-441E-BE34-669055468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11"/>
          <a:stretch/>
        </p:blipFill>
        <p:spPr>
          <a:xfrm>
            <a:off x="609600" y="171939"/>
            <a:ext cx="10972800" cy="6432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774ACC-5DF0-41C9-ADC8-315B9594BC49}"/>
              </a:ext>
            </a:extLst>
          </p:cNvPr>
          <p:cNvSpPr txBox="1"/>
          <p:nvPr/>
        </p:nvSpPr>
        <p:spPr>
          <a:xfrm>
            <a:off x="2708726" y="770021"/>
            <a:ext cx="347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Customer Management Dashboard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736051-660C-4955-958B-BAFB8CF72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384488"/>
              </p:ext>
            </p:extLst>
          </p:nvPr>
        </p:nvGraphicFramePr>
        <p:xfrm>
          <a:off x="2837529" y="2090872"/>
          <a:ext cx="8333792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618">
                  <a:extLst>
                    <a:ext uri="{9D8B030D-6E8A-4147-A177-3AD203B41FA5}">
                      <a16:colId xmlns:a16="http://schemas.microsoft.com/office/drawing/2014/main" val="2898927634"/>
                    </a:ext>
                  </a:extLst>
                </a:gridCol>
                <a:gridCol w="998621">
                  <a:extLst>
                    <a:ext uri="{9D8B030D-6E8A-4147-A177-3AD203B41FA5}">
                      <a16:colId xmlns:a16="http://schemas.microsoft.com/office/drawing/2014/main" val="3503901138"/>
                    </a:ext>
                  </a:extLst>
                </a:gridCol>
                <a:gridCol w="945004">
                  <a:extLst>
                    <a:ext uri="{9D8B030D-6E8A-4147-A177-3AD203B41FA5}">
                      <a16:colId xmlns:a16="http://schemas.microsoft.com/office/drawing/2014/main" val="3571400327"/>
                    </a:ext>
                  </a:extLst>
                </a:gridCol>
                <a:gridCol w="1887959">
                  <a:extLst>
                    <a:ext uri="{9D8B030D-6E8A-4147-A177-3AD203B41FA5}">
                      <a16:colId xmlns:a16="http://schemas.microsoft.com/office/drawing/2014/main" val="592708167"/>
                    </a:ext>
                  </a:extLst>
                </a:gridCol>
                <a:gridCol w="750253">
                  <a:extLst>
                    <a:ext uri="{9D8B030D-6E8A-4147-A177-3AD203B41FA5}">
                      <a16:colId xmlns:a16="http://schemas.microsoft.com/office/drawing/2014/main" val="537909844"/>
                    </a:ext>
                  </a:extLst>
                </a:gridCol>
                <a:gridCol w="750253">
                  <a:extLst>
                    <a:ext uri="{9D8B030D-6E8A-4147-A177-3AD203B41FA5}">
                      <a16:colId xmlns:a16="http://schemas.microsoft.com/office/drawing/2014/main" val="3500270584"/>
                    </a:ext>
                  </a:extLst>
                </a:gridCol>
                <a:gridCol w="1592084">
                  <a:extLst>
                    <a:ext uri="{9D8B030D-6E8A-4147-A177-3AD203B41FA5}">
                      <a16:colId xmlns:a16="http://schemas.microsoft.com/office/drawing/2014/main" val="4250037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Customer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Postal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Contact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#001, #002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03689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1D079E15-E065-4551-97DB-71E863E1A130}"/>
              </a:ext>
            </a:extLst>
          </p:cNvPr>
          <p:cNvSpPr txBox="1"/>
          <p:nvPr/>
        </p:nvSpPr>
        <p:spPr>
          <a:xfrm>
            <a:off x="609600" y="3186364"/>
            <a:ext cx="1256779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Customer </a:t>
            </a:r>
          </a:p>
          <a:p>
            <a:r>
              <a:rPr lang="en-SG" sz="1400" dirty="0"/>
              <a:t>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F16DC1-2F8A-4028-8CDB-C813CC1FD09D}"/>
              </a:ext>
            </a:extLst>
          </p:cNvPr>
          <p:cNvSpPr txBox="1"/>
          <p:nvPr/>
        </p:nvSpPr>
        <p:spPr>
          <a:xfrm>
            <a:off x="2782015" y="1552769"/>
            <a:ext cx="340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Customer Email: </a:t>
            </a:r>
            <a:r>
              <a:rPr lang="en-SG" dirty="0"/>
              <a:t>legit@gmail.com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DA4803-8648-4D36-B74D-A3DA199DBF88}"/>
              </a:ext>
            </a:extLst>
          </p:cNvPr>
          <p:cNvSpPr/>
          <p:nvPr/>
        </p:nvSpPr>
        <p:spPr>
          <a:xfrm>
            <a:off x="8189349" y="1062100"/>
            <a:ext cx="1774657" cy="867342"/>
          </a:xfrm>
          <a:prstGeom prst="rect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Links to Order Management for that Customer order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2B583E1-3033-4017-B36C-E34E10B14921}"/>
              </a:ext>
            </a:extLst>
          </p:cNvPr>
          <p:cNvSpPr/>
          <p:nvPr/>
        </p:nvSpPr>
        <p:spPr>
          <a:xfrm rot="7436873">
            <a:off x="7769147" y="1689819"/>
            <a:ext cx="397145" cy="303287"/>
          </a:xfrm>
          <a:prstGeom prst="rightArrow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FB7AB9-53C6-417D-A94F-75943214CE15}"/>
              </a:ext>
            </a:extLst>
          </p:cNvPr>
          <p:cNvSpPr/>
          <p:nvPr/>
        </p:nvSpPr>
        <p:spPr>
          <a:xfrm>
            <a:off x="6097860" y="2446101"/>
            <a:ext cx="1900747" cy="68946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FD5A7A-2C8B-4E4A-A966-D3E824344F41}"/>
              </a:ext>
            </a:extLst>
          </p:cNvPr>
          <p:cNvSpPr/>
          <p:nvPr/>
        </p:nvSpPr>
        <p:spPr>
          <a:xfrm>
            <a:off x="2707902" y="2496896"/>
            <a:ext cx="1665577" cy="689468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E4A147-63B6-464B-BA75-47C99A02BB1C}"/>
              </a:ext>
            </a:extLst>
          </p:cNvPr>
          <p:cNvSpPr/>
          <p:nvPr/>
        </p:nvSpPr>
        <p:spPr>
          <a:xfrm>
            <a:off x="3863815" y="2496896"/>
            <a:ext cx="1498065" cy="689468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FE5473-2F2D-4C2E-842C-EAFE0A706235}"/>
              </a:ext>
            </a:extLst>
          </p:cNvPr>
          <p:cNvSpPr/>
          <p:nvPr/>
        </p:nvSpPr>
        <p:spPr>
          <a:xfrm>
            <a:off x="9577137" y="2459175"/>
            <a:ext cx="1730785" cy="689468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072E52-6540-40D1-B2FF-13D8CB229551}"/>
              </a:ext>
            </a:extLst>
          </p:cNvPr>
          <p:cNvSpPr/>
          <p:nvPr/>
        </p:nvSpPr>
        <p:spPr>
          <a:xfrm>
            <a:off x="7868981" y="2471499"/>
            <a:ext cx="1127116" cy="689468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8AEA70E-C0F4-4C3C-BF4B-A58EA8ECA9EB}"/>
              </a:ext>
            </a:extLst>
          </p:cNvPr>
          <p:cNvSpPr/>
          <p:nvPr/>
        </p:nvSpPr>
        <p:spPr>
          <a:xfrm>
            <a:off x="4890101" y="2463479"/>
            <a:ext cx="1498065" cy="689468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CFCFD4-F0AF-430C-882B-078F45DA772D}"/>
              </a:ext>
            </a:extLst>
          </p:cNvPr>
          <p:cNvSpPr/>
          <p:nvPr/>
        </p:nvSpPr>
        <p:spPr>
          <a:xfrm>
            <a:off x="8579647" y="2484573"/>
            <a:ext cx="1127116" cy="689468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31013CD-320C-465D-8C70-A15562C6F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911" y="5845505"/>
            <a:ext cx="1008904" cy="5619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47F56F-5550-40C4-B03C-B6373523CDDC}"/>
              </a:ext>
            </a:extLst>
          </p:cNvPr>
          <p:cNvSpPr/>
          <p:nvPr/>
        </p:nvSpPr>
        <p:spPr>
          <a:xfrm>
            <a:off x="2926012" y="3636052"/>
            <a:ext cx="2713121" cy="3248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Multiple Address List?</a:t>
            </a:r>
          </a:p>
        </p:txBody>
      </p:sp>
    </p:spTree>
    <p:extLst>
      <p:ext uri="{BB962C8B-B14F-4D97-AF65-F5344CB8AC3E}">
        <p14:creationId xmlns:p14="http://schemas.microsoft.com/office/powerpoint/2010/main" val="391500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8AC65B-8A59-4CA4-AD50-4BB6AFD34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531"/>
          <a:stretch/>
        </p:blipFill>
        <p:spPr>
          <a:xfrm>
            <a:off x="252983" y="239407"/>
            <a:ext cx="11870089" cy="44118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EA44F3-8B8E-47F0-ACE0-B82BDA607FF8}"/>
              </a:ext>
            </a:extLst>
          </p:cNvPr>
          <p:cNvSpPr/>
          <p:nvPr/>
        </p:nvSpPr>
        <p:spPr>
          <a:xfrm>
            <a:off x="3847326" y="1936592"/>
            <a:ext cx="5413052" cy="2714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3226C-1366-44A1-AA92-69D95982D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69" t="16583" r="35878" b="80392"/>
          <a:stretch/>
        </p:blipFill>
        <p:spPr>
          <a:xfrm>
            <a:off x="3847326" y="1452562"/>
            <a:ext cx="3780544" cy="207470"/>
          </a:xfrm>
          <a:prstGeom prst="rect">
            <a:avLst/>
          </a:prstGeom>
        </p:spPr>
      </p:pic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11BCA05C-FF12-4B5B-94B8-B6622D1C6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883403"/>
              </p:ext>
            </p:extLst>
          </p:nvPr>
        </p:nvGraphicFramePr>
        <p:xfrm>
          <a:off x="3855872" y="3136070"/>
          <a:ext cx="67338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649">
                  <a:extLst>
                    <a:ext uri="{9D8B030D-6E8A-4147-A177-3AD203B41FA5}">
                      <a16:colId xmlns:a16="http://schemas.microsoft.com/office/drawing/2014/main" val="367326210"/>
                    </a:ext>
                  </a:extLst>
                </a:gridCol>
                <a:gridCol w="1616853">
                  <a:extLst>
                    <a:ext uri="{9D8B030D-6E8A-4147-A177-3AD203B41FA5}">
                      <a16:colId xmlns:a16="http://schemas.microsoft.com/office/drawing/2014/main" val="4262483500"/>
                    </a:ext>
                  </a:extLst>
                </a:gridCol>
                <a:gridCol w="1895412">
                  <a:extLst>
                    <a:ext uri="{9D8B030D-6E8A-4147-A177-3AD203B41FA5}">
                      <a16:colId xmlns:a16="http://schemas.microsoft.com/office/drawing/2014/main" val="479966579"/>
                    </a:ext>
                  </a:extLst>
                </a:gridCol>
                <a:gridCol w="1462946">
                  <a:extLst>
                    <a:ext uri="{9D8B030D-6E8A-4147-A177-3AD203B41FA5}">
                      <a16:colId xmlns:a16="http://schemas.microsoft.com/office/drawing/2014/main" val="1531153365"/>
                    </a:ext>
                  </a:extLst>
                </a:gridCol>
              </a:tblGrid>
              <a:tr h="300594">
                <a:tc>
                  <a:txBody>
                    <a:bodyPr/>
                    <a:lstStyle/>
                    <a:p>
                      <a:r>
                        <a:rPr lang="en-SG" sz="1400" dirty="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Delivery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Date of 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202385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25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$400.00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820488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25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$350.50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942694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25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$450.00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26302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25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$749.90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9798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336C4E7-6CB4-45AE-8B1A-7321F13A8FD4}"/>
              </a:ext>
            </a:extLst>
          </p:cNvPr>
          <p:cNvSpPr txBox="1"/>
          <p:nvPr/>
        </p:nvSpPr>
        <p:spPr>
          <a:xfrm>
            <a:off x="6484017" y="1937320"/>
            <a:ext cx="1584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Current Orders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23105D-99DE-4183-83D9-5AED2309DA3B}"/>
              </a:ext>
            </a:extLst>
          </p:cNvPr>
          <p:cNvSpPr txBox="1"/>
          <p:nvPr/>
        </p:nvSpPr>
        <p:spPr>
          <a:xfrm>
            <a:off x="6500304" y="2766738"/>
            <a:ext cx="15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Past Purchases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2A6BD-8CCD-45CC-A7C0-BCCB36FF1A9C}"/>
              </a:ext>
            </a:extLst>
          </p:cNvPr>
          <p:cNvSpPr txBox="1"/>
          <p:nvPr/>
        </p:nvSpPr>
        <p:spPr>
          <a:xfrm>
            <a:off x="6232570" y="2299872"/>
            <a:ext cx="2103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No orders in process</a:t>
            </a:r>
          </a:p>
        </p:txBody>
      </p:sp>
    </p:spTree>
    <p:extLst>
      <p:ext uri="{BB962C8B-B14F-4D97-AF65-F5344CB8AC3E}">
        <p14:creationId xmlns:p14="http://schemas.microsoft.com/office/powerpoint/2010/main" val="133245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8AC65B-8A59-4CA4-AD50-4BB6AFD34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531"/>
          <a:stretch/>
        </p:blipFill>
        <p:spPr>
          <a:xfrm>
            <a:off x="252983" y="239407"/>
            <a:ext cx="11870089" cy="44118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EA44F3-8B8E-47F0-ACE0-B82BDA607FF8}"/>
              </a:ext>
            </a:extLst>
          </p:cNvPr>
          <p:cNvSpPr/>
          <p:nvPr/>
        </p:nvSpPr>
        <p:spPr>
          <a:xfrm>
            <a:off x="3930453" y="1907212"/>
            <a:ext cx="5413052" cy="2714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BE68D-9238-4D01-8729-B1A797E63C8C}"/>
              </a:ext>
            </a:extLst>
          </p:cNvPr>
          <p:cNvSpPr/>
          <p:nvPr/>
        </p:nvSpPr>
        <p:spPr>
          <a:xfrm>
            <a:off x="3847325" y="2336262"/>
            <a:ext cx="6967631" cy="4042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E3D04B-7FA8-4894-969F-67C33BEF3488}"/>
              </a:ext>
            </a:extLst>
          </p:cNvPr>
          <p:cNvSpPr/>
          <p:nvPr/>
        </p:nvSpPr>
        <p:spPr>
          <a:xfrm>
            <a:off x="4090077" y="2671969"/>
            <a:ext cx="6378810" cy="3647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3226C-1366-44A1-AA92-69D95982D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69" t="16583" r="35878" b="80392"/>
          <a:stretch/>
        </p:blipFill>
        <p:spPr>
          <a:xfrm>
            <a:off x="3847326" y="1452562"/>
            <a:ext cx="3780544" cy="207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3082D5-33B5-4F65-886B-39622AC533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l="23673" t="15708" r="62130" b="60095"/>
          <a:stretch/>
        </p:blipFill>
        <p:spPr>
          <a:xfrm>
            <a:off x="4247567" y="4607402"/>
            <a:ext cx="964277" cy="735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B3431-107F-450C-8C5A-8FA13CA9CE8B}"/>
              </a:ext>
            </a:extLst>
          </p:cNvPr>
          <p:cNvSpPr txBox="1"/>
          <p:nvPr/>
        </p:nvSpPr>
        <p:spPr>
          <a:xfrm>
            <a:off x="4071909" y="2369855"/>
            <a:ext cx="50938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200" dirty="0"/>
              <a:t>Details for Order Number: [order no]</a:t>
            </a:r>
            <a:endParaRPr lang="en-SG" sz="1200" b="1" dirty="0"/>
          </a:p>
        </p:txBody>
      </p:sp>
      <p:pic>
        <p:nvPicPr>
          <p:cNvPr id="1026" name="Picture 2" descr="Image result for order tracking images">
            <a:extLst>
              <a:ext uri="{FF2B5EF4-FFF2-40B4-BE49-F238E27FC236}">
                <a16:creationId xmlns:a16="http://schemas.microsoft.com/office/drawing/2014/main" id="{ED68AC21-88E4-43B6-A980-724E7D0791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13" t="14489" r="4599" b="59833"/>
          <a:stretch/>
        </p:blipFill>
        <p:spPr bwMode="auto">
          <a:xfrm>
            <a:off x="5548568" y="4548888"/>
            <a:ext cx="822259" cy="79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2BECC0-1D62-4B97-954F-EC70B9E03592}"/>
              </a:ext>
            </a:extLst>
          </p:cNvPr>
          <p:cNvSpPr txBox="1"/>
          <p:nvPr/>
        </p:nvSpPr>
        <p:spPr>
          <a:xfrm>
            <a:off x="4078010" y="2801701"/>
            <a:ext cx="5093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Shipping Tracking Number: </a:t>
            </a:r>
            <a:r>
              <a:rPr lang="en-SG" sz="1200" dirty="0"/>
              <a:t>[courier shipping tracking number]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12A71-3CE6-43F6-A11A-A52486A5E73F}"/>
              </a:ext>
            </a:extLst>
          </p:cNvPr>
          <p:cNvSpPr txBox="1"/>
          <p:nvPr/>
        </p:nvSpPr>
        <p:spPr>
          <a:xfrm>
            <a:off x="4076823" y="3075904"/>
            <a:ext cx="5093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Delivery Address: </a:t>
            </a:r>
            <a:r>
              <a:rPr lang="en-SG" sz="1200" dirty="0"/>
              <a:t>[Address], [Country] [Postal Code] </a:t>
            </a:r>
          </a:p>
          <a:p>
            <a:endParaRPr lang="en-SG" sz="1200" dirty="0"/>
          </a:p>
        </p:txBody>
      </p:sp>
      <p:pic>
        <p:nvPicPr>
          <p:cNvPr id="1028" name="Picture 4" descr="Image result for order tracking images">
            <a:extLst>
              <a:ext uri="{FF2B5EF4-FFF2-40B4-BE49-F238E27FC236}">
                <a16:creationId xmlns:a16="http://schemas.microsoft.com/office/drawing/2014/main" id="{DE23EE0F-C14B-4E6A-AE09-D99945529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71" t="60320" r="43592" b="17550"/>
          <a:stretch/>
        </p:blipFill>
        <p:spPr bwMode="auto">
          <a:xfrm>
            <a:off x="6643644" y="4628726"/>
            <a:ext cx="659087" cy="67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7F4511B7-0A82-407E-9FBD-84A463903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195" y="4723710"/>
            <a:ext cx="591911" cy="5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order tracking images">
            <a:extLst>
              <a:ext uri="{FF2B5EF4-FFF2-40B4-BE49-F238E27FC236}">
                <a16:creationId xmlns:a16="http://schemas.microsoft.com/office/drawing/2014/main" id="{6811A673-1CAF-491D-9271-AA8C80119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" t="59472" r="84412" b="16612"/>
          <a:stretch/>
        </p:blipFill>
        <p:spPr bwMode="auto">
          <a:xfrm>
            <a:off x="9519556" y="4668126"/>
            <a:ext cx="800099" cy="73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order tracking images">
            <a:extLst>
              <a:ext uri="{FF2B5EF4-FFF2-40B4-BE49-F238E27FC236}">
                <a16:creationId xmlns:a16="http://schemas.microsoft.com/office/drawing/2014/main" id="{7ED67FEC-346F-4488-97B7-0F5F3DC60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5" t="14503" r="24086" b="61581"/>
          <a:stretch/>
        </p:blipFill>
        <p:spPr bwMode="auto">
          <a:xfrm>
            <a:off x="7648800" y="4616366"/>
            <a:ext cx="800099" cy="73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98026A-58E2-476C-9944-67B6B329960D}"/>
              </a:ext>
            </a:extLst>
          </p:cNvPr>
          <p:cNvSpPr txBox="1"/>
          <p:nvPr/>
        </p:nvSpPr>
        <p:spPr>
          <a:xfrm>
            <a:off x="3962495" y="3754191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Processing Order</a:t>
            </a:r>
          </a:p>
          <a:p>
            <a:endParaRPr lang="en-SG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2B532B-6409-4FC9-8D5C-09A1E9AEFE13}"/>
              </a:ext>
            </a:extLst>
          </p:cNvPr>
          <p:cNvSpPr txBox="1"/>
          <p:nvPr/>
        </p:nvSpPr>
        <p:spPr>
          <a:xfrm>
            <a:off x="5267871" y="3635957"/>
            <a:ext cx="125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Preparing </a:t>
            </a:r>
            <a:br>
              <a:rPr lang="en-SG" sz="1200" dirty="0"/>
            </a:br>
            <a:r>
              <a:rPr lang="en-SG" sz="1200" dirty="0"/>
              <a:t>Your Order</a:t>
            </a:r>
          </a:p>
          <a:p>
            <a:endParaRPr lang="en-SG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78B9DE-A1B8-4800-9A12-1D3A0D22DBF3}"/>
              </a:ext>
            </a:extLst>
          </p:cNvPr>
          <p:cNvSpPr txBox="1"/>
          <p:nvPr/>
        </p:nvSpPr>
        <p:spPr>
          <a:xfrm>
            <a:off x="6383529" y="3775659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Packaging</a:t>
            </a:r>
          </a:p>
          <a:p>
            <a:endParaRPr lang="en-SG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BF1142-8297-4B87-B09C-41276E1501DC}"/>
              </a:ext>
            </a:extLst>
          </p:cNvPr>
          <p:cNvSpPr txBox="1"/>
          <p:nvPr/>
        </p:nvSpPr>
        <p:spPr>
          <a:xfrm>
            <a:off x="7472408" y="3604302"/>
            <a:ext cx="125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Preparing for Shipment</a:t>
            </a:r>
          </a:p>
          <a:p>
            <a:endParaRPr lang="en-SG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E4A17-786E-4D7A-AA03-1B5D08F5F307}"/>
              </a:ext>
            </a:extLst>
          </p:cNvPr>
          <p:cNvSpPr txBox="1"/>
          <p:nvPr/>
        </p:nvSpPr>
        <p:spPr>
          <a:xfrm>
            <a:off x="8413998" y="3713755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In Transit</a:t>
            </a:r>
          </a:p>
          <a:p>
            <a:endParaRPr lang="en-SG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4382D-EBC1-4C80-98CD-9F80EAC45921}"/>
              </a:ext>
            </a:extLst>
          </p:cNvPr>
          <p:cNvSpPr txBox="1"/>
          <p:nvPr/>
        </p:nvSpPr>
        <p:spPr>
          <a:xfrm>
            <a:off x="9335409" y="3747314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Order Delivered</a:t>
            </a:r>
          </a:p>
          <a:p>
            <a:endParaRPr lang="en-SG" sz="1200" dirty="0"/>
          </a:p>
        </p:txBody>
      </p:sp>
      <p:pic>
        <p:nvPicPr>
          <p:cNvPr id="1036" name="Picture 12" descr="Image result for order tracking">
            <a:extLst>
              <a:ext uri="{FF2B5EF4-FFF2-40B4-BE49-F238E27FC236}">
                <a16:creationId xmlns:a16="http://schemas.microsoft.com/office/drawing/2014/main" id="{CE4A3E73-D3A5-4270-9428-904B24A9A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6" t="21331" r="70379" b="68545"/>
          <a:stretch/>
        </p:blipFill>
        <p:spPr bwMode="auto">
          <a:xfrm>
            <a:off x="4216162" y="4049533"/>
            <a:ext cx="1059589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Image result for order tracking">
            <a:extLst>
              <a:ext uri="{FF2B5EF4-FFF2-40B4-BE49-F238E27FC236}">
                <a16:creationId xmlns:a16="http://schemas.microsoft.com/office/drawing/2014/main" id="{C7AB06B7-F336-483A-9504-731F3A397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5275752" y="4049533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Image result for order tracking">
            <a:extLst>
              <a:ext uri="{FF2B5EF4-FFF2-40B4-BE49-F238E27FC236}">
                <a16:creationId xmlns:a16="http://schemas.microsoft.com/office/drawing/2014/main" id="{1FFCB743-F622-4DA4-A78F-6D88D0BA1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6360429" y="4049533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CEEA63F-67DB-433A-91DF-48CAB6BF6E9E}"/>
              </a:ext>
            </a:extLst>
          </p:cNvPr>
          <p:cNvSpPr/>
          <p:nvPr/>
        </p:nvSpPr>
        <p:spPr>
          <a:xfrm>
            <a:off x="6809014" y="4096719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9B9728-F78A-425E-9D01-C469D16C3200}"/>
              </a:ext>
            </a:extLst>
          </p:cNvPr>
          <p:cNvSpPr/>
          <p:nvPr/>
        </p:nvSpPr>
        <p:spPr>
          <a:xfrm>
            <a:off x="7173686" y="4266097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BA6F23-DBB3-4CA8-828F-1D89FE9424AB}"/>
              </a:ext>
            </a:extLst>
          </p:cNvPr>
          <p:cNvSpPr/>
          <p:nvPr/>
        </p:nvSpPr>
        <p:spPr>
          <a:xfrm>
            <a:off x="6078130" y="4260917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4" name="Picture 12" descr="Image result for order tracking">
            <a:extLst>
              <a:ext uri="{FF2B5EF4-FFF2-40B4-BE49-F238E27FC236}">
                <a16:creationId xmlns:a16="http://schemas.microsoft.com/office/drawing/2014/main" id="{EFFC4982-B9FB-488D-BAF2-455B75275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7431836" y="4054233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6DB209C6-791E-499A-B437-BC582009B8B4}"/>
              </a:ext>
            </a:extLst>
          </p:cNvPr>
          <p:cNvSpPr/>
          <p:nvPr/>
        </p:nvSpPr>
        <p:spPr>
          <a:xfrm>
            <a:off x="7880421" y="4101419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95F0CD-82BB-46F7-9BD9-6E8F77A0D40C}"/>
              </a:ext>
            </a:extLst>
          </p:cNvPr>
          <p:cNvSpPr/>
          <p:nvPr/>
        </p:nvSpPr>
        <p:spPr>
          <a:xfrm>
            <a:off x="8245093" y="4270797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5CD7CB-1EEC-415A-AB8D-E4E2DB2F6184}"/>
              </a:ext>
            </a:extLst>
          </p:cNvPr>
          <p:cNvSpPr/>
          <p:nvPr/>
        </p:nvSpPr>
        <p:spPr>
          <a:xfrm>
            <a:off x="7149537" y="4265617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8" name="Picture 12" descr="Image result for order tracking">
            <a:extLst>
              <a:ext uri="{FF2B5EF4-FFF2-40B4-BE49-F238E27FC236}">
                <a16:creationId xmlns:a16="http://schemas.microsoft.com/office/drawing/2014/main" id="{AF8B0126-F433-4AEE-A617-36FC7FC8B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8448259" y="4049533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57424F79-E455-444F-984F-F996C7435E93}"/>
              </a:ext>
            </a:extLst>
          </p:cNvPr>
          <p:cNvSpPr/>
          <p:nvPr/>
        </p:nvSpPr>
        <p:spPr>
          <a:xfrm>
            <a:off x="8907919" y="4096346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8E3FA6-6325-49B6-881E-CB827FD220A5}"/>
              </a:ext>
            </a:extLst>
          </p:cNvPr>
          <p:cNvSpPr/>
          <p:nvPr/>
        </p:nvSpPr>
        <p:spPr>
          <a:xfrm>
            <a:off x="9272591" y="4265724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7DA54A7-4560-479A-9FFD-FF8DA5C2D68D}"/>
              </a:ext>
            </a:extLst>
          </p:cNvPr>
          <p:cNvSpPr/>
          <p:nvPr/>
        </p:nvSpPr>
        <p:spPr>
          <a:xfrm>
            <a:off x="8177035" y="4260544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2" name="Picture 12" descr="Image result for order tracking">
            <a:extLst>
              <a:ext uri="{FF2B5EF4-FFF2-40B4-BE49-F238E27FC236}">
                <a16:creationId xmlns:a16="http://schemas.microsoft.com/office/drawing/2014/main" id="{6DBC7623-2C92-408E-BD19-BCFB5499A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21" t="20583" r="13992" b="69085"/>
          <a:stretch/>
        </p:blipFill>
        <p:spPr bwMode="auto">
          <a:xfrm>
            <a:off x="9435407" y="4016938"/>
            <a:ext cx="853003" cy="5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52BEA5E-BDD5-4EF8-BB78-CE6AA7479276}"/>
              </a:ext>
            </a:extLst>
          </p:cNvPr>
          <p:cNvSpPr/>
          <p:nvPr/>
        </p:nvSpPr>
        <p:spPr>
          <a:xfrm>
            <a:off x="9013443" y="4278893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FFD74D9-D8FE-4845-94E8-6583F20068FC}"/>
              </a:ext>
            </a:extLst>
          </p:cNvPr>
          <p:cNvSpPr/>
          <p:nvPr/>
        </p:nvSpPr>
        <p:spPr>
          <a:xfrm>
            <a:off x="9754060" y="4096346"/>
            <a:ext cx="427659" cy="431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3150B5-55C1-4D89-92A4-3710B95DDF4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836" t="14815" r="11509" b="54412"/>
          <a:stretch/>
        </p:blipFill>
        <p:spPr>
          <a:xfrm>
            <a:off x="4093811" y="5390915"/>
            <a:ext cx="4211970" cy="21104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691F97-84E6-43C6-83E5-F897FEEAB3F9}"/>
              </a:ext>
            </a:extLst>
          </p:cNvPr>
          <p:cNvSpPr txBox="1"/>
          <p:nvPr/>
        </p:nvSpPr>
        <p:spPr>
          <a:xfrm>
            <a:off x="3959755" y="3377982"/>
            <a:ext cx="133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[order date]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8F3647-DFA7-4600-BEBC-77F045A3DF85}"/>
              </a:ext>
            </a:extLst>
          </p:cNvPr>
          <p:cNvSpPr txBox="1"/>
          <p:nvPr/>
        </p:nvSpPr>
        <p:spPr>
          <a:xfrm>
            <a:off x="9063087" y="337425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[delivered date]</a:t>
            </a:r>
          </a:p>
        </p:txBody>
      </p:sp>
    </p:spTree>
    <p:extLst>
      <p:ext uri="{BB962C8B-B14F-4D97-AF65-F5344CB8AC3E}">
        <p14:creationId xmlns:p14="http://schemas.microsoft.com/office/powerpoint/2010/main" val="343184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8AC65B-8A59-4CA4-AD50-4BB6AFD34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531"/>
          <a:stretch/>
        </p:blipFill>
        <p:spPr>
          <a:xfrm>
            <a:off x="252983" y="239407"/>
            <a:ext cx="11870089" cy="44118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EA44F3-8B8E-47F0-ACE0-B82BDA607FF8}"/>
              </a:ext>
            </a:extLst>
          </p:cNvPr>
          <p:cNvSpPr/>
          <p:nvPr/>
        </p:nvSpPr>
        <p:spPr>
          <a:xfrm>
            <a:off x="3930453" y="1907212"/>
            <a:ext cx="5413052" cy="2714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BE68D-9238-4D01-8729-B1A797E63C8C}"/>
              </a:ext>
            </a:extLst>
          </p:cNvPr>
          <p:cNvSpPr/>
          <p:nvPr/>
        </p:nvSpPr>
        <p:spPr>
          <a:xfrm>
            <a:off x="3847325" y="2336262"/>
            <a:ext cx="6967631" cy="4042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E3D04B-7FA8-4894-969F-67C33BEF3488}"/>
              </a:ext>
            </a:extLst>
          </p:cNvPr>
          <p:cNvSpPr/>
          <p:nvPr/>
        </p:nvSpPr>
        <p:spPr>
          <a:xfrm>
            <a:off x="4090077" y="2671969"/>
            <a:ext cx="6378810" cy="3647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3226C-1366-44A1-AA92-69D95982D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69" t="16583" r="35878" b="80392"/>
          <a:stretch/>
        </p:blipFill>
        <p:spPr>
          <a:xfrm>
            <a:off x="3847326" y="1452562"/>
            <a:ext cx="3780544" cy="207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3082D5-33B5-4F65-886B-39622AC533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l="23673" t="15708" r="62130" b="60095"/>
          <a:stretch/>
        </p:blipFill>
        <p:spPr>
          <a:xfrm>
            <a:off x="4247567" y="4607402"/>
            <a:ext cx="964277" cy="735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B3431-107F-450C-8C5A-8FA13CA9CE8B}"/>
              </a:ext>
            </a:extLst>
          </p:cNvPr>
          <p:cNvSpPr txBox="1"/>
          <p:nvPr/>
        </p:nvSpPr>
        <p:spPr>
          <a:xfrm>
            <a:off x="4071909" y="2323689"/>
            <a:ext cx="50938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200" dirty="0"/>
              <a:t>Details for Order Number: </a:t>
            </a:r>
            <a:r>
              <a:rPr lang="en-SG" dirty="0"/>
              <a:t>#</a:t>
            </a:r>
            <a:r>
              <a:rPr lang="en-SG" b="1" dirty="0"/>
              <a:t>12345</a:t>
            </a:r>
            <a:endParaRPr lang="en-SG" sz="1200" b="1" dirty="0"/>
          </a:p>
        </p:txBody>
      </p:sp>
      <p:pic>
        <p:nvPicPr>
          <p:cNvPr id="1026" name="Picture 2" descr="Image result for order tracking images">
            <a:extLst>
              <a:ext uri="{FF2B5EF4-FFF2-40B4-BE49-F238E27FC236}">
                <a16:creationId xmlns:a16="http://schemas.microsoft.com/office/drawing/2014/main" id="{ED68AC21-88E4-43B6-A980-724E7D0791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13" t="14489" r="4599" b="59833"/>
          <a:stretch/>
        </p:blipFill>
        <p:spPr bwMode="auto">
          <a:xfrm>
            <a:off x="5548568" y="4548888"/>
            <a:ext cx="822259" cy="79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2BECC0-1D62-4B97-954F-EC70B9E03592}"/>
              </a:ext>
            </a:extLst>
          </p:cNvPr>
          <p:cNvSpPr txBox="1"/>
          <p:nvPr/>
        </p:nvSpPr>
        <p:spPr>
          <a:xfrm>
            <a:off x="4078010" y="2801701"/>
            <a:ext cx="5093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Shipping Tracking Number: </a:t>
            </a:r>
            <a:r>
              <a:rPr lang="en-SG" sz="1200" dirty="0"/>
              <a:t>NinjaVan1234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12A71-3CE6-43F6-A11A-A52486A5E73F}"/>
              </a:ext>
            </a:extLst>
          </p:cNvPr>
          <p:cNvSpPr txBox="1"/>
          <p:nvPr/>
        </p:nvSpPr>
        <p:spPr>
          <a:xfrm>
            <a:off x="4078010" y="3103609"/>
            <a:ext cx="5093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Delivery Address:</a:t>
            </a:r>
            <a:r>
              <a:rPr lang="en-SG" sz="1200" dirty="0"/>
              <a:t> 55A Zion Road, Singapore 247780</a:t>
            </a:r>
          </a:p>
          <a:p>
            <a:endParaRPr lang="en-SG" sz="1200" dirty="0"/>
          </a:p>
        </p:txBody>
      </p:sp>
      <p:pic>
        <p:nvPicPr>
          <p:cNvPr id="1028" name="Picture 4" descr="Image result for order tracking images">
            <a:extLst>
              <a:ext uri="{FF2B5EF4-FFF2-40B4-BE49-F238E27FC236}">
                <a16:creationId xmlns:a16="http://schemas.microsoft.com/office/drawing/2014/main" id="{DE23EE0F-C14B-4E6A-AE09-D99945529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71" t="60320" r="43592" b="17550"/>
          <a:stretch/>
        </p:blipFill>
        <p:spPr bwMode="auto">
          <a:xfrm>
            <a:off x="6643644" y="4628726"/>
            <a:ext cx="659087" cy="67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7F4511B7-0A82-407E-9FBD-84A463903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195" y="4723710"/>
            <a:ext cx="591911" cy="5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order tracking images">
            <a:extLst>
              <a:ext uri="{FF2B5EF4-FFF2-40B4-BE49-F238E27FC236}">
                <a16:creationId xmlns:a16="http://schemas.microsoft.com/office/drawing/2014/main" id="{6811A673-1CAF-491D-9271-AA8C80119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" t="59472" r="84412" b="16612"/>
          <a:stretch/>
        </p:blipFill>
        <p:spPr bwMode="auto">
          <a:xfrm>
            <a:off x="9519556" y="4668126"/>
            <a:ext cx="800099" cy="73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order tracking images">
            <a:extLst>
              <a:ext uri="{FF2B5EF4-FFF2-40B4-BE49-F238E27FC236}">
                <a16:creationId xmlns:a16="http://schemas.microsoft.com/office/drawing/2014/main" id="{7ED67FEC-346F-4488-97B7-0F5F3DC60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5" t="14503" r="24086" b="61581"/>
          <a:stretch/>
        </p:blipFill>
        <p:spPr bwMode="auto">
          <a:xfrm>
            <a:off x="7648800" y="4616366"/>
            <a:ext cx="800099" cy="73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98026A-58E2-476C-9944-67B6B329960D}"/>
              </a:ext>
            </a:extLst>
          </p:cNvPr>
          <p:cNvSpPr txBox="1"/>
          <p:nvPr/>
        </p:nvSpPr>
        <p:spPr>
          <a:xfrm>
            <a:off x="3962495" y="3754191"/>
            <a:ext cx="138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Payment Received</a:t>
            </a:r>
          </a:p>
          <a:p>
            <a:endParaRPr lang="en-SG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2B532B-6409-4FC9-8D5C-09A1E9AEFE13}"/>
              </a:ext>
            </a:extLst>
          </p:cNvPr>
          <p:cNvSpPr txBox="1"/>
          <p:nvPr/>
        </p:nvSpPr>
        <p:spPr>
          <a:xfrm>
            <a:off x="5267871" y="3635957"/>
            <a:ext cx="125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Preparing </a:t>
            </a:r>
            <a:br>
              <a:rPr lang="en-SG" sz="1200" dirty="0"/>
            </a:br>
            <a:r>
              <a:rPr lang="en-SG" sz="1200" dirty="0"/>
              <a:t>Your Order</a:t>
            </a:r>
          </a:p>
          <a:p>
            <a:endParaRPr lang="en-SG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78B9DE-A1B8-4800-9A12-1D3A0D22DBF3}"/>
              </a:ext>
            </a:extLst>
          </p:cNvPr>
          <p:cNvSpPr txBox="1"/>
          <p:nvPr/>
        </p:nvSpPr>
        <p:spPr>
          <a:xfrm>
            <a:off x="6383529" y="3775659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Packaging</a:t>
            </a:r>
          </a:p>
          <a:p>
            <a:endParaRPr lang="en-SG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BF1142-8297-4B87-B09C-41276E1501DC}"/>
              </a:ext>
            </a:extLst>
          </p:cNvPr>
          <p:cNvSpPr txBox="1"/>
          <p:nvPr/>
        </p:nvSpPr>
        <p:spPr>
          <a:xfrm>
            <a:off x="7472408" y="3604302"/>
            <a:ext cx="125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Preparing for Shipment</a:t>
            </a:r>
          </a:p>
          <a:p>
            <a:endParaRPr lang="en-SG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E4A17-786E-4D7A-AA03-1B5D08F5F307}"/>
              </a:ext>
            </a:extLst>
          </p:cNvPr>
          <p:cNvSpPr txBox="1"/>
          <p:nvPr/>
        </p:nvSpPr>
        <p:spPr>
          <a:xfrm>
            <a:off x="8413998" y="3713755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In Transit</a:t>
            </a:r>
          </a:p>
          <a:p>
            <a:endParaRPr lang="en-SG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4382D-EBC1-4C80-98CD-9F80EAC45921}"/>
              </a:ext>
            </a:extLst>
          </p:cNvPr>
          <p:cNvSpPr txBox="1"/>
          <p:nvPr/>
        </p:nvSpPr>
        <p:spPr>
          <a:xfrm>
            <a:off x="9335409" y="3747314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Order Delivered</a:t>
            </a:r>
          </a:p>
          <a:p>
            <a:endParaRPr lang="en-SG" sz="1200" dirty="0"/>
          </a:p>
        </p:txBody>
      </p:sp>
      <p:pic>
        <p:nvPicPr>
          <p:cNvPr id="1036" name="Picture 12" descr="Image result for order tracking">
            <a:extLst>
              <a:ext uri="{FF2B5EF4-FFF2-40B4-BE49-F238E27FC236}">
                <a16:creationId xmlns:a16="http://schemas.microsoft.com/office/drawing/2014/main" id="{CE4A3E73-D3A5-4270-9428-904B24A9A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6" t="21331" r="70379" b="68545"/>
          <a:stretch/>
        </p:blipFill>
        <p:spPr bwMode="auto">
          <a:xfrm>
            <a:off x="4216162" y="4049533"/>
            <a:ext cx="1059589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Image result for order tracking">
            <a:extLst>
              <a:ext uri="{FF2B5EF4-FFF2-40B4-BE49-F238E27FC236}">
                <a16:creationId xmlns:a16="http://schemas.microsoft.com/office/drawing/2014/main" id="{C7AB06B7-F336-483A-9504-731F3A397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5275752" y="4049533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Image result for order tracking">
            <a:extLst>
              <a:ext uri="{FF2B5EF4-FFF2-40B4-BE49-F238E27FC236}">
                <a16:creationId xmlns:a16="http://schemas.microsoft.com/office/drawing/2014/main" id="{1FFCB743-F622-4DA4-A78F-6D88D0BA1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6360429" y="4049533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CEEA63F-67DB-433A-91DF-48CAB6BF6E9E}"/>
              </a:ext>
            </a:extLst>
          </p:cNvPr>
          <p:cNvSpPr/>
          <p:nvPr/>
        </p:nvSpPr>
        <p:spPr>
          <a:xfrm>
            <a:off x="6809014" y="4096719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9B9728-F78A-425E-9D01-C469D16C3200}"/>
              </a:ext>
            </a:extLst>
          </p:cNvPr>
          <p:cNvSpPr/>
          <p:nvPr/>
        </p:nvSpPr>
        <p:spPr>
          <a:xfrm>
            <a:off x="7173686" y="4266097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BA6F23-DBB3-4CA8-828F-1D89FE9424AB}"/>
              </a:ext>
            </a:extLst>
          </p:cNvPr>
          <p:cNvSpPr/>
          <p:nvPr/>
        </p:nvSpPr>
        <p:spPr>
          <a:xfrm>
            <a:off x="6078130" y="4260917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4" name="Picture 12" descr="Image result for order tracking">
            <a:extLst>
              <a:ext uri="{FF2B5EF4-FFF2-40B4-BE49-F238E27FC236}">
                <a16:creationId xmlns:a16="http://schemas.microsoft.com/office/drawing/2014/main" id="{EFFC4982-B9FB-488D-BAF2-455B75275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7431836" y="4054233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6DB209C6-791E-499A-B437-BC582009B8B4}"/>
              </a:ext>
            </a:extLst>
          </p:cNvPr>
          <p:cNvSpPr/>
          <p:nvPr/>
        </p:nvSpPr>
        <p:spPr>
          <a:xfrm>
            <a:off x="7880421" y="4101419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95F0CD-82BB-46F7-9BD9-6E8F77A0D40C}"/>
              </a:ext>
            </a:extLst>
          </p:cNvPr>
          <p:cNvSpPr/>
          <p:nvPr/>
        </p:nvSpPr>
        <p:spPr>
          <a:xfrm>
            <a:off x="8245093" y="4270797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5CD7CB-1EEC-415A-AB8D-E4E2DB2F6184}"/>
              </a:ext>
            </a:extLst>
          </p:cNvPr>
          <p:cNvSpPr/>
          <p:nvPr/>
        </p:nvSpPr>
        <p:spPr>
          <a:xfrm>
            <a:off x="7149537" y="4265617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8" name="Picture 12" descr="Image result for order tracking">
            <a:extLst>
              <a:ext uri="{FF2B5EF4-FFF2-40B4-BE49-F238E27FC236}">
                <a16:creationId xmlns:a16="http://schemas.microsoft.com/office/drawing/2014/main" id="{AF8B0126-F433-4AEE-A617-36FC7FC8B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8448259" y="4049533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57424F79-E455-444F-984F-F996C7435E93}"/>
              </a:ext>
            </a:extLst>
          </p:cNvPr>
          <p:cNvSpPr/>
          <p:nvPr/>
        </p:nvSpPr>
        <p:spPr>
          <a:xfrm>
            <a:off x="8907919" y="4096346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8E3FA6-6325-49B6-881E-CB827FD220A5}"/>
              </a:ext>
            </a:extLst>
          </p:cNvPr>
          <p:cNvSpPr/>
          <p:nvPr/>
        </p:nvSpPr>
        <p:spPr>
          <a:xfrm>
            <a:off x="9272591" y="4265724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7DA54A7-4560-479A-9FFD-FF8DA5C2D68D}"/>
              </a:ext>
            </a:extLst>
          </p:cNvPr>
          <p:cNvSpPr/>
          <p:nvPr/>
        </p:nvSpPr>
        <p:spPr>
          <a:xfrm>
            <a:off x="8177035" y="4260544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2" name="Picture 12" descr="Image result for order tracking">
            <a:extLst>
              <a:ext uri="{FF2B5EF4-FFF2-40B4-BE49-F238E27FC236}">
                <a16:creationId xmlns:a16="http://schemas.microsoft.com/office/drawing/2014/main" id="{6DBC7623-2C92-408E-BD19-BCFB5499A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21" t="20583" r="13992" b="69085"/>
          <a:stretch/>
        </p:blipFill>
        <p:spPr bwMode="auto">
          <a:xfrm>
            <a:off x="9435407" y="4016938"/>
            <a:ext cx="853003" cy="5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52BEA5E-BDD5-4EF8-BB78-CE6AA7479276}"/>
              </a:ext>
            </a:extLst>
          </p:cNvPr>
          <p:cNvSpPr/>
          <p:nvPr/>
        </p:nvSpPr>
        <p:spPr>
          <a:xfrm>
            <a:off x="9013443" y="4278893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FFD74D9-D8FE-4845-94E8-6583F20068FC}"/>
              </a:ext>
            </a:extLst>
          </p:cNvPr>
          <p:cNvSpPr/>
          <p:nvPr/>
        </p:nvSpPr>
        <p:spPr>
          <a:xfrm>
            <a:off x="9754060" y="4096346"/>
            <a:ext cx="427659" cy="431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3150B5-55C1-4D89-92A4-3710B95DDF4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836" t="14815" r="11509" b="54412"/>
          <a:stretch/>
        </p:blipFill>
        <p:spPr>
          <a:xfrm>
            <a:off x="4093811" y="5390915"/>
            <a:ext cx="4211970" cy="211040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5716BFF-B80E-4FD2-9096-39A0F69D65AF}"/>
              </a:ext>
            </a:extLst>
          </p:cNvPr>
          <p:cNvSpPr txBox="1"/>
          <p:nvPr/>
        </p:nvSpPr>
        <p:spPr>
          <a:xfrm>
            <a:off x="3959755" y="3377982"/>
            <a:ext cx="142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27 Aug, 2017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E9412C-BD29-4238-BC7F-4B5A013AF643}"/>
              </a:ext>
            </a:extLst>
          </p:cNvPr>
          <p:cNvSpPr txBox="1"/>
          <p:nvPr/>
        </p:nvSpPr>
        <p:spPr>
          <a:xfrm>
            <a:off x="9220264" y="3367592"/>
            <a:ext cx="142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30 Aug, 2017</a:t>
            </a:r>
          </a:p>
        </p:txBody>
      </p:sp>
    </p:spTree>
    <p:extLst>
      <p:ext uri="{BB962C8B-B14F-4D97-AF65-F5344CB8AC3E}">
        <p14:creationId xmlns:p14="http://schemas.microsoft.com/office/powerpoint/2010/main" val="384586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5713AB-34A0-441E-BE34-669055468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11"/>
          <a:stretch/>
        </p:blipFill>
        <p:spPr>
          <a:xfrm>
            <a:off x="609600" y="171939"/>
            <a:ext cx="10972800" cy="6432062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6676FA-DF9F-415D-8812-4D81257149A3}"/>
              </a:ext>
            </a:extLst>
          </p:cNvPr>
          <p:cNvCxnSpPr/>
          <p:nvPr/>
        </p:nvCxnSpPr>
        <p:spPr>
          <a:xfrm>
            <a:off x="609600" y="2057400"/>
            <a:ext cx="1335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B0970D-7D1D-4C84-90CE-735D70FFE567}"/>
              </a:ext>
            </a:extLst>
          </p:cNvPr>
          <p:cNvCxnSpPr/>
          <p:nvPr/>
        </p:nvCxnSpPr>
        <p:spPr>
          <a:xfrm>
            <a:off x="609600" y="2516606"/>
            <a:ext cx="1335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D2364C-FD88-4EBF-8691-D4A0129AC360}"/>
              </a:ext>
            </a:extLst>
          </p:cNvPr>
          <p:cNvSpPr txBox="1"/>
          <p:nvPr/>
        </p:nvSpPr>
        <p:spPr>
          <a:xfrm>
            <a:off x="2708726" y="770021"/>
            <a:ext cx="311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Order Management Dashboard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34DE9ACC-B2FF-4AB3-8AD6-060C7E1FD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231658"/>
              </p:ext>
            </p:extLst>
          </p:nvPr>
        </p:nvGraphicFramePr>
        <p:xfrm>
          <a:off x="2781392" y="2292332"/>
          <a:ext cx="8492674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73">
                  <a:extLst>
                    <a:ext uri="{9D8B030D-6E8A-4147-A177-3AD203B41FA5}">
                      <a16:colId xmlns:a16="http://schemas.microsoft.com/office/drawing/2014/main" val="3373742790"/>
                    </a:ext>
                  </a:extLst>
                </a:gridCol>
                <a:gridCol w="1963694">
                  <a:extLst>
                    <a:ext uri="{9D8B030D-6E8A-4147-A177-3AD203B41FA5}">
                      <a16:colId xmlns:a16="http://schemas.microsoft.com/office/drawing/2014/main" val="2898927634"/>
                    </a:ext>
                  </a:extLst>
                </a:gridCol>
                <a:gridCol w="817510">
                  <a:extLst>
                    <a:ext uri="{9D8B030D-6E8A-4147-A177-3AD203B41FA5}">
                      <a16:colId xmlns:a16="http://schemas.microsoft.com/office/drawing/2014/main" val="4134715472"/>
                    </a:ext>
                  </a:extLst>
                </a:gridCol>
                <a:gridCol w="1244922">
                  <a:extLst>
                    <a:ext uri="{9D8B030D-6E8A-4147-A177-3AD203B41FA5}">
                      <a16:colId xmlns:a16="http://schemas.microsoft.com/office/drawing/2014/main" val="3503901138"/>
                    </a:ext>
                  </a:extLst>
                </a:gridCol>
                <a:gridCol w="914060">
                  <a:extLst>
                    <a:ext uri="{9D8B030D-6E8A-4147-A177-3AD203B41FA5}">
                      <a16:colId xmlns:a16="http://schemas.microsoft.com/office/drawing/2014/main" val="592708167"/>
                    </a:ext>
                  </a:extLst>
                </a:gridCol>
                <a:gridCol w="842719">
                  <a:extLst>
                    <a:ext uri="{9D8B030D-6E8A-4147-A177-3AD203B41FA5}">
                      <a16:colId xmlns:a16="http://schemas.microsoft.com/office/drawing/2014/main" val="537909844"/>
                    </a:ext>
                  </a:extLst>
                </a:gridCol>
                <a:gridCol w="842719">
                  <a:extLst>
                    <a:ext uri="{9D8B030D-6E8A-4147-A177-3AD203B41FA5}">
                      <a16:colId xmlns:a16="http://schemas.microsoft.com/office/drawing/2014/main" val="1704695654"/>
                    </a:ext>
                  </a:extLst>
                </a:gridCol>
                <a:gridCol w="847177">
                  <a:extLst>
                    <a:ext uri="{9D8B030D-6E8A-4147-A177-3AD203B41FA5}">
                      <a16:colId xmlns:a16="http://schemas.microsoft.com/office/drawing/2014/main" val="4250037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Order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Courier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Shipping Tracking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Order Total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Customer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Contact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0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8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Preparing to 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3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Packaging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548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#005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8014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SG" sz="1400" dirty="0"/>
                        <a:t>#006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47439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SG" sz="1400" dirty="0"/>
                        <a:t>#007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Waiting for Confirmation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635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#008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Waiting for Confirmation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847348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3B61ACA7-F335-4C65-A2AC-44E301CA41AD}"/>
              </a:ext>
            </a:extLst>
          </p:cNvPr>
          <p:cNvSpPr txBox="1"/>
          <p:nvPr/>
        </p:nvSpPr>
        <p:spPr>
          <a:xfrm>
            <a:off x="2628900" y="1287465"/>
            <a:ext cx="5453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Drop down Filters: [Date (Newest undelivered)], [Date (Oldest undelivered)], [Status]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823B3E2-EA23-4561-97C4-A45D75D857DE}"/>
              </a:ext>
            </a:extLst>
          </p:cNvPr>
          <p:cNvSpPr txBox="1"/>
          <p:nvPr/>
        </p:nvSpPr>
        <p:spPr>
          <a:xfrm>
            <a:off x="2628900" y="1564464"/>
            <a:ext cx="1469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Search: [By order ID]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E18A4B-C6C5-49B7-A789-2B9EBCE0970B}"/>
              </a:ext>
            </a:extLst>
          </p:cNvPr>
          <p:cNvSpPr txBox="1"/>
          <p:nvPr/>
        </p:nvSpPr>
        <p:spPr>
          <a:xfrm>
            <a:off x="5053383" y="6124059"/>
            <a:ext cx="408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Page number / Show 100 out of all orders</a:t>
            </a:r>
          </a:p>
        </p:txBody>
      </p:sp>
      <p:sp>
        <p:nvSpPr>
          <p:cNvPr id="63" name="Rectangle: Top Corners Rounded 62">
            <a:extLst>
              <a:ext uri="{FF2B5EF4-FFF2-40B4-BE49-F238E27FC236}">
                <a16:creationId xmlns:a16="http://schemas.microsoft.com/office/drawing/2014/main" id="{7461AEFA-0FF7-4658-A84D-DFD47B233392}"/>
              </a:ext>
            </a:extLst>
          </p:cNvPr>
          <p:cNvSpPr/>
          <p:nvPr/>
        </p:nvSpPr>
        <p:spPr>
          <a:xfrm>
            <a:off x="2781392" y="1909451"/>
            <a:ext cx="1185045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All</a:t>
            </a:r>
          </a:p>
        </p:txBody>
      </p:sp>
      <p:sp>
        <p:nvSpPr>
          <p:cNvPr id="64" name="Rectangle: Top Corners Rounded 63">
            <a:extLst>
              <a:ext uri="{FF2B5EF4-FFF2-40B4-BE49-F238E27FC236}">
                <a16:creationId xmlns:a16="http://schemas.microsoft.com/office/drawing/2014/main" id="{55E88A86-2AA6-4185-B8EC-79DE39037649}"/>
              </a:ext>
            </a:extLst>
          </p:cNvPr>
          <p:cNvSpPr/>
          <p:nvPr/>
        </p:nvSpPr>
        <p:spPr>
          <a:xfrm>
            <a:off x="4203723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New Orders</a:t>
            </a:r>
          </a:p>
        </p:txBody>
      </p:sp>
      <p:sp>
        <p:nvSpPr>
          <p:cNvPr id="65" name="Rectangle: Top Corners Rounded 64">
            <a:extLst>
              <a:ext uri="{FF2B5EF4-FFF2-40B4-BE49-F238E27FC236}">
                <a16:creationId xmlns:a16="http://schemas.microsoft.com/office/drawing/2014/main" id="{8DBEA7FA-2CA4-4E12-BB7E-42BEF263B6BE}"/>
              </a:ext>
            </a:extLst>
          </p:cNvPr>
          <p:cNvSpPr/>
          <p:nvPr/>
        </p:nvSpPr>
        <p:spPr>
          <a:xfrm>
            <a:off x="5748164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Production</a:t>
            </a:r>
          </a:p>
        </p:txBody>
      </p:sp>
      <p:sp>
        <p:nvSpPr>
          <p:cNvPr id="66" name="Rectangle: Top Corners Rounded 65">
            <a:extLst>
              <a:ext uri="{FF2B5EF4-FFF2-40B4-BE49-F238E27FC236}">
                <a16:creationId xmlns:a16="http://schemas.microsoft.com/office/drawing/2014/main" id="{9842289C-E903-4DEA-9312-D3CDEA738B09}"/>
              </a:ext>
            </a:extLst>
          </p:cNvPr>
          <p:cNvSpPr/>
          <p:nvPr/>
        </p:nvSpPr>
        <p:spPr>
          <a:xfrm>
            <a:off x="7313869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Packaging</a:t>
            </a:r>
          </a:p>
        </p:txBody>
      </p:sp>
      <p:sp>
        <p:nvSpPr>
          <p:cNvPr id="67" name="Rectangle: Top Corners Rounded 66">
            <a:extLst>
              <a:ext uri="{FF2B5EF4-FFF2-40B4-BE49-F238E27FC236}">
                <a16:creationId xmlns:a16="http://schemas.microsoft.com/office/drawing/2014/main" id="{5476F947-9AA6-4B51-9CDD-9BB986914633}"/>
              </a:ext>
            </a:extLst>
          </p:cNvPr>
          <p:cNvSpPr/>
          <p:nvPr/>
        </p:nvSpPr>
        <p:spPr>
          <a:xfrm>
            <a:off x="8815808" y="191160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Shipping</a:t>
            </a:r>
          </a:p>
        </p:txBody>
      </p:sp>
      <p:sp>
        <p:nvSpPr>
          <p:cNvPr id="68" name="Rectangle: Top Corners Rounded 67">
            <a:extLst>
              <a:ext uri="{FF2B5EF4-FFF2-40B4-BE49-F238E27FC236}">
                <a16:creationId xmlns:a16="http://schemas.microsoft.com/office/drawing/2014/main" id="{EF25997A-B16D-4A6D-982D-F12129022B34}"/>
              </a:ext>
            </a:extLst>
          </p:cNvPr>
          <p:cNvSpPr/>
          <p:nvPr/>
        </p:nvSpPr>
        <p:spPr>
          <a:xfrm>
            <a:off x="10269302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Completed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2D568BA-9BC6-4FCF-8A97-22241E35AF3A}"/>
              </a:ext>
            </a:extLst>
          </p:cNvPr>
          <p:cNvSpPr/>
          <p:nvPr/>
        </p:nvSpPr>
        <p:spPr>
          <a:xfrm>
            <a:off x="621003" y="4565498"/>
            <a:ext cx="1774657" cy="1221205"/>
          </a:xfrm>
          <a:prstGeom prst="rect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Filterable, Searchable, Selectable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6CF536AB-4D0C-46E6-96B4-48DB582BA699}"/>
              </a:ext>
            </a:extLst>
          </p:cNvPr>
          <p:cNvSpPr/>
          <p:nvPr/>
        </p:nvSpPr>
        <p:spPr>
          <a:xfrm rot="19899945">
            <a:off x="2296483" y="4167310"/>
            <a:ext cx="427121" cy="303287"/>
          </a:xfrm>
          <a:prstGeom prst="rightArrow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060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5713AB-34A0-441E-BE34-669055468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11"/>
          <a:stretch/>
        </p:blipFill>
        <p:spPr>
          <a:xfrm>
            <a:off x="609600" y="171939"/>
            <a:ext cx="10972800" cy="6432062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67F55A7-5731-4093-86D5-740AA67213FD}"/>
              </a:ext>
            </a:extLst>
          </p:cNvPr>
          <p:cNvSpPr/>
          <p:nvPr/>
        </p:nvSpPr>
        <p:spPr>
          <a:xfrm>
            <a:off x="2803756" y="3433542"/>
            <a:ext cx="1043728" cy="1143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74ACC-5DF0-41C9-ADC8-315B9594BC49}"/>
              </a:ext>
            </a:extLst>
          </p:cNvPr>
          <p:cNvSpPr txBox="1"/>
          <p:nvPr/>
        </p:nvSpPr>
        <p:spPr>
          <a:xfrm>
            <a:off x="2708726" y="770021"/>
            <a:ext cx="338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Order Process Tracking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3F2BCD-6AAB-44D7-9C9A-236518E40F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36" t="14815" r="11509" b="77846"/>
          <a:stretch/>
        </p:blipFill>
        <p:spPr>
          <a:xfrm>
            <a:off x="4617772" y="3636444"/>
            <a:ext cx="4211970" cy="503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386039-0D2A-4352-B852-1EC6830840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36" t="24493" r="40825" b="59980"/>
          <a:stretch/>
        </p:blipFill>
        <p:spPr>
          <a:xfrm>
            <a:off x="4616427" y="4576647"/>
            <a:ext cx="1017605" cy="10647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7E53A6-60AF-4D50-A15D-F2058E238D47}"/>
              </a:ext>
            </a:extLst>
          </p:cNvPr>
          <p:cNvSpPr txBox="1"/>
          <p:nvPr/>
        </p:nvSpPr>
        <p:spPr>
          <a:xfrm>
            <a:off x="4666608" y="4184253"/>
            <a:ext cx="76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Product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1525D-2CD7-425D-9AD3-F7FCD22301D2}"/>
              </a:ext>
            </a:extLst>
          </p:cNvPr>
          <p:cNvSpPr txBox="1"/>
          <p:nvPr/>
        </p:nvSpPr>
        <p:spPr>
          <a:xfrm>
            <a:off x="6456356" y="4184252"/>
            <a:ext cx="734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Pattern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0DCB6D-E4E0-432C-8DC8-F4FCCF45E675}"/>
              </a:ext>
            </a:extLst>
          </p:cNvPr>
          <p:cNvSpPr txBox="1"/>
          <p:nvPr/>
        </p:nvSpPr>
        <p:spPr>
          <a:xfrm>
            <a:off x="7344868" y="4184251"/>
            <a:ext cx="820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Material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20295-D904-4FB0-B30B-43AF7650219F}"/>
              </a:ext>
            </a:extLst>
          </p:cNvPr>
          <p:cNvSpPr txBox="1"/>
          <p:nvPr/>
        </p:nvSpPr>
        <p:spPr>
          <a:xfrm>
            <a:off x="8384879" y="418425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 err="1"/>
              <a:t>Color</a:t>
            </a:r>
            <a:endParaRPr lang="en-SG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EB547-3A19-45BA-8381-52A2A0002196}"/>
              </a:ext>
            </a:extLst>
          </p:cNvPr>
          <p:cNvSpPr txBox="1"/>
          <p:nvPr/>
        </p:nvSpPr>
        <p:spPr>
          <a:xfrm>
            <a:off x="9265190" y="4184250"/>
            <a:ext cx="47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Size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B53B9A-5320-43F1-A1BB-B6AFCA2F442D}"/>
              </a:ext>
            </a:extLst>
          </p:cNvPr>
          <p:cNvSpPr txBox="1"/>
          <p:nvPr/>
        </p:nvSpPr>
        <p:spPr>
          <a:xfrm>
            <a:off x="5809405" y="4184250"/>
            <a:ext cx="538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1DC2B5-D723-4249-A348-7B4A4AEDBD59}"/>
              </a:ext>
            </a:extLst>
          </p:cNvPr>
          <p:cNvSpPr txBox="1"/>
          <p:nvPr/>
        </p:nvSpPr>
        <p:spPr>
          <a:xfrm>
            <a:off x="5696563" y="487508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Bedding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3ED53-B21C-479A-80CC-1B29E42C878C}"/>
              </a:ext>
            </a:extLst>
          </p:cNvPr>
          <p:cNvSpPr txBox="1"/>
          <p:nvPr/>
        </p:nvSpPr>
        <p:spPr>
          <a:xfrm>
            <a:off x="6487859" y="4875080"/>
            <a:ext cx="817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P01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DB7AD7-B0DE-4F46-82CC-C637F77AD61C}"/>
              </a:ext>
            </a:extLst>
          </p:cNvPr>
          <p:cNvSpPr txBox="1"/>
          <p:nvPr/>
        </p:nvSpPr>
        <p:spPr>
          <a:xfrm>
            <a:off x="7330763" y="4875079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M01 Silk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36A1CF-B3B7-49DD-88C8-0D97AF0AB310}"/>
              </a:ext>
            </a:extLst>
          </p:cNvPr>
          <p:cNvSpPr txBox="1"/>
          <p:nvPr/>
        </p:nvSpPr>
        <p:spPr>
          <a:xfrm>
            <a:off x="8271065" y="4875078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C01 Pink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409D20-0312-4E38-B833-5A19D8ADC883}"/>
              </a:ext>
            </a:extLst>
          </p:cNvPr>
          <p:cNvSpPr txBox="1"/>
          <p:nvPr/>
        </p:nvSpPr>
        <p:spPr>
          <a:xfrm>
            <a:off x="9217779" y="4875077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Queen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8366AE-5F81-4CB7-94B0-BC0C7D445409}"/>
              </a:ext>
            </a:extLst>
          </p:cNvPr>
          <p:cNvSpPr txBox="1"/>
          <p:nvPr/>
        </p:nvSpPr>
        <p:spPr>
          <a:xfrm>
            <a:off x="9954468" y="4184249"/>
            <a:ext cx="84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Quantity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B9682A-6E39-43FB-84E5-1D6B64790AE2}"/>
              </a:ext>
            </a:extLst>
          </p:cNvPr>
          <p:cNvSpPr txBox="1"/>
          <p:nvPr/>
        </p:nvSpPr>
        <p:spPr>
          <a:xfrm>
            <a:off x="10228380" y="48887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F41D0A-B71B-43C4-820C-54CEBDF072CF}"/>
              </a:ext>
            </a:extLst>
          </p:cNvPr>
          <p:cNvSpPr txBox="1"/>
          <p:nvPr/>
        </p:nvSpPr>
        <p:spPr>
          <a:xfrm>
            <a:off x="4616427" y="1918873"/>
            <a:ext cx="50938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600" dirty="0"/>
              <a:t>Order Number: </a:t>
            </a:r>
            <a:r>
              <a:rPr lang="en-SG" sz="2400" dirty="0"/>
              <a:t>#</a:t>
            </a:r>
            <a:r>
              <a:rPr lang="en-SG" sz="2400" b="1" dirty="0"/>
              <a:t>005</a:t>
            </a:r>
            <a:endParaRPr lang="en-SG" sz="16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8F80AB-935D-4FD3-819F-0A8726BEA7F7}"/>
              </a:ext>
            </a:extLst>
          </p:cNvPr>
          <p:cNvSpPr txBox="1"/>
          <p:nvPr/>
        </p:nvSpPr>
        <p:spPr>
          <a:xfrm>
            <a:off x="4644079" y="2712596"/>
            <a:ext cx="5093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Delivery Address:</a:t>
            </a:r>
            <a:r>
              <a:rPr lang="en-SG" sz="1600" dirty="0"/>
              <a:t> </a:t>
            </a:r>
            <a:br>
              <a:rPr lang="en-SG" sz="1600" dirty="0"/>
            </a:br>
            <a:r>
              <a:rPr lang="en-SG" sz="1600" dirty="0"/>
              <a:t>55A Zion Road, Singapore 247780</a:t>
            </a:r>
          </a:p>
          <a:p>
            <a:endParaRPr lang="en-SG" sz="16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6676FA-DF9F-415D-8812-4D81257149A3}"/>
              </a:ext>
            </a:extLst>
          </p:cNvPr>
          <p:cNvCxnSpPr/>
          <p:nvPr/>
        </p:nvCxnSpPr>
        <p:spPr>
          <a:xfrm>
            <a:off x="609600" y="2057400"/>
            <a:ext cx="1335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B0970D-7D1D-4C84-90CE-735D70FFE567}"/>
              </a:ext>
            </a:extLst>
          </p:cNvPr>
          <p:cNvCxnSpPr/>
          <p:nvPr/>
        </p:nvCxnSpPr>
        <p:spPr>
          <a:xfrm>
            <a:off x="609600" y="2516606"/>
            <a:ext cx="1335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Top Corners Rounded 57">
            <a:extLst>
              <a:ext uri="{FF2B5EF4-FFF2-40B4-BE49-F238E27FC236}">
                <a16:creationId xmlns:a16="http://schemas.microsoft.com/office/drawing/2014/main" id="{13398B37-73DF-42B6-8B88-4556D862E94F}"/>
              </a:ext>
            </a:extLst>
          </p:cNvPr>
          <p:cNvSpPr/>
          <p:nvPr/>
        </p:nvSpPr>
        <p:spPr>
          <a:xfrm>
            <a:off x="2662439" y="1437307"/>
            <a:ext cx="1185045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All</a:t>
            </a:r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B12E6905-06B8-44FB-B7EB-E487B67232D2}"/>
              </a:ext>
            </a:extLst>
          </p:cNvPr>
          <p:cNvSpPr/>
          <p:nvPr/>
        </p:nvSpPr>
        <p:spPr>
          <a:xfrm>
            <a:off x="4084770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New Orders</a:t>
            </a:r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2AFC8CD3-01B5-4D5C-B920-F2BD50442213}"/>
              </a:ext>
            </a:extLst>
          </p:cNvPr>
          <p:cNvSpPr/>
          <p:nvPr/>
        </p:nvSpPr>
        <p:spPr>
          <a:xfrm>
            <a:off x="5629211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Production</a:t>
            </a:r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4F4ED324-47A8-4EE3-B8CE-277C88BFD15D}"/>
              </a:ext>
            </a:extLst>
          </p:cNvPr>
          <p:cNvSpPr/>
          <p:nvPr/>
        </p:nvSpPr>
        <p:spPr>
          <a:xfrm>
            <a:off x="7194916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Packaging</a:t>
            </a:r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01E2C9A1-8F36-40F3-BA92-16AB0801B4B9}"/>
              </a:ext>
            </a:extLst>
          </p:cNvPr>
          <p:cNvSpPr/>
          <p:nvPr/>
        </p:nvSpPr>
        <p:spPr>
          <a:xfrm>
            <a:off x="8696855" y="143946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Shipping</a:t>
            </a:r>
          </a:p>
        </p:txBody>
      </p:sp>
      <p:sp>
        <p:nvSpPr>
          <p:cNvPr id="63" name="Rectangle: Top Corners Rounded 62">
            <a:extLst>
              <a:ext uri="{FF2B5EF4-FFF2-40B4-BE49-F238E27FC236}">
                <a16:creationId xmlns:a16="http://schemas.microsoft.com/office/drawing/2014/main" id="{778FA514-24FE-45FE-B071-AF3270C95D7C}"/>
              </a:ext>
            </a:extLst>
          </p:cNvPr>
          <p:cNvSpPr/>
          <p:nvPr/>
        </p:nvSpPr>
        <p:spPr>
          <a:xfrm>
            <a:off x="10150349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Completed</a:t>
            </a:r>
          </a:p>
        </p:txBody>
      </p:sp>
      <p:pic>
        <p:nvPicPr>
          <p:cNvPr id="1026" name="Picture 2" descr="Image result for return button">
            <a:extLst>
              <a:ext uri="{FF2B5EF4-FFF2-40B4-BE49-F238E27FC236}">
                <a16:creationId xmlns:a16="http://schemas.microsoft.com/office/drawing/2014/main" id="{44B6E8F0-2BAD-4566-9158-B26083CF8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720" y="3532334"/>
            <a:ext cx="678685" cy="67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E34638-FC0A-49BD-B0A4-0A15FCAB8AFE}"/>
              </a:ext>
            </a:extLst>
          </p:cNvPr>
          <p:cNvSpPr txBox="1"/>
          <p:nvPr/>
        </p:nvSpPr>
        <p:spPr>
          <a:xfrm>
            <a:off x="2903558" y="4187897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Return</a:t>
            </a:r>
          </a:p>
        </p:txBody>
      </p:sp>
      <p:pic>
        <p:nvPicPr>
          <p:cNvPr id="65" name="Picture 2" descr="Image result for checkbox png">
            <a:extLst>
              <a:ext uri="{FF2B5EF4-FFF2-40B4-BE49-F238E27FC236}">
                <a16:creationId xmlns:a16="http://schemas.microsoft.com/office/drawing/2014/main" id="{3C24E85B-8D62-403E-BAC4-06AB3646A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013" y="4976141"/>
            <a:ext cx="440790" cy="44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Image result for checkbox png">
            <a:extLst>
              <a:ext uri="{FF2B5EF4-FFF2-40B4-BE49-F238E27FC236}">
                <a16:creationId xmlns:a16="http://schemas.microsoft.com/office/drawing/2014/main" id="{E4C5FE7D-1E5B-4BCB-B29C-3D262A6EE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301" y="6159851"/>
            <a:ext cx="351425" cy="35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B41D63E3-0C23-4F6C-A29B-CB33F5F425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36" t="24493" r="40825" b="59980"/>
          <a:stretch/>
        </p:blipFill>
        <p:spPr>
          <a:xfrm>
            <a:off x="4635118" y="5757655"/>
            <a:ext cx="1017605" cy="106479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3144A9A-D5A8-48EA-A4B6-0622E7865CB2}"/>
              </a:ext>
            </a:extLst>
          </p:cNvPr>
          <p:cNvSpPr txBox="1"/>
          <p:nvPr/>
        </p:nvSpPr>
        <p:spPr>
          <a:xfrm>
            <a:off x="5713909" y="6122484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Bedding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3F0A47-745C-4490-A73E-87DDDE7D1087}"/>
              </a:ext>
            </a:extLst>
          </p:cNvPr>
          <p:cNvSpPr txBox="1"/>
          <p:nvPr/>
        </p:nvSpPr>
        <p:spPr>
          <a:xfrm>
            <a:off x="6505205" y="6122484"/>
            <a:ext cx="817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P01 Tree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05DFCC-1688-42A2-82DE-B86F354B1A82}"/>
              </a:ext>
            </a:extLst>
          </p:cNvPr>
          <p:cNvSpPr txBox="1"/>
          <p:nvPr/>
        </p:nvSpPr>
        <p:spPr>
          <a:xfrm>
            <a:off x="7348109" y="6122483"/>
            <a:ext cx="1058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M01 Cotton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A22BD22-454B-42BE-9C80-5FAFCFC96876}"/>
              </a:ext>
            </a:extLst>
          </p:cNvPr>
          <p:cNvSpPr txBox="1"/>
          <p:nvPr/>
        </p:nvSpPr>
        <p:spPr>
          <a:xfrm>
            <a:off x="8288411" y="6122482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C01 Pink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6765930-335D-45D3-AE28-A30778E827CE}"/>
              </a:ext>
            </a:extLst>
          </p:cNvPr>
          <p:cNvSpPr txBox="1"/>
          <p:nvPr/>
        </p:nvSpPr>
        <p:spPr>
          <a:xfrm>
            <a:off x="9235125" y="612248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Single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D1C33A-1382-4D94-9BDC-831A48D40F2B}"/>
              </a:ext>
            </a:extLst>
          </p:cNvPr>
          <p:cNvSpPr txBox="1"/>
          <p:nvPr/>
        </p:nvSpPr>
        <p:spPr>
          <a:xfrm>
            <a:off x="10245726" y="61361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7626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5713AB-34A0-441E-BE34-669055468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11"/>
          <a:stretch/>
        </p:blipFill>
        <p:spPr>
          <a:xfrm>
            <a:off x="609600" y="171939"/>
            <a:ext cx="10972800" cy="6432062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6676FA-DF9F-415D-8812-4D81257149A3}"/>
              </a:ext>
            </a:extLst>
          </p:cNvPr>
          <p:cNvCxnSpPr/>
          <p:nvPr/>
        </p:nvCxnSpPr>
        <p:spPr>
          <a:xfrm>
            <a:off x="609600" y="2057400"/>
            <a:ext cx="1335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B0970D-7D1D-4C84-90CE-735D70FFE567}"/>
              </a:ext>
            </a:extLst>
          </p:cNvPr>
          <p:cNvCxnSpPr/>
          <p:nvPr/>
        </p:nvCxnSpPr>
        <p:spPr>
          <a:xfrm>
            <a:off x="609600" y="2516606"/>
            <a:ext cx="1335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D2364C-FD88-4EBF-8691-D4A0129AC360}"/>
              </a:ext>
            </a:extLst>
          </p:cNvPr>
          <p:cNvSpPr txBox="1"/>
          <p:nvPr/>
        </p:nvSpPr>
        <p:spPr>
          <a:xfrm>
            <a:off x="2708726" y="770021"/>
            <a:ext cx="311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Order Management Dashboard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34DE9ACC-B2FF-4AB3-8AD6-060C7E1FD3C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81392" y="2292332"/>
          <a:ext cx="8492674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73">
                  <a:extLst>
                    <a:ext uri="{9D8B030D-6E8A-4147-A177-3AD203B41FA5}">
                      <a16:colId xmlns:a16="http://schemas.microsoft.com/office/drawing/2014/main" val="3373742790"/>
                    </a:ext>
                  </a:extLst>
                </a:gridCol>
                <a:gridCol w="1963694">
                  <a:extLst>
                    <a:ext uri="{9D8B030D-6E8A-4147-A177-3AD203B41FA5}">
                      <a16:colId xmlns:a16="http://schemas.microsoft.com/office/drawing/2014/main" val="2898927634"/>
                    </a:ext>
                  </a:extLst>
                </a:gridCol>
                <a:gridCol w="817510">
                  <a:extLst>
                    <a:ext uri="{9D8B030D-6E8A-4147-A177-3AD203B41FA5}">
                      <a16:colId xmlns:a16="http://schemas.microsoft.com/office/drawing/2014/main" val="4134715472"/>
                    </a:ext>
                  </a:extLst>
                </a:gridCol>
                <a:gridCol w="1244922">
                  <a:extLst>
                    <a:ext uri="{9D8B030D-6E8A-4147-A177-3AD203B41FA5}">
                      <a16:colId xmlns:a16="http://schemas.microsoft.com/office/drawing/2014/main" val="3503901138"/>
                    </a:ext>
                  </a:extLst>
                </a:gridCol>
                <a:gridCol w="914060">
                  <a:extLst>
                    <a:ext uri="{9D8B030D-6E8A-4147-A177-3AD203B41FA5}">
                      <a16:colId xmlns:a16="http://schemas.microsoft.com/office/drawing/2014/main" val="592708167"/>
                    </a:ext>
                  </a:extLst>
                </a:gridCol>
                <a:gridCol w="842719">
                  <a:extLst>
                    <a:ext uri="{9D8B030D-6E8A-4147-A177-3AD203B41FA5}">
                      <a16:colId xmlns:a16="http://schemas.microsoft.com/office/drawing/2014/main" val="537909844"/>
                    </a:ext>
                  </a:extLst>
                </a:gridCol>
                <a:gridCol w="842719">
                  <a:extLst>
                    <a:ext uri="{9D8B030D-6E8A-4147-A177-3AD203B41FA5}">
                      <a16:colId xmlns:a16="http://schemas.microsoft.com/office/drawing/2014/main" val="1704695654"/>
                    </a:ext>
                  </a:extLst>
                </a:gridCol>
                <a:gridCol w="847177">
                  <a:extLst>
                    <a:ext uri="{9D8B030D-6E8A-4147-A177-3AD203B41FA5}">
                      <a16:colId xmlns:a16="http://schemas.microsoft.com/office/drawing/2014/main" val="4250037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Order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Courier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Shipping Tracking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Order Total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Customer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Contact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0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8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Preparing to 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3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Packaging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548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#005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8014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SG" sz="1400" dirty="0"/>
                        <a:t>#006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47439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SG" sz="1400" dirty="0"/>
                        <a:t>#007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Waiting for Confirmation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635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#008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Waiting for Confirmation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847348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3B61ACA7-F335-4C65-A2AC-44E301CA41AD}"/>
              </a:ext>
            </a:extLst>
          </p:cNvPr>
          <p:cNvSpPr txBox="1"/>
          <p:nvPr/>
        </p:nvSpPr>
        <p:spPr>
          <a:xfrm>
            <a:off x="2628900" y="1287465"/>
            <a:ext cx="5453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Drop down Filters: [Date (Newest undelivered)], [Date (Oldest undelivered)], [Status]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823B3E2-EA23-4561-97C4-A45D75D857DE}"/>
              </a:ext>
            </a:extLst>
          </p:cNvPr>
          <p:cNvSpPr txBox="1"/>
          <p:nvPr/>
        </p:nvSpPr>
        <p:spPr>
          <a:xfrm>
            <a:off x="2628900" y="1564464"/>
            <a:ext cx="1469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Search: [By order ID]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E18A4B-C6C5-49B7-A789-2B9EBCE0970B}"/>
              </a:ext>
            </a:extLst>
          </p:cNvPr>
          <p:cNvSpPr txBox="1"/>
          <p:nvPr/>
        </p:nvSpPr>
        <p:spPr>
          <a:xfrm>
            <a:off x="5053383" y="6124059"/>
            <a:ext cx="408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Page number / Show 100 out of all orders</a:t>
            </a:r>
          </a:p>
        </p:txBody>
      </p:sp>
      <p:sp>
        <p:nvSpPr>
          <p:cNvPr id="63" name="Rectangle: Top Corners Rounded 62">
            <a:extLst>
              <a:ext uri="{FF2B5EF4-FFF2-40B4-BE49-F238E27FC236}">
                <a16:creationId xmlns:a16="http://schemas.microsoft.com/office/drawing/2014/main" id="{7461AEFA-0FF7-4658-A84D-DFD47B233392}"/>
              </a:ext>
            </a:extLst>
          </p:cNvPr>
          <p:cNvSpPr/>
          <p:nvPr/>
        </p:nvSpPr>
        <p:spPr>
          <a:xfrm>
            <a:off x="2781392" y="1909451"/>
            <a:ext cx="1185045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All</a:t>
            </a:r>
          </a:p>
        </p:txBody>
      </p:sp>
      <p:sp>
        <p:nvSpPr>
          <p:cNvPr id="64" name="Rectangle: Top Corners Rounded 63">
            <a:extLst>
              <a:ext uri="{FF2B5EF4-FFF2-40B4-BE49-F238E27FC236}">
                <a16:creationId xmlns:a16="http://schemas.microsoft.com/office/drawing/2014/main" id="{55E88A86-2AA6-4185-B8EC-79DE39037649}"/>
              </a:ext>
            </a:extLst>
          </p:cNvPr>
          <p:cNvSpPr/>
          <p:nvPr/>
        </p:nvSpPr>
        <p:spPr>
          <a:xfrm>
            <a:off x="4203723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New Orders</a:t>
            </a:r>
          </a:p>
        </p:txBody>
      </p:sp>
      <p:sp>
        <p:nvSpPr>
          <p:cNvPr id="65" name="Rectangle: Top Corners Rounded 64">
            <a:extLst>
              <a:ext uri="{FF2B5EF4-FFF2-40B4-BE49-F238E27FC236}">
                <a16:creationId xmlns:a16="http://schemas.microsoft.com/office/drawing/2014/main" id="{8DBEA7FA-2CA4-4E12-BB7E-42BEF263B6BE}"/>
              </a:ext>
            </a:extLst>
          </p:cNvPr>
          <p:cNvSpPr/>
          <p:nvPr/>
        </p:nvSpPr>
        <p:spPr>
          <a:xfrm>
            <a:off x="5748164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Production</a:t>
            </a:r>
          </a:p>
        </p:txBody>
      </p:sp>
      <p:sp>
        <p:nvSpPr>
          <p:cNvPr id="66" name="Rectangle: Top Corners Rounded 65">
            <a:extLst>
              <a:ext uri="{FF2B5EF4-FFF2-40B4-BE49-F238E27FC236}">
                <a16:creationId xmlns:a16="http://schemas.microsoft.com/office/drawing/2014/main" id="{9842289C-E903-4DEA-9312-D3CDEA738B09}"/>
              </a:ext>
            </a:extLst>
          </p:cNvPr>
          <p:cNvSpPr/>
          <p:nvPr/>
        </p:nvSpPr>
        <p:spPr>
          <a:xfrm>
            <a:off x="7313869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Packaging</a:t>
            </a:r>
          </a:p>
        </p:txBody>
      </p:sp>
      <p:sp>
        <p:nvSpPr>
          <p:cNvPr id="67" name="Rectangle: Top Corners Rounded 66">
            <a:extLst>
              <a:ext uri="{FF2B5EF4-FFF2-40B4-BE49-F238E27FC236}">
                <a16:creationId xmlns:a16="http://schemas.microsoft.com/office/drawing/2014/main" id="{5476F947-9AA6-4B51-9CDD-9BB986914633}"/>
              </a:ext>
            </a:extLst>
          </p:cNvPr>
          <p:cNvSpPr/>
          <p:nvPr/>
        </p:nvSpPr>
        <p:spPr>
          <a:xfrm>
            <a:off x="8815808" y="191160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Shipping</a:t>
            </a:r>
          </a:p>
        </p:txBody>
      </p:sp>
      <p:sp>
        <p:nvSpPr>
          <p:cNvPr id="68" name="Rectangle: Top Corners Rounded 67">
            <a:extLst>
              <a:ext uri="{FF2B5EF4-FFF2-40B4-BE49-F238E27FC236}">
                <a16:creationId xmlns:a16="http://schemas.microsoft.com/office/drawing/2014/main" id="{EF25997A-B16D-4A6D-982D-F12129022B34}"/>
              </a:ext>
            </a:extLst>
          </p:cNvPr>
          <p:cNvSpPr/>
          <p:nvPr/>
        </p:nvSpPr>
        <p:spPr>
          <a:xfrm>
            <a:off x="10269302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Completed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2D568BA-9BC6-4FCF-8A97-22241E35AF3A}"/>
              </a:ext>
            </a:extLst>
          </p:cNvPr>
          <p:cNvSpPr/>
          <p:nvPr/>
        </p:nvSpPr>
        <p:spPr>
          <a:xfrm>
            <a:off x="621003" y="4565498"/>
            <a:ext cx="1774657" cy="1221205"/>
          </a:xfrm>
          <a:prstGeom prst="rect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Filterable, Searchable, Selectable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6CF536AB-4D0C-46E6-96B4-48DB582BA699}"/>
              </a:ext>
            </a:extLst>
          </p:cNvPr>
          <p:cNvSpPr/>
          <p:nvPr/>
        </p:nvSpPr>
        <p:spPr>
          <a:xfrm rot="19899945">
            <a:off x="2296483" y="4167310"/>
            <a:ext cx="427121" cy="303287"/>
          </a:xfrm>
          <a:prstGeom prst="rightArrow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22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5713AB-34A0-441E-BE34-669055468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11"/>
          <a:stretch/>
        </p:blipFill>
        <p:spPr>
          <a:xfrm>
            <a:off x="609600" y="171939"/>
            <a:ext cx="10972800" cy="6432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774ACC-5DF0-41C9-ADC8-315B9594BC49}"/>
              </a:ext>
            </a:extLst>
          </p:cNvPr>
          <p:cNvSpPr txBox="1"/>
          <p:nvPr/>
        </p:nvSpPr>
        <p:spPr>
          <a:xfrm>
            <a:off x="2708726" y="770021"/>
            <a:ext cx="338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Order Process Tracking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3F2BCD-6AAB-44D7-9C9A-236518E40F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36" t="14815" r="11509" b="77846"/>
          <a:stretch/>
        </p:blipFill>
        <p:spPr>
          <a:xfrm>
            <a:off x="4558074" y="5436935"/>
            <a:ext cx="4211970" cy="503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386039-0D2A-4352-B852-1EC6830840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36" t="24493" r="40825" b="59980"/>
          <a:stretch/>
        </p:blipFill>
        <p:spPr>
          <a:xfrm>
            <a:off x="4558074" y="6358416"/>
            <a:ext cx="1017605" cy="10647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7E53A6-60AF-4D50-A15D-F2058E238D47}"/>
              </a:ext>
            </a:extLst>
          </p:cNvPr>
          <p:cNvSpPr txBox="1"/>
          <p:nvPr/>
        </p:nvSpPr>
        <p:spPr>
          <a:xfrm>
            <a:off x="4606910" y="6032418"/>
            <a:ext cx="76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Product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1525D-2CD7-425D-9AD3-F7FCD22301D2}"/>
              </a:ext>
            </a:extLst>
          </p:cNvPr>
          <p:cNvSpPr txBox="1"/>
          <p:nvPr/>
        </p:nvSpPr>
        <p:spPr>
          <a:xfrm>
            <a:off x="6396658" y="6032417"/>
            <a:ext cx="734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Pattern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0DCB6D-E4E0-432C-8DC8-F4FCCF45E675}"/>
              </a:ext>
            </a:extLst>
          </p:cNvPr>
          <p:cNvSpPr txBox="1"/>
          <p:nvPr/>
        </p:nvSpPr>
        <p:spPr>
          <a:xfrm>
            <a:off x="7285170" y="6032416"/>
            <a:ext cx="820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Material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20295-D904-4FB0-B30B-43AF7650219F}"/>
              </a:ext>
            </a:extLst>
          </p:cNvPr>
          <p:cNvSpPr txBox="1"/>
          <p:nvPr/>
        </p:nvSpPr>
        <p:spPr>
          <a:xfrm>
            <a:off x="8325181" y="6032415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 err="1"/>
              <a:t>Color</a:t>
            </a:r>
            <a:endParaRPr lang="en-SG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EB547-3A19-45BA-8381-52A2A0002196}"/>
              </a:ext>
            </a:extLst>
          </p:cNvPr>
          <p:cNvSpPr txBox="1"/>
          <p:nvPr/>
        </p:nvSpPr>
        <p:spPr>
          <a:xfrm>
            <a:off x="9205492" y="6032415"/>
            <a:ext cx="47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Size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B53B9A-5320-43F1-A1BB-B6AFCA2F442D}"/>
              </a:ext>
            </a:extLst>
          </p:cNvPr>
          <p:cNvSpPr txBox="1"/>
          <p:nvPr/>
        </p:nvSpPr>
        <p:spPr>
          <a:xfrm>
            <a:off x="5749707" y="6032415"/>
            <a:ext cx="538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1DC2B5-D723-4249-A348-7B4A4AEDBD59}"/>
              </a:ext>
            </a:extLst>
          </p:cNvPr>
          <p:cNvSpPr txBox="1"/>
          <p:nvPr/>
        </p:nvSpPr>
        <p:spPr>
          <a:xfrm>
            <a:off x="5636865" y="672324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Bedding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3ED53-B21C-479A-80CC-1B29E42C878C}"/>
              </a:ext>
            </a:extLst>
          </p:cNvPr>
          <p:cNvSpPr txBox="1"/>
          <p:nvPr/>
        </p:nvSpPr>
        <p:spPr>
          <a:xfrm>
            <a:off x="6428161" y="6723245"/>
            <a:ext cx="817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P01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DB7AD7-B0DE-4F46-82CC-C637F77AD61C}"/>
              </a:ext>
            </a:extLst>
          </p:cNvPr>
          <p:cNvSpPr txBox="1"/>
          <p:nvPr/>
        </p:nvSpPr>
        <p:spPr>
          <a:xfrm>
            <a:off x="7271065" y="6723244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M01 Silk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36A1CF-B3B7-49DD-88C8-0D97AF0AB310}"/>
              </a:ext>
            </a:extLst>
          </p:cNvPr>
          <p:cNvSpPr txBox="1"/>
          <p:nvPr/>
        </p:nvSpPr>
        <p:spPr>
          <a:xfrm>
            <a:off x="8211367" y="6723243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C01 Pink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409D20-0312-4E38-B833-5A19D8ADC883}"/>
              </a:ext>
            </a:extLst>
          </p:cNvPr>
          <p:cNvSpPr txBox="1"/>
          <p:nvPr/>
        </p:nvSpPr>
        <p:spPr>
          <a:xfrm>
            <a:off x="9158081" y="6723242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Queen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8366AE-5F81-4CB7-94B0-BC0C7D445409}"/>
              </a:ext>
            </a:extLst>
          </p:cNvPr>
          <p:cNvSpPr txBox="1"/>
          <p:nvPr/>
        </p:nvSpPr>
        <p:spPr>
          <a:xfrm>
            <a:off x="9894770" y="6032414"/>
            <a:ext cx="84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Quantity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B9682A-6E39-43FB-84E5-1D6B64790AE2}"/>
              </a:ext>
            </a:extLst>
          </p:cNvPr>
          <p:cNvSpPr txBox="1"/>
          <p:nvPr/>
        </p:nvSpPr>
        <p:spPr>
          <a:xfrm>
            <a:off x="10168682" y="67369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0ED444B-2DFD-4D88-98BC-46D6EFD1F3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l="23673" t="15708" r="62130" b="60095"/>
          <a:stretch/>
        </p:blipFill>
        <p:spPr>
          <a:xfrm>
            <a:off x="4683775" y="3746974"/>
            <a:ext cx="964277" cy="735896"/>
          </a:xfrm>
          <a:prstGeom prst="rect">
            <a:avLst/>
          </a:prstGeom>
        </p:spPr>
      </p:pic>
      <p:pic>
        <p:nvPicPr>
          <p:cNvPr id="23" name="Picture 2" descr="Image result for order tracking images">
            <a:extLst>
              <a:ext uri="{FF2B5EF4-FFF2-40B4-BE49-F238E27FC236}">
                <a16:creationId xmlns:a16="http://schemas.microsoft.com/office/drawing/2014/main" id="{9D3CC5B6-4E66-461B-9FA4-764595BB4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13" t="14489" r="4599" b="59833"/>
          <a:stretch/>
        </p:blipFill>
        <p:spPr bwMode="auto">
          <a:xfrm>
            <a:off x="5984776" y="3688460"/>
            <a:ext cx="822259" cy="79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order tracking images">
            <a:extLst>
              <a:ext uri="{FF2B5EF4-FFF2-40B4-BE49-F238E27FC236}">
                <a16:creationId xmlns:a16="http://schemas.microsoft.com/office/drawing/2014/main" id="{D9FEF534-5DC9-47B8-97E3-2BF6D6BDA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71" t="60320" r="43592" b="17550"/>
          <a:stretch/>
        </p:blipFill>
        <p:spPr bwMode="auto">
          <a:xfrm>
            <a:off x="7079852" y="3768298"/>
            <a:ext cx="659087" cy="67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Related image">
            <a:extLst>
              <a:ext uri="{FF2B5EF4-FFF2-40B4-BE49-F238E27FC236}">
                <a16:creationId xmlns:a16="http://schemas.microsoft.com/office/drawing/2014/main" id="{8940A358-DB3B-4DDC-B9D2-42C298C84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403" y="3863282"/>
            <a:ext cx="591911" cy="5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age result for order tracking images">
            <a:extLst>
              <a:ext uri="{FF2B5EF4-FFF2-40B4-BE49-F238E27FC236}">
                <a16:creationId xmlns:a16="http://schemas.microsoft.com/office/drawing/2014/main" id="{4A40C59D-EC19-4592-AD74-561FE0FD40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" t="59472" r="84412" b="16612"/>
          <a:stretch/>
        </p:blipFill>
        <p:spPr bwMode="auto">
          <a:xfrm>
            <a:off x="9955764" y="3807698"/>
            <a:ext cx="800099" cy="73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result for order tracking images">
            <a:extLst>
              <a:ext uri="{FF2B5EF4-FFF2-40B4-BE49-F238E27FC236}">
                <a16:creationId xmlns:a16="http://schemas.microsoft.com/office/drawing/2014/main" id="{B7B3B6C1-2946-4182-AA21-4B15581CB3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5" t="14503" r="24086" b="61581"/>
          <a:stretch/>
        </p:blipFill>
        <p:spPr bwMode="auto">
          <a:xfrm>
            <a:off x="8085008" y="3755938"/>
            <a:ext cx="800099" cy="73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A0F8EAF-7E2F-4364-B511-863190FE82BB}"/>
              </a:ext>
            </a:extLst>
          </p:cNvPr>
          <p:cNvSpPr txBox="1"/>
          <p:nvPr/>
        </p:nvSpPr>
        <p:spPr>
          <a:xfrm>
            <a:off x="4398703" y="2881732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Processing Order</a:t>
            </a:r>
          </a:p>
          <a:p>
            <a:endParaRPr lang="en-SG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474C4-5586-40AB-B029-4EE2F5962095}"/>
              </a:ext>
            </a:extLst>
          </p:cNvPr>
          <p:cNvSpPr txBox="1"/>
          <p:nvPr/>
        </p:nvSpPr>
        <p:spPr>
          <a:xfrm>
            <a:off x="5704079" y="2775529"/>
            <a:ext cx="125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Preparing </a:t>
            </a:r>
            <a:br>
              <a:rPr lang="en-SG" sz="1200" dirty="0"/>
            </a:br>
            <a:r>
              <a:rPr lang="en-SG" sz="1200" dirty="0"/>
              <a:t>Your Order</a:t>
            </a:r>
          </a:p>
          <a:p>
            <a:endParaRPr lang="en-SG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2E3448-1BB5-4839-8AAB-BEC43C9078CE}"/>
              </a:ext>
            </a:extLst>
          </p:cNvPr>
          <p:cNvSpPr txBox="1"/>
          <p:nvPr/>
        </p:nvSpPr>
        <p:spPr>
          <a:xfrm>
            <a:off x="6819737" y="2915231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Packaging</a:t>
            </a:r>
          </a:p>
          <a:p>
            <a:endParaRPr lang="en-SG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95831E-0FEA-4763-B09D-1DDE7C951003}"/>
              </a:ext>
            </a:extLst>
          </p:cNvPr>
          <p:cNvSpPr txBox="1"/>
          <p:nvPr/>
        </p:nvSpPr>
        <p:spPr>
          <a:xfrm>
            <a:off x="7908616" y="2743874"/>
            <a:ext cx="125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Preparing for Shipment</a:t>
            </a:r>
          </a:p>
          <a:p>
            <a:endParaRPr lang="en-SG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96A60D-C8CE-4024-B679-65D9A817A716}"/>
              </a:ext>
            </a:extLst>
          </p:cNvPr>
          <p:cNvSpPr txBox="1"/>
          <p:nvPr/>
        </p:nvSpPr>
        <p:spPr>
          <a:xfrm>
            <a:off x="8850206" y="2853327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In Transit</a:t>
            </a:r>
          </a:p>
          <a:p>
            <a:endParaRPr lang="en-SG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CBD143-BAD9-4D5C-98E7-A415D7992CD4}"/>
              </a:ext>
            </a:extLst>
          </p:cNvPr>
          <p:cNvSpPr txBox="1"/>
          <p:nvPr/>
        </p:nvSpPr>
        <p:spPr>
          <a:xfrm>
            <a:off x="9771617" y="2886886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Order Delivered</a:t>
            </a:r>
          </a:p>
          <a:p>
            <a:endParaRPr lang="en-SG" sz="1200" dirty="0"/>
          </a:p>
        </p:txBody>
      </p:sp>
      <p:pic>
        <p:nvPicPr>
          <p:cNvPr id="34" name="Picture 12" descr="Image result for order tracking">
            <a:extLst>
              <a:ext uri="{FF2B5EF4-FFF2-40B4-BE49-F238E27FC236}">
                <a16:creationId xmlns:a16="http://schemas.microsoft.com/office/drawing/2014/main" id="{E4CB3922-7A25-48A2-A83D-1E0E4E5A36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6" t="21331" r="70379" b="68545"/>
          <a:stretch/>
        </p:blipFill>
        <p:spPr bwMode="auto">
          <a:xfrm>
            <a:off x="4652370" y="3189105"/>
            <a:ext cx="1059589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Image result for order tracking">
            <a:extLst>
              <a:ext uri="{FF2B5EF4-FFF2-40B4-BE49-F238E27FC236}">
                <a16:creationId xmlns:a16="http://schemas.microsoft.com/office/drawing/2014/main" id="{991DD487-BC1F-41F7-B54B-9DF06EEE2F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5711960" y="3189105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Image result for order tracking">
            <a:extLst>
              <a:ext uri="{FF2B5EF4-FFF2-40B4-BE49-F238E27FC236}">
                <a16:creationId xmlns:a16="http://schemas.microsoft.com/office/drawing/2014/main" id="{2352AA89-5901-47D5-B1E9-4AAB761EA9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6796637" y="3189105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1A620F4-1DCB-4F09-9D80-AB7645BBFA38}"/>
              </a:ext>
            </a:extLst>
          </p:cNvPr>
          <p:cNvSpPr/>
          <p:nvPr/>
        </p:nvSpPr>
        <p:spPr>
          <a:xfrm>
            <a:off x="7245222" y="3236291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3C039F-AB61-4E3E-BB78-B2734452E81F}"/>
              </a:ext>
            </a:extLst>
          </p:cNvPr>
          <p:cNvSpPr/>
          <p:nvPr/>
        </p:nvSpPr>
        <p:spPr>
          <a:xfrm>
            <a:off x="7609894" y="3405669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0738C7-C510-4047-8B94-8C003FCFB309}"/>
              </a:ext>
            </a:extLst>
          </p:cNvPr>
          <p:cNvSpPr/>
          <p:nvPr/>
        </p:nvSpPr>
        <p:spPr>
          <a:xfrm>
            <a:off x="6514338" y="3400489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0" name="Picture 12" descr="Image result for order tracking">
            <a:extLst>
              <a:ext uri="{FF2B5EF4-FFF2-40B4-BE49-F238E27FC236}">
                <a16:creationId xmlns:a16="http://schemas.microsoft.com/office/drawing/2014/main" id="{17C3653D-CC0B-42A1-831E-1D3ECD459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7868044" y="3193805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008B3035-E453-4B22-A584-2662285BDD8B}"/>
              </a:ext>
            </a:extLst>
          </p:cNvPr>
          <p:cNvSpPr/>
          <p:nvPr/>
        </p:nvSpPr>
        <p:spPr>
          <a:xfrm>
            <a:off x="8316629" y="3240991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4B2862-10BF-44F1-9A87-E729B37D5CB1}"/>
              </a:ext>
            </a:extLst>
          </p:cNvPr>
          <p:cNvSpPr/>
          <p:nvPr/>
        </p:nvSpPr>
        <p:spPr>
          <a:xfrm>
            <a:off x="8681301" y="3410369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ABBDA3-BC5E-4748-A4EF-73FA8B593E15}"/>
              </a:ext>
            </a:extLst>
          </p:cNvPr>
          <p:cNvSpPr/>
          <p:nvPr/>
        </p:nvSpPr>
        <p:spPr>
          <a:xfrm>
            <a:off x="7585745" y="3405189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4" name="Picture 12" descr="Image result for order tracking">
            <a:extLst>
              <a:ext uri="{FF2B5EF4-FFF2-40B4-BE49-F238E27FC236}">
                <a16:creationId xmlns:a16="http://schemas.microsoft.com/office/drawing/2014/main" id="{39B6E7BE-810B-4CED-8888-E934C930CC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8884467" y="3189105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91404954-ACE8-40A5-A2B4-8CB0A67A0DBF}"/>
              </a:ext>
            </a:extLst>
          </p:cNvPr>
          <p:cNvSpPr/>
          <p:nvPr/>
        </p:nvSpPr>
        <p:spPr>
          <a:xfrm>
            <a:off x="9344127" y="3235918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B9E0CD1-FFEE-4B99-ACEB-F0B35513E630}"/>
              </a:ext>
            </a:extLst>
          </p:cNvPr>
          <p:cNvSpPr/>
          <p:nvPr/>
        </p:nvSpPr>
        <p:spPr>
          <a:xfrm>
            <a:off x="9708799" y="3405296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0EE4C7-E8D4-4E7D-B72D-C5B055FB9F9A}"/>
              </a:ext>
            </a:extLst>
          </p:cNvPr>
          <p:cNvSpPr/>
          <p:nvPr/>
        </p:nvSpPr>
        <p:spPr>
          <a:xfrm>
            <a:off x="8613243" y="3400116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8" name="Picture 12" descr="Image result for order tracking">
            <a:extLst>
              <a:ext uri="{FF2B5EF4-FFF2-40B4-BE49-F238E27FC236}">
                <a16:creationId xmlns:a16="http://schemas.microsoft.com/office/drawing/2014/main" id="{96674CCF-008B-497D-A6FF-A90E8E8AD9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21" t="20583" r="13992" b="69085"/>
          <a:stretch/>
        </p:blipFill>
        <p:spPr bwMode="auto">
          <a:xfrm>
            <a:off x="9871615" y="3156510"/>
            <a:ext cx="853003" cy="5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79926F88-AFC3-49FD-B273-859D4057416C}"/>
              </a:ext>
            </a:extLst>
          </p:cNvPr>
          <p:cNvSpPr/>
          <p:nvPr/>
        </p:nvSpPr>
        <p:spPr>
          <a:xfrm>
            <a:off x="9449651" y="3418465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329245-4E6A-42A6-981D-D6C24BA5CC11}"/>
              </a:ext>
            </a:extLst>
          </p:cNvPr>
          <p:cNvSpPr/>
          <p:nvPr/>
        </p:nvSpPr>
        <p:spPr>
          <a:xfrm>
            <a:off x="10190268" y="3235918"/>
            <a:ext cx="427659" cy="431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F41D0A-B71B-43C4-820C-54CEBDF072CF}"/>
              </a:ext>
            </a:extLst>
          </p:cNvPr>
          <p:cNvSpPr txBox="1"/>
          <p:nvPr/>
        </p:nvSpPr>
        <p:spPr>
          <a:xfrm>
            <a:off x="4558074" y="1943054"/>
            <a:ext cx="50938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600" dirty="0"/>
              <a:t>Order Number: </a:t>
            </a:r>
            <a:r>
              <a:rPr lang="en-SG" sz="2400" dirty="0"/>
              <a:t>#</a:t>
            </a:r>
            <a:r>
              <a:rPr lang="en-SG" sz="2400" b="1" dirty="0"/>
              <a:t>12345</a:t>
            </a:r>
            <a:endParaRPr lang="en-SG" sz="1600" b="1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94806DA-2A13-4F27-AC7C-EFED0623A803}"/>
              </a:ext>
            </a:extLst>
          </p:cNvPr>
          <p:cNvSpPr/>
          <p:nvPr/>
        </p:nvSpPr>
        <p:spPr>
          <a:xfrm>
            <a:off x="6166069" y="3279627"/>
            <a:ext cx="347106" cy="3734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D6822CD7-B364-40A3-8981-686220BAD32F}"/>
              </a:ext>
            </a:extLst>
          </p:cNvPr>
          <p:cNvSpPr/>
          <p:nvPr/>
        </p:nvSpPr>
        <p:spPr>
          <a:xfrm>
            <a:off x="6224967" y="3348551"/>
            <a:ext cx="238220" cy="2493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1421A33-4979-4A94-8325-7637B99726D1}"/>
              </a:ext>
            </a:extLst>
          </p:cNvPr>
          <p:cNvSpPr/>
          <p:nvPr/>
        </p:nvSpPr>
        <p:spPr>
          <a:xfrm>
            <a:off x="4891884" y="2462658"/>
            <a:ext cx="1786689" cy="3128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Previous Process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FABEC97-9904-471E-9E63-1F05F18A717F}"/>
              </a:ext>
            </a:extLst>
          </p:cNvPr>
          <p:cNvSpPr/>
          <p:nvPr/>
        </p:nvSpPr>
        <p:spPr>
          <a:xfrm>
            <a:off x="7659025" y="2470489"/>
            <a:ext cx="1786689" cy="3128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Next Process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89527B-7D73-4A94-8DC6-5DB20AC95BFE}"/>
              </a:ext>
            </a:extLst>
          </p:cNvPr>
          <p:cNvSpPr txBox="1"/>
          <p:nvPr/>
        </p:nvSpPr>
        <p:spPr>
          <a:xfrm>
            <a:off x="4584381" y="4664502"/>
            <a:ext cx="5093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Delivery Address:</a:t>
            </a:r>
            <a:r>
              <a:rPr lang="en-SG" sz="1600" dirty="0"/>
              <a:t> </a:t>
            </a:r>
            <a:br>
              <a:rPr lang="en-SG" sz="1600" dirty="0"/>
            </a:br>
            <a:r>
              <a:rPr lang="en-SG" sz="1600" dirty="0"/>
              <a:t>55A Zion Road, Singapore 247780</a:t>
            </a:r>
          </a:p>
          <a:p>
            <a:endParaRPr lang="en-SG" sz="16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A67236-6AB9-4814-A0FA-6CEBFA27D103}"/>
              </a:ext>
            </a:extLst>
          </p:cNvPr>
          <p:cNvCxnSpPr/>
          <p:nvPr/>
        </p:nvCxnSpPr>
        <p:spPr>
          <a:xfrm>
            <a:off x="609600" y="2095501"/>
            <a:ext cx="1335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873BBCE-6D92-4D6F-BE71-BD36985C8D70}"/>
              </a:ext>
            </a:extLst>
          </p:cNvPr>
          <p:cNvCxnSpPr/>
          <p:nvPr/>
        </p:nvCxnSpPr>
        <p:spPr>
          <a:xfrm>
            <a:off x="609600" y="2516606"/>
            <a:ext cx="1335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745B283-76DA-4BF8-BF43-22015E4BF7C6}"/>
              </a:ext>
            </a:extLst>
          </p:cNvPr>
          <p:cNvSpPr/>
          <p:nvPr/>
        </p:nvSpPr>
        <p:spPr>
          <a:xfrm>
            <a:off x="2803756" y="3433542"/>
            <a:ext cx="1043728" cy="1143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C4337589-5B50-43E7-8CBF-9B5828887669}"/>
              </a:ext>
            </a:extLst>
          </p:cNvPr>
          <p:cNvSpPr/>
          <p:nvPr/>
        </p:nvSpPr>
        <p:spPr>
          <a:xfrm>
            <a:off x="2662439" y="1437307"/>
            <a:ext cx="1185045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All</a:t>
            </a:r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83393EC5-C90C-4476-A80E-01F0900CDB05}"/>
              </a:ext>
            </a:extLst>
          </p:cNvPr>
          <p:cNvSpPr/>
          <p:nvPr/>
        </p:nvSpPr>
        <p:spPr>
          <a:xfrm>
            <a:off x="4084770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New Orders</a:t>
            </a:r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B6575C84-173F-4854-985F-B29D0FAB1EF8}"/>
              </a:ext>
            </a:extLst>
          </p:cNvPr>
          <p:cNvSpPr/>
          <p:nvPr/>
        </p:nvSpPr>
        <p:spPr>
          <a:xfrm>
            <a:off x="5629211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Production</a:t>
            </a:r>
          </a:p>
        </p:txBody>
      </p:sp>
      <p:sp>
        <p:nvSpPr>
          <p:cNvPr id="63" name="Rectangle: Top Corners Rounded 62">
            <a:extLst>
              <a:ext uri="{FF2B5EF4-FFF2-40B4-BE49-F238E27FC236}">
                <a16:creationId xmlns:a16="http://schemas.microsoft.com/office/drawing/2014/main" id="{C66C0155-1C25-4571-915E-8D21E1A241EA}"/>
              </a:ext>
            </a:extLst>
          </p:cNvPr>
          <p:cNvSpPr/>
          <p:nvPr/>
        </p:nvSpPr>
        <p:spPr>
          <a:xfrm>
            <a:off x="7194916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Packaging</a:t>
            </a:r>
          </a:p>
        </p:txBody>
      </p:sp>
      <p:sp>
        <p:nvSpPr>
          <p:cNvPr id="64" name="Rectangle: Top Corners Rounded 63">
            <a:extLst>
              <a:ext uri="{FF2B5EF4-FFF2-40B4-BE49-F238E27FC236}">
                <a16:creationId xmlns:a16="http://schemas.microsoft.com/office/drawing/2014/main" id="{FFA8FB05-5E94-4F26-834D-E7A65BE8A7B8}"/>
              </a:ext>
            </a:extLst>
          </p:cNvPr>
          <p:cNvSpPr/>
          <p:nvPr/>
        </p:nvSpPr>
        <p:spPr>
          <a:xfrm>
            <a:off x="8696855" y="143946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Shipping</a:t>
            </a:r>
          </a:p>
        </p:txBody>
      </p:sp>
      <p:sp>
        <p:nvSpPr>
          <p:cNvPr id="65" name="Rectangle: Top Corners Rounded 64">
            <a:extLst>
              <a:ext uri="{FF2B5EF4-FFF2-40B4-BE49-F238E27FC236}">
                <a16:creationId xmlns:a16="http://schemas.microsoft.com/office/drawing/2014/main" id="{107FA298-CF2F-4711-98E9-D644E759889D}"/>
              </a:ext>
            </a:extLst>
          </p:cNvPr>
          <p:cNvSpPr/>
          <p:nvPr/>
        </p:nvSpPr>
        <p:spPr>
          <a:xfrm>
            <a:off x="10150349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Completed</a:t>
            </a:r>
          </a:p>
        </p:txBody>
      </p:sp>
      <p:pic>
        <p:nvPicPr>
          <p:cNvPr id="66" name="Picture 2" descr="Image result for return button">
            <a:extLst>
              <a:ext uri="{FF2B5EF4-FFF2-40B4-BE49-F238E27FC236}">
                <a16:creationId xmlns:a16="http://schemas.microsoft.com/office/drawing/2014/main" id="{A56F972D-C325-417D-BD4D-C60A53326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720" y="3532334"/>
            <a:ext cx="678685" cy="67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1B787AE-80DE-4DF0-9567-68EC0FB215A0}"/>
              </a:ext>
            </a:extLst>
          </p:cNvPr>
          <p:cNvSpPr txBox="1"/>
          <p:nvPr/>
        </p:nvSpPr>
        <p:spPr>
          <a:xfrm>
            <a:off x="2903558" y="4187897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Return</a:t>
            </a:r>
          </a:p>
        </p:txBody>
      </p:sp>
      <p:pic>
        <p:nvPicPr>
          <p:cNvPr id="2050" name="Picture 2" descr="Image result for checkbox png">
            <a:extLst>
              <a:ext uri="{FF2B5EF4-FFF2-40B4-BE49-F238E27FC236}">
                <a16:creationId xmlns:a16="http://schemas.microsoft.com/office/drawing/2014/main" id="{F9F4A545-B931-40F8-AF1F-91E9A3820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775" y="6736924"/>
            <a:ext cx="440790" cy="44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884EAD0-D73C-482F-BA4C-F975DC7517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36" t="24493" r="40825" b="59980"/>
          <a:stretch/>
        </p:blipFill>
        <p:spPr>
          <a:xfrm>
            <a:off x="4566783" y="7542126"/>
            <a:ext cx="1017605" cy="106479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24C848F-71CD-4B06-BDF7-1DE7F43424E3}"/>
              </a:ext>
            </a:extLst>
          </p:cNvPr>
          <p:cNvSpPr txBox="1"/>
          <p:nvPr/>
        </p:nvSpPr>
        <p:spPr>
          <a:xfrm>
            <a:off x="5645574" y="790695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Bedding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0FFDA9-2EF7-4FFD-A8A5-B232497DAE20}"/>
              </a:ext>
            </a:extLst>
          </p:cNvPr>
          <p:cNvSpPr txBox="1"/>
          <p:nvPr/>
        </p:nvSpPr>
        <p:spPr>
          <a:xfrm>
            <a:off x="6436870" y="7906955"/>
            <a:ext cx="817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P01 Tree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B92EEC5-0558-458B-8354-F11710028809}"/>
              </a:ext>
            </a:extLst>
          </p:cNvPr>
          <p:cNvSpPr txBox="1"/>
          <p:nvPr/>
        </p:nvSpPr>
        <p:spPr>
          <a:xfrm>
            <a:off x="7279774" y="7906954"/>
            <a:ext cx="1058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M01 Cotton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83247F-BDBD-42E1-8C39-BB6B500CA6A6}"/>
              </a:ext>
            </a:extLst>
          </p:cNvPr>
          <p:cNvSpPr txBox="1"/>
          <p:nvPr/>
        </p:nvSpPr>
        <p:spPr>
          <a:xfrm>
            <a:off x="8220076" y="7906953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C01 Pink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4FF2135-2D76-4622-B935-C5D88B4E2A1D}"/>
              </a:ext>
            </a:extLst>
          </p:cNvPr>
          <p:cNvSpPr txBox="1"/>
          <p:nvPr/>
        </p:nvSpPr>
        <p:spPr>
          <a:xfrm>
            <a:off x="9166790" y="790695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Single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0640A9-E863-4194-A062-878891CD9398}"/>
              </a:ext>
            </a:extLst>
          </p:cNvPr>
          <p:cNvSpPr txBox="1"/>
          <p:nvPr/>
        </p:nvSpPr>
        <p:spPr>
          <a:xfrm>
            <a:off x="10177391" y="79206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2</a:t>
            </a:r>
          </a:p>
        </p:txBody>
      </p:sp>
      <p:pic>
        <p:nvPicPr>
          <p:cNvPr id="2052" name="Picture 4" descr="Image result for checkbox png">
            <a:extLst>
              <a:ext uri="{FF2B5EF4-FFF2-40B4-BE49-F238E27FC236}">
                <a16:creationId xmlns:a16="http://schemas.microsoft.com/office/drawing/2014/main" id="{D9CDEAD2-A563-4DA3-949A-95444057A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063" y="7920634"/>
            <a:ext cx="351425" cy="35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A1BA3BAA-D93B-40DB-A81E-3712B0647611}"/>
              </a:ext>
            </a:extLst>
          </p:cNvPr>
          <p:cNvSpPr/>
          <p:nvPr/>
        </p:nvSpPr>
        <p:spPr>
          <a:xfrm rot="5400000">
            <a:off x="6629330" y="115886"/>
            <a:ext cx="1067322" cy="4930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38A5753-AE86-41DA-B1A0-0AF51052EC6D}"/>
              </a:ext>
            </a:extLst>
          </p:cNvPr>
          <p:cNvSpPr/>
          <p:nvPr/>
        </p:nvSpPr>
        <p:spPr>
          <a:xfrm>
            <a:off x="11219399" y="1939481"/>
            <a:ext cx="1774657" cy="1221205"/>
          </a:xfrm>
          <a:prstGeom prst="rect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Sends the process to next step, or previous step</a:t>
            </a:r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10FA89DF-4D19-4DC1-AB10-5E83619E58EC}"/>
              </a:ext>
            </a:extLst>
          </p:cNvPr>
          <p:cNvSpPr/>
          <p:nvPr/>
        </p:nvSpPr>
        <p:spPr>
          <a:xfrm rot="10543334">
            <a:off x="9960803" y="2281355"/>
            <a:ext cx="947493" cy="301561"/>
          </a:xfrm>
          <a:prstGeom prst="rightArrow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D285FE2-A099-4F60-BE6C-C87A7B89D9D7}"/>
              </a:ext>
            </a:extLst>
          </p:cNvPr>
          <p:cNvSpPr/>
          <p:nvPr/>
        </p:nvSpPr>
        <p:spPr>
          <a:xfrm rot="5400000">
            <a:off x="3071673" y="6662731"/>
            <a:ext cx="2207662" cy="15478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14F7C58-60C5-4A14-A795-05C474C646B1}"/>
              </a:ext>
            </a:extLst>
          </p:cNvPr>
          <p:cNvSpPr/>
          <p:nvPr/>
        </p:nvSpPr>
        <p:spPr>
          <a:xfrm>
            <a:off x="509" y="6695219"/>
            <a:ext cx="2244693" cy="1211733"/>
          </a:xfrm>
          <a:prstGeom prst="rect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Only for Production, all products must be completed to proceed</a:t>
            </a:r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DD01643A-0691-490E-AB3C-2BF885A62D1F}"/>
              </a:ext>
            </a:extLst>
          </p:cNvPr>
          <p:cNvSpPr/>
          <p:nvPr/>
        </p:nvSpPr>
        <p:spPr>
          <a:xfrm>
            <a:off x="2386711" y="7152622"/>
            <a:ext cx="947493" cy="301561"/>
          </a:xfrm>
          <a:prstGeom prst="rightArrow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349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5713AB-34A0-441E-BE34-669055468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11"/>
          <a:stretch/>
        </p:blipFill>
        <p:spPr>
          <a:xfrm>
            <a:off x="609600" y="171939"/>
            <a:ext cx="10972800" cy="64320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0ED444B-2DFD-4D88-98BC-46D6EFD1F3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23673" t="15708" r="62130" b="60095"/>
          <a:stretch/>
        </p:blipFill>
        <p:spPr>
          <a:xfrm>
            <a:off x="5158937" y="3883379"/>
            <a:ext cx="964277" cy="735896"/>
          </a:xfrm>
          <a:prstGeom prst="rect">
            <a:avLst/>
          </a:prstGeom>
        </p:spPr>
      </p:pic>
      <p:pic>
        <p:nvPicPr>
          <p:cNvPr id="23" name="Picture 2" descr="Image result for order tracking images">
            <a:extLst>
              <a:ext uri="{FF2B5EF4-FFF2-40B4-BE49-F238E27FC236}">
                <a16:creationId xmlns:a16="http://schemas.microsoft.com/office/drawing/2014/main" id="{9D3CC5B6-4E66-461B-9FA4-764595BB4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13" t="14489" r="4599" b="59833"/>
          <a:stretch/>
        </p:blipFill>
        <p:spPr bwMode="auto">
          <a:xfrm>
            <a:off x="6459938" y="3824865"/>
            <a:ext cx="822259" cy="79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order tracking images">
            <a:extLst>
              <a:ext uri="{FF2B5EF4-FFF2-40B4-BE49-F238E27FC236}">
                <a16:creationId xmlns:a16="http://schemas.microsoft.com/office/drawing/2014/main" id="{D9FEF534-5DC9-47B8-97E3-2BF6D6BDA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71" t="60320" r="43592" b="17550"/>
          <a:stretch/>
        </p:blipFill>
        <p:spPr bwMode="auto">
          <a:xfrm>
            <a:off x="7555014" y="3904703"/>
            <a:ext cx="659087" cy="67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Related image">
            <a:extLst>
              <a:ext uri="{FF2B5EF4-FFF2-40B4-BE49-F238E27FC236}">
                <a16:creationId xmlns:a16="http://schemas.microsoft.com/office/drawing/2014/main" id="{8940A358-DB3B-4DDC-B9D2-42C298C84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565" y="3999687"/>
            <a:ext cx="591911" cy="5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age result for order tracking images">
            <a:extLst>
              <a:ext uri="{FF2B5EF4-FFF2-40B4-BE49-F238E27FC236}">
                <a16:creationId xmlns:a16="http://schemas.microsoft.com/office/drawing/2014/main" id="{4A40C59D-EC19-4592-AD74-561FE0FD40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" t="59472" r="84412" b="16612"/>
          <a:stretch/>
        </p:blipFill>
        <p:spPr bwMode="auto">
          <a:xfrm>
            <a:off x="10430926" y="3944103"/>
            <a:ext cx="800099" cy="73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result for order tracking images">
            <a:extLst>
              <a:ext uri="{FF2B5EF4-FFF2-40B4-BE49-F238E27FC236}">
                <a16:creationId xmlns:a16="http://schemas.microsoft.com/office/drawing/2014/main" id="{B7B3B6C1-2946-4182-AA21-4B15581CB3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5" t="14503" r="24086" b="61581"/>
          <a:stretch/>
        </p:blipFill>
        <p:spPr bwMode="auto">
          <a:xfrm>
            <a:off x="8560170" y="3892343"/>
            <a:ext cx="800099" cy="73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A0F8EAF-7E2F-4364-B511-863190FE82BB}"/>
              </a:ext>
            </a:extLst>
          </p:cNvPr>
          <p:cNvSpPr txBox="1"/>
          <p:nvPr/>
        </p:nvSpPr>
        <p:spPr>
          <a:xfrm>
            <a:off x="4873865" y="3018137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Processing Order</a:t>
            </a:r>
          </a:p>
          <a:p>
            <a:endParaRPr lang="en-SG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474C4-5586-40AB-B029-4EE2F5962095}"/>
              </a:ext>
            </a:extLst>
          </p:cNvPr>
          <p:cNvSpPr txBox="1"/>
          <p:nvPr/>
        </p:nvSpPr>
        <p:spPr>
          <a:xfrm>
            <a:off x="6179241" y="2911934"/>
            <a:ext cx="125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Preparing </a:t>
            </a:r>
            <a:br>
              <a:rPr lang="en-SG" sz="1200" dirty="0"/>
            </a:br>
            <a:r>
              <a:rPr lang="en-SG" sz="1200" dirty="0"/>
              <a:t>Your Order</a:t>
            </a:r>
          </a:p>
          <a:p>
            <a:endParaRPr lang="en-SG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2E3448-1BB5-4839-8AAB-BEC43C9078CE}"/>
              </a:ext>
            </a:extLst>
          </p:cNvPr>
          <p:cNvSpPr txBox="1"/>
          <p:nvPr/>
        </p:nvSpPr>
        <p:spPr>
          <a:xfrm>
            <a:off x="7294899" y="3051636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Packaging</a:t>
            </a:r>
          </a:p>
          <a:p>
            <a:endParaRPr lang="en-SG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95831E-0FEA-4763-B09D-1DDE7C951003}"/>
              </a:ext>
            </a:extLst>
          </p:cNvPr>
          <p:cNvSpPr txBox="1"/>
          <p:nvPr/>
        </p:nvSpPr>
        <p:spPr>
          <a:xfrm>
            <a:off x="8383778" y="2880279"/>
            <a:ext cx="125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Preparing for Shipment</a:t>
            </a:r>
          </a:p>
          <a:p>
            <a:endParaRPr lang="en-SG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96A60D-C8CE-4024-B679-65D9A817A716}"/>
              </a:ext>
            </a:extLst>
          </p:cNvPr>
          <p:cNvSpPr txBox="1"/>
          <p:nvPr/>
        </p:nvSpPr>
        <p:spPr>
          <a:xfrm>
            <a:off x="9325368" y="2989732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In Transit</a:t>
            </a:r>
          </a:p>
          <a:p>
            <a:endParaRPr lang="en-SG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CBD143-BAD9-4D5C-98E7-A415D7992CD4}"/>
              </a:ext>
            </a:extLst>
          </p:cNvPr>
          <p:cNvSpPr txBox="1"/>
          <p:nvPr/>
        </p:nvSpPr>
        <p:spPr>
          <a:xfrm>
            <a:off x="10246779" y="3023291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Order Delivered</a:t>
            </a:r>
          </a:p>
          <a:p>
            <a:endParaRPr lang="en-SG" sz="1200" dirty="0"/>
          </a:p>
        </p:txBody>
      </p:sp>
      <p:pic>
        <p:nvPicPr>
          <p:cNvPr id="34" name="Picture 12" descr="Image result for order tracking">
            <a:extLst>
              <a:ext uri="{FF2B5EF4-FFF2-40B4-BE49-F238E27FC236}">
                <a16:creationId xmlns:a16="http://schemas.microsoft.com/office/drawing/2014/main" id="{E4CB3922-7A25-48A2-A83D-1E0E4E5A36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6" t="21331" r="70379" b="68545"/>
          <a:stretch/>
        </p:blipFill>
        <p:spPr bwMode="auto">
          <a:xfrm>
            <a:off x="5127532" y="3325510"/>
            <a:ext cx="1059589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Image result for order tracking">
            <a:extLst>
              <a:ext uri="{FF2B5EF4-FFF2-40B4-BE49-F238E27FC236}">
                <a16:creationId xmlns:a16="http://schemas.microsoft.com/office/drawing/2014/main" id="{991DD487-BC1F-41F7-B54B-9DF06EEE2F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6187122" y="3325510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Image result for order tracking">
            <a:extLst>
              <a:ext uri="{FF2B5EF4-FFF2-40B4-BE49-F238E27FC236}">
                <a16:creationId xmlns:a16="http://schemas.microsoft.com/office/drawing/2014/main" id="{2352AA89-5901-47D5-B1E9-4AAB761EA9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7271799" y="3325510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Image result for order tracking">
            <a:extLst>
              <a:ext uri="{FF2B5EF4-FFF2-40B4-BE49-F238E27FC236}">
                <a16:creationId xmlns:a16="http://schemas.microsoft.com/office/drawing/2014/main" id="{17C3653D-CC0B-42A1-831E-1D3ECD459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8343206" y="3330210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008B3035-E453-4B22-A584-2662285BDD8B}"/>
              </a:ext>
            </a:extLst>
          </p:cNvPr>
          <p:cNvSpPr/>
          <p:nvPr/>
        </p:nvSpPr>
        <p:spPr>
          <a:xfrm>
            <a:off x="8791791" y="3377396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4B2862-10BF-44F1-9A87-E729B37D5CB1}"/>
              </a:ext>
            </a:extLst>
          </p:cNvPr>
          <p:cNvSpPr/>
          <p:nvPr/>
        </p:nvSpPr>
        <p:spPr>
          <a:xfrm>
            <a:off x="9156463" y="3546774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4" name="Picture 12" descr="Image result for order tracking">
            <a:extLst>
              <a:ext uri="{FF2B5EF4-FFF2-40B4-BE49-F238E27FC236}">
                <a16:creationId xmlns:a16="http://schemas.microsoft.com/office/drawing/2014/main" id="{39B6E7BE-810B-4CED-8888-E934C930CC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9359629" y="3325510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91404954-ACE8-40A5-A2B4-8CB0A67A0DBF}"/>
              </a:ext>
            </a:extLst>
          </p:cNvPr>
          <p:cNvSpPr/>
          <p:nvPr/>
        </p:nvSpPr>
        <p:spPr>
          <a:xfrm>
            <a:off x="9819289" y="3372323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B9E0CD1-FFEE-4B99-ACEB-F0B35513E630}"/>
              </a:ext>
            </a:extLst>
          </p:cNvPr>
          <p:cNvSpPr/>
          <p:nvPr/>
        </p:nvSpPr>
        <p:spPr>
          <a:xfrm>
            <a:off x="10183961" y="3541701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0EE4C7-E8D4-4E7D-B72D-C5B055FB9F9A}"/>
              </a:ext>
            </a:extLst>
          </p:cNvPr>
          <p:cNvSpPr/>
          <p:nvPr/>
        </p:nvSpPr>
        <p:spPr>
          <a:xfrm>
            <a:off x="9088405" y="3536521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8" name="Picture 12" descr="Image result for order tracking">
            <a:extLst>
              <a:ext uri="{FF2B5EF4-FFF2-40B4-BE49-F238E27FC236}">
                <a16:creationId xmlns:a16="http://schemas.microsoft.com/office/drawing/2014/main" id="{96674CCF-008B-497D-A6FF-A90E8E8AD9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21" t="20583" r="13992" b="69085"/>
          <a:stretch/>
        </p:blipFill>
        <p:spPr bwMode="auto">
          <a:xfrm>
            <a:off x="10346777" y="3292915"/>
            <a:ext cx="853003" cy="5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79926F88-AFC3-49FD-B273-859D4057416C}"/>
              </a:ext>
            </a:extLst>
          </p:cNvPr>
          <p:cNvSpPr/>
          <p:nvPr/>
        </p:nvSpPr>
        <p:spPr>
          <a:xfrm>
            <a:off x="9924813" y="3554870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329245-4E6A-42A6-981D-D6C24BA5CC11}"/>
              </a:ext>
            </a:extLst>
          </p:cNvPr>
          <p:cNvSpPr/>
          <p:nvPr/>
        </p:nvSpPr>
        <p:spPr>
          <a:xfrm>
            <a:off x="10665430" y="3372323"/>
            <a:ext cx="427659" cy="431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F41D0A-B71B-43C4-820C-54CEBDF072CF}"/>
              </a:ext>
            </a:extLst>
          </p:cNvPr>
          <p:cNvSpPr txBox="1"/>
          <p:nvPr/>
        </p:nvSpPr>
        <p:spPr>
          <a:xfrm>
            <a:off x="5033236" y="2079459"/>
            <a:ext cx="50938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600" dirty="0"/>
              <a:t>Order Number: </a:t>
            </a:r>
            <a:r>
              <a:rPr lang="en-SG" sz="2400" dirty="0"/>
              <a:t>#</a:t>
            </a:r>
            <a:r>
              <a:rPr lang="en-SG" sz="2400" b="1" dirty="0"/>
              <a:t>12345</a:t>
            </a:r>
            <a:endParaRPr lang="en-SG" sz="1600" b="1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94806DA-2A13-4F27-AC7C-EFED0623A803}"/>
              </a:ext>
            </a:extLst>
          </p:cNvPr>
          <p:cNvSpPr/>
          <p:nvPr/>
        </p:nvSpPr>
        <p:spPr>
          <a:xfrm>
            <a:off x="8800951" y="3398820"/>
            <a:ext cx="347106" cy="3734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D6822CD7-B364-40A3-8981-686220BAD32F}"/>
              </a:ext>
            </a:extLst>
          </p:cNvPr>
          <p:cNvSpPr/>
          <p:nvPr/>
        </p:nvSpPr>
        <p:spPr>
          <a:xfrm>
            <a:off x="8859849" y="3467744"/>
            <a:ext cx="238220" cy="2493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1421A33-4979-4A94-8325-7637B99726D1}"/>
              </a:ext>
            </a:extLst>
          </p:cNvPr>
          <p:cNvSpPr/>
          <p:nvPr/>
        </p:nvSpPr>
        <p:spPr>
          <a:xfrm>
            <a:off x="5367046" y="2599063"/>
            <a:ext cx="1786689" cy="3128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Previous Process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FABEC97-9904-471E-9E63-1F05F18A717F}"/>
              </a:ext>
            </a:extLst>
          </p:cNvPr>
          <p:cNvSpPr/>
          <p:nvPr/>
        </p:nvSpPr>
        <p:spPr>
          <a:xfrm>
            <a:off x="8134187" y="2606894"/>
            <a:ext cx="1786689" cy="3128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Next Process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26CE3E-37EA-47A0-BFD3-F7F5B6EB6D32}"/>
              </a:ext>
            </a:extLst>
          </p:cNvPr>
          <p:cNvSpPr txBox="1"/>
          <p:nvPr/>
        </p:nvSpPr>
        <p:spPr>
          <a:xfrm>
            <a:off x="5111251" y="4685995"/>
            <a:ext cx="5093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Delivery Address:</a:t>
            </a:r>
            <a:r>
              <a:rPr lang="en-SG" sz="1200" dirty="0"/>
              <a:t> </a:t>
            </a:r>
            <a:br>
              <a:rPr lang="en-SG" sz="1200" dirty="0"/>
            </a:br>
            <a:r>
              <a:rPr lang="en-SG" sz="1200" dirty="0"/>
              <a:t>55A Zion Road, Singapore 247780</a:t>
            </a:r>
          </a:p>
          <a:p>
            <a:endParaRPr lang="en-SG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B5F545-9062-47E6-90BF-404FA6CEAE2A}"/>
              </a:ext>
            </a:extLst>
          </p:cNvPr>
          <p:cNvSpPr txBox="1"/>
          <p:nvPr/>
        </p:nvSpPr>
        <p:spPr>
          <a:xfrm>
            <a:off x="5008112" y="5419582"/>
            <a:ext cx="509380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600" b="1" dirty="0"/>
              <a:t>Shipment Tracking Number: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9CA15F5-0C3A-4DAC-B540-F4646C076140}"/>
              </a:ext>
            </a:extLst>
          </p:cNvPr>
          <p:cNvSpPr/>
          <p:nvPr/>
        </p:nvSpPr>
        <p:spPr>
          <a:xfrm>
            <a:off x="7554164" y="5404475"/>
            <a:ext cx="3224530" cy="3770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1E93F5-EC61-4951-A77A-15017E5B52E4}"/>
              </a:ext>
            </a:extLst>
          </p:cNvPr>
          <p:cNvCxnSpPr/>
          <p:nvPr/>
        </p:nvCxnSpPr>
        <p:spPr>
          <a:xfrm>
            <a:off x="609600" y="2516606"/>
            <a:ext cx="1335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BEA480F-9613-4C7C-9118-D8E9353CAE9C}"/>
              </a:ext>
            </a:extLst>
          </p:cNvPr>
          <p:cNvCxnSpPr/>
          <p:nvPr/>
        </p:nvCxnSpPr>
        <p:spPr>
          <a:xfrm>
            <a:off x="609600" y="2079459"/>
            <a:ext cx="1335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BB784FD-F53D-4EEB-8694-72D7C88B6631}"/>
              </a:ext>
            </a:extLst>
          </p:cNvPr>
          <p:cNvSpPr/>
          <p:nvPr/>
        </p:nvSpPr>
        <p:spPr>
          <a:xfrm>
            <a:off x="2803756" y="3433542"/>
            <a:ext cx="1043728" cy="1143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6B111A2F-B7CE-4171-AFFC-335157306A47}"/>
              </a:ext>
            </a:extLst>
          </p:cNvPr>
          <p:cNvSpPr/>
          <p:nvPr/>
        </p:nvSpPr>
        <p:spPr>
          <a:xfrm>
            <a:off x="2662439" y="1437307"/>
            <a:ext cx="1185045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All</a:t>
            </a:r>
          </a:p>
        </p:txBody>
      </p:sp>
      <p:sp>
        <p:nvSpPr>
          <p:cNvPr id="63" name="Rectangle: Top Corners Rounded 62">
            <a:extLst>
              <a:ext uri="{FF2B5EF4-FFF2-40B4-BE49-F238E27FC236}">
                <a16:creationId xmlns:a16="http://schemas.microsoft.com/office/drawing/2014/main" id="{FDCE957C-538D-4F81-A24C-F2CD8CF8940F}"/>
              </a:ext>
            </a:extLst>
          </p:cNvPr>
          <p:cNvSpPr/>
          <p:nvPr/>
        </p:nvSpPr>
        <p:spPr>
          <a:xfrm>
            <a:off x="4084770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New Orders</a:t>
            </a:r>
          </a:p>
        </p:txBody>
      </p:sp>
      <p:sp>
        <p:nvSpPr>
          <p:cNvPr id="64" name="Rectangle: Top Corners Rounded 63">
            <a:extLst>
              <a:ext uri="{FF2B5EF4-FFF2-40B4-BE49-F238E27FC236}">
                <a16:creationId xmlns:a16="http://schemas.microsoft.com/office/drawing/2014/main" id="{52B0135F-7410-4807-BFAB-D2B3F35836D5}"/>
              </a:ext>
            </a:extLst>
          </p:cNvPr>
          <p:cNvSpPr/>
          <p:nvPr/>
        </p:nvSpPr>
        <p:spPr>
          <a:xfrm>
            <a:off x="5629211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Production</a:t>
            </a:r>
          </a:p>
        </p:txBody>
      </p:sp>
      <p:sp>
        <p:nvSpPr>
          <p:cNvPr id="65" name="Rectangle: Top Corners Rounded 64">
            <a:extLst>
              <a:ext uri="{FF2B5EF4-FFF2-40B4-BE49-F238E27FC236}">
                <a16:creationId xmlns:a16="http://schemas.microsoft.com/office/drawing/2014/main" id="{99CF5587-A138-4182-9A9F-CFA466DDEB5F}"/>
              </a:ext>
            </a:extLst>
          </p:cNvPr>
          <p:cNvSpPr/>
          <p:nvPr/>
        </p:nvSpPr>
        <p:spPr>
          <a:xfrm>
            <a:off x="7194916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Packaging</a:t>
            </a:r>
          </a:p>
        </p:txBody>
      </p:sp>
      <p:sp>
        <p:nvSpPr>
          <p:cNvPr id="66" name="Rectangle: Top Corners Rounded 65">
            <a:extLst>
              <a:ext uri="{FF2B5EF4-FFF2-40B4-BE49-F238E27FC236}">
                <a16:creationId xmlns:a16="http://schemas.microsoft.com/office/drawing/2014/main" id="{A73CED13-59DB-43CB-A66C-39DCCD580A13}"/>
              </a:ext>
            </a:extLst>
          </p:cNvPr>
          <p:cNvSpPr/>
          <p:nvPr/>
        </p:nvSpPr>
        <p:spPr>
          <a:xfrm>
            <a:off x="8696855" y="143946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Shipping</a:t>
            </a:r>
          </a:p>
        </p:txBody>
      </p:sp>
      <p:sp>
        <p:nvSpPr>
          <p:cNvPr id="67" name="Rectangle: Top Corners Rounded 66">
            <a:extLst>
              <a:ext uri="{FF2B5EF4-FFF2-40B4-BE49-F238E27FC236}">
                <a16:creationId xmlns:a16="http://schemas.microsoft.com/office/drawing/2014/main" id="{59DD1FEA-EB00-48C2-9CA6-DBD81CD9F3A9}"/>
              </a:ext>
            </a:extLst>
          </p:cNvPr>
          <p:cNvSpPr/>
          <p:nvPr/>
        </p:nvSpPr>
        <p:spPr>
          <a:xfrm>
            <a:off x="10150349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Completed</a:t>
            </a:r>
          </a:p>
        </p:txBody>
      </p:sp>
      <p:pic>
        <p:nvPicPr>
          <p:cNvPr id="68" name="Picture 2" descr="Image result for return button">
            <a:extLst>
              <a:ext uri="{FF2B5EF4-FFF2-40B4-BE49-F238E27FC236}">
                <a16:creationId xmlns:a16="http://schemas.microsoft.com/office/drawing/2014/main" id="{BD63A613-1EB0-4526-BAEB-14B3940E3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720" y="3532334"/>
            <a:ext cx="678685" cy="67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8F2B88C-A10D-492F-9E6A-2F064421391D}"/>
              </a:ext>
            </a:extLst>
          </p:cNvPr>
          <p:cNvSpPr txBox="1"/>
          <p:nvPr/>
        </p:nvSpPr>
        <p:spPr>
          <a:xfrm>
            <a:off x="2903558" y="4187897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Return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FCD5EA-9763-432E-8E21-2A94386E5ACE}"/>
              </a:ext>
            </a:extLst>
          </p:cNvPr>
          <p:cNvSpPr txBox="1"/>
          <p:nvPr/>
        </p:nvSpPr>
        <p:spPr>
          <a:xfrm>
            <a:off x="2708726" y="770021"/>
            <a:ext cx="338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Order Process Tracking Dashboard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63C2EDC-357A-4637-9868-EF5120B9D5A6}"/>
              </a:ext>
            </a:extLst>
          </p:cNvPr>
          <p:cNvSpPr/>
          <p:nvPr/>
        </p:nvSpPr>
        <p:spPr>
          <a:xfrm rot="5400000">
            <a:off x="7306194" y="2465989"/>
            <a:ext cx="1067322" cy="61600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00F807A-6C93-4681-8991-234741FE3382}"/>
              </a:ext>
            </a:extLst>
          </p:cNvPr>
          <p:cNvSpPr/>
          <p:nvPr/>
        </p:nvSpPr>
        <p:spPr>
          <a:xfrm>
            <a:off x="2148313" y="5910330"/>
            <a:ext cx="1774657" cy="1221205"/>
          </a:xfrm>
          <a:prstGeom prst="rect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Must enter before next step, overwrites old tracking number 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29B03500-8BFA-41E4-82AA-A6B1944C7AB7}"/>
              </a:ext>
            </a:extLst>
          </p:cNvPr>
          <p:cNvSpPr/>
          <p:nvPr/>
        </p:nvSpPr>
        <p:spPr>
          <a:xfrm rot="19990869">
            <a:off x="4133082" y="5976899"/>
            <a:ext cx="664712" cy="303287"/>
          </a:xfrm>
          <a:prstGeom prst="rightArrow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C038E316-BCB9-4895-A90A-79CB6866AD7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836" t="14815" r="11509" b="77846"/>
          <a:stretch/>
        </p:blipFill>
        <p:spPr>
          <a:xfrm>
            <a:off x="5033236" y="6035214"/>
            <a:ext cx="4211970" cy="50330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35D380E-5426-4B51-9DFA-1B03A842D12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836" t="24493" r="40825" b="59980"/>
          <a:stretch/>
        </p:blipFill>
        <p:spPr>
          <a:xfrm>
            <a:off x="5033236" y="6956695"/>
            <a:ext cx="1017605" cy="106479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E6EAFEF-75B9-4221-9174-693B083BFB1C}"/>
              </a:ext>
            </a:extLst>
          </p:cNvPr>
          <p:cNvSpPr txBox="1"/>
          <p:nvPr/>
        </p:nvSpPr>
        <p:spPr>
          <a:xfrm>
            <a:off x="5082072" y="6630697"/>
            <a:ext cx="76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Product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B7F10D2-0B3F-4774-9ED1-0F1B9EB6B8D9}"/>
              </a:ext>
            </a:extLst>
          </p:cNvPr>
          <p:cNvSpPr txBox="1"/>
          <p:nvPr/>
        </p:nvSpPr>
        <p:spPr>
          <a:xfrm>
            <a:off x="6871820" y="6630696"/>
            <a:ext cx="734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Pattern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171CED0-8237-4296-B316-B47A38B776F5}"/>
              </a:ext>
            </a:extLst>
          </p:cNvPr>
          <p:cNvSpPr txBox="1"/>
          <p:nvPr/>
        </p:nvSpPr>
        <p:spPr>
          <a:xfrm>
            <a:off x="7760332" y="6630695"/>
            <a:ext cx="820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Material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3FD4F1E-1D37-408F-B850-3239543B38EF}"/>
              </a:ext>
            </a:extLst>
          </p:cNvPr>
          <p:cNvSpPr txBox="1"/>
          <p:nvPr/>
        </p:nvSpPr>
        <p:spPr>
          <a:xfrm>
            <a:off x="8800343" y="6630694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 err="1"/>
              <a:t>Color</a:t>
            </a:r>
            <a:endParaRPr lang="en-SG" sz="1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2FB099-5BC6-4982-AF9B-DAEA905AFDBC}"/>
              </a:ext>
            </a:extLst>
          </p:cNvPr>
          <p:cNvSpPr txBox="1"/>
          <p:nvPr/>
        </p:nvSpPr>
        <p:spPr>
          <a:xfrm>
            <a:off x="9680654" y="6630694"/>
            <a:ext cx="47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Size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5B37426-D21D-4158-B622-D8A972E6BFCA}"/>
              </a:ext>
            </a:extLst>
          </p:cNvPr>
          <p:cNvSpPr txBox="1"/>
          <p:nvPr/>
        </p:nvSpPr>
        <p:spPr>
          <a:xfrm>
            <a:off x="6224869" y="6630694"/>
            <a:ext cx="538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Type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5A2F5A0-5F6A-4AA4-8FC3-C26A2009BB8F}"/>
              </a:ext>
            </a:extLst>
          </p:cNvPr>
          <p:cNvSpPr txBox="1"/>
          <p:nvPr/>
        </p:nvSpPr>
        <p:spPr>
          <a:xfrm>
            <a:off x="6112027" y="7321524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Bedding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08AD098-CEFC-4261-887B-80B635C94024}"/>
              </a:ext>
            </a:extLst>
          </p:cNvPr>
          <p:cNvSpPr txBox="1"/>
          <p:nvPr/>
        </p:nvSpPr>
        <p:spPr>
          <a:xfrm>
            <a:off x="6903323" y="7321524"/>
            <a:ext cx="817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P01 Tree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0E1C2CB-AA7C-4A91-AE9E-374D79F063F7}"/>
              </a:ext>
            </a:extLst>
          </p:cNvPr>
          <p:cNvSpPr txBox="1"/>
          <p:nvPr/>
        </p:nvSpPr>
        <p:spPr>
          <a:xfrm>
            <a:off x="7746227" y="7321523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M01 Silk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135D69-5DB1-4551-A215-575C530155EC}"/>
              </a:ext>
            </a:extLst>
          </p:cNvPr>
          <p:cNvSpPr txBox="1"/>
          <p:nvPr/>
        </p:nvSpPr>
        <p:spPr>
          <a:xfrm>
            <a:off x="8686529" y="7321522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C01 Pink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6F50A91-BE81-4FFC-9960-22328C76D8C4}"/>
              </a:ext>
            </a:extLst>
          </p:cNvPr>
          <p:cNvSpPr txBox="1"/>
          <p:nvPr/>
        </p:nvSpPr>
        <p:spPr>
          <a:xfrm>
            <a:off x="9633243" y="7321521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Queen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8977222-C618-400D-8528-5AD3F42382CB}"/>
              </a:ext>
            </a:extLst>
          </p:cNvPr>
          <p:cNvSpPr txBox="1"/>
          <p:nvPr/>
        </p:nvSpPr>
        <p:spPr>
          <a:xfrm>
            <a:off x="10369932" y="6630693"/>
            <a:ext cx="84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Quantity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9A7A6F3-FC37-4771-8B4E-CA3DEA11E659}"/>
              </a:ext>
            </a:extLst>
          </p:cNvPr>
          <p:cNvSpPr txBox="1"/>
          <p:nvPr/>
        </p:nvSpPr>
        <p:spPr>
          <a:xfrm>
            <a:off x="10643844" y="73352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1</a:t>
            </a:r>
          </a:p>
        </p:txBody>
      </p:sp>
      <p:pic>
        <p:nvPicPr>
          <p:cNvPr id="89" name="Picture 2" descr="Image result for checkbox png">
            <a:extLst>
              <a:ext uri="{FF2B5EF4-FFF2-40B4-BE49-F238E27FC236}">
                <a16:creationId xmlns:a16="http://schemas.microsoft.com/office/drawing/2014/main" id="{EE9B1DAC-FEDB-4ADB-805F-DD483FFD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937" y="7335203"/>
            <a:ext cx="440790" cy="44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27154ABB-D1E2-4FB0-A3DF-00EF529A0BC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836" t="24493" r="40825" b="59980"/>
          <a:stretch/>
        </p:blipFill>
        <p:spPr>
          <a:xfrm>
            <a:off x="5041945" y="8140405"/>
            <a:ext cx="1017605" cy="1064795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45266BC-5959-45FE-B8B8-C278BEFB53D6}"/>
              </a:ext>
            </a:extLst>
          </p:cNvPr>
          <p:cNvSpPr txBox="1"/>
          <p:nvPr/>
        </p:nvSpPr>
        <p:spPr>
          <a:xfrm>
            <a:off x="6120736" y="8505234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Bedding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39DD6AB-B557-4F01-9D6A-7F6C1D141A70}"/>
              </a:ext>
            </a:extLst>
          </p:cNvPr>
          <p:cNvSpPr txBox="1"/>
          <p:nvPr/>
        </p:nvSpPr>
        <p:spPr>
          <a:xfrm>
            <a:off x="6912032" y="8505234"/>
            <a:ext cx="817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P01 Tree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DDCDEA7-0E67-4731-B3BA-D5EB3B108B45}"/>
              </a:ext>
            </a:extLst>
          </p:cNvPr>
          <p:cNvSpPr txBox="1"/>
          <p:nvPr/>
        </p:nvSpPr>
        <p:spPr>
          <a:xfrm>
            <a:off x="7754936" y="8505233"/>
            <a:ext cx="1058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M01 Cotton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10EBD44-0493-4ACA-BB10-7C369B6B6821}"/>
              </a:ext>
            </a:extLst>
          </p:cNvPr>
          <p:cNvSpPr txBox="1"/>
          <p:nvPr/>
        </p:nvSpPr>
        <p:spPr>
          <a:xfrm>
            <a:off x="8695238" y="8505232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C01 Pink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B32A6D8-A31C-4F42-8868-D29EFFC101A8}"/>
              </a:ext>
            </a:extLst>
          </p:cNvPr>
          <p:cNvSpPr txBox="1"/>
          <p:nvPr/>
        </p:nvSpPr>
        <p:spPr>
          <a:xfrm>
            <a:off x="9641952" y="850523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Single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CB60441-B888-4D65-A633-16E638B5EC3E}"/>
              </a:ext>
            </a:extLst>
          </p:cNvPr>
          <p:cNvSpPr txBox="1"/>
          <p:nvPr/>
        </p:nvSpPr>
        <p:spPr>
          <a:xfrm>
            <a:off x="10652553" y="851891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2</a:t>
            </a:r>
          </a:p>
        </p:txBody>
      </p:sp>
      <p:pic>
        <p:nvPicPr>
          <p:cNvPr id="97" name="Picture 4" descr="Image result for checkbox png">
            <a:extLst>
              <a:ext uri="{FF2B5EF4-FFF2-40B4-BE49-F238E27FC236}">
                <a16:creationId xmlns:a16="http://schemas.microsoft.com/office/drawing/2014/main" id="{27F8407F-5968-404E-BCE1-F0E9FAAA4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225" y="8518913"/>
            <a:ext cx="351425" cy="35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32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15650</TotalTime>
  <Words>909</Words>
  <Application>Microsoft Office PowerPoint</Application>
  <PresentationFormat>Widescreen</PresentationFormat>
  <Paragraphs>358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YuXuan Tee</dc:creator>
  <cp:lastModifiedBy>YuXuan Tee</cp:lastModifiedBy>
  <cp:revision>39</cp:revision>
  <dcterms:created xsi:type="dcterms:W3CDTF">2017-08-27T05:56:57Z</dcterms:created>
  <dcterms:modified xsi:type="dcterms:W3CDTF">2017-09-09T09:09:55Z</dcterms:modified>
</cp:coreProperties>
</file>