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aleway" panose="020B0604020202020204" pitchFamily="2" charset="0"/>
      <p:regular r:id="rId5"/>
      <p:bold r:id="rId6"/>
      <p:italic r:id="rId7"/>
      <p:boldItalic r:id="rId8"/>
    </p:embeddedFont>
    <p:embeddedFont>
      <p:font typeface="Raleway ExtraBold" panose="020B0604020202020204" pitchFamily="2" charset="0"/>
      <p:bold r:id="rId9"/>
      <p:boldItalic r:id="rId10"/>
    </p:embeddedFont>
    <p:embeddedFont>
      <p:font typeface="Raleway Light" panose="020B0604020202020204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FFB60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ed">
  <p:cSld name="BLANK_1">
    <p:bg>
      <p:bgPr>
        <a:solidFill>
          <a:srgbClr val="FFB6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52" name="Shape 5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FFB600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FFB600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/>
        </p:nvSpPr>
        <p:spPr>
          <a:xfrm flipH="1"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434343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sz="3000" i="1">
                <a:solidFill>
                  <a:srgbClr val="434343"/>
                </a:solidFill>
              </a:defRPr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sz="3000" i="1">
                <a:solidFill>
                  <a:srgbClr val="434343"/>
                </a:solidFill>
              </a:defRPr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sz="3000" i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 b="1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12000" b="1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B600"/>
                </a:solidFill>
              </a:defRPr>
            </a:lvl1pPr>
            <a:lvl2pPr lvl="1">
              <a:buNone/>
              <a:defRPr>
                <a:solidFill>
                  <a:srgbClr val="FFB600"/>
                </a:solidFill>
              </a:defRPr>
            </a:lvl2pPr>
            <a:lvl3pPr lvl="2">
              <a:buNone/>
              <a:defRPr>
                <a:solidFill>
                  <a:srgbClr val="FFB600"/>
                </a:solidFill>
              </a:defRPr>
            </a:lvl3pPr>
            <a:lvl4pPr lvl="3">
              <a:buNone/>
              <a:defRPr>
                <a:solidFill>
                  <a:srgbClr val="FFB600"/>
                </a:solidFill>
              </a:defRPr>
            </a:lvl4pPr>
            <a:lvl5pPr lvl="4">
              <a:buNone/>
              <a:defRPr>
                <a:solidFill>
                  <a:srgbClr val="FFB600"/>
                </a:solidFill>
              </a:defRPr>
            </a:lvl5pPr>
            <a:lvl6pPr lvl="5">
              <a:buNone/>
              <a:defRPr>
                <a:solidFill>
                  <a:srgbClr val="FFB600"/>
                </a:solidFill>
              </a:defRPr>
            </a:lvl6pPr>
            <a:lvl7pPr lvl="6">
              <a:buNone/>
              <a:defRPr>
                <a:solidFill>
                  <a:srgbClr val="FFB600"/>
                </a:solidFill>
              </a:defRPr>
            </a:lvl7pPr>
            <a:lvl8pPr lvl="7">
              <a:buNone/>
              <a:defRPr>
                <a:solidFill>
                  <a:srgbClr val="FFB600"/>
                </a:solidFill>
              </a:defRPr>
            </a:lvl8pPr>
            <a:lvl9pPr lvl="8">
              <a:buNone/>
              <a:defRPr>
                <a:solidFill>
                  <a:srgbClr val="FFB600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3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49" name="Shape 49"/>
          <p:cNvSpPr/>
          <p:nvPr/>
        </p:nvSpPr>
        <p:spPr>
          <a:xfrm>
            <a:off x="390735" y="379877"/>
            <a:ext cx="8362529" cy="4383746"/>
          </a:xfrm>
          <a:custGeom>
            <a:avLst/>
            <a:gdLst/>
            <a:ahLst/>
            <a:cxnLst/>
            <a:rect l="0" t="0" r="0" b="0"/>
            <a:pathLst>
              <a:path w="285508" h="149667" fill="none" extrusionOk="0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w="19050" cap="flat" cmpd="sng">
            <a:solidFill>
              <a:srgbClr val="FFB6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ExtraBold"/>
              <a:buNone/>
              <a:defRPr sz="5800">
                <a:solidFill>
                  <a:srgbClr val="434343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●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○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Light"/>
              <a:buChar char="■"/>
              <a:defRPr sz="1800">
                <a:solidFill>
                  <a:srgbClr val="666666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algn="ctr">
              <a:buNone/>
              <a:defRPr sz="1300">
                <a:solidFill>
                  <a:srgbClr val="FFB600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hape 57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58" name="Shape 58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Shape 60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Shape 61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Shape 63"/>
          <p:cNvSpPr/>
          <p:nvPr/>
        </p:nvSpPr>
        <p:spPr>
          <a:xfrm rot="10800000">
            <a:off x="2557925" y="3027525"/>
            <a:ext cx="1183500" cy="7284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B6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Shape 64"/>
          <p:cNvSpPr/>
          <p:nvPr/>
        </p:nvSpPr>
        <p:spPr>
          <a:xfrm rot="10800000" flipH="1">
            <a:off x="4871750" y="3027525"/>
            <a:ext cx="1183500" cy="7284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B6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FFCD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 flipH="1">
            <a:off x="2557925" y="1351800"/>
            <a:ext cx="1183500" cy="7284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B6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4871750" y="1351800"/>
            <a:ext cx="1183500" cy="7284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B6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1555175" y="2275900"/>
            <a:ext cx="57504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L’intelligence artificielle dans la prise de décision d’une voiture autonome</a:t>
            </a:r>
            <a:endParaRPr b="1">
              <a:solidFill>
                <a:schemeClr val="dk1"/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432425" y="348975"/>
            <a:ext cx="2567700" cy="23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Objectifs </a:t>
            </a:r>
            <a:endParaRPr sz="1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Montrer les applications dans le cadre de l’intelligence d’affaires.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évaluer les risques liés aux voitures autonomes afin d’estimer le gain potentiel du marché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rtl="0">
              <a:lnSpc>
                <a:spcPct val="119946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Création d’une base de connaissance pour les actuaires pour le lancement d’un nouveau produit.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6160750" y="948375"/>
            <a:ext cx="25677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Contexte </a:t>
            </a:r>
            <a:endParaRPr sz="1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Dans notre entreprise,lancement d’un nouveau produit la voiture autonome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994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388250" y="3543550"/>
            <a:ext cx="25677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Processus </a:t>
            </a:r>
            <a:endParaRPr sz="1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va effectuer une évaluation des risques (technologiques, financiers...) concernant cette technologie.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994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6260050" y="3308400"/>
            <a:ext cx="25677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Problématique </a:t>
            </a:r>
            <a:endParaRPr sz="1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rtl="0">
              <a:lnSpc>
                <a:spcPct val="119946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 ce que l’investissement est rentable et fiable ?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994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Shape 76"/>
          <p:cNvGrpSpPr/>
          <p:nvPr/>
        </p:nvGrpSpPr>
        <p:grpSpPr>
          <a:xfrm>
            <a:off x="8119638" y="225980"/>
            <a:ext cx="539546" cy="879605"/>
            <a:chOff x="6730350" y="2315900"/>
            <a:chExt cx="257700" cy="420100"/>
          </a:xfrm>
        </p:grpSpPr>
        <p:sp>
          <p:nvSpPr>
            <p:cNvPr id="77" name="Shape 77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0" t="0" r="0" b="0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Shape 7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0" t="0" r="0" b="0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0" t="0" r="0" b="0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0" t="0" r="0" b="0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B6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Shape 82"/>
          <p:cNvSpPr/>
          <p:nvPr/>
        </p:nvSpPr>
        <p:spPr>
          <a:xfrm flipH="1">
            <a:off x="2861375" y="1105575"/>
            <a:ext cx="1183500" cy="7284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B6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4940050" y="1105575"/>
            <a:ext cx="1183500" cy="7284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B6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 txBox="1"/>
          <p:nvPr/>
        </p:nvSpPr>
        <p:spPr>
          <a:xfrm>
            <a:off x="1608300" y="1833963"/>
            <a:ext cx="5750400" cy="6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L’intelligence artificielle dans la prise de décision d’une voiture autonome</a:t>
            </a:r>
            <a:endParaRPr b="1"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440000" y="752925"/>
            <a:ext cx="2567700" cy="14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Impacts sociaux </a:t>
            </a:r>
            <a:endParaRPr sz="1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Changement dans les habitudes des clients.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Suppression d’emplois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rtl="0">
              <a:lnSpc>
                <a:spcPct val="119946"/>
              </a:lnSpc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Restructuration des secteurs de l’entreprise. 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Shape 86"/>
          <p:cNvSpPr txBox="1"/>
          <p:nvPr/>
        </p:nvSpPr>
        <p:spPr>
          <a:xfrm>
            <a:off x="6009725" y="737375"/>
            <a:ext cx="2567700" cy="1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Impacts économiques  </a:t>
            </a:r>
            <a:endParaRPr sz="1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92100" rtl="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000"/>
              <a:buFont typeface="Times New Roman"/>
              <a:buChar char="●"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Risque financier légal accru (procès pour accident routier)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994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Shape 87"/>
          <p:cNvSpPr txBox="1"/>
          <p:nvPr/>
        </p:nvSpPr>
        <p:spPr>
          <a:xfrm>
            <a:off x="694200" y="2989000"/>
            <a:ext cx="7578600" cy="13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L’intelligence artificielle sera un grand avantage dans la politique concurrentielle et marketing de l’entreprise. Il faudra néanmoins faire attention aux inconvénients et aux risques potentiels de cette technologie.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Affichage à l'écran (16:9)</PresentationFormat>
  <Paragraphs>20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Times New Roman</vt:lpstr>
      <vt:lpstr>Raleway</vt:lpstr>
      <vt:lpstr>Raleway Light</vt:lpstr>
      <vt:lpstr>Arial</vt:lpstr>
      <vt:lpstr>Raleway ExtraBold</vt:lpstr>
      <vt:lpstr>Olivia template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Michel Martel</dc:creator>
  <cp:lastModifiedBy>Michel Martel</cp:lastModifiedBy>
  <cp:revision>1</cp:revision>
  <dcterms:modified xsi:type="dcterms:W3CDTF">2022-11-17T19:14:54Z</dcterms:modified>
</cp:coreProperties>
</file>