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CA"/>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2025-05-19</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421544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2025-05-19</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364852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2025-05-19</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80248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2025-05-19</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350352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2025-05-19</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44926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5021125D-BFBE-483A-BCB2-81EA7B6127FE}" type="datetimeFigureOut">
              <a:rPr lang="fr-CA" smtClean="0"/>
              <a:t>2025-05-19</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47311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5021125D-BFBE-483A-BCB2-81EA7B6127FE}" type="datetimeFigureOut">
              <a:rPr lang="fr-CA" smtClean="0"/>
              <a:t>2025-05-19</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145145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5021125D-BFBE-483A-BCB2-81EA7B6127FE}" type="datetimeFigureOut">
              <a:rPr lang="fr-CA" smtClean="0"/>
              <a:t>2025-05-19</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402033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021125D-BFBE-483A-BCB2-81EA7B6127FE}" type="datetimeFigureOut">
              <a:rPr lang="fr-CA" smtClean="0"/>
              <a:t>2025-05-19</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175962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021125D-BFBE-483A-BCB2-81EA7B6127FE}" type="datetimeFigureOut">
              <a:rPr lang="fr-CA" smtClean="0"/>
              <a:t>2025-05-19</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224221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021125D-BFBE-483A-BCB2-81EA7B6127FE}" type="datetimeFigureOut">
              <a:rPr lang="fr-CA" smtClean="0"/>
              <a:t>2025-05-19</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8AA1741-0D62-4A40-A26D-8F77FFA7CC02}" type="slidenum">
              <a:rPr lang="fr-CA" smtClean="0"/>
              <a:t>‹N°›</a:t>
            </a:fld>
            <a:endParaRPr lang="fr-CA"/>
          </a:p>
        </p:txBody>
      </p:sp>
    </p:spTree>
    <p:extLst>
      <p:ext uri="{BB962C8B-B14F-4D97-AF65-F5344CB8AC3E}">
        <p14:creationId xmlns:p14="http://schemas.microsoft.com/office/powerpoint/2010/main" val="83385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1125D-BFBE-483A-BCB2-81EA7B6127FE}" type="datetimeFigureOut">
              <a:rPr lang="fr-CA" smtClean="0"/>
              <a:t>2025-05-19</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A1741-0D62-4A40-A26D-8F77FFA7CC02}" type="slidenum">
              <a:rPr lang="fr-CA" smtClean="0"/>
              <a:t>‹N°›</a:t>
            </a:fld>
            <a:endParaRPr lang="fr-CA"/>
          </a:p>
        </p:txBody>
      </p:sp>
    </p:spTree>
    <p:extLst>
      <p:ext uri="{BB962C8B-B14F-4D97-AF65-F5344CB8AC3E}">
        <p14:creationId xmlns:p14="http://schemas.microsoft.com/office/powerpoint/2010/main" val="1031669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CA" dirty="0"/>
              <a:t>Les robots pourraient remplacer 20 millions d'emplois dans le monde d'ici 2030</a:t>
            </a:r>
            <a:br>
              <a:rPr lang="fr-CA" dirty="0"/>
            </a:br>
            <a:endParaRPr lang="fr-CA" dirty="0"/>
          </a:p>
        </p:txBody>
      </p:sp>
      <p:sp>
        <p:nvSpPr>
          <p:cNvPr id="3" name="Sous-titre 2"/>
          <p:cNvSpPr>
            <a:spLocks noGrp="1"/>
          </p:cNvSpPr>
          <p:nvPr>
            <p:ph type="subTitle" idx="1"/>
          </p:nvPr>
        </p:nvSpPr>
        <p:spPr/>
        <p:txBody>
          <a:bodyPr/>
          <a:lstStyle/>
          <a:p>
            <a:r>
              <a:rPr lang="fr-CA" sz="1800" i="1" dirty="0"/>
              <a:t>Agence France-Presse</a:t>
            </a:r>
          </a:p>
          <a:p>
            <a:endParaRPr lang="fr-CA" dirty="0"/>
          </a:p>
        </p:txBody>
      </p:sp>
    </p:spTree>
    <p:extLst>
      <p:ext uri="{BB962C8B-B14F-4D97-AF65-F5344CB8AC3E}">
        <p14:creationId xmlns:p14="http://schemas.microsoft.com/office/powerpoint/2010/main" val="281394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32656"/>
            <a:ext cx="8229600" cy="6264696"/>
          </a:xfrm>
        </p:spPr>
        <p:txBody>
          <a:bodyPr>
            <a:normAutofit fontScale="47500" lnSpcReduction="20000"/>
          </a:bodyPr>
          <a:lstStyle/>
          <a:p>
            <a:r>
              <a:rPr lang="fr-CA" sz="4400" b="1" u="sng" dirty="0"/>
              <a:t>Les robots pourraient remplacer 20 millions d'emplois industriels d'ici 2030 dans le monde</a:t>
            </a:r>
            <a:r>
              <a:rPr lang="fr-CA" sz="4400" dirty="0"/>
              <a:t>, aggravant ainsi les inégalités sociales et géographiques, tout en étant facteurs de croissance économique, selon une étude à paraître mercredi.</a:t>
            </a:r>
          </a:p>
          <a:p>
            <a:endParaRPr lang="fr-CA" sz="4400" dirty="0"/>
          </a:p>
          <a:p>
            <a:r>
              <a:rPr lang="fr-CA" sz="4400" dirty="0"/>
              <a:t>Selon le cabinet britannique Oxford </a:t>
            </a:r>
            <a:r>
              <a:rPr lang="fr-CA" sz="4400" dirty="0" err="1"/>
              <a:t>Economics</a:t>
            </a:r>
            <a:r>
              <a:rPr lang="fr-CA" sz="4400" dirty="0"/>
              <a:t>, </a:t>
            </a:r>
            <a:r>
              <a:rPr lang="fr-CA" sz="4400" u="sng" dirty="0">
                <a:effectLst>
                  <a:outerShdw blurRad="38100" dist="38100" dir="2700000" algn="tl">
                    <a:srgbClr val="000000">
                      <a:alpha val="43137"/>
                    </a:srgbClr>
                  </a:outerShdw>
                </a:effectLst>
              </a:rPr>
              <a:t>les emplois les moins qualifiés seront les plus touchés,</a:t>
            </a:r>
            <a:r>
              <a:rPr lang="fr-CA" sz="4400" dirty="0"/>
              <a:t> et ce de façon très inégale d'un pays à l'autre ou à l'intérieur d'un même pays.</a:t>
            </a:r>
          </a:p>
          <a:p>
            <a:endParaRPr lang="fr-CA" sz="4400" dirty="0"/>
          </a:p>
          <a:p>
            <a:r>
              <a:rPr lang="fr-CA" sz="4400" dirty="0"/>
              <a:t>Les robots ont déjà pris la place de millions d'humains dans l'industrie et </a:t>
            </a:r>
            <a:r>
              <a:rPr lang="fr-CA" sz="4400" b="1" dirty="0">
                <a:effectLst>
                  <a:outerShdw blurRad="38100" dist="38100" dir="2700000" algn="tl">
                    <a:srgbClr val="000000">
                      <a:alpha val="43137"/>
                    </a:srgbClr>
                  </a:outerShdw>
                </a:effectLst>
              </a:rPr>
              <a:t>progressent désormais dans les services, grâce aux avancées d'analyse visuelle, de reconnaissance vocale ou d'apprentissage des machines, autant de facettes de l'intelligence artificielle</a:t>
            </a:r>
            <a:r>
              <a:rPr lang="fr-CA" sz="4400" dirty="0"/>
              <a:t>, note aussi cette firme d'analyse et de conseil.</a:t>
            </a:r>
          </a:p>
          <a:p>
            <a:endParaRPr lang="fr-CA" sz="4400" dirty="0"/>
          </a:p>
          <a:p>
            <a:r>
              <a:rPr lang="fr-CA" sz="4400" dirty="0"/>
              <a:t>Cette étude intervient alors que le débat ressurgit régulièrement autour des avantages économiques, mais aussi des dangers pour l'emploi que représentent les voitures autonomes, les plats préparés par des robots ou encore l'omniprésence des systèmes robotisés dans les usines ou les centres logistiques par exemple.</a:t>
            </a:r>
          </a:p>
          <a:p>
            <a:pPr marL="0" indent="0">
              <a:buNone/>
            </a:pPr>
            <a:endParaRPr lang="fr-CA" dirty="0"/>
          </a:p>
        </p:txBody>
      </p:sp>
    </p:spTree>
    <p:extLst>
      <p:ext uri="{BB962C8B-B14F-4D97-AF65-F5344CB8AC3E}">
        <p14:creationId xmlns:p14="http://schemas.microsoft.com/office/powerpoint/2010/main" val="207695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260648"/>
            <a:ext cx="8280920" cy="6480720"/>
          </a:xfrm>
        </p:spPr>
        <p:txBody>
          <a:bodyPr>
            <a:noAutofit/>
          </a:bodyPr>
          <a:lstStyle/>
          <a:p>
            <a:r>
              <a:rPr lang="fr-CA" sz="2100" dirty="0"/>
              <a:t>Beaucoup d'experts relèvent que si l'automatisation a de façon générale contribué à plus de créations d'emplois que de destructions, cela a aussi </a:t>
            </a:r>
            <a:r>
              <a:rPr lang="fr-CA" sz="2100" b="1" dirty="0"/>
              <a:t>créé une fracture entre emplois qualifiés et moins qualifiés</a:t>
            </a:r>
            <a:r>
              <a:rPr lang="fr-CA" sz="2100" dirty="0"/>
              <a:t>, laissant nombre de travailleurs sur le bord de la route.</a:t>
            </a:r>
          </a:p>
          <a:p>
            <a:r>
              <a:rPr lang="fr-CA" sz="2100" dirty="0"/>
              <a:t>L'étude d'Oxford </a:t>
            </a:r>
            <a:r>
              <a:rPr lang="fr-CA" sz="2100" dirty="0" err="1"/>
              <a:t>Economics</a:t>
            </a:r>
            <a:r>
              <a:rPr lang="fr-CA" sz="2100" dirty="0"/>
              <a:t> estime pour sa part que la vague actuelle de «robotisation» devrait vraisemblablement augmenter la productivité et la croissance économique, tout en créant autant d'emplois qu'elle n'en détruira.</a:t>
            </a:r>
          </a:p>
          <a:p>
            <a:r>
              <a:rPr lang="fr-CA" sz="2100" dirty="0"/>
              <a:t>Ses experts estiment que l'économie mondiale pourrait en tirer jusqu'à 5000 milliards de dollars d'ici 2030 grâce aux gains de productivité.</a:t>
            </a:r>
          </a:p>
          <a:p>
            <a:r>
              <a:rPr lang="fr-CA" sz="2100" b="1" u="sng" dirty="0"/>
              <a:t>Sans surprise, ils notent que ce sont les emplois «à tâches répétitives qui sont les plus affectés», ainsi que, à très court terme, les emplois dans les centres logistiques.</a:t>
            </a:r>
          </a:p>
          <a:p>
            <a:r>
              <a:rPr lang="fr-CA" sz="2100" dirty="0"/>
              <a:t>À l'inverse, </a:t>
            </a:r>
            <a:r>
              <a:rPr lang="fr-CA" sz="2100" u="sng" dirty="0"/>
              <a:t>les emplois qui exigent «compassion, créativité ou intelligence relationnelle devraient rester l'apanage des humains pendant encore des décennies», poursuivent-ils</a:t>
            </a:r>
            <a:r>
              <a:rPr lang="fr-CA" sz="2100" dirty="0"/>
              <a:t>.</a:t>
            </a:r>
          </a:p>
          <a:p>
            <a:r>
              <a:rPr lang="fr-CA" sz="2100" dirty="0"/>
              <a:t>L'étude relève aussi que les «robots seront de plus en plus présents dans le commerce, la santé, l'hôtellerie-restauration, les transports, mais aussi le bâtiment et l'agriculture»</a:t>
            </a:r>
          </a:p>
          <a:p>
            <a:endParaRPr lang="fr-CA" sz="2100" dirty="0"/>
          </a:p>
        </p:txBody>
      </p:sp>
    </p:spTree>
    <p:extLst>
      <p:ext uri="{BB962C8B-B14F-4D97-AF65-F5344CB8AC3E}">
        <p14:creationId xmlns:p14="http://schemas.microsoft.com/office/powerpoint/2010/main" val="288989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033463"/>
            <a:ext cx="7894637"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30100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376</Words>
  <Application>Microsoft Office PowerPoint</Application>
  <PresentationFormat>Affichage à l'écran (4:3)</PresentationFormat>
  <Paragraphs>15</Paragraphs>
  <Slides>4</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4</vt:i4>
      </vt:variant>
    </vt:vector>
  </HeadingPairs>
  <TitlesOfParts>
    <vt:vector size="7" baseType="lpstr">
      <vt:lpstr>Arial</vt:lpstr>
      <vt:lpstr>Calibri</vt:lpstr>
      <vt:lpstr>Thème Office</vt:lpstr>
      <vt:lpstr>Les robots pourraient remplacer 20 millions d'emplois dans le monde d'ici 2030 </vt:lpstr>
      <vt:lpstr>Présentation PowerPoint</vt:lpstr>
      <vt:lpstr>Présentation PowerPoint</vt:lpstr>
      <vt:lpstr>Présentation PowerPoint</vt:lpstr>
    </vt:vector>
  </TitlesOfParts>
  <Company>Rio Tinto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robots pourraient remplacer 20 millions d'emplois dans le monde d'ici 2030 </dc:title>
  <dc:creator>Martel, Michel (GBS)</dc:creator>
  <cp:lastModifiedBy>Michel Martel</cp:lastModifiedBy>
  <cp:revision>4</cp:revision>
  <dcterms:created xsi:type="dcterms:W3CDTF">2019-08-23T14:34:29Z</dcterms:created>
  <dcterms:modified xsi:type="dcterms:W3CDTF">2025-05-19T13:06:42Z</dcterms:modified>
</cp:coreProperties>
</file>