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</p:sldIdLst>
  <p:sldSz cx="9144000" cy="6858000" type="screen4x3"/>
  <p:notesSz cx="7010400" cy="9296400"/>
  <p:embeddedFontLst>
    <p:embeddedFont>
      <p:font typeface="Book Antiqua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hVA5s27PqPbiU2kU8YDXq7aB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6151FAD-E199-41AF-AECB-8057266A3CA8}">
  <a:tblStyle styleId="{A6151FAD-E199-41AF-AECB-8057266A3C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" name="Google Shape;7;n"/>
          <p:cNvSpPr txBox="1"/>
          <p:nvPr/>
        </p:nvSpPr>
        <p:spPr>
          <a:xfrm>
            <a:off x="3073400" y="8855075"/>
            <a:ext cx="862012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50" tIns="45275" rIns="88950" bIns="4527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189037" y="703262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00" tIns="46900" rIns="93800" bIns="469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926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7" y="703262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/>
            </a:lvl1pPr>
            <a:lvl2pPr lvl="1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/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/>
            </a:lvl3pPr>
            <a:lvl4pPr lvl="3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4pPr>
            <a:lvl5pPr lvl="4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5pPr>
            <a:lvl6pPr lvl="5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6pPr>
            <a:lvl7pPr lvl="6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7pPr>
            <a:lvl8pPr lvl="7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8pPr>
            <a:lvl9pPr lvl="8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076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6009C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86300" y="1524000"/>
            <a:ext cx="4076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6009C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. Image de la bibliothèque et texte" type="clipArtAndTx">
  <p:cSld name="CLIPART_AND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>
            <a:spLocks noGrp="1"/>
          </p:cNvSpPr>
          <p:nvPr>
            <p:ph type="clipArt" idx="2"/>
          </p:nvPr>
        </p:nvSpPr>
        <p:spPr>
          <a:xfrm>
            <a:off x="457200" y="1524000"/>
            <a:ext cx="4076700" cy="46482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686300" y="1524000"/>
            <a:ext cx="4076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 rot="5400000">
            <a:off x="4940300" y="2349500"/>
            <a:ext cx="5562600" cy="2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 rot="5400000">
            <a:off x="698500" y="342900"/>
            <a:ext cx="5562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 rot="5400000">
            <a:off x="2286000" y="-304800"/>
            <a:ext cx="4648200" cy="8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6009C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6009C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6009C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»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6009C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8"/>
          <p:cNvCxnSpPr/>
          <p:nvPr/>
        </p:nvCxnSpPr>
        <p:spPr>
          <a:xfrm>
            <a:off x="457200" y="1447800"/>
            <a:ext cx="8305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7" name="Google Shape;17;p8"/>
          <p:cNvGrpSpPr/>
          <p:nvPr/>
        </p:nvGrpSpPr>
        <p:grpSpPr>
          <a:xfrm>
            <a:off x="0" y="219075"/>
            <a:ext cx="1627187" cy="209550"/>
            <a:chOff x="0" y="138"/>
            <a:chExt cx="1025" cy="132"/>
          </a:xfrm>
        </p:grpSpPr>
        <p:sp>
          <p:nvSpPr>
            <p:cNvPr id="18" name="Google Shape;18;p8"/>
            <p:cNvSpPr/>
            <p:nvPr/>
          </p:nvSpPr>
          <p:spPr>
            <a:xfrm>
              <a:off x="0" y="138"/>
              <a:ext cx="414" cy="132"/>
            </a:xfrm>
            <a:custGeom>
              <a:avLst/>
              <a:gdLst/>
              <a:ahLst/>
              <a:cxnLst/>
              <a:rect l="l" t="t" r="r" b="b"/>
              <a:pathLst>
                <a:path w="414" h="132" extrusionOk="0">
                  <a:moveTo>
                    <a:pt x="0" y="0"/>
                  </a:moveTo>
                  <a:lnTo>
                    <a:pt x="413" y="0"/>
                  </a:lnTo>
                  <a:lnTo>
                    <a:pt x="364" y="131"/>
                  </a:lnTo>
                  <a:lnTo>
                    <a:pt x="0" y="131"/>
                  </a:lnTo>
                  <a:lnTo>
                    <a:pt x="0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397" y="138"/>
              <a:ext cx="244" cy="132"/>
            </a:xfrm>
            <a:custGeom>
              <a:avLst/>
              <a:gdLst/>
              <a:ahLst/>
              <a:cxnLst/>
              <a:rect l="l" t="t" r="r" b="b"/>
              <a:pathLst>
                <a:path w="244" h="132" extrusionOk="0">
                  <a:moveTo>
                    <a:pt x="49" y="0"/>
                  </a:moveTo>
                  <a:lnTo>
                    <a:pt x="0" y="131"/>
                  </a:lnTo>
                  <a:lnTo>
                    <a:pt x="194" y="131"/>
                  </a:lnTo>
                  <a:lnTo>
                    <a:pt x="243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620" y="138"/>
              <a:ext cx="194" cy="132"/>
            </a:xfrm>
            <a:custGeom>
              <a:avLst/>
              <a:gdLst/>
              <a:ahLst/>
              <a:cxnLst/>
              <a:rect l="l" t="t" r="r" b="b"/>
              <a:pathLst>
                <a:path w="194" h="132" extrusionOk="0">
                  <a:moveTo>
                    <a:pt x="48" y="0"/>
                  </a:moveTo>
                  <a:lnTo>
                    <a:pt x="0" y="131"/>
                  </a:lnTo>
                  <a:lnTo>
                    <a:pt x="145" y="131"/>
                  </a:lnTo>
                  <a:lnTo>
                    <a:pt x="193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788" y="138"/>
              <a:ext cx="149" cy="132"/>
            </a:xfrm>
            <a:custGeom>
              <a:avLst/>
              <a:gdLst/>
              <a:ahLst/>
              <a:cxnLst/>
              <a:rect l="l" t="t" r="r" b="b"/>
              <a:pathLst>
                <a:path w="149" h="132" extrusionOk="0">
                  <a:moveTo>
                    <a:pt x="49" y="0"/>
                  </a:moveTo>
                  <a:lnTo>
                    <a:pt x="0" y="131"/>
                  </a:lnTo>
                  <a:lnTo>
                    <a:pt x="99" y="131"/>
                  </a:lnTo>
                  <a:lnTo>
                    <a:pt x="148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903" y="138"/>
              <a:ext cx="97" cy="132"/>
            </a:xfrm>
            <a:custGeom>
              <a:avLst/>
              <a:gdLst/>
              <a:ahLst/>
              <a:cxnLst/>
              <a:rect l="l" t="t" r="r" b="b"/>
              <a:pathLst>
                <a:path w="97" h="132" extrusionOk="0">
                  <a:moveTo>
                    <a:pt x="48" y="0"/>
                  </a:moveTo>
                  <a:lnTo>
                    <a:pt x="48" y="0"/>
                  </a:lnTo>
                  <a:lnTo>
                    <a:pt x="0" y="131"/>
                  </a:lnTo>
                  <a:lnTo>
                    <a:pt x="48" y="131"/>
                  </a:lnTo>
                  <a:lnTo>
                    <a:pt x="96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960" y="138"/>
              <a:ext cx="65" cy="132"/>
            </a:xfrm>
            <a:custGeom>
              <a:avLst/>
              <a:gdLst/>
              <a:ahLst/>
              <a:cxnLst/>
              <a:rect l="l" t="t" r="r" b="b"/>
              <a:pathLst>
                <a:path w="65" h="132" extrusionOk="0">
                  <a:moveTo>
                    <a:pt x="49" y="0"/>
                  </a:moveTo>
                  <a:lnTo>
                    <a:pt x="0" y="131"/>
                  </a:lnTo>
                  <a:lnTo>
                    <a:pt x="15" y="131"/>
                  </a:lnTo>
                  <a:lnTo>
                    <a:pt x="64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8"/>
          <p:cNvGrpSpPr/>
          <p:nvPr/>
        </p:nvGrpSpPr>
        <p:grpSpPr>
          <a:xfrm>
            <a:off x="1625600" y="6278562"/>
            <a:ext cx="7507287" cy="219075"/>
            <a:chOff x="1024" y="3955"/>
            <a:chExt cx="4729" cy="138"/>
          </a:xfrm>
        </p:grpSpPr>
        <p:sp>
          <p:nvSpPr>
            <p:cNvPr id="25" name="Google Shape;25;p8"/>
            <p:cNvSpPr/>
            <p:nvPr/>
          </p:nvSpPr>
          <p:spPr>
            <a:xfrm>
              <a:off x="1024" y="4058"/>
              <a:ext cx="4729" cy="35"/>
            </a:xfrm>
            <a:custGeom>
              <a:avLst/>
              <a:gdLst/>
              <a:ahLst/>
              <a:cxnLst/>
              <a:rect l="l" t="t" r="r" b="b"/>
              <a:pathLst>
                <a:path w="4729" h="35" extrusionOk="0">
                  <a:moveTo>
                    <a:pt x="0" y="34"/>
                  </a:moveTo>
                  <a:lnTo>
                    <a:pt x="4728" y="34"/>
                  </a:lnTo>
                  <a:lnTo>
                    <a:pt x="4728" y="0"/>
                  </a:lnTo>
                  <a:lnTo>
                    <a:pt x="12" y="0"/>
                  </a:lnTo>
                  <a:lnTo>
                    <a:pt x="0" y="34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1043" y="4007"/>
              <a:ext cx="4710" cy="34"/>
            </a:xfrm>
            <a:custGeom>
              <a:avLst/>
              <a:gdLst/>
              <a:ahLst/>
              <a:cxnLst/>
              <a:rect l="l" t="t" r="r" b="b"/>
              <a:pathLst>
                <a:path w="4710" h="34" extrusionOk="0">
                  <a:moveTo>
                    <a:pt x="0" y="33"/>
                  </a:moveTo>
                  <a:lnTo>
                    <a:pt x="4709" y="33"/>
                  </a:lnTo>
                  <a:lnTo>
                    <a:pt x="4709" y="0"/>
                  </a:lnTo>
                  <a:lnTo>
                    <a:pt x="12" y="0"/>
                  </a:lnTo>
                  <a:lnTo>
                    <a:pt x="0" y="33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060" y="3955"/>
              <a:ext cx="4693" cy="36"/>
            </a:xfrm>
            <a:custGeom>
              <a:avLst/>
              <a:gdLst/>
              <a:ahLst/>
              <a:cxnLst/>
              <a:rect l="l" t="t" r="r" b="b"/>
              <a:pathLst>
                <a:path w="4693" h="36" extrusionOk="0">
                  <a:moveTo>
                    <a:pt x="0" y="35"/>
                  </a:moveTo>
                  <a:lnTo>
                    <a:pt x="4692" y="33"/>
                  </a:lnTo>
                  <a:lnTo>
                    <a:pt x="4692" y="4"/>
                  </a:lnTo>
                  <a:lnTo>
                    <a:pt x="12" y="0"/>
                  </a:lnTo>
                  <a:lnTo>
                    <a:pt x="0" y="35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8"/>
          <p:cNvSpPr txBox="1"/>
          <p:nvPr/>
        </p:nvSpPr>
        <p:spPr>
          <a:xfrm>
            <a:off x="1762125" y="6545262"/>
            <a:ext cx="8699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 Antiqua"/>
              <a:buNone/>
            </a:pPr>
            <a:r>
              <a:rPr lang="en-US" sz="12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*</a:t>
            </a:r>
            <a:endParaRPr/>
          </a:p>
        </p:txBody>
      </p:sp>
      <p:sp>
        <p:nvSpPr>
          <p:cNvPr id="29" name="Google Shape;29;p8"/>
          <p:cNvSpPr txBox="1"/>
          <p:nvPr/>
        </p:nvSpPr>
        <p:spPr>
          <a:xfrm>
            <a:off x="8242300" y="6556375"/>
            <a:ext cx="69056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</a:pPr>
            <a:r>
              <a:rPr lang="en-US" sz="9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Page </a:t>
            </a:r>
            <a:fld id="{00000000-1234-1234-1234-123412341234}" type="slidenum">
              <a:rPr lang="en-US" sz="9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4797425" y="3073400"/>
            <a:ext cx="4032250" cy="126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Intelligence d’affaires</a:t>
            </a:r>
            <a:b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787900" y="5300662"/>
            <a:ext cx="3455987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7C03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13" name="Google Shape;113;p1" descr="cube B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9550" y="188912"/>
            <a:ext cx="2963862" cy="31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" y="1125537"/>
            <a:ext cx="332422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323850" y="5516562"/>
            <a:ext cx="871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Atelier de formation des équipes. Intelligence Artificielle versus Intelligence d'affaires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Travaux du premier </a:t>
            </a:r>
            <a:r>
              <a:rPr lang="en-US" sz="2800" b="1" i="0" u="none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</a:t>
            </a:r>
            <a: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le </a:t>
            </a:r>
            <a:r>
              <a:rPr lang="en-US" sz="2800" b="1" i="0" u="none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</a:t>
            </a:r>
            <a: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endParaRPr dirty="0"/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457200" y="1412875"/>
            <a:ext cx="84359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</a:pPr>
            <a:endParaRPr b="1">
              <a:solidFill>
                <a:srgbClr val="0600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2"/>
          <p:cNvGraphicFramePr/>
          <p:nvPr>
            <p:extLst>
              <p:ext uri="{D42A27DB-BD31-4B8C-83A1-F6EECF244321}">
                <p14:modId xmlns:p14="http://schemas.microsoft.com/office/powerpoint/2010/main" val="1263371780"/>
              </p:ext>
            </p:extLst>
          </p:nvPr>
        </p:nvGraphicFramePr>
        <p:xfrm>
          <a:off x="827087" y="2708275"/>
          <a:ext cx="7489800" cy="3216656"/>
        </p:xfrm>
        <a:graphic>
          <a:graphicData uri="http://schemas.openxmlformats.org/drawingml/2006/table">
            <a:tbl>
              <a:tblPr>
                <a:noFill/>
                <a:tableStyleId>{A6151FAD-E199-41AF-AECB-8057266A3CA8}</a:tableStyleId>
              </a:tblPr>
              <a:tblGrid>
                <a:gridCol w="464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3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du travail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Individuel ou en Équipe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 de remise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Générer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avec CHATGPT (GENIE, BING, etc.)</a:t>
                      </a:r>
                      <a:endParaRPr sz="2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Définition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BI (Intelligence d'affaires)</a:t>
                      </a:r>
                      <a:endParaRPr sz="3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présentation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Powerpoint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5 pages</a:t>
                      </a:r>
                      <a:endParaRPr sz="3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o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commentaire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critique sur la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présentation</a:t>
                      </a:r>
                      <a:endParaRPr sz="3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nommer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un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outil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détection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(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tricherie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),  qui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détecte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qui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généré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par CHATGPT </a:t>
                      </a:r>
                      <a:r>
                        <a:rPr lang="en-US" sz="1800" b="0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</a:t>
                      </a:r>
                      <a:endParaRPr dirty="0"/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vous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utiliser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IA (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exemple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CHATGP) dans le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?</a:t>
                      </a:r>
                      <a:endParaRPr dirty="0"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 Équipe ou/et individuel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Date à confirmer</a:t>
                      </a:r>
                      <a:endParaRPr dirty="0"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31800" y="404812"/>
            <a:ext cx="8305800" cy="9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Générer avec CHATGPT (GENIE, BING, etc.)</a:t>
            </a:r>
            <a:b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Définition de BI (Intelligence d'affaires)</a:t>
            </a:r>
            <a: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</a:pPr>
            <a:endParaRPr sz="1800" b="1" dirty="0">
              <a:solidFill>
                <a:srgbClr val="0600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Générer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avec CHATGPT (GENIE, BING, GAMMA etc.)</a:t>
            </a:r>
            <a:b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présentation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5 pages</a:t>
            </a:r>
            <a:r>
              <a:rPr lang="en-US" sz="4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rPr>
              <a:t>Insérer vos 5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commentaire critique sur la présentation</a:t>
            </a:r>
            <a:r>
              <a:rPr lang="en-US" sz="8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8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 nommer un outil de détection de (tricherie),  </a:t>
            </a:r>
            <a:b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 détecte ce qui est généré par CHATGPT </a:t>
            </a:r>
            <a:r>
              <a:rPr lang="en-US"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</a:pPr>
            <a:endParaRPr sz="1800" b="1" dirty="0">
              <a:solidFill>
                <a:srgbClr val="0600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 aller vous utiliser IA</a:t>
            </a:r>
            <a:b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(exemple CHATGP) dans le cours ?</a:t>
            </a:r>
            <a: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iserv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</Words>
  <Application>Microsoft Office PowerPoint</Application>
  <PresentationFormat>On-screen Show (4:3)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Times New Roman</vt:lpstr>
      <vt:lpstr>Book Antiqua</vt:lpstr>
      <vt:lpstr>Noto Sans Symbols</vt:lpstr>
      <vt:lpstr>Cliserve</vt:lpstr>
      <vt:lpstr>Intelligence d’affaires </vt:lpstr>
      <vt:lpstr>Travaux du premier cours Pour le cours X</vt:lpstr>
      <vt:lpstr>Générer avec CHATGPT (GENIE, BING, etc.) la Définition de BI (Intelligence d'affaires) </vt:lpstr>
      <vt:lpstr>Générer avec CHATGPT (GENIE, BING, GAMMA etc.) Une présentation Powerpoint de 5 pages </vt:lpstr>
      <vt:lpstr>   Un commentaire critique sur la présentation  </vt:lpstr>
      <vt:lpstr>Me nommer un outil de détection de (tricherie),   qui détecte ce qui est généré par CHATGPT    </vt:lpstr>
      <vt:lpstr>Comment aller vous utiliser IA  (exemple CHATGP) dans le cours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d’affaires </dc:title>
  <dc:creator>Claude Simard</dc:creator>
  <cp:lastModifiedBy>BADIO</cp:lastModifiedBy>
  <cp:revision>5</cp:revision>
  <dcterms:created xsi:type="dcterms:W3CDTF">1995-06-12T15:40:18Z</dcterms:created>
  <dcterms:modified xsi:type="dcterms:W3CDTF">2025-03-12T20:11:31Z</dcterms:modified>
</cp:coreProperties>
</file>