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3" r:id="rId7"/>
    <p:sldId id="264" r:id="rId8"/>
    <p:sldId id="265" r:id="rId9"/>
    <p:sldId id="266" r:id="rId10"/>
    <p:sldId id="267"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7" d="100"/>
          <a:sy n="97" d="100"/>
        </p:scale>
        <p:origin x="-120" y="-95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55562148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 exact definition of micro inversions varies slightly depending research goals, but they are generally accepted to be reverse complementary mutations that span 15 to 100 base pairs. They are more difficult to detect than single nucleotide polymorphisms, so naturally they are not as well studied as other structural variants.</a:t>
            </a:r>
          </a:p>
          <a:p>
            <a:pPr lvl="0">
              <a:spcBef>
                <a:spcPts val="0"/>
              </a:spcBef>
              <a:buNone/>
            </a:pPr>
            <a:endParaRPr/>
          </a:p>
          <a:p>
            <a:pPr lvl="0">
              <a:spcBef>
                <a:spcPts val="0"/>
              </a:spcBef>
              <a:buNone/>
            </a:pPr>
            <a:r>
              <a:rPr lang="en"/>
              <a:t>However, they are thought to play a role in differentiating phylogenetically similar species and causing homoplastic mutations in humans, which can cause disease. In this image, we can see a 15 base pair micro inversion present in intron 6 of the TPM1 region of two closely related avian species.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Because our algorithm was initially designed to handle micro inversions but not other structural variants, and because of the sparsity of micro inversion truth data available, we decided to simulate our own sequences and reads to develop our detection method. First we wrote a simple program to randomly generate a nucleotide sequence of a given length with occasional unclassified nucleotides.</a:t>
            </a:r>
          </a:p>
          <a:p>
            <a:pPr lvl="0">
              <a:spcBef>
                <a:spcPts val="0"/>
              </a:spcBef>
              <a:buNone/>
            </a:pPr>
            <a:endParaRPr/>
          </a:p>
          <a:p>
            <a:pPr lvl="0">
              <a:spcBef>
                <a:spcPts val="0"/>
              </a:spcBef>
              <a:buNone/>
            </a:pPr>
            <a:r>
              <a:rPr lang="en"/>
              <a:t>From that generated sequence, we sampled non-overlapping 100 base pair reads and then simulated micro inversions in those reads of a random length within a given range. The simulator also kept track of the position of the reads in the sequence and the position of the inversions in the reads for validation purposes.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rPr>
              <a:t>‹#›</a:t>
            </a:fld>
            <a:endParaRPr lang="en" sz="1000">
              <a:solidFill>
                <a:schemeClr val="lt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351817"/>
            <a:ext cx="8520600" cy="2052600"/>
          </a:xfrm>
          <a:prstGeom prst="rect">
            <a:avLst/>
          </a:prstGeom>
        </p:spPr>
        <p:txBody>
          <a:bodyPr lIns="91425" tIns="91425" rIns="91425" bIns="91425" anchor="b" anchorCtr="0">
            <a:noAutofit/>
          </a:bodyPr>
          <a:lstStyle/>
          <a:p>
            <a:pPr lvl="0">
              <a:spcBef>
                <a:spcPts val="0"/>
              </a:spcBef>
              <a:buNone/>
            </a:pPr>
            <a:r>
              <a:rPr lang="en" dirty="0"/>
              <a:t>Micro Inversions Final Presentation</a:t>
            </a:r>
          </a:p>
        </p:txBody>
      </p:sp>
      <p:sp>
        <p:nvSpPr>
          <p:cNvPr id="55" name="Shape 55"/>
          <p:cNvSpPr txBox="1">
            <a:spLocks noGrp="1"/>
          </p:cNvSpPr>
          <p:nvPr>
            <p:ph type="subTitle" idx="1"/>
          </p:nvPr>
        </p:nvSpPr>
        <p:spPr>
          <a:xfrm>
            <a:off x="311700" y="2437825"/>
            <a:ext cx="8520600" cy="792600"/>
          </a:xfrm>
          <a:prstGeom prst="rect">
            <a:avLst/>
          </a:prstGeom>
        </p:spPr>
        <p:txBody>
          <a:bodyPr lIns="91425" tIns="91425" rIns="91425" bIns="91425" anchor="t" anchorCtr="0">
            <a:noAutofit/>
          </a:bodyPr>
          <a:lstStyle/>
          <a:p>
            <a:pPr lvl="0">
              <a:spcBef>
                <a:spcPts val="0"/>
              </a:spcBef>
              <a:buNone/>
            </a:pPr>
            <a:r>
              <a:rPr lang="en" dirty="0"/>
              <a:t>Joshan Bajaj, Oneeb Malik, Dan Smillie, John </a:t>
            </a:r>
            <a:r>
              <a:rPr lang="en" dirty="0" smtClean="0"/>
              <a:t>Wilson</a:t>
            </a:r>
            <a:endParaRPr lang="en-US" dirty="0" smtClean="0"/>
          </a:p>
          <a:p>
            <a:pPr lvl="0">
              <a:spcBef>
                <a:spcPts val="0"/>
              </a:spcBef>
              <a:buNone/>
            </a:pPr>
            <a:endParaRPr lang="en-US" dirty="0"/>
          </a:p>
          <a:p>
            <a:pPr lvl="0">
              <a:spcBef>
                <a:spcPts val="0"/>
              </a:spcBef>
              <a:buNone/>
            </a:pPr>
            <a:r>
              <a:rPr lang="en-US" dirty="0" smtClean="0"/>
              <a:t>Adapted from original Computational Genomics Final Presentation for Parallel Final Project</a:t>
            </a:r>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Looking Forward</a:t>
            </a:r>
          </a:p>
        </p:txBody>
      </p:sp>
      <p:sp>
        <p:nvSpPr>
          <p:cNvPr id="127" name="Shape 12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a:t>- Parallelization would speed up the code the most</a:t>
            </a:r>
          </a:p>
          <a:p>
            <a:pPr lvl="0">
              <a:spcBef>
                <a:spcPts val="0"/>
              </a:spcBef>
              <a:buNone/>
            </a:pPr>
            <a:r>
              <a:rPr lang="en"/>
              <a:t>	- Accuracy more important than speed</a:t>
            </a:r>
          </a:p>
          <a:p>
            <a:pPr lvl="0">
              <a:spcBef>
                <a:spcPts val="0"/>
              </a:spcBef>
              <a:buNone/>
            </a:pPr>
            <a:endParaRPr/>
          </a:p>
          <a:p>
            <a:pPr lvl="0">
              <a:spcBef>
                <a:spcPts val="0"/>
              </a:spcBef>
              <a:buNone/>
            </a:pPr>
            <a:r>
              <a:rPr lang="en"/>
              <a:t>- Testing on actual reads requires alignment</a:t>
            </a:r>
          </a:p>
          <a:p>
            <a:pPr lvl="0">
              <a:spcBef>
                <a:spcPts val="0"/>
              </a:spcBef>
              <a:buNone/>
            </a:pPr>
            <a:endParaRPr/>
          </a:p>
          <a:p>
            <a:pPr lvl="0">
              <a:spcBef>
                <a:spcPts val="0"/>
              </a:spcBef>
              <a:buNone/>
            </a:pPr>
            <a:r>
              <a:rPr lang="en"/>
              <a:t>- Speedup would be helpful, but not necessary in practice</a:t>
            </a:r>
          </a:p>
          <a:p>
            <a:pPr lvl="0">
              <a:spcBef>
                <a:spcPts val="0"/>
              </a:spcBef>
              <a:buNone/>
            </a:pPr>
            <a:r>
              <a:rPr lang="en"/>
              <a:t>	- Would not have many reads that require the micro inversion checking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Background</a:t>
            </a:r>
          </a:p>
        </p:txBody>
      </p:sp>
      <p:sp>
        <p:nvSpPr>
          <p:cNvPr id="61" name="Shape 61"/>
          <p:cNvSpPr txBox="1">
            <a:spLocks noGrp="1"/>
          </p:cNvSpPr>
          <p:nvPr>
            <p:ph type="body" idx="1"/>
          </p:nvPr>
        </p:nvSpPr>
        <p:spPr>
          <a:xfrm>
            <a:off x="311700" y="1067550"/>
            <a:ext cx="8520600" cy="3416400"/>
          </a:xfrm>
          <a:prstGeom prst="rect">
            <a:avLst/>
          </a:prstGeom>
        </p:spPr>
        <p:txBody>
          <a:bodyPr lIns="91425" tIns="91425" rIns="91425" bIns="91425" anchor="t" anchorCtr="0">
            <a:noAutofit/>
          </a:bodyPr>
          <a:lstStyle/>
          <a:p>
            <a:pPr marL="457200" lvl="0" indent="-228600" rtl="0">
              <a:spcBef>
                <a:spcPts val="0"/>
              </a:spcBef>
              <a:buChar char="-"/>
            </a:pPr>
            <a:r>
              <a:rPr lang="en"/>
              <a:t>Micro inversions: 15bp-100bp reverse complementary mutations</a:t>
            </a:r>
          </a:p>
          <a:p>
            <a:pPr marL="457200" lvl="0" indent="-228600" rtl="0">
              <a:spcBef>
                <a:spcPts val="0"/>
              </a:spcBef>
              <a:buChar char="-"/>
            </a:pPr>
            <a:r>
              <a:rPr lang="en"/>
              <a:t>More difficult to detect and not as well understood as other structural variants</a:t>
            </a:r>
          </a:p>
          <a:p>
            <a:pPr marL="457200" lvl="0" indent="-228600" rtl="0">
              <a:spcBef>
                <a:spcPts val="0"/>
              </a:spcBef>
              <a:buChar char="-"/>
            </a:pPr>
            <a:r>
              <a:rPr lang="en"/>
              <a:t>Useful for phylogenetic classification and identifying disease causes</a:t>
            </a:r>
          </a:p>
        </p:txBody>
      </p:sp>
      <p:pic>
        <p:nvPicPr>
          <p:cNvPr id="62" name="Shape 62"/>
          <p:cNvPicPr preferRelativeResize="0"/>
          <p:nvPr/>
        </p:nvPicPr>
        <p:blipFill>
          <a:blip r:embed="rId3">
            <a:alphaModFix/>
          </a:blip>
          <a:stretch>
            <a:fillRect/>
          </a:stretch>
        </p:blipFill>
        <p:spPr>
          <a:xfrm>
            <a:off x="1472550" y="2801678"/>
            <a:ext cx="5533444" cy="1529872"/>
          </a:xfrm>
          <a:prstGeom prst="rect">
            <a:avLst/>
          </a:prstGeom>
          <a:noFill/>
          <a:ln>
            <a:noFill/>
          </a:ln>
        </p:spPr>
      </p:pic>
      <p:sp>
        <p:nvSpPr>
          <p:cNvPr id="63" name="Shape 63"/>
          <p:cNvSpPr txBox="1"/>
          <p:nvPr/>
        </p:nvSpPr>
        <p:spPr>
          <a:xfrm>
            <a:off x="1472550" y="4331550"/>
            <a:ext cx="6198900" cy="4413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 sz="1800">
                <a:solidFill>
                  <a:schemeClr val="lt2"/>
                </a:solidFill>
              </a:rPr>
              <a:t>Example inverted sequence in avian phylogenetic tree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Simulation Generators</a:t>
            </a:r>
          </a:p>
        </p:txBody>
      </p:sp>
      <p:sp>
        <p:nvSpPr>
          <p:cNvPr id="69" name="Shape 69"/>
          <p:cNvSpPr txBox="1">
            <a:spLocks noGrp="1"/>
          </p:cNvSpPr>
          <p:nvPr>
            <p:ph type="body" idx="1"/>
          </p:nvPr>
        </p:nvSpPr>
        <p:spPr>
          <a:xfrm>
            <a:off x="311700" y="1138975"/>
            <a:ext cx="8520600" cy="3416400"/>
          </a:xfrm>
          <a:prstGeom prst="rect">
            <a:avLst/>
          </a:prstGeom>
        </p:spPr>
        <p:txBody>
          <a:bodyPr lIns="91425" tIns="91425" rIns="91425" bIns="91425" anchor="t" anchorCtr="0">
            <a:noAutofit/>
          </a:bodyPr>
          <a:lstStyle/>
          <a:p>
            <a:pPr marL="457200" lvl="0" indent="-228600" rtl="0">
              <a:spcBef>
                <a:spcPts val="0"/>
              </a:spcBef>
              <a:buChar char="-"/>
            </a:pPr>
            <a:r>
              <a:rPr lang="en" dirty="0"/>
              <a:t>Sequence generator</a:t>
            </a:r>
          </a:p>
          <a:p>
            <a:pPr marL="914400" lvl="1" indent="-228600" rtl="0">
              <a:spcBef>
                <a:spcPts val="0"/>
              </a:spcBef>
              <a:buChar char="-"/>
            </a:pPr>
            <a:r>
              <a:rPr lang="en" dirty="0"/>
              <a:t>Creates a randomly generated sequence of nucleotides of a given length</a:t>
            </a:r>
          </a:p>
          <a:p>
            <a:pPr marL="914400" lvl="1" indent="-228600" rtl="0">
              <a:spcBef>
                <a:spcPts val="0"/>
              </a:spcBef>
              <a:buChar char="-"/>
            </a:pPr>
            <a:r>
              <a:rPr lang="en" dirty="0"/>
              <a:t>Adds unclassified nucleotides with a given </a:t>
            </a:r>
            <a:r>
              <a:rPr lang="en" dirty="0" smtClean="0"/>
              <a:t>probability</a:t>
            </a:r>
            <a:endParaRPr dirty="0"/>
          </a:p>
          <a:p>
            <a:pPr marL="457200" lvl="0" indent="-228600" rtl="0">
              <a:spcBef>
                <a:spcPts val="0"/>
              </a:spcBef>
              <a:buChar char="-"/>
            </a:pPr>
            <a:r>
              <a:rPr lang="en" dirty="0"/>
              <a:t>Read generator</a:t>
            </a:r>
          </a:p>
          <a:p>
            <a:pPr marL="914400" lvl="1" indent="-228600" rtl="0">
              <a:spcBef>
                <a:spcPts val="0"/>
              </a:spcBef>
              <a:buChar char="-"/>
            </a:pPr>
            <a:r>
              <a:rPr lang="en" dirty="0"/>
              <a:t>Global variables that determine read length, number of reads, and inversion size range</a:t>
            </a:r>
          </a:p>
          <a:p>
            <a:pPr marL="914400" lvl="1" indent="-228600" rtl="0">
              <a:spcBef>
                <a:spcPts val="0"/>
              </a:spcBef>
              <a:buChar char="-"/>
            </a:pPr>
            <a:r>
              <a:rPr lang="en" dirty="0"/>
              <a:t>Generates non-overlapping reads with randomly generated micro inversions</a:t>
            </a:r>
          </a:p>
          <a:p>
            <a:pPr marL="914400" lvl="1" indent="-228600">
              <a:spcBef>
                <a:spcPts val="0"/>
              </a:spcBef>
              <a:buChar char="-"/>
            </a:pPr>
            <a:r>
              <a:rPr lang="en" dirty="0"/>
              <a:t>Keeps track of the indices of reads and inversions for verification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Algorithm -- Preprocessing</a:t>
            </a:r>
          </a:p>
        </p:txBody>
      </p:sp>
      <p:sp>
        <p:nvSpPr>
          <p:cNvPr id="75" name="Shape 7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sz="2400"/>
              <a:t>-Iterate through chunks of genetic sequence</a:t>
            </a:r>
          </a:p>
          <a:p>
            <a:pPr lvl="0">
              <a:spcBef>
                <a:spcPts val="0"/>
              </a:spcBef>
              <a:buNone/>
            </a:pPr>
            <a:r>
              <a:rPr lang="en" sz="2400"/>
              <a:t>-Count nucleotide and N density</a:t>
            </a:r>
          </a:p>
          <a:p>
            <a:pPr lvl="0">
              <a:spcBef>
                <a:spcPts val="0"/>
              </a:spcBef>
              <a:buNone/>
            </a:pPr>
            <a:r>
              <a:rPr lang="en" sz="2400"/>
              <a:t>-Add to dictionary, using density as key and maps to locations</a:t>
            </a:r>
          </a:p>
          <a:p>
            <a:pPr lvl="0">
              <a:spcBef>
                <a:spcPts val="0"/>
              </a:spcBef>
              <a:buNone/>
            </a:pPr>
            <a:r>
              <a:rPr lang="en" sz="2400"/>
              <a:t>-Store dictionary and sequence string as pickle file</a:t>
            </a:r>
          </a:p>
          <a:p>
            <a:pPr lvl="0">
              <a:spcBef>
                <a:spcPts val="0"/>
              </a:spcBef>
              <a:buNone/>
            </a:pPr>
            <a:r>
              <a:rPr lang="en" sz="2400"/>
              <a:t>-Time complexity is O(G)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Algorithm -- Find Inversions</a:t>
            </a:r>
          </a:p>
        </p:txBody>
      </p:sp>
      <p:sp>
        <p:nvSpPr>
          <p:cNvPr id="81" name="Shape 8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dirty="0"/>
              <a:t>-Checks every possible inversion of a given length</a:t>
            </a:r>
          </a:p>
          <a:p>
            <a:pPr lvl="0">
              <a:spcBef>
                <a:spcPts val="0"/>
              </a:spcBef>
              <a:buNone/>
            </a:pPr>
            <a:r>
              <a:rPr lang="en" dirty="0"/>
              <a:t>-To generate a possible inversion, string is transformed to have part of it contain a reverse complement</a:t>
            </a:r>
          </a:p>
          <a:p>
            <a:pPr lvl="0">
              <a:spcBef>
                <a:spcPts val="0"/>
              </a:spcBef>
              <a:buNone/>
            </a:pPr>
            <a:r>
              <a:rPr lang="en" dirty="0"/>
              <a:t>-While the new string is being created, the character density is calculated</a:t>
            </a:r>
          </a:p>
          <a:p>
            <a:pPr lvl="0">
              <a:spcBef>
                <a:spcPts val="0"/>
              </a:spcBef>
              <a:buNone/>
            </a:pPr>
            <a:r>
              <a:rPr lang="en" dirty="0"/>
              <a:t>-With the character density calculated for the new string, the dictionary is checked for all k-mers with the same density to see if they are equivalent</a:t>
            </a:r>
          </a:p>
          <a:p>
            <a:pPr lvl="0">
              <a:spcBef>
                <a:spcPts val="0"/>
              </a:spcBef>
              <a:buNone/>
            </a:pPr>
            <a:r>
              <a:rPr lang="en" dirty="0"/>
              <a:t>-Time is O(nir^2) average case, but </a:t>
            </a:r>
            <a:r>
              <a:rPr lang="en" dirty="0" smtClean="0"/>
              <a:t>O(</a:t>
            </a:r>
            <a:r>
              <a:rPr lang="en-US" smtClean="0"/>
              <a:t>n</a:t>
            </a:r>
            <a:r>
              <a:rPr lang="en" smtClean="0"/>
              <a:t>iGr^2</a:t>
            </a:r>
            <a:r>
              <a:rPr lang="en"/>
              <a:t>) worst case</a:t>
            </a:r>
          </a:p>
          <a:p>
            <a:pPr lvl="0" indent="457200">
              <a:spcBef>
                <a:spcPts val="0"/>
              </a:spcBef>
              <a:buNone/>
            </a:pPr>
            <a:r>
              <a:rPr lang="en" dirty="0"/>
              <a:t>n = num reads  i = max inversion length  r = read length G = size of genome</a:t>
            </a:r>
          </a:p>
          <a:p>
            <a:pPr lvl="0">
              <a:spcBef>
                <a:spcPts val="0"/>
              </a:spcBef>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AT-CG Coupling Method</a:t>
            </a:r>
          </a:p>
        </p:txBody>
      </p:sp>
      <p:sp>
        <p:nvSpPr>
          <p:cNvPr id="99" name="Shape 9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a:t>-Keys for dictionary are numAT and numGC instead of all four nucleotides</a:t>
            </a:r>
          </a:p>
          <a:p>
            <a:pPr lvl="0">
              <a:spcBef>
                <a:spcPts val="0"/>
              </a:spcBef>
              <a:buNone/>
            </a:pPr>
            <a:r>
              <a:rPr lang="en"/>
              <a:t>-Useful since the character density for every read will always remain the same no matter what inversion length</a:t>
            </a:r>
          </a:p>
          <a:p>
            <a:pPr lvl="0">
              <a:spcBef>
                <a:spcPts val="0"/>
              </a:spcBef>
              <a:buNone/>
            </a:pPr>
            <a:r>
              <a:rPr lang="en"/>
              <a:t>-Works very well if the entire sequence is small (less than 2000), otherwise performs very slowly because each density has many locations to check</a:t>
            </a:r>
          </a:p>
          <a:p>
            <a:pPr lvl="0">
              <a:spcBef>
                <a:spcPts val="0"/>
              </a:spcBef>
              <a:buNone/>
            </a:pPr>
            <a:r>
              <a:rPr lang="en"/>
              <a:t>-Would have taken 14 days to run 2000 reads on a sequence that is 50mil nucleotides long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Results</a:t>
            </a:r>
          </a:p>
        </p:txBody>
      </p:sp>
      <p:sp>
        <p:nvSpPr>
          <p:cNvPr id="105" name="Shape 10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06" name="Shape 106"/>
          <p:cNvPicPr preferRelativeResize="0"/>
          <p:nvPr/>
        </p:nvPicPr>
        <p:blipFill>
          <a:blip r:embed="rId3">
            <a:alphaModFix/>
          </a:blip>
          <a:stretch>
            <a:fillRect/>
          </a:stretch>
        </p:blipFill>
        <p:spPr>
          <a:xfrm>
            <a:off x="-76200" y="-63500"/>
            <a:ext cx="9283700" cy="5251124"/>
          </a:xfrm>
          <a:prstGeom prst="rect">
            <a:avLst/>
          </a:prstGeom>
          <a:noFill/>
          <a:ln>
            <a:noFill/>
          </a:ln>
        </p:spPr>
      </p:pic>
      <p:sp>
        <p:nvSpPr>
          <p:cNvPr id="107" name="Shape 107"/>
          <p:cNvSpPr txBox="1"/>
          <p:nvPr/>
        </p:nvSpPr>
        <p:spPr>
          <a:xfrm>
            <a:off x="4078875" y="4869925"/>
            <a:ext cx="3305400" cy="317700"/>
          </a:xfrm>
          <a:prstGeom prst="rect">
            <a:avLst/>
          </a:prstGeom>
          <a:noFill/>
          <a:ln>
            <a:noFill/>
          </a:ln>
        </p:spPr>
        <p:txBody>
          <a:bodyPr lIns="91425" tIns="91425" rIns="91425" bIns="91425" anchor="t" anchorCtr="0">
            <a:noAutofit/>
          </a:bodyPr>
          <a:lstStyle/>
          <a:p>
            <a:pPr lvl="0">
              <a:spcBef>
                <a:spcPts val="0"/>
              </a:spcBef>
              <a:buNone/>
            </a:pPr>
            <a:r>
              <a:rPr lang="en" sz="1000" i="1"/>
              <a:t>100 Reads, 100k nucleotide sequence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endParaRPr/>
          </a:p>
        </p:txBody>
      </p:sp>
      <p:sp>
        <p:nvSpPr>
          <p:cNvPr id="113" name="Shape 11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14" name="Shape 114"/>
          <p:cNvPicPr preferRelativeResize="0"/>
          <p:nvPr/>
        </p:nvPicPr>
        <p:blipFill>
          <a:blip r:embed="rId3">
            <a:alphaModFix/>
          </a:blip>
          <a:stretch>
            <a:fillRect/>
          </a:stretch>
        </p:blipFill>
        <p:spPr>
          <a:xfrm>
            <a:off x="-61750" y="-39700"/>
            <a:ext cx="9263574" cy="5280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endParaRPr/>
          </a:p>
        </p:txBody>
      </p:sp>
      <p:sp>
        <p:nvSpPr>
          <p:cNvPr id="120" name="Shape 12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21" name="Shape 121"/>
          <p:cNvPicPr preferRelativeResize="0"/>
          <p:nvPr/>
        </p:nvPicPr>
        <p:blipFill>
          <a:blip r:embed="rId3">
            <a:alphaModFix/>
          </a:blip>
          <a:stretch>
            <a:fillRect/>
          </a:stretch>
        </p:blipFill>
        <p:spPr>
          <a:xfrm>
            <a:off x="-70575" y="-52925"/>
            <a:ext cx="9254775" cy="5275824"/>
          </a:xfrm>
          <a:prstGeom prst="rect">
            <a:avLst/>
          </a:prstGeom>
          <a:noFill/>
          <a:ln>
            <a:noFill/>
          </a:ln>
        </p:spPr>
      </p:pic>
    </p:spTree>
  </p:cSld>
  <p:clrMapOvr>
    <a:masterClrMapping/>
  </p:clrMapOvr>
</p:sld>
</file>

<file path=ppt/theme/theme1.xml><?xml version="1.0" encoding="utf-8"?>
<a:theme xmlns:a="http://schemas.openxmlformats.org/drawingml/2006/main"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597</Words>
  <Application>Microsoft Macintosh PowerPoint</Application>
  <PresentationFormat>On-screen Show (16:9)</PresentationFormat>
  <Paragraphs>51</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simple-dark-2</vt:lpstr>
      <vt:lpstr>Micro Inversions Final Presentation</vt:lpstr>
      <vt:lpstr>Background</vt:lpstr>
      <vt:lpstr>Simulation Generators</vt:lpstr>
      <vt:lpstr>Algorithm -- Preprocessing</vt:lpstr>
      <vt:lpstr>Algorithm -- Find Inversions</vt:lpstr>
      <vt:lpstr>AT-CG Coupling Method</vt:lpstr>
      <vt:lpstr>Results</vt:lpstr>
      <vt:lpstr>PowerPoint Presentation</vt:lpstr>
      <vt:lpstr>PowerPoint Presentation</vt:lpstr>
      <vt:lpstr>Looking Forward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Inversions Final Presentation</dc:title>
  <cp:lastModifiedBy>Joshan Bajaj</cp:lastModifiedBy>
  <cp:revision>6</cp:revision>
  <dcterms:modified xsi:type="dcterms:W3CDTF">2017-06-01T07:39:19Z</dcterms:modified>
</cp:coreProperties>
</file>