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79" r:id="rId3"/>
    <p:sldId id="257" r:id="rId4"/>
    <p:sldId id="258" r:id="rId5"/>
    <p:sldId id="259" r:id="rId6"/>
    <p:sldId id="275" r:id="rId7"/>
    <p:sldId id="261" r:id="rId8"/>
    <p:sldId id="262" r:id="rId9"/>
    <p:sldId id="265" r:id="rId10"/>
    <p:sldId id="263" r:id="rId11"/>
    <p:sldId id="268" r:id="rId12"/>
    <p:sldId id="267" r:id="rId13"/>
    <p:sldId id="264" r:id="rId14"/>
    <p:sldId id="269" r:id="rId15"/>
    <p:sldId id="274" r:id="rId16"/>
    <p:sldId id="278" r:id="rId17"/>
    <p:sldId id="270"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36"/>
    <p:restoredTop sz="86099"/>
  </p:normalViewPr>
  <p:slideViewPr>
    <p:cSldViewPr snapToGrid="0" snapToObjects="1">
      <p:cViewPr varScale="1">
        <p:scale>
          <a:sx n="134" d="100"/>
          <a:sy n="134" d="100"/>
        </p:scale>
        <p:origin x="18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FE371-8BB8-9045-8DEA-BB03B8721273}" type="datetimeFigureOut">
              <a:rPr lang="en-US" smtClean="0"/>
              <a:t>9/29/20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E767E7-6A5A-9546-B431-8DA6624CD9DC}" type="slidenum">
              <a:rPr lang="en-US" smtClean="0"/>
              <a:t>‹#›</a:t>
            </a:fld>
            <a:endParaRPr lang="en-US"/>
          </a:p>
        </p:txBody>
      </p:sp>
    </p:spTree>
    <p:extLst>
      <p:ext uri="{BB962C8B-B14F-4D97-AF65-F5344CB8AC3E}">
        <p14:creationId xmlns:p14="http://schemas.microsoft.com/office/powerpoint/2010/main" val="3203727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Thank you very much for coming. Today we are going to talk about Graph Data Science using the Titanic Dataset.</a:t>
            </a:r>
          </a:p>
        </p:txBody>
      </p:sp>
      <p:sp>
        <p:nvSpPr>
          <p:cNvPr id="4" name="Slide Number Placeholder 3"/>
          <p:cNvSpPr>
            <a:spLocks noGrp="1"/>
          </p:cNvSpPr>
          <p:nvPr>
            <p:ph type="sldNum" sz="quarter" idx="5"/>
          </p:nvPr>
        </p:nvSpPr>
        <p:spPr/>
        <p:txBody>
          <a:bodyPr/>
          <a:lstStyle/>
          <a:p>
            <a:fld id="{FEE767E7-6A5A-9546-B431-8DA6624CD9DC}" type="slidenum">
              <a:rPr lang="en-US" smtClean="0"/>
              <a:t>1</a:t>
            </a:fld>
            <a:endParaRPr lang="en-US"/>
          </a:p>
        </p:txBody>
      </p:sp>
    </p:spTree>
    <p:extLst>
      <p:ext uri="{BB962C8B-B14F-4D97-AF65-F5344CB8AC3E}">
        <p14:creationId xmlns:p14="http://schemas.microsoft.com/office/powerpoint/2010/main" val="1187929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back to the same picture and see if we are missing the picture.</a:t>
            </a:r>
          </a:p>
          <a:p>
            <a:r>
              <a:rPr lang="en-US" dirty="0"/>
              <a:t>Here as you can see these two kids are posing for the same picture.</a:t>
            </a:r>
          </a:p>
          <a:p>
            <a:endParaRPr lang="en-US" dirty="0"/>
          </a:p>
          <a:p>
            <a:endParaRPr lang="en-US" dirty="0"/>
          </a:p>
          <a:p>
            <a:r>
              <a:rPr lang="en-US" dirty="0"/>
              <a:t>Now, I am going to display whether each of these family members survived or not.</a:t>
            </a:r>
          </a:p>
          <a:p>
            <a:r>
              <a:rPr lang="en-US" dirty="0"/>
              <a:t> </a:t>
            </a:r>
          </a:p>
          <a:p>
            <a:r>
              <a:rPr lang="en-US" dirty="0"/>
              <a:t>So, if we ask the original question again, whether the kid survived or not, I think the answer is easy. In making this prediction we didn't have to look at any individual attributes but the connections.</a:t>
            </a:r>
          </a:p>
          <a:p>
            <a:endParaRPr lang="en-US" dirty="0"/>
          </a:p>
          <a:p>
            <a:r>
              <a:rPr lang="en-US" dirty="0"/>
              <a:t>This is certainly a tragic event but we can learn from it. So, the next time we have to predict whether a person has survived we need to also consider the person's connections.</a:t>
            </a:r>
          </a:p>
        </p:txBody>
      </p:sp>
      <p:sp>
        <p:nvSpPr>
          <p:cNvPr id="4" name="Slide Number Placeholder 3"/>
          <p:cNvSpPr>
            <a:spLocks noGrp="1"/>
          </p:cNvSpPr>
          <p:nvPr>
            <p:ph type="sldNum" sz="quarter" idx="5"/>
          </p:nvPr>
        </p:nvSpPr>
        <p:spPr/>
        <p:txBody>
          <a:bodyPr/>
          <a:lstStyle/>
          <a:p>
            <a:fld id="{FEE767E7-6A5A-9546-B431-8DA6624CD9DC}" type="slidenum">
              <a:rPr lang="en-US" smtClean="0"/>
              <a:t>10</a:t>
            </a:fld>
            <a:endParaRPr lang="en-US"/>
          </a:p>
        </p:txBody>
      </p:sp>
    </p:spTree>
    <p:extLst>
      <p:ext uri="{BB962C8B-B14F-4D97-AF65-F5344CB8AC3E}">
        <p14:creationId xmlns:p14="http://schemas.microsoft.com/office/powerpoint/2010/main" val="1793228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represent the family in a graph. It may look complicated at first but it is really not. Let me explain. </a:t>
            </a:r>
          </a:p>
        </p:txBody>
      </p:sp>
      <p:sp>
        <p:nvSpPr>
          <p:cNvPr id="4" name="Slide Number Placeholder 3"/>
          <p:cNvSpPr>
            <a:spLocks noGrp="1"/>
          </p:cNvSpPr>
          <p:nvPr>
            <p:ph type="sldNum" sz="quarter" idx="5"/>
          </p:nvPr>
        </p:nvSpPr>
        <p:spPr/>
        <p:txBody>
          <a:bodyPr/>
          <a:lstStyle/>
          <a:p>
            <a:fld id="{FEE767E7-6A5A-9546-B431-8DA6624CD9DC}" type="slidenum">
              <a:rPr lang="en-US" smtClean="0"/>
              <a:t>11</a:t>
            </a:fld>
            <a:endParaRPr lang="en-US"/>
          </a:p>
        </p:txBody>
      </p:sp>
    </p:spTree>
    <p:extLst>
      <p:ext uri="{BB962C8B-B14F-4D97-AF65-F5344CB8AC3E}">
        <p14:creationId xmlns:p14="http://schemas.microsoft.com/office/powerpoint/2010/main" val="2886134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learn about non-family connections from two columns. Ticket and Cabin. These tables are not usable as is in a traditional model but we can use them in graph. For of the passengers in the database with similar Ticket and Cabin information, we can link them using either as SAME_TICKET and SAME_CABIN.</a:t>
            </a:r>
          </a:p>
        </p:txBody>
      </p:sp>
      <p:sp>
        <p:nvSpPr>
          <p:cNvPr id="4" name="Slide Number Placeholder 3"/>
          <p:cNvSpPr>
            <a:spLocks noGrp="1"/>
          </p:cNvSpPr>
          <p:nvPr>
            <p:ph type="sldNum" sz="quarter" idx="5"/>
          </p:nvPr>
        </p:nvSpPr>
        <p:spPr/>
        <p:txBody>
          <a:bodyPr/>
          <a:lstStyle/>
          <a:p>
            <a:fld id="{FEE767E7-6A5A-9546-B431-8DA6624CD9DC}" type="slidenum">
              <a:rPr lang="en-US" smtClean="0"/>
              <a:t>12</a:t>
            </a:fld>
            <a:endParaRPr lang="en-US"/>
          </a:p>
        </p:txBody>
      </p:sp>
    </p:spTree>
    <p:extLst>
      <p:ext uri="{BB962C8B-B14F-4D97-AF65-F5344CB8AC3E}">
        <p14:creationId xmlns:p14="http://schemas.microsoft.com/office/powerpoint/2010/main" val="43505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task, we are going to build two models. One being the base model, and the other one being the graph enriched model.</a:t>
            </a:r>
          </a:p>
        </p:txBody>
      </p:sp>
      <p:sp>
        <p:nvSpPr>
          <p:cNvPr id="4" name="Slide Number Placeholder 3"/>
          <p:cNvSpPr>
            <a:spLocks noGrp="1"/>
          </p:cNvSpPr>
          <p:nvPr>
            <p:ph type="sldNum" sz="quarter" idx="5"/>
          </p:nvPr>
        </p:nvSpPr>
        <p:spPr/>
        <p:txBody>
          <a:bodyPr/>
          <a:lstStyle/>
          <a:p>
            <a:fld id="{FEE767E7-6A5A-9546-B431-8DA6624CD9DC}" type="slidenum">
              <a:rPr lang="en-US" smtClean="0"/>
              <a:t>13</a:t>
            </a:fld>
            <a:endParaRPr lang="en-US"/>
          </a:p>
        </p:txBody>
      </p:sp>
    </p:spTree>
    <p:extLst>
      <p:ext uri="{BB962C8B-B14F-4D97-AF65-F5344CB8AC3E}">
        <p14:creationId xmlns:p14="http://schemas.microsoft.com/office/powerpoint/2010/main" val="3793689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base model we are the following features and the following model. We are going to use the same model for the graph enriched model as well.</a:t>
            </a:r>
          </a:p>
        </p:txBody>
      </p:sp>
      <p:sp>
        <p:nvSpPr>
          <p:cNvPr id="4" name="Slide Number Placeholder 3"/>
          <p:cNvSpPr>
            <a:spLocks noGrp="1"/>
          </p:cNvSpPr>
          <p:nvPr>
            <p:ph type="sldNum" sz="quarter" idx="5"/>
          </p:nvPr>
        </p:nvSpPr>
        <p:spPr/>
        <p:txBody>
          <a:bodyPr/>
          <a:lstStyle/>
          <a:p>
            <a:fld id="{FEE767E7-6A5A-9546-B431-8DA6624CD9DC}" type="slidenum">
              <a:rPr lang="en-US" smtClean="0"/>
              <a:t>14</a:t>
            </a:fld>
            <a:endParaRPr lang="en-US"/>
          </a:p>
        </p:txBody>
      </p:sp>
    </p:spTree>
    <p:extLst>
      <p:ext uri="{BB962C8B-B14F-4D97-AF65-F5344CB8AC3E}">
        <p14:creationId xmlns:p14="http://schemas.microsoft.com/office/powerpoint/2010/main" val="2450644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the Graph Enriched model, we are going to have to create the graph first. If you remember when we first talked about the graphs we had talked about the Nodes and Relationships. We are going to create them now. </a:t>
            </a:r>
          </a:p>
          <a:p>
            <a:endParaRPr lang="en-US" dirty="0"/>
          </a:p>
          <a:p>
            <a:r>
              <a:rPr lang="en-US" dirty="0"/>
              <a:t>As for the nodes, we are going to train and test sets provided by Kaggle and we are going to iterate through each row and add them to the graph. For this task, we are going to use nxneo4j which is a </a:t>
            </a:r>
            <a:r>
              <a:rPr lang="en-US" dirty="0" err="1"/>
              <a:t>networkX</a:t>
            </a:r>
            <a:r>
              <a:rPr lang="en-US" dirty="0"/>
              <a:t> </a:t>
            </a:r>
            <a:r>
              <a:rPr lang="en-US" dirty="0" err="1"/>
              <a:t>api</a:t>
            </a:r>
            <a:r>
              <a:rPr lang="en-US" dirty="0"/>
              <a:t> for Neo4j. So, if you are used to writing </a:t>
            </a:r>
            <a:r>
              <a:rPr lang="en-US" dirty="0" err="1"/>
              <a:t>NetworkX</a:t>
            </a:r>
            <a:r>
              <a:rPr lang="en-US" dirty="0"/>
              <a:t> codes, </a:t>
            </a:r>
            <a:r>
              <a:rPr lang="en-US" dirty="0" err="1"/>
              <a:t>yyou</a:t>
            </a:r>
            <a:r>
              <a:rPr lang="en-US" dirty="0"/>
              <a:t> can use them here as well. </a:t>
            </a:r>
          </a:p>
        </p:txBody>
      </p:sp>
      <p:sp>
        <p:nvSpPr>
          <p:cNvPr id="4" name="Slide Number Placeholder 3"/>
          <p:cNvSpPr>
            <a:spLocks noGrp="1"/>
          </p:cNvSpPr>
          <p:nvPr>
            <p:ph type="sldNum" sz="quarter" idx="5"/>
          </p:nvPr>
        </p:nvSpPr>
        <p:spPr/>
        <p:txBody>
          <a:bodyPr/>
          <a:lstStyle/>
          <a:p>
            <a:fld id="{FEE767E7-6A5A-9546-B431-8DA6624CD9DC}" type="slidenum">
              <a:rPr lang="en-US" smtClean="0"/>
              <a:t>15</a:t>
            </a:fld>
            <a:endParaRPr lang="en-US"/>
          </a:p>
        </p:txBody>
      </p:sp>
    </p:spTree>
    <p:extLst>
      <p:ext uri="{BB962C8B-B14F-4D97-AF65-F5344CB8AC3E}">
        <p14:creationId xmlns:p14="http://schemas.microsoft.com/office/powerpoint/2010/main" val="334646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there what the graph looks like. We can create this graph either using Neo4j browser or nxneo4j. </a:t>
            </a:r>
          </a:p>
          <a:p>
            <a:r>
              <a:rPr lang="en-US" dirty="0"/>
              <a:t>Here we are representing 2306 relationships</a:t>
            </a:r>
          </a:p>
          <a:p>
            <a:r>
              <a:rPr lang="en-US" dirty="0"/>
              <a:t>815 nodes are connected while others are not connected. </a:t>
            </a:r>
          </a:p>
        </p:txBody>
      </p:sp>
      <p:sp>
        <p:nvSpPr>
          <p:cNvPr id="4" name="Slide Number Placeholder 3"/>
          <p:cNvSpPr>
            <a:spLocks noGrp="1"/>
          </p:cNvSpPr>
          <p:nvPr>
            <p:ph type="sldNum" sz="quarter" idx="5"/>
          </p:nvPr>
        </p:nvSpPr>
        <p:spPr/>
        <p:txBody>
          <a:bodyPr/>
          <a:lstStyle/>
          <a:p>
            <a:fld id="{FEE767E7-6A5A-9546-B431-8DA6624CD9DC}" type="slidenum">
              <a:rPr lang="en-US" smtClean="0"/>
              <a:t>16</a:t>
            </a:fld>
            <a:endParaRPr lang="en-US"/>
          </a:p>
        </p:txBody>
      </p:sp>
    </p:spTree>
    <p:extLst>
      <p:ext uri="{BB962C8B-B14F-4D97-AF65-F5344CB8AC3E}">
        <p14:creationId xmlns:p14="http://schemas.microsoft.com/office/powerpoint/2010/main" val="1707808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last slide before the model results. So, let’s take a moment and understand graph generated features.</a:t>
            </a:r>
          </a:p>
        </p:txBody>
      </p:sp>
      <p:sp>
        <p:nvSpPr>
          <p:cNvPr id="4" name="Slide Number Placeholder 3"/>
          <p:cNvSpPr>
            <a:spLocks noGrp="1"/>
          </p:cNvSpPr>
          <p:nvPr>
            <p:ph type="sldNum" sz="quarter" idx="5"/>
          </p:nvPr>
        </p:nvSpPr>
        <p:spPr/>
        <p:txBody>
          <a:bodyPr/>
          <a:lstStyle/>
          <a:p>
            <a:fld id="{FEE767E7-6A5A-9546-B431-8DA6624CD9DC}" type="slidenum">
              <a:rPr lang="en-US" smtClean="0"/>
              <a:t>17</a:t>
            </a:fld>
            <a:endParaRPr lang="en-US"/>
          </a:p>
        </p:txBody>
      </p:sp>
    </p:spTree>
    <p:extLst>
      <p:ext uri="{BB962C8B-B14F-4D97-AF65-F5344CB8AC3E}">
        <p14:creationId xmlns:p14="http://schemas.microsoft.com/office/powerpoint/2010/main" val="1568883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goal at the end of the </a:t>
            </a:r>
            <a:r>
              <a:rPr lang="en-US" dirty="0" err="1"/>
              <a:t>presention</a:t>
            </a:r>
            <a:r>
              <a:rPr lang="en-US" dirty="0"/>
              <a:t> is for you to say that you see graphs. Because, once you start seeing it, you cannot really unsee it.</a:t>
            </a:r>
            <a:br>
              <a:rPr lang="en-US" dirty="0"/>
            </a:br>
            <a:r>
              <a:rPr lang="en-US" dirty="0"/>
              <a:t>I am going to walk you through step by step explaining what is a graph and how we can use it in data science but let's first clarify what is not a graph.</a:t>
            </a:r>
          </a:p>
          <a:p>
            <a:endParaRPr lang="en-US" dirty="0"/>
          </a:p>
          <a:p>
            <a:endParaRPr lang="en-US" dirty="0"/>
          </a:p>
        </p:txBody>
      </p:sp>
      <p:sp>
        <p:nvSpPr>
          <p:cNvPr id="4" name="Slide Number Placeholder 3"/>
          <p:cNvSpPr>
            <a:spLocks noGrp="1"/>
          </p:cNvSpPr>
          <p:nvPr>
            <p:ph type="sldNum" sz="quarter" idx="5"/>
          </p:nvPr>
        </p:nvSpPr>
        <p:spPr/>
        <p:txBody>
          <a:bodyPr/>
          <a:lstStyle/>
          <a:p>
            <a:fld id="{FEE767E7-6A5A-9546-B431-8DA6624CD9DC}" type="slidenum">
              <a:rPr lang="en-US" smtClean="0"/>
              <a:t>2</a:t>
            </a:fld>
            <a:endParaRPr lang="en-US"/>
          </a:p>
        </p:txBody>
      </p:sp>
    </p:spTree>
    <p:extLst>
      <p:ext uri="{BB962C8B-B14F-4D97-AF65-F5344CB8AC3E}">
        <p14:creationId xmlns:p14="http://schemas.microsoft.com/office/powerpoint/2010/main" val="2135639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mean by graph are not charts or some of visualization libraries such as seaborn or matplotlib or some of the visualization applications such as </a:t>
            </a:r>
            <a:r>
              <a:rPr lang="en-US" dirty="0" err="1"/>
              <a:t>powerbi</a:t>
            </a:r>
            <a:r>
              <a:rPr lang="en-US" dirty="0"/>
              <a:t> and tableau.</a:t>
            </a:r>
          </a:p>
          <a:p>
            <a:endParaRPr lang="en-US" dirty="0"/>
          </a:p>
          <a:p>
            <a:r>
              <a:rPr lang="en-US" dirty="0"/>
              <a:t>What we mean by graph is completely different.</a:t>
            </a:r>
          </a:p>
        </p:txBody>
      </p:sp>
      <p:sp>
        <p:nvSpPr>
          <p:cNvPr id="4" name="Slide Number Placeholder 3"/>
          <p:cNvSpPr>
            <a:spLocks noGrp="1"/>
          </p:cNvSpPr>
          <p:nvPr>
            <p:ph type="sldNum" sz="quarter" idx="5"/>
          </p:nvPr>
        </p:nvSpPr>
        <p:spPr/>
        <p:txBody>
          <a:bodyPr/>
          <a:lstStyle/>
          <a:p>
            <a:fld id="{FEE767E7-6A5A-9546-B431-8DA6624CD9DC}" type="slidenum">
              <a:rPr lang="en-US" smtClean="0"/>
              <a:t>3</a:t>
            </a:fld>
            <a:endParaRPr lang="en-US"/>
          </a:p>
        </p:txBody>
      </p:sp>
    </p:spTree>
    <p:extLst>
      <p:ext uri="{BB962C8B-B14F-4D97-AF65-F5344CB8AC3E}">
        <p14:creationId xmlns:p14="http://schemas.microsoft.com/office/powerpoint/2010/main" val="3885017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mean by graph is a database. It is very similar </a:t>
            </a:r>
            <a:r>
              <a:rPr lang="en-US" dirty="0" err="1"/>
              <a:t>sql</a:t>
            </a:r>
            <a:r>
              <a:rPr lang="en-US" dirty="0"/>
              <a:t> databases or </a:t>
            </a:r>
            <a:r>
              <a:rPr lang="en-US" dirty="0" err="1"/>
              <a:t>nosql</a:t>
            </a:r>
            <a:r>
              <a:rPr lang="en-US" dirty="0"/>
              <a:t> databases in terms of storing the data but the way graph databases store the information is completely different. Graphs are all about nodes and relationship. The data is stored either at the node level or the relationship level. Here the nodes and relationships could be anything. Here for example, Nodes could be person, car, company, city, movie etc. What is important is that there needs to be a logical relationship between the nodes.</a:t>
            </a:r>
          </a:p>
          <a:p>
            <a:endParaRPr lang="en-US" dirty="0"/>
          </a:p>
        </p:txBody>
      </p:sp>
      <p:sp>
        <p:nvSpPr>
          <p:cNvPr id="4" name="Slide Number Placeholder 3"/>
          <p:cNvSpPr>
            <a:spLocks noGrp="1"/>
          </p:cNvSpPr>
          <p:nvPr>
            <p:ph type="sldNum" sz="quarter" idx="5"/>
          </p:nvPr>
        </p:nvSpPr>
        <p:spPr/>
        <p:txBody>
          <a:bodyPr/>
          <a:lstStyle/>
          <a:p>
            <a:fld id="{FEE767E7-6A5A-9546-B431-8DA6624CD9DC}" type="slidenum">
              <a:rPr lang="en-US" smtClean="0"/>
              <a:t>4</a:t>
            </a:fld>
            <a:endParaRPr lang="en-US"/>
          </a:p>
        </p:txBody>
      </p:sp>
    </p:spTree>
    <p:extLst>
      <p:ext uri="{BB962C8B-B14F-4D97-AF65-F5344CB8AC3E}">
        <p14:creationId xmlns:p14="http://schemas.microsoft.com/office/powerpoint/2010/main" val="19739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this sentence for example.</a:t>
            </a:r>
          </a:p>
          <a:p>
            <a:r>
              <a:rPr lang="en-US" dirty="0"/>
              <a:t>If we had to store this information in a SQL database we would create a maybe </a:t>
            </a:r>
          </a:p>
          <a:p>
            <a:r>
              <a:rPr lang="en-US" dirty="0"/>
              <a:t>As you can see, there is no foreign key or primary key in Graph Databases. All the data is already connected so there is no need for that. Also, transitions between the nodes are really fast, since, again the data is already connected.</a:t>
            </a:r>
          </a:p>
          <a:p>
            <a:r>
              <a:rPr lang="en-US" dirty="0"/>
              <a:t>In the case of relational databases, you have to write join queries to connect the data.</a:t>
            </a:r>
          </a:p>
        </p:txBody>
      </p:sp>
      <p:sp>
        <p:nvSpPr>
          <p:cNvPr id="4" name="Slide Number Placeholder 3"/>
          <p:cNvSpPr>
            <a:spLocks noGrp="1"/>
          </p:cNvSpPr>
          <p:nvPr>
            <p:ph type="sldNum" sz="quarter" idx="5"/>
          </p:nvPr>
        </p:nvSpPr>
        <p:spPr/>
        <p:txBody>
          <a:bodyPr/>
          <a:lstStyle/>
          <a:p>
            <a:fld id="{FEE767E7-6A5A-9546-B431-8DA6624CD9DC}" type="slidenum">
              <a:rPr lang="en-US" smtClean="0"/>
              <a:t>5</a:t>
            </a:fld>
            <a:endParaRPr lang="en-US"/>
          </a:p>
        </p:txBody>
      </p:sp>
    </p:spTree>
    <p:extLst>
      <p:ext uri="{BB962C8B-B14F-4D97-AF65-F5344CB8AC3E}">
        <p14:creationId xmlns:p14="http://schemas.microsoft.com/office/powerpoint/2010/main" val="2880192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example. Even if you don't really know anything about the graph databases, you can look at the graph and understand what is going. </a:t>
            </a:r>
          </a:p>
          <a:p>
            <a:endParaRPr lang="en-US" dirty="0"/>
          </a:p>
          <a:p>
            <a:r>
              <a:rPr lang="en-US" dirty="0"/>
              <a:t>If we have to represent the same data in </a:t>
            </a:r>
            <a:r>
              <a:rPr lang="en-US" dirty="0" err="1"/>
              <a:t>sql</a:t>
            </a:r>
            <a:r>
              <a:rPr lang="en-US" dirty="0"/>
              <a:t>, we would have to create at least 4 tables. and we wouldn't still be able to capture all the information. We would also have a lot of missing values.</a:t>
            </a:r>
          </a:p>
        </p:txBody>
      </p:sp>
      <p:sp>
        <p:nvSpPr>
          <p:cNvPr id="4" name="Slide Number Placeholder 3"/>
          <p:cNvSpPr>
            <a:spLocks noGrp="1"/>
          </p:cNvSpPr>
          <p:nvPr>
            <p:ph type="sldNum" sz="quarter" idx="5"/>
          </p:nvPr>
        </p:nvSpPr>
        <p:spPr/>
        <p:txBody>
          <a:bodyPr/>
          <a:lstStyle/>
          <a:p>
            <a:fld id="{FEE767E7-6A5A-9546-B431-8DA6624CD9DC}" type="slidenum">
              <a:rPr lang="en-US" smtClean="0"/>
              <a:t>6</a:t>
            </a:fld>
            <a:endParaRPr lang="en-US"/>
          </a:p>
        </p:txBody>
      </p:sp>
    </p:spTree>
    <p:extLst>
      <p:ext uri="{BB962C8B-B14F-4D97-AF65-F5344CB8AC3E}">
        <p14:creationId xmlns:p14="http://schemas.microsoft.com/office/powerpoint/2010/main" val="809506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sure you heard about the Titanic dataset but for those who don’t know there is dataset associated with this tragic event.</a:t>
            </a:r>
          </a:p>
          <a:p>
            <a:r>
              <a:rPr lang="en-US" dirty="0"/>
              <a:t>The dataset constitutes the individual attributes such as passenger class, gender or age. and the label column is whether the passenger survived or not. So, the task is to predict who has survived this tragic event. </a:t>
            </a:r>
          </a:p>
          <a:p>
            <a:r>
              <a:rPr lang="en-US" dirty="0"/>
              <a:t>To solve this problem we will take Relational Database approach and Graph Approach</a:t>
            </a:r>
          </a:p>
        </p:txBody>
      </p:sp>
      <p:sp>
        <p:nvSpPr>
          <p:cNvPr id="4" name="Slide Number Placeholder 3"/>
          <p:cNvSpPr>
            <a:spLocks noGrp="1"/>
          </p:cNvSpPr>
          <p:nvPr>
            <p:ph type="sldNum" sz="quarter" idx="5"/>
          </p:nvPr>
        </p:nvSpPr>
        <p:spPr/>
        <p:txBody>
          <a:bodyPr/>
          <a:lstStyle/>
          <a:p>
            <a:fld id="{FEE767E7-6A5A-9546-B431-8DA6624CD9DC}" type="slidenum">
              <a:rPr lang="en-US" smtClean="0"/>
              <a:t>7</a:t>
            </a:fld>
            <a:endParaRPr lang="en-US"/>
          </a:p>
        </p:txBody>
      </p:sp>
    </p:spTree>
    <p:extLst>
      <p:ext uri="{BB962C8B-B14F-4D97-AF65-F5344CB8AC3E}">
        <p14:creationId xmlns:p14="http://schemas.microsoft.com/office/powerpoint/2010/main" val="2400675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start with an example. </a:t>
            </a:r>
            <a:br>
              <a:rPr lang="en-US" dirty="0"/>
            </a:br>
            <a:r>
              <a:rPr lang="en-US" dirty="0"/>
              <a:t>Harold V. Goodwin was one of the passengers. Here, I am going to give all the data available about this boy and ask you to guess whether he survived or not?</a:t>
            </a:r>
            <a:br>
              <a:rPr lang="en-US" dirty="0"/>
            </a:br>
            <a:r>
              <a:rPr lang="en-US" dirty="0"/>
              <a:t>Just to give you some information about the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question is Did you survive or not?</a:t>
            </a:r>
          </a:p>
          <a:p>
            <a:r>
              <a:rPr lang="en-US" dirty="0"/>
              <a:t>I know it is hard to guess but here is some more data coming from other passengers. Let's take a moment and see if we will catch a pattern.</a:t>
            </a:r>
          </a:p>
          <a:p>
            <a:r>
              <a:rPr lang="en-US" dirty="0"/>
              <a:t>We can keep looking but it is really hard to come with a pattern at this point. Passengers are very similar to each other, yet some survived while others have died. We need to have hundreds maybe thousands of cases to learn and more importantly we need a machine learning model. In either case, just a few cases won't help us. (next slide)</a:t>
            </a:r>
          </a:p>
          <a:p>
            <a:r>
              <a:rPr lang="en-US" dirty="0"/>
              <a:t>Traditional approach goes row by row and misses the relationship between these rows.</a:t>
            </a:r>
          </a:p>
        </p:txBody>
      </p:sp>
      <p:sp>
        <p:nvSpPr>
          <p:cNvPr id="4" name="Slide Number Placeholder 3"/>
          <p:cNvSpPr>
            <a:spLocks noGrp="1"/>
          </p:cNvSpPr>
          <p:nvPr>
            <p:ph type="sldNum" sz="quarter" idx="5"/>
          </p:nvPr>
        </p:nvSpPr>
        <p:spPr/>
        <p:txBody>
          <a:bodyPr/>
          <a:lstStyle/>
          <a:p>
            <a:fld id="{FEE767E7-6A5A-9546-B431-8DA6624CD9DC}" type="slidenum">
              <a:rPr lang="en-US" smtClean="0"/>
              <a:t>8</a:t>
            </a:fld>
            <a:endParaRPr lang="en-US"/>
          </a:p>
        </p:txBody>
      </p:sp>
    </p:spTree>
    <p:extLst>
      <p:ext uri="{BB962C8B-B14F-4D97-AF65-F5344CB8AC3E}">
        <p14:creationId xmlns:p14="http://schemas.microsoft.com/office/powerpoint/2010/main" val="2292048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graph approach we start asking a different question. Is he alone?</a:t>
            </a:r>
          </a:p>
          <a:p>
            <a:r>
              <a:rPr lang="en-US" dirty="0"/>
              <a:t>I mean if you had seen this kid all alone on the deck, you wouldn’t help but wonder where his family is. If we go back to the previous slide we are going to realize that we have skipped a vital information. ‘Go back to the previous slide’</a:t>
            </a:r>
          </a:p>
        </p:txBody>
      </p:sp>
      <p:sp>
        <p:nvSpPr>
          <p:cNvPr id="4" name="Slide Number Placeholder 3"/>
          <p:cNvSpPr>
            <a:spLocks noGrp="1"/>
          </p:cNvSpPr>
          <p:nvPr>
            <p:ph type="sldNum" sz="quarter" idx="5"/>
          </p:nvPr>
        </p:nvSpPr>
        <p:spPr/>
        <p:txBody>
          <a:bodyPr/>
          <a:lstStyle/>
          <a:p>
            <a:fld id="{FEE767E7-6A5A-9546-B431-8DA6624CD9DC}" type="slidenum">
              <a:rPr lang="en-US" smtClean="0"/>
              <a:t>9</a:t>
            </a:fld>
            <a:endParaRPr lang="en-US"/>
          </a:p>
        </p:txBody>
      </p:sp>
    </p:spTree>
    <p:extLst>
      <p:ext uri="{BB962C8B-B14F-4D97-AF65-F5344CB8AC3E}">
        <p14:creationId xmlns:p14="http://schemas.microsoft.com/office/powerpoint/2010/main" val="3908051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2351-A30B-B941-A66A-3E4D129B0A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D69BC6-DFCD-FC4B-9CD2-DAD2D7BEE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4BC653-5F88-F944-B7EB-87966BDCC918}"/>
              </a:ext>
            </a:extLst>
          </p:cNvPr>
          <p:cNvSpPr>
            <a:spLocks noGrp="1"/>
          </p:cNvSpPr>
          <p:nvPr>
            <p:ph type="dt" sz="half" idx="10"/>
          </p:nvPr>
        </p:nvSpPr>
        <p:spPr/>
        <p:txBody>
          <a:bodyPr/>
          <a:lstStyle/>
          <a:p>
            <a:fld id="{D64C0432-DC70-6F47-8B71-33A7F92DBD71}" type="datetimeFigureOut">
              <a:rPr lang="en-US" smtClean="0"/>
              <a:t>9/29/20</a:t>
            </a:fld>
            <a:endParaRPr lang="en-US"/>
          </a:p>
        </p:txBody>
      </p:sp>
      <p:sp>
        <p:nvSpPr>
          <p:cNvPr id="5" name="Footer Placeholder 4">
            <a:extLst>
              <a:ext uri="{FF2B5EF4-FFF2-40B4-BE49-F238E27FC236}">
                <a16:creationId xmlns:a16="http://schemas.microsoft.com/office/drawing/2014/main" id="{5E9345A1-8F02-154D-8C80-8B63B7691D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A3A2D-20F8-6844-9485-014096F0A8D8}"/>
              </a:ext>
            </a:extLst>
          </p:cNvPr>
          <p:cNvSpPr>
            <a:spLocks noGrp="1"/>
          </p:cNvSpPr>
          <p:nvPr>
            <p:ph type="sldNum" sz="quarter" idx="12"/>
          </p:nvPr>
        </p:nvSpPr>
        <p:spPr/>
        <p:txBody>
          <a:bodyPr/>
          <a:lstStyle/>
          <a:p>
            <a:fld id="{089FB7CF-D0EE-4D42-8B6E-7E19A99E600C}" type="slidenum">
              <a:rPr lang="en-US" smtClean="0"/>
              <a:t>‹#›</a:t>
            </a:fld>
            <a:endParaRPr lang="en-US"/>
          </a:p>
        </p:txBody>
      </p:sp>
    </p:spTree>
    <p:extLst>
      <p:ext uri="{BB962C8B-B14F-4D97-AF65-F5344CB8AC3E}">
        <p14:creationId xmlns:p14="http://schemas.microsoft.com/office/powerpoint/2010/main" val="4118407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8929-5BAB-E946-9676-8784095529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CF3584-4561-7A4B-A14B-030CA6003F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01360-C335-5F4E-8631-8C656D360F57}"/>
              </a:ext>
            </a:extLst>
          </p:cNvPr>
          <p:cNvSpPr>
            <a:spLocks noGrp="1"/>
          </p:cNvSpPr>
          <p:nvPr>
            <p:ph type="dt" sz="half" idx="10"/>
          </p:nvPr>
        </p:nvSpPr>
        <p:spPr/>
        <p:txBody>
          <a:bodyPr/>
          <a:lstStyle/>
          <a:p>
            <a:fld id="{D64C0432-DC70-6F47-8B71-33A7F92DBD71}" type="datetimeFigureOut">
              <a:rPr lang="en-US" smtClean="0"/>
              <a:t>9/29/20</a:t>
            </a:fld>
            <a:endParaRPr lang="en-US"/>
          </a:p>
        </p:txBody>
      </p:sp>
      <p:sp>
        <p:nvSpPr>
          <p:cNvPr id="5" name="Footer Placeholder 4">
            <a:extLst>
              <a:ext uri="{FF2B5EF4-FFF2-40B4-BE49-F238E27FC236}">
                <a16:creationId xmlns:a16="http://schemas.microsoft.com/office/drawing/2014/main" id="{1AF2A874-C10C-C14A-A713-704EF78A5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14A82-2507-3041-B1B1-5C7CB6F38C49}"/>
              </a:ext>
            </a:extLst>
          </p:cNvPr>
          <p:cNvSpPr>
            <a:spLocks noGrp="1"/>
          </p:cNvSpPr>
          <p:nvPr>
            <p:ph type="sldNum" sz="quarter" idx="12"/>
          </p:nvPr>
        </p:nvSpPr>
        <p:spPr/>
        <p:txBody>
          <a:bodyPr/>
          <a:lstStyle/>
          <a:p>
            <a:fld id="{089FB7CF-D0EE-4D42-8B6E-7E19A99E600C}" type="slidenum">
              <a:rPr lang="en-US" smtClean="0"/>
              <a:t>‹#›</a:t>
            </a:fld>
            <a:endParaRPr lang="en-US"/>
          </a:p>
        </p:txBody>
      </p:sp>
    </p:spTree>
    <p:extLst>
      <p:ext uri="{BB962C8B-B14F-4D97-AF65-F5344CB8AC3E}">
        <p14:creationId xmlns:p14="http://schemas.microsoft.com/office/powerpoint/2010/main" val="2369371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5E928F-27D2-3E4B-8BDB-BDB10F76D0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F85BF0-8C89-BA41-A6BC-E174D033BA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BB380-3031-3D4A-A472-3B577F3CED5E}"/>
              </a:ext>
            </a:extLst>
          </p:cNvPr>
          <p:cNvSpPr>
            <a:spLocks noGrp="1"/>
          </p:cNvSpPr>
          <p:nvPr>
            <p:ph type="dt" sz="half" idx="10"/>
          </p:nvPr>
        </p:nvSpPr>
        <p:spPr/>
        <p:txBody>
          <a:bodyPr/>
          <a:lstStyle/>
          <a:p>
            <a:fld id="{D64C0432-DC70-6F47-8B71-33A7F92DBD71}" type="datetimeFigureOut">
              <a:rPr lang="en-US" smtClean="0"/>
              <a:t>9/29/20</a:t>
            </a:fld>
            <a:endParaRPr lang="en-US"/>
          </a:p>
        </p:txBody>
      </p:sp>
      <p:sp>
        <p:nvSpPr>
          <p:cNvPr id="5" name="Footer Placeholder 4">
            <a:extLst>
              <a:ext uri="{FF2B5EF4-FFF2-40B4-BE49-F238E27FC236}">
                <a16:creationId xmlns:a16="http://schemas.microsoft.com/office/drawing/2014/main" id="{94D319FD-DE02-3745-A6FE-E3AF87D49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BDBEF-C87C-C441-932C-F99AADCE2C93}"/>
              </a:ext>
            </a:extLst>
          </p:cNvPr>
          <p:cNvSpPr>
            <a:spLocks noGrp="1"/>
          </p:cNvSpPr>
          <p:nvPr>
            <p:ph type="sldNum" sz="quarter" idx="12"/>
          </p:nvPr>
        </p:nvSpPr>
        <p:spPr/>
        <p:txBody>
          <a:bodyPr/>
          <a:lstStyle/>
          <a:p>
            <a:fld id="{089FB7CF-D0EE-4D42-8B6E-7E19A99E600C}" type="slidenum">
              <a:rPr lang="en-US" smtClean="0"/>
              <a:t>‹#›</a:t>
            </a:fld>
            <a:endParaRPr lang="en-US"/>
          </a:p>
        </p:txBody>
      </p:sp>
    </p:spTree>
    <p:extLst>
      <p:ext uri="{BB962C8B-B14F-4D97-AF65-F5344CB8AC3E}">
        <p14:creationId xmlns:p14="http://schemas.microsoft.com/office/powerpoint/2010/main" val="2358231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32D92-C0CE-EC4E-8919-9A1A5A3647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F8AC7B-F42B-6D40-9C4A-36EF179DBC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AFB79-786B-CA46-B264-2CE7E1169478}"/>
              </a:ext>
            </a:extLst>
          </p:cNvPr>
          <p:cNvSpPr>
            <a:spLocks noGrp="1"/>
          </p:cNvSpPr>
          <p:nvPr>
            <p:ph type="dt" sz="half" idx="10"/>
          </p:nvPr>
        </p:nvSpPr>
        <p:spPr/>
        <p:txBody>
          <a:bodyPr/>
          <a:lstStyle/>
          <a:p>
            <a:fld id="{D64C0432-DC70-6F47-8B71-33A7F92DBD71}" type="datetimeFigureOut">
              <a:rPr lang="en-US" smtClean="0"/>
              <a:t>9/29/20</a:t>
            </a:fld>
            <a:endParaRPr lang="en-US"/>
          </a:p>
        </p:txBody>
      </p:sp>
      <p:sp>
        <p:nvSpPr>
          <p:cNvPr id="5" name="Footer Placeholder 4">
            <a:extLst>
              <a:ext uri="{FF2B5EF4-FFF2-40B4-BE49-F238E27FC236}">
                <a16:creationId xmlns:a16="http://schemas.microsoft.com/office/drawing/2014/main" id="{A767BA0B-77AE-8B43-BB0D-0E3E14792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D9252-A5E2-1F4A-8CFE-F22F91EEEFF4}"/>
              </a:ext>
            </a:extLst>
          </p:cNvPr>
          <p:cNvSpPr>
            <a:spLocks noGrp="1"/>
          </p:cNvSpPr>
          <p:nvPr>
            <p:ph type="sldNum" sz="quarter" idx="12"/>
          </p:nvPr>
        </p:nvSpPr>
        <p:spPr/>
        <p:txBody>
          <a:bodyPr/>
          <a:lstStyle/>
          <a:p>
            <a:fld id="{089FB7CF-D0EE-4D42-8B6E-7E19A99E600C}" type="slidenum">
              <a:rPr lang="en-US" smtClean="0"/>
              <a:t>‹#›</a:t>
            </a:fld>
            <a:endParaRPr lang="en-US"/>
          </a:p>
        </p:txBody>
      </p:sp>
    </p:spTree>
    <p:extLst>
      <p:ext uri="{BB962C8B-B14F-4D97-AF65-F5344CB8AC3E}">
        <p14:creationId xmlns:p14="http://schemas.microsoft.com/office/powerpoint/2010/main" val="296485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E95B-D3D9-0F40-8516-772FBC451B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8A7E53-10E8-EF4F-BD2F-87AC682D35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7DC780-A71C-4D44-8F03-03C8BA0EC7D6}"/>
              </a:ext>
            </a:extLst>
          </p:cNvPr>
          <p:cNvSpPr>
            <a:spLocks noGrp="1"/>
          </p:cNvSpPr>
          <p:nvPr>
            <p:ph type="dt" sz="half" idx="10"/>
          </p:nvPr>
        </p:nvSpPr>
        <p:spPr/>
        <p:txBody>
          <a:bodyPr/>
          <a:lstStyle/>
          <a:p>
            <a:fld id="{D64C0432-DC70-6F47-8B71-33A7F92DBD71}" type="datetimeFigureOut">
              <a:rPr lang="en-US" smtClean="0"/>
              <a:t>9/29/20</a:t>
            </a:fld>
            <a:endParaRPr lang="en-US"/>
          </a:p>
        </p:txBody>
      </p:sp>
      <p:sp>
        <p:nvSpPr>
          <p:cNvPr id="5" name="Footer Placeholder 4">
            <a:extLst>
              <a:ext uri="{FF2B5EF4-FFF2-40B4-BE49-F238E27FC236}">
                <a16:creationId xmlns:a16="http://schemas.microsoft.com/office/drawing/2014/main" id="{A403569E-4CCC-7740-A59B-9DEAB5DA1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2A69F-1283-384F-8496-55F59C91E4A2}"/>
              </a:ext>
            </a:extLst>
          </p:cNvPr>
          <p:cNvSpPr>
            <a:spLocks noGrp="1"/>
          </p:cNvSpPr>
          <p:nvPr>
            <p:ph type="sldNum" sz="quarter" idx="12"/>
          </p:nvPr>
        </p:nvSpPr>
        <p:spPr/>
        <p:txBody>
          <a:bodyPr/>
          <a:lstStyle/>
          <a:p>
            <a:fld id="{089FB7CF-D0EE-4D42-8B6E-7E19A99E600C}" type="slidenum">
              <a:rPr lang="en-US" smtClean="0"/>
              <a:t>‹#›</a:t>
            </a:fld>
            <a:endParaRPr lang="en-US"/>
          </a:p>
        </p:txBody>
      </p:sp>
    </p:spTree>
    <p:extLst>
      <p:ext uri="{BB962C8B-B14F-4D97-AF65-F5344CB8AC3E}">
        <p14:creationId xmlns:p14="http://schemas.microsoft.com/office/powerpoint/2010/main" val="248890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67DC-EAA6-AD45-9AEC-C2A67C4DEE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8FBE9B-4D58-2640-9D63-F9D378394C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E6B092-F54B-1D4F-9B9F-2A7E317E23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761B12-8C74-DA45-9372-633697DC615A}"/>
              </a:ext>
            </a:extLst>
          </p:cNvPr>
          <p:cNvSpPr>
            <a:spLocks noGrp="1"/>
          </p:cNvSpPr>
          <p:nvPr>
            <p:ph type="dt" sz="half" idx="10"/>
          </p:nvPr>
        </p:nvSpPr>
        <p:spPr/>
        <p:txBody>
          <a:bodyPr/>
          <a:lstStyle/>
          <a:p>
            <a:fld id="{D64C0432-DC70-6F47-8B71-33A7F92DBD71}" type="datetimeFigureOut">
              <a:rPr lang="en-US" smtClean="0"/>
              <a:t>9/29/20</a:t>
            </a:fld>
            <a:endParaRPr lang="en-US"/>
          </a:p>
        </p:txBody>
      </p:sp>
      <p:sp>
        <p:nvSpPr>
          <p:cNvPr id="6" name="Footer Placeholder 5">
            <a:extLst>
              <a:ext uri="{FF2B5EF4-FFF2-40B4-BE49-F238E27FC236}">
                <a16:creationId xmlns:a16="http://schemas.microsoft.com/office/drawing/2014/main" id="{E257BCE8-1B99-CB4B-8BF5-728285892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857DF1-FF90-3544-B29A-1674716269AC}"/>
              </a:ext>
            </a:extLst>
          </p:cNvPr>
          <p:cNvSpPr>
            <a:spLocks noGrp="1"/>
          </p:cNvSpPr>
          <p:nvPr>
            <p:ph type="sldNum" sz="quarter" idx="12"/>
          </p:nvPr>
        </p:nvSpPr>
        <p:spPr/>
        <p:txBody>
          <a:bodyPr/>
          <a:lstStyle/>
          <a:p>
            <a:fld id="{089FB7CF-D0EE-4D42-8B6E-7E19A99E600C}" type="slidenum">
              <a:rPr lang="en-US" smtClean="0"/>
              <a:t>‹#›</a:t>
            </a:fld>
            <a:endParaRPr lang="en-US"/>
          </a:p>
        </p:txBody>
      </p:sp>
    </p:spTree>
    <p:extLst>
      <p:ext uri="{BB962C8B-B14F-4D97-AF65-F5344CB8AC3E}">
        <p14:creationId xmlns:p14="http://schemas.microsoft.com/office/powerpoint/2010/main" val="1393790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35B5-178D-0B42-9B2B-EA8635B26F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365D75-FDD7-AF43-B047-B0C0C0D40A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A568D-37AA-594C-8A73-24E0649E4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97C3F1-C5D7-7F4C-8390-E98DA431A5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644471-7880-224D-A541-D71F38730C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51BADB-F61C-584E-8151-6D2D7E061E08}"/>
              </a:ext>
            </a:extLst>
          </p:cNvPr>
          <p:cNvSpPr>
            <a:spLocks noGrp="1"/>
          </p:cNvSpPr>
          <p:nvPr>
            <p:ph type="dt" sz="half" idx="10"/>
          </p:nvPr>
        </p:nvSpPr>
        <p:spPr/>
        <p:txBody>
          <a:bodyPr/>
          <a:lstStyle/>
          <a:p>
            <a:fld id="{D64C0432-DC70-6F47-8B71-33A7F92DBD71}" type="datetimeFigureOut">
              <a:rPr lang="en-US" smtClean="0"/>
              <a:t>9/29/20</a:t>
            </a:fld>
            <a:endParaRPr lang="en-US"/>
          </a:p>
        </p:txBody>
      </p:sp>
      <p:sp>
        <p:nvSpPr>
          <p:cNvPr id="8" name="Footer Placeholder 7">
            <a:extLst>
              <a:ext uri="{FF2B5EF4-FFF2-40B4-BE49-F238E27FC236}">
                <a16:creationId xmlns:a16="http://schemas.microsoft.com/office/drawing/2014/main" id="{DCB6B55B-31BA-1B48-BE09-0170C5FD90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85E11B-B297-E042-A3CD-B4D22BADFDEE}"/>
              </a:ext>
            </a:extLst>
          </p:cNvPr>
          <p:cNvSpPr>
            <a:spLocks noGrp="1"/>
          </p:cNvSpPr>
          <p:nvPr>
            <p:ph type="sldNum" sz="quarter" idx="12"/>
          </p:nvPr>
        </p:nvSpPr>
        <p:spPr/>
        <p:txBody>
          <a:bodyPr/>
          <a:lstStyle/>
          <a:p>
            <a:fld id="{089FB7CF-D0EE-4D42-8B6E-7E19A99E600C}" type="slidenum">
              <a:rPr lang="en-US" smtClean="0"/>
              <a:t>‹#›</a:t>
            </a:fld>
            <a:endParaRPr lang="en-US"/>
          </a:p>
        </p:txBody>
      </p:sp>
    </p:spTree>
    <p:extLst>
      <p:ext uri="{BB962C8B-B14F-4D97-AF65-F5344CB8AC3E}">
        <p14:creationId xmlns:p14="http://schemas.microsoft.com/office/powerpoint/2010/main" val="3278255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D535-176A-DF49-B42A-F10F58E1CD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35FA33-75F2-9848-B848-325FE3D3ECC5}"/>
              </a:ext>
            </a:extLst>
          </p:cNvPr>
          <p:cNvSpPr>
            <a:spLocks noGrp="1"/>
          </p:cNvSpPr>
          <p:nvPr>
            <p:ph type="dt" sz="half" idx="10"/>
          </p:nvPr>
        </p:nvSpPr>
        <p:spPr/>
        <p:txBody>
          <a:bodyPr/>
          <a:lstStyle/>
          <a:p>
            <a:fld id="{D64C0432-DC70-6F47-8B71-33A7F92DBD71}" type="datetimeFigureOut">
              <a:rPr lang="en-US" smtClean="0"/>
              <a:t>9/29/20</a:t>
            </a:fld>
            <a:endParaRPr lang="en-US"/>
          </a:p>
        </p:txBody>
      </p:sp>
      <p:sp>
        <p:nvSpPr>
          <p:cNvPr id="4" name="Footer Placeholder 3">
            <a:extLst>
              <a:ext uri="{FF2B5EF4-FFF2-40B4-BE49-F238E27FC236}">
                <a16:creationId xmlns:a16="http://schemas.microsoft.com/office/drawing/2014/main" id="{F50B9F62-3332-3144-A141-5EF40FEFD8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D64086-1A5D-0D4F-92B9-08475F4F7ED3}"/>
              </a:ext>
            </a:extLst>
          </p:cNvPr>
          <p:cNvSpPr>
            <a:spLocks noGrp="1"/>
          </p:cNvSpPr>
          <p:nvPr>
            <p:ph type="sldNum" sz="quarter" idx="12"/>
          </p:nvPr>
        </p:nvSpPr>
        <p:spPr/>
        <p:txBody>
          <a:bodyPr/>
          <a:lstStyle/>
          <a:p>
            <a:fld id="{089FB7CF-D0EE-4D42-8B6E-7E19A99E600C}" type="slidenum">
              <a:rPr lang="en-US" smtClean="0"/>
              <a:t>‹#›</a:t>
            </a:fld>
            <a:endParaRPr lang="en-US"/>
          </a:p>
        </p:txBody>
      </p:sp>
    </p:spTree>
    <p:extLst>
      <p:ext uri="{BB962C8B-B14F-4D97-AF65-F5344CB8AC3E}">
        <p14:creationId xmlns:p14="http://schemas.microsoft.com/office/powerpoint/2010/main" val="29162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8F445C-8C5D-EB43-9C83-6E2CF99F40EA}"/>
              </a:ext>
            </a:extLst>
          </p:cNvPr>
          <p:cNvSpPr>
            <a:spLocks noGrp="1"/>
          </p:cNvSpPr>
          <p:nvPr>
            <p:ph type="dt" sz="half" idx="10"/>
          </p:nvPr>
        </p:nvSpPr>
        <p:spPr/>
        <p:txBody>
          <a:bodyPr/>
          <a:lstStyle/>
          <a:p>
            <a:fld id="{D64C0432-DC70-6F47-8B71-33A7F92DBD71}" type="datetimeFigureOut">
              <a:rPr lang="en-US" smtClean="0"/>
              <a:t>9/29/20</a:t>
            </a:fld>
            <a:endParaRPr lang="en-US"/>
          </a:p>
        </p:txBody>
      </p:sp>
      <p:sp>
        <p:nvSpPr>
          <p:cNvPr id="3" name="Footer Placeholder 2">
            <a:extLst>
              <a:ext uri="{FF2B5EF4-FFF2-40B4-BE49-F238E27FC236}">
                <a16:creationId xmlns:a16="http://schemas.microsoft.com/office/drawing/2014/main" id="{5345110A-D2D2-AB4F-90B7-226F92F0F8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C29686-AD88-BC4B-9C03-983078C26FCD}"/>
              </a:ext>
            </a:extLst>
          </p:cNvPr>
          <p:cNvSpPr>
            <a:spLocks noGrp="1"/>
          </p:cNvSpPr>
          <p:nvPr>
            <p:ph type="sldNum" sz="quarter" idx="12"/>
          </p:nvPr>
        </p:nvSpPr>
        <p:spPr/>
        <p:txBody>
          <a:bodyPr/>
          <a:lstStyle/>
          <a:p>
            <a:fld id="{089FB7CF-D0EE-4D42-8B6E-7E19A99E600C}" type="slidenum">
              <a:rPr lang="en-US" smtClean="0"/>
              <a:t>‹#›</a:t>
            </a:fld>
            <a:endParaRPr lang="en-US"/>
          </a:p>
        </p:txBody>
      </p:sp>
    </p:spTree>
    <p:extLst>
      <p:ext uri="{BB962C8B-B14F-4D97-AF65-F5344CB8AC3E}">
        <p14:creationId xmlns:p14="http://schemas.microsoft.com/office/powerpoint/2010/main" val="4080538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2E81-77C0-584A-884C-C2401ED4B0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06862A-1670-3644-8841-9971741013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4A913A-B09B-1F4F-B573-0F32014E7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CB7235-E40F-9649-BAF7-C016519A9FD5}"/>
              </a:ext>
            </a:extLst>
          </p:cNvPr>
          <p:cNvSpPr>
            <a:spLocks noGrp="1"/>
          </p:cNvSpPr>
          <p:nvPr>
            <p:ph type="dt" sz="half" idx="10"/>
          </p:nvPr>
        </p:nvSpPr>
        <p:spPr/>
        <p:txBody>
          <a:bodyPr/>
          <a:lstStyle/>
          <a:p>
            <a:fld id="{D64C0432-DC70-6F47-8B71-33A7F92DBD71}" type="datetimeFigureOut">
              <a:rPr lang="en-US" smtClean="0"/>
              <a:t>9/29/20</a:t>
            </a:fld>
            <a:endParaRPr lang="en-US"/>
          </a:p>
        </p:txBody>
      </p:sp>
      <p:sp>
        <p:nvSpPr>
          <p:cNvPr id="6" name="Footer Placeholder 5">
            <a:extLst>
              <a:ext uri="{FF2B5EF4-FFF2-40B4-BE49-F238E27FC236}">
                <a16:creationId xmlns:a16="http://schemas.microsoft.com/office/drawing/2014/main" id="{EDDE6ABE-2F4D-3D4F-9A13-3F832846F4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594F98-86A8-7A4D-A88A-754DDDC4D9C3}"/>
              </a:ext>
            </a:extLst>
          </p:cNvPr>
          <p:cNvSpPr>
            <a:spLocks noGrp="1"/>
          </p:cNvSpPr>
          <p:nvPr>
            <p:ph type="sldNum" sz="quarter" idx="12"/>
          </p:nvPr>
        </p:nvSpPr>
        <p:spPr/>
        <p:txBody>
          <a:bodyPr/>
          <a:lstStyle/>
          <a:p>
            <a:fld id="{089FB7CF-D0EE-4D42-8B6E-7E19A99E600C}" type="slidenum">
              <a:rPr lang="en-US" smtClean="0"/>
              <a:t>‹#›</a:t>
            </a:fld>
            <a:endParaRPr lang="en-US"/>
          </a:p>
        </p:txBody>
      </p:sp>
    </p:spTree>
    <p:extLst>
      <p:ext uri="{BB962C8B-B14F-4D97-AF65-F5344CB8AC3E}">
        <p14:creationId xmlns:p14="http://schemas.microsoft.com/office/powerpoint/2010/main" val="260111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FE7D4-D901-6541-82A7-B7D173ADB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0B445F-EDC2-1948-A886-709AFA620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90F82C-6F3F-6442-A408-E0CC6BEA53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257D73-C3F9-CC4F-9828-F5CECF51D611}"/>
              </a:ext>
            </a:extLst>
          </p:cNvPr>
          <p:cNvSpPr>
            <a:spLocks noGrp="1"/>
          </p:cNvSpPr>
          <p:nvPr>
            <p:ph type="dt" sz="half" idx="10"/>
          </p:nvPr>
        </p:nvSpPr>
        <p:spPr/>
        <p:txBody>
          <a:bodyPr/>
          <a:lstStyle/>
          <a:p>
            <a:fld id="{D64C0432-DC70-6F47-8B71-33A7F92DBD71}" type="datetimeFigureOut">
              <a:rPr lang="en-US" smtClean="0"/>
              <a:t>9/29/20</a:t>
            </a:fld>
            <a:endParaRPr lang="en-US"/>
          </a:p>
        </p:txBody>
      </p:sp>
      <p:sp>
        <p:nvSpPr>
          <p:cNvPr id="6" name="Footer Placeholder 5">
            <a:extLst>
              <a:ext uri="{FF2B5EF4-FFF2-40B4-BE49-F238E27FC236}">
                <a16:creationId xmlns:a16="http://schemas.microsoft.com/office/drawing/2014/main" id="{580973BD-1574-E148-82E0-6BAA2A4494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4DF29-0FAC-7C48-88D0-0FA263C70063}"/>
              </a:ext>
            </a:extLst>
          </p:cNvPr>
          <p:cNvSpPr>
            <a:spLocks noGrp="1"/>
          </p:cNvSpPr>
          <p:nvPr>
            <p:ph type="sldNum" sz="quarter" idx="12"/>
          </p:nvPr>
        </p:nvSpPr>
        <p:spPr/>
        <p:txBody>
          <a:bodyPr/>
          <a:lstStyle/>
          <a:p>
            <a:fld id="{089FB7CF-D0EE-4D42-8B6E-7E19A99E600C}" type="slidenum">
              <a:rPr lang="en-US" smtClean="0"/>
              <a:t>‹#›</a:t>
            </a:fld>
            <a:endParaRPr lang="en-US"/>
          </a:p>
        </p:txBody>
      </p:sp>
    </p:spTree>
    <p:extLst>
      <p:ext uri="{BB962C8B-B14F-4D97-AF65-F5344CB8AC3E}">
        <p14:creationId xmlns:p14="http://schemas.microsoft.com/office/powerpoint/2010/main" val="3988870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DA0846-B024-0D47-9CF4-F450304479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5B190C-0550-4D42-AB50-A3F16CAB3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894A4-76F5-7745-AF40-3C0C45D4E2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C0432-DC70-6F47-8B71-33A7F92DBD71}" type="datetimeFigureOut">
              <a:rPr lang="en-US" smtClean="0"/>
              <a:t>9/29/20</a:t>
            </a:fld>
            <a:endParaRPr lang="en-US"/>
          </a:p>
        </p:txBody>
      </p:sp>
      <p:sp>
        <p:nvSpPr>
          <p:cNvPr id="5" name="Footer Placeholder 4">
            <a:extLst>
              <a:ext uri="{FF2B5EF4-FFF2-40B4-BE49-F238E27FC236}">
                <a16:creationId xmlns:a16="http://schemas.microsoft.com/office/drawing/2014/main" id="{BDB14FDD-ED4E-A340-A88C-EC1E59DF77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204B4F-08BA-9042-8BC6-B5C6E6E9F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FB7CF-D0EE-4D42-8B6E-7E19A99E600C}" type="slidenum">
              <a:rPr lang="en-US" smtClean="0"/>
              <a:t>‹#›</a:t>
            </a:fld>
            <a:endParaRPr lang="en-US"/>
          </a:p>
        </p:txBody>
      </p:sp>
    </p:spTree>
    <p:extLst>
      <p:ext uri="{BB962C8B-B14F-4D97-AF65-F5344CB8AC3E}">
        <p14:creationId xmlns:p14="http://schemas.microsoft.com/office/powerpoint/2010/main" val="2343622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7" Type="http://schemas.openxmlformats.org/officeDocument/2006/relationships/image" Target="../media/image25.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23.png"/><Relationship Id="rId4" Type="http://schemas.openxmlformats.org/officeDocument/2006/relationships/image" Target="../media/image22.jpg"/></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EFC19-41EC-AE4B-B985-B300701CCC85}"/>
              </a:ext>
            </a:extLst>
          </p:cNvPr>
          <p:cNvSpPr>
            <a:spLocks noGrp="1"/>
          </p:cNvSpPr>
          <p:nvPr>
            <p:ph type="ctrTitle"/>
          </p:nvPr>
        </p:nvSpPr>
        <p:spPr>
          <a:xfrm>
            <a:off x="481781" y="1771291"/>
            <a:ext cx="10186219" cy="2387600"/>
          </a:xfrm>
        </p:spPr>
        <p:txBody>
          <a:bodyPr>
            <a:normAutofit/>
          </a:bodyPr>
          <a:lstStyle/>
          <a:p>
            <a:r>
              <a:rPr lang="en-US" sz="7200" b="1" dirty="0"/>
              <a:t>Graph Data Science with Titanic Dataset</a:t>
            </a:r>
          </a:p>
        </p:txBody>
      </p:sp>
    </p:spTree>
    <p:extLst>
      <p:ext uri="{BB962C8B-B14F-4D97-AF65-F5344CB8AC3E}">
        <p14:creationId xmlns:p14="http://schemas.microsoft.com/office/powerpoint/2010/main" val="3584010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posing for a photo&#10;&#10;Description automatically generated">
            <a:extLst>
              <a:ext uri="{FF2B5EF4-FFF2-40B4-BE49-F238E27FC236}">
                <a16:creationId xmlns:a16="http://schemas.microsoft.com/office/drawing/2014/main" id="{187781EE-87F5-0740-81D4-8C09001AA7FE}"/>
              </a:ext>
            </a:extLst>
          </p:cNvPr>
          <p:cNvPicPr>
            <a:picLocks noChangeAspect="1"/>
          </p:cNvPicPr>
          <p:nvPr/>
        </p:nvPicPr>
        <p:blipFill>
          <a:blip r:embed="rId3"/>
          <a:stretch>
            <a:fillRect/>
          </a:stretch>
        </p:blipFill>
        <p:spPr>
          <a:xfrm>
            <a:off x="0" y="0"/>
            <a:ext cx="12192000" cy="8116820"/>
          </a:xfrm>
          <a:prstGeom prst="rect">
            <a:avLst/>
          </a:prstGeom>
        </p:spPr>
      </p:pic>
      <p:sp>
        <p:nvSpPr>
          <p:cNvPr id="6" name="Rectangle 5">
            <a:extLst>
              <a:ext uri="{FF2B5EF4-FFF2-40B4-BE49-F238E27FC236}">
                <a16:creationId xmlns:a16="http://schemas.microsoft.com/office/drawing/2014/main" id="{B3E0684C-BF8D-F642-BC7F-B67FB44682ED}"/>
              </a:ext>
            </a:extLst>
          </p:cNvPr>
          <p:cNvSpPr/>
          <p:nvPr/>
        </p:nvSpPr>
        <p:spPr>
          <a:xfrm>
            <a:off x="7662671" y="0"/>
            <a:ext cx="1884452" cy="7758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DDC93B6-3976-2D45-A44F-DB68D70A919D}"/>
              </a:ext>
            </a:extLst>
          </p:cNvPr>
          <p:cNvSpPr/>
          <p:nvPr/>
        </p:nvSpPr>
        <p:spPr>
          <a:xfrm>
            <a:off x="1985817" y="0"/>
            <a:ext cx="2247856" cy="756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BF6F875-5D7C-7440-B864-6E72907BA39F}"/>
              </a:ext>
            </a:extLst>
          </p:cNvPr>
          <p:cNvSpPr/>
          <p:nvPr/>
        </p:nvSpPr>
        <p:spPr>
          <a:xfrm>
            <a:off x="4233673" y="0"/>
            <a:ext cx="3429000" cy="25968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9" name="Rectangle 8">
            <a:extLst>
              <a:ext uri="{FF2B5EF4-FFF2-40B4-BE49-F238E27FC236}">
                <a16:creationId xmlns:a16="http://schemas.microsoft.com/office/drawing/2014/main" id="{F35A6AA1-DA00-6345-874A-7BDCDFFB4707}"/>
              </a:ext>
            </a:extLst>
          </p:cNvPr>
          <p:cNvSpPr/>
          <p:nvPr/>
        </p:nvSpPr>
        <p:spPr>
          <a:xfrm>
            <a:off x="-14207" y="0"/>
            <a:ext cx="2010153" cy="735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8ED0BEE-3029-E14A-B338-656084B1B76A}"/>
              </a:ext>
            </a:extLst>
          </p:cNvPr>
          <p:cNvSpPr/>
          <p:nvPr/>
        </p:nvSpPr>
        <p:spPr>
          <a:xfrm>
            <a:off x="9474414" y="0"/>
            <a:ext cx="2741922" cy="735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EF870CC-FFB2-2143-8ADF-FCE6DF0BCECC}"/>
              </a:ext>
            </a:extLst>
          </p:cNvPr>
          <p:cNvSpPr txBox="1"/>
          <p:nvPr/>
        </p:nvSpPr>
        <p:spPr>
          <a:xfrm>
            <a:off x="8452845" y="2412230"/>
            <a:ext cx="667512" cy="369332"/>
          </a:xfrm>
          <a:prstGeom prst="rect">
            <a:avLst/>
          </a:prstGeom>
          <a:noFill/>
        </p:spPr>
        <p:txBody>
          <a:bodyPr wrap="square" rtlCol="0">
            <a:spAutoFit/>
          </a:bodyPr>
          <a:lstStyle/>
          <a:p>
            <a:r>
              <a:rPr lang="en-US" b="1" dirty="0">
                <a:solidFill>
                  <a:schemeClr val="bg1">
                    <a:lumMod val="85000"/>
                  </a:schemeClr>
                </a:solidFill>
              </a:rPr>
              <a:t>Died</a:t>
            </a:r>
          </a:p>
        </p:txBody>
      </p:sp>
      <p:sp>
        <p:nvSpPr>
          <p:cNvPr id="12" name="TextBox 11">
            <a:extLst>
              <a:ext uri="{FF2B5EF4-FFF2-40B4-BE49-F238E27FC236}">
                <a16:creationId xmlns:a16="http://schemas.microsoft.com/office/drawing/2014/main" id="{2889B1D6-D0A3-6147-AC2D-C8CCB2F4EBDC}"/>
              </a:ext>
            </a:extLst>
          </p:cNvPr>
          <p:cNvSpPr txBox="1"/>
          <p:nvPr/>
        </p:nvSpPr>
        <p:spPr>
          <a:xfrm>
            <a:off x="2442233" y="2227564"/>
            <a:ext cx="667512" cy="369332"/>
          </a:xfrm>
          <a:prstGeom prst="rect">
            <a:avLst/>
          </a:prstGeom>
          <a:noFill/>
        </p:spPr>
        <p:txBody>
          <a:bodyPr wrap="square" rtlCol="0">
            <a:spAutoFit/>
          </a:bodyPr>
          <a:lstStyle/>
          <a:p>
            <a:r>
              <a:rPr lang="en-US" b="1" dirty="0">
                <a:solidFill>
                  <a:schemeClr val="bg1">
                    <a:lumMod val="85000"/>
                  </a:schemeClr>
                </a:solidFill>
              </a:rPr>
              <a:t>Died</a:t>
            </a:r>
          </a:p>
        </p:txBody>
      </p:sp>
      <p:sp>
        <p:nvSpPr>
          <p:cNvPr id="13" name="TextBox 12">
            <a:extLst>
              <a:ext uri="{FF2B5EF4-FFF2-40B4-BE49-F238E27FC236}">
                <a16:creationId xmlns:a16="http://schemas.microsoft.com/office/drawing/2014/main" id="{8E8EB432-4AB9-2049-AF5A-703681E620E3}"/>
              </a:ext>
            </a:extLst>
          </p:cNvPr>
          <p:cNvSpPr txBox="1"/>
          <p:nvPr/>
        </p:nvSpPr>
        <p:spPr>
          <a:xfrm>
            <a:off x="4504159" y="1675876"/>
            <a:ext cx="667512" cy="369332"/>
          </a:xfrm>
          <a:prstGeom prst="rect">
            <a:avLst/>
          </a:prstGeom>
          <a:noFill/>
        </p:spPr>
        <p:txBody>
          <a:bodyPr wrap="square" rtlCol="0">
            <a:spAutoFit/>
          </a:bodyPr>
          <a:lstStyle/>
          <a:p>
            <a:r>
              <a:rPr lang="en-US" b="1" dirty="0">
                <a:solidFill>
                  <a:schemeClr val="bg1">
                    <a:lumMod val="85000"/>
                  </a:schemeClr>
                </a:solidFill>
              </a:rPr>
              <a:t>Died</a:t>
            </a:r>
          </a:p>
        </p:txBody>
      </p:sp>
      <p:sp>
        <p:nvSpPr>
          <p:cNvPr id="14" name="TextBox 13">
            <a:extLst>
              <a:ext uri="{FF2B5EF4-FFF2-40B4-BE49-F238E27FC236}">
                <a16:creationId xmlns:a16="http://schemas.microsoft.com/office/drawing/2014/main" id="{0AF9F48B-8A6F-C545-A12E-C4BDB3FB75F1}"/>
              </a:ext>
            </a:extLst>
          </p:cNvPr>
          <p:cNvSpPr txBox="1"/>
          <p:nvPr/>
        </p:nvSpPr>
        <p:spPr>
          <a:xfrm>
            <a:off x="6750537" y="1675876"/>
            <a:ext cx="667512" cy="369332"/>
          </a:xfrm>
          <a:prstGeom prst="rect">
            <a:avLst/>
          </a:prstGeom>
          <a:noFill/>
        </p:spPr>
        <p:txBody>
          <a:bodyPr wrap="square" rtlCol="0">
            <a:spAutoFit/>
          </a:bodyPr>
          <a:lstStyle/>
          <a:p>
            <a:r>
              <a:rPr lang="en-US" b="1" dirty="0">
                <a:solidFill>
                  <a:schemeClr val="bg1">
                    <a:lumMod val="85000"/>
                  </a:schemeClr>
                </a:solidFill>
              </a:rPr>
              <a:t>Died</a:t>
            </a:r>
          </a:p>
        </p:txBody>
      </p:sp>
      <p:sp>
        <p:nvSpPr>
          <p:cNvPr id="15" name="TextBox 14">
            <a:extLst>
              <a:ext uri="{FF2B5EF4-FFF2-40B4-BE49-F238E27FC236}">
                <a16:creationId xmlns:a16="http://schemas.microsoft.com/office/drawing/2014/main" id="{9D1A5B1E-E558-E141-8DC8-B6B48A2069C5}"/>
              </a:ext>
            </a:extLst>
          </p:cNvPr>
          <p:cNvSpPr txBox="1"/>
          <p:nvPr/>
        </p:nvSpPr>
        <p:spPr>
          <a:xfrm>
            <a:off x="797791" y="4653772"/>
            <a:ext cx="667512" cy="369332"/>
          </a:xfrm>
          <a:prstGeom prst="rect">
            <a:avLst/>
          </a:prstGeom>
          <a:noFill/>
        </p:spPr>
        <p:txBody>
          <a:bodyPr wrap="square" rtlCol="0">
            <a:spAutoFit/>
          </a:bodyPr>
          <a:lstStyle/>
          <a:p>
            <a:r>
              <a:rPr lang="en-US" b="1" dirty="0">
                <a:solidFill>
                  <a:schemeClr val="bg1">
                    <a:lumMod val="85000"/>
                  </a:schemeClr>
                </a:solidFill>
              </a:rPr>
              <a:t>Died</a:t>
            </a:r>
          </a:p>
        </p:txBody>
      </p:sp>
      <p:sp>
        <p:nvSpPr>
          <p:cNvPr id="16" name="TextBox 15">
            <a:extLst>
              <a:ext uri="{FF2B5EF4-FFF2-40B4-BE49-F238E27FC236}">
                <a16:creationId xmlns:a16="http://schemas.microsoft.com/office/drawing/2014/main" id="{872B1107-A6E3-EB41-9971-3AC2482D576C}"/>
              </a:ext>
            </a:extLst>
          </p:cNvPr>
          <p:cNvSpPr txBox="1"/>
          <p:nvPr/>
        </p:nvSpPr>
        <p:spPr>
          <a:xfrm>
            <a:off x="10197823" y="5023104"/>
            <a:ext cx="667512" cy="369332"/>
          </a:xfrm>
          <a:prstGeom prst="rect">
            <a:avLst/>
          </a:prstGeom>
          <a:noFill/>
        </p:spPr>
        <p:txBody>
          <a:bodyPr wrap="square" rtlCol="0">
            <a:spAutoFit/>
          </a:bodyPr>
          <a:lstStyle/>
          <a:p>
            <a:r>
              <a:rPr lang="en-US" b="1" dirty="0">
                <a:solidFill>
                  <a:schemeClr val="bg1">
                    <a:lumMod val="85000"/>
                  </a:schemeClr>
                </a:solidFill>
              </a:rPr>
              <a:t>Died</a:t>
            </a:r>
          </a:p>
        </p:txBody>
      </p:sp>
      <p:sp>
        <p:nvSpPr>
          <p:cNvPr id="17" name="TextBox 16">
            <a:extLst>
              <a:ext uri="{FF2B5EF4-FFF2-40B4-BE49-F238E27FC236}">
                <a16:creationId xmlns:a16="http://schemas.microsoft.com/office/drawing/2014/main" id="{9E9C1E56-A827-E446-BE1A-0D0509625BF8}"/>
              </a:ext>
            </a:extLst>
          </p:cNvPr>
          <p:cNvSpPr txBox="1"/>
          <p:nvPr/>
        </p:nvSpPr>
        <p:spPr>
          <a:xfrm>
            <a:off x="5885734" y="6488668"/>
            <a:ext cx="667512" cy="369332"/>
          </a:xfrm>
          <a:prstGeom prst="rect">
            <a:avLst/>
          </a:prstGeom>
          <a:noFill/>
        </p:spPr>
        <p:txBody>
          <a:bodyPr wrap="square" rtlCol="0">
            <a:spAutoFit/>
          </a:bodyPr>
          <a:lstStyle/>
          <a:p>
            <a:r>
              <a:rPr lang="en-US" b="1" dirty="0">
                <a:solidFill>
                  <a:schemeClr val="bg1">
                    <a:lumMod val="85000"/>
                  </a:schemeClr>
                </a:solidFill>
              </a:rPr>
              <a:t>Died</a:t>
            </a:r>
          </a:p>
        </p:txBody>
      </p:sp>
    </p:spTree>
    <p:extLst>
      <p:ext uri="{BB962C8B-B14F-4D97-AF65-F5344CB8AC3E}">
        <p14:creationId xmlns:p14="http://schemas.microsoft.com/office/powerpoint/2010/main" val="182548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p:bldP spid="13" grpId="0"/>
      <p:bldP spid="14" grpId="0"/>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Graphical user interface, application&#10;&#10;Description automatically generated">
            <a:extLst>
              <a:ext uri="{FF2B5EF4-FFF2-40B4-BE49-F238E27FC236}">
                <a16:creationId xmlns:a16="http://schemas.microsoft.com/office/drawing/2014/main" id="{CB5E6FFF-C783-734C-94E8-72CE9CD796D3}"/>
              </a:ext>
            </a:extLst>
          </p:cNvPr>
          <p:cNvPicPr>
            <a:picLocks noChangeAspect="1"/>
          </p:cNvPicPr>
          <p:nvPr/>
        </p:nvPicPr>
        <p:blipFill>
          <a:blip r:embed="rId3"/>
          <a:stretch>
            <a:fillRect/>
          </a:stretch>
        </p:blipFill>
        <p:spPr>
          <a:xfrm>
            <a:off x="0" y="323034"/>
            <a:ext cx="12192000" cy="6211932"/>
          </a:xfrm>
          <a:prstGeom prst="rect">
            <a:avLst/>
          </a:prstGeom>
        </p:spPr>
      </p:pic>
    </p:spTree>
    <p:extLst>
      <p:ext uri="{BB962C8B-B14F-4D97-AF65-F5344CB8AC3E}">
        <p14:creationId xmlns:p14="http://schemas.microsoft.com/office/powerpoint/2010/main" val="1930082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A2714-61DB-EB40-8233-54C785A7C8A9}"/>
              </a:ext>
            </a:extLst>
          </p:cNvPr>
          <p:cNvSpPr>
            <a:spLocks noGrp="1"/>
          </p:cNvSpPr>
          <p:nvPr>
            <p:ph type="title"/>
          </p:nvPr>
        </p:nvSpPr>
        <p:spPr/>
        <p:txBody>
          <a:bodyPr/>
          <a:lstStyle/>
          <a:p>
            <a:r>
              <a:rPr lang="en-US" dirty="0"/>
              <a:t>What about non-families?</a:t>
            </a:r>
          </a:p>
        </p:txBody>
      </p:sp>
      <p:graphicFrame>
        <p:nvGraphicFramePr>
          <p:cNvPr id="4" name="Table 4">
            <a:extLst>
              <a:ext uri="{FF2B5EF4-FFF2-40B4-BE49-F238E27FC236}">
                <a16:creationId xmlns:a16="http://schemas.microsoft.com/office/drawing/2014/main" id="{FAC5B4F7-56F9-4E48-87B0-CF4FC29BD7D3}"/>
              </a:ext>
            </a:extLst>
          </p:cNvPr>
          <p:cNvGraphicFramePr>
            <a:graphicFrameLocks noGrp="1"/>
          </p:cNvGraphicFramePr>
          <p:nvPr>
            <p:ph idx="1"/>
            <p:extLst>
              <p:ext uri="{D42A27DB-BD31-4B8C-83A1-F6EECF244321}">
                <p14:modId xmlns:p14="http://schemas.microsoft.com/office/powerpoint/2010/main" val="4263728256"/>
              </p:ext>
            </p:extLst>
          </p:nvPr>
        </p:nvGraphicFramePr>
        <p:xfrm>
          <a:off x="1032782" y="2142041"/>
          <a:ext cx="2624818" cy="3356232"/>
        </p:xfrm>
        <a:graphic>
          <a:graphicData uri="http://schemas.openxmlformats.org/drawingml/2006/table">
            <a:tbl>
              <a:tblPr firstRow="1" bandRow="1">
                <a:tableStyleId>{5C22544A-7EE6-4342-B048-85BDC9FD1C3A}</a:tableStyleId>
              </a:tblPr>
              <a:tblGrid>
                <a:gridCol w="1385953">
                  <a:extLst>
                    <a:ext uri="{9D8B030D-6E8A-4147-A177-3AD203B41FA5}">
                      <a16:colId xmlns:a16="http://schemas.microsoft.com/office/drawing/2014/main" val="321245986"/>
                    </a:ext>
                  </a:extLst>
                </a:gridCol>
                <a:gridCol w="1238865">
                  <a:extLst>
                    <a:ext uri="{9D8B030D-6E8A-4147-A177-3AD203B41FA5}">
                      <a16:colId xmlns:a16="http://schemas.microsoft.com/office/drawing/2014/main" val="89195231"/>
                    </a:ext>
                  </a:extLst>
                </a:gridCol>
              </a:tblGrid>
              <a:tr h="559372">
                <a:tc>
                  <a:txBody>
                    <a:bodyPr/>
                    <a:lstStyle/>
                    <a:p>
                      <a:r>
                        <a:rPr lang="en-US" dirty="0"/>
                        <a:t>Ticket</a:t>
                      </a:r>
                    </a:p>
                  </a:txBody>
                  <a:tcPr/>
                </a:tc>
                <a:tc>
                  <a:txBody>
                    <a:bodyPr/>
                    <a:lstStyle/>
                    <a:p>
                      <a:r>
                        <a:rPr lang="en-US" dirty="0"/>
                        <a:t>Cabin</a:t>
                      </a:r>
                    </a:p>
                  </a:txBody>
                  <a:tcPr/>
                </a:tc>
                <a:extLst>
                  <a:ext uri="{0D108BD9-81ED-4DB2-BD59-A6C34878D82A}">
                    <a16:rowId xmlns:a16="http://schemas.microsoft.com/office/drawing/2014/main" val="3631033628"/>
                  </a:ext>
                </a:extLst>
              </a:tr>
              <a:tr h="559372">
                <a:tc>
                  <a:txBody>
                    <a:bodyPr/>
                    <a:lstStyle/>
                    <a:p>
                      <a:pPr algn="r" fontAlgn="ctr"/>
                      <a:r>
                        <a:rPr lang="en-US">
                          <a:effectLst/>
                        </a:rPr>
                        <a:t>364856</a:t>
                      </a:r>
                    </a:p>
                  </a:txBody>
                  <a:tcPr anchor="ctr"/>
                </a:tc>
                <a:tc>
                  <a:txBody>
                    <a:bodyPr/>
                    <a:lstStyle/>
                    <a:p>
                      <a:pPr algn="r" fontAlgn="ctr"/>
                      <a:r>
                        <a:rPr lang="en-US">
                          <a:effectLst/>
                        </a:rPr>
                        <a:t>NaN</a:t>
                      </a:r>
                    </a:p>
                  </a:txBody>
                  <a:tcPr anchor="ctr"/>
                </a:tc>
                <a:extLst>
                  <a:ext uri="{0D108BD9-81ED-4DB2-BD59-A6C34878D82A}">
                    <a16:rowId xmlns:a16="http://schemas.microsoft.com/office/drawing/2014/main" val="1549664646"/>
                  </a:ext>
                </a:extLst>
              </a:tr>
              <a:tr h="559372">
                <a:tc>
                  <a:txBody>
                    <a:bodyPr/>
                    <a:lstStyle/>
                    <a:p>
                      <a:pPr algn="r" fontAlgn="ctr"/>
                      <a:r>
                        <a:rPr lang="en-US" dirty="0">
                          <a:effectLst/>
                        </a:rPr>
                        <a:t>113780</a:t>
                      </a:r>
                    </a:p>
                  </a:txBody>
                  <a:tcPr anchor="ctr"/>
                </a:tc>
                <a:tc>
                  <a:txBody>
                    <a:bodyPr/>
                    <a:lstStyle/>
                    <a:p>
                      <a:pPr algn="r" fontAlgn="ctr"/>
                      <a:r>
                        <a:rPr lang="en-US">
                          <a:effectLst/>
                        </a:rPr>
                        <a:t>C51</a:t>
                      </a:r>
                    </a:p>
                  </a:txBody>
                  <a:tcPr anchor="ctr"/>
                </a:tc>
                <a:extLst>
                  <a:ext uri="{0D108BD9-81ED-4DB2-BD59-A6C34878D82A}">
                    <a16:rowId xmlns:a16="http://schemas.microsoft.com/office/drawing/2014/main" val="2509211594"/>
                  </a:ext>
                </a:extLst>
              </a:tr>
              <a:tr h="559372">
                <a:tc>
                  <a:txBody>
                    <a:bodyPr/>
                    <a:lstStyle/>
                    <a:p>
                      <a:pPr algn="r" fontAlgn="ctr"/>
                      <a:r>
                        <a:rPr lang="en-US">
                          <a:effectLst/>
                        </a:rPr>
                        <a:t>C.A. 2673</a:t>
                      </a:r>
                    </a:p>
                  </a:txBody>
                  <a:tcPr anchor="ctr"/>
                </a:tc>
                <a:tc>
                  <a:txBody>
                    <a:bodyPr/>
                    <a:lstStyle/>
                    <a:p>
                      <a:pPr algn="r" fontAlgn="ctr"/>
                      <a:r>
                        <a:rPr lang="en-US">
                          <a:effectLst/>
                        </a:rPr>
                        <a:t>NaN</a:t>
                      </a:r>
                    </a:p>
                  </a:txBody>
                  <a:tcPr anchor="ctr"/>
                </a:tc>
                <a:extLst>
                  <a:ext uri="{0D108BD9-81ED-4DB2-BD59-A6C34878D82A}">
                    <a16:rowId xmlns:a16="http://schemas.microsoft.com/office/drawing/2014/main" val="3751834526"/>
                  </a:ext>
                </a:extLst>
              </a:tr>
              <a:tr h="559372">
                <a:tc>
                  <a:txBody>
                    <a:bodyPr/>
                    <a:lstStyle/>
                    <a:p>
                      <a:pPr algn="r" fontAlgn="ctr"/>
                      <a:r>
                        <a:rPr lang="en-US">
                          <a:effectLst/>
                        </a:rPr>
                        <a:t>348125</a:t>
                      </a:r>
                    </a:p>
                  </a:txBody>
                  <a:tcPr anchor="ctr"/>
                </a:tc>
                <a:tc>
                  <a:txBody>
                    <a:bodyPr/>
                    <a:lstStyle/>
                    <a:p>
                      <a:pPr algn="r" fontAlgn="ctr"/>
                      <a:r>
                        <a:rPr lang="en-US">
                          <a:effectLst/>
                        </a:rPr>
                        <a:t>NaN</a:t>
                      </a:r>
                    </a:p>
                  </a:txBody>
                  <a:tcPr anchor="ctr"/>
                </a:tc>
                <a:extLst>
                  <a:ext uri="{0D108BD9-81ED-4DB2-BD59-A6C34878D82A}">
                    <a16:rowId xmlns:a16="http://schemas.microsoft.com/office/drawing/2014/main" val="1300209175"/>
                  </a:ext>
                </a:extLst>
              </a:tr>
              <a:tr h="559372">
                <a:tc>
                  <a:txBody>
                    <a:bodyPr/>
                    <a:lstStyle/>
                    <a:p>
                      <a:pPr algn="r" fontAlgn="ctr"/>
                      <a:r>
                        <a:rPr lang="en-US" dirty="0">
                          <a:effectLst/>
                        </a:rPr>
                        <a:t>P/PP 3381</a:t>
                      </a:r>
                    </a:p>
                  </a:txBody>
                  <a:tcPr anchor="ctr"/>
                </a:tc>
                <a:tc>
                  <a:txBody>
                    <a:bodyPr/>
                    <a:lstStyle/>
                    <a:p>
                      <a:pPr algn="r" fontAlgn="ctr"/>
                      <a:r>
                        <a:rPr lang="en-US" dirty="0" err="1">
                          <a:effectLst/>
                        </a:rPr>
                        <a:t>NaN</a:t>
                      </a:r>
                      <a:endParaRPr lang="en-US" dirty="0">
                        <a:effectLst/>
                      </a:endParaRPr>
                    </a:p>
                  </a:txBody>
                  <a:tcPr anchor="ctr"/>
                </a:tc>
                <a:extLst>
                  <a:ext uri="{0D108BD9-81ED-4DB2-BD59-A6C34878D82A}">
                    <a16:rowId xmlns:a16="http://schemas.microsoft.com/office/drawing/2014/main" val="3584396997"/>
                  </a:ext>
                </a:extLst>
              </a:tr>
            </a:tbl>
          </a:graphicData>
        </a:graphic>
      </p:graphicFrame>
      <p:sp>
        <p:nvSpPr>
          <p:cNvPr id="5" name="Rectangle 4">
            <a:extLst>
              <a:ext uri="{FF2B5EF4-FFF2-40B4-BE49-F238E27FC236}">
                <a16:creationId xmlns:a16="http://schemas.microsoft.com/office/drawing/2014/main" id="{126B4D8F-D943-9A44-82EC-351B0B63EE42}"/>
              </a:ext>
            </a:extLst>
          </p:cNvPr>
          <p:cNvSpPr/>
          <p:nvPr/>
        </p:nvSpPr>
        <p:spPr>
          <a:xfrm>
            <a:off x="4651660" y="2028786"/>
            <a:ext cx="4243213" cy="1015663"/>
          </a:xfrm>
          <a:prstGeom prst="rect">
            <a:avLst/>
          </a:prstGeom>
        </p:spPr>
        <p:txBody>
          <a:bodyPr wrap="none">
            <a:spAutoFit/>
          </a:bodyPr>
          <a:lstStyle/>
          <a:p>
            <a:r>
              <a:rPr lang="en-US" sz="2000" dirty="0"/>
              <a:t>Out of 1309 passengers:</a:t>
            </a:r>
          </a:p>
          <a:p>
            <a:r>
              <a:rPr lang="en-US" sz="2000" dirty="0"/>
              <a:t>-929 distinct Tickets</a:t>
            </a:r>
          </a:p>
          <a:p>
            <a:r>
              <a:rPr lang="en-US" sz="2000" dirty="0"/>
              <a:t>-187 distinct Cabins, 78% missing value</a:t>
            </a:r>
          </a:p>
        </p:txBody>
      </p:sp>
      <p:pic>
        <p:nvPicPr>
          <p:cNvPr id="7" name="Picture 6" descr="A picture containing shape&#10;&#10;Description automatically generated">
            <a:extLst>
              <a:ext uri="{FF2B5EF4-FFF2-40B4-BE49-F238E27FC236}">
                <a16:creationId xmlns:a16="http://schemas.microsoft.com/office/drawing/2014/main" id="{0F541948-3442-A24C-819C-C96D15F31894}"/>
              </a:ext>
            </a:extLst>
          </p:cNvPr>
          <p:cNvPicPr>
            <a:picLocks noChangeAspect="1"/>
          </p:cNvPicPr>
          <p:nvPr/>
        </p:nvPicPr>
        <p:blipFill>
          <a:blip r:embed="rId3"/>
          <a:stretch>
            <a:fillRect/>
          </a:stretch>
        </p:blipFill>
        <p:spPr>
          <a:xfrm>
            <a:off x="5093111" y="3204224"/>
            <a:ext cx="5653549" cy="1529333"/>
          </a:xfrm>
          <a:prstGeom prst="rect">
            <a:avLst/>
          </a:prstGeom>
        </p:spPr>
      </p:pic>
      <p:pic>
        <p:nvPicPr>
          <p:cNvPr id="11" name="Picture 10" descr="A picture containing shape&#10;&#10;Description automatically generated">
            <a:extLst>
              <a:ext uri="{FF2B5EF4-FFF2-40B4-BE49-F238E27FC236}">
                <a16:creationId xmlns:a16="http://schemas.microsoft.com/office/drawing/2014/main" id="{ADAB1E11-9F89-1544-82AA-7527CDFF5403}"/>
              </a:ext>
            </a:extLst>
          </p:cNvPr>
          <p:cNvPicPr>
            <a:picLocks noChangeAspect="1"/>
          </p:cNvPicPr>
          <p:nvPr/>
        </p:nvPicPr>
        <p:blipFill>
          <a:blip r:embed="rId4"/>
          <a:stretch>
            <a:fillRect/>
          </a:stretch>
        </p:blipFill>
        <p:spPr>
          <a:xfrm>
            <a:off x="5220931" y="4733557"/>
            <a:ext cx="5525729" cy="1275629"/>
          </a:xfrm>
          <a:prstGeom prst="rect">
            <a:avLst/>
          </a:prstGeom>
        </p:spPr>
      </p:pic>
      <p:sp>
        <p:nvSpPr>
          <p:cNvPr id="12" name="Rectangle 11">
            <a:extLst>
              <a:ext uri="{FF2B5EF4-FFF2-40B4-BE49-F238E27FC236}">
                <a16:creationId xmlns:a16="http://schemas.microsoft.com/office/drawing/2014/main" id="{F65E8178-B238-6642-B0E9-EB88F6BCDBE8}"/>
              </a:ext>
            </a:extLst>
          </p:cNvPr>
          <p:cNvSpPr/>
          <p:nvPr/>
        </p:nvSpPr>
        <p:spPr>
          <a:xfrm>
            <a:off x="4581831" y="6169709"/>
            <a:ext cx="7492181" cy="923330"/>
          </a:xfrm>
          <a:prstGeom prst="rect">
            <a:avLst/>
          </a:prstGeom>
        </p:spPr>
        <p:txBody>
          <a:bodyPr wrap="square">
            <a:spAutoFit/>
          </a:bodyPr>
          <a:lstStyle/>
          <a:p>
            <a:r>
              <a:rPr lang="en-US" dirty="0"/>
              <a:t>-Additional data comes from https://</a:t>
            </a:r>
            <a:r>
              <a:rPr lang="en-US" dirty="0" err="1"/>
              <a:t>www.encyclopedia-titanica.org</a:t>
            </a:r>
            <a:r>
              <a:rPr lang="en-US" dirty="0"/>
              <a:t>/ </a:t>
            </a:r>
          </a:p>
          <a:p>
            <a:r>
              <a:rPr lang="en-US" dirty="0"/>
              <a:t>-Will be </a:t>
            </a:r>
            <a:r>
              <a:rPr lang="en-US" dirty="0" err="1"/>
              <a:t>opensourced</a:t>
            </a:r>
            <a:r>
              <a:rPr lang="en-US" dirty="0"/>
              <a:t>. </a:t>
            </a:r>
          </a:p>
          <a:p>
            <a:endParaRPr lang="en-US" dirty="0"/>
          </a:p>
        </p:txBody>
      </p:sp>
    </p:spTree>
    <p:extLst>
      <p:ext uri="{BB962C8B-B14F-4D97-AF65-F5344CB8AC3E}">
        <p14:creationId xmlns:p14="http://schemas.microsoft.com/office/powerpoint/2010/main" val="329275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46B4-9223-E84B-BC48-546DB7481B28}"/>
              </a:ext>
            </a:extLst>
          </p:cNvPr>
          <p:cNvSpPr>
            <a:spLocks noGrp="1"/>
          </p:cNvSpPr>
          <p:nvPr>
            <p:ph type="title"/>
          </p:nvPr>
        </p:nvSpPr>
        <p:spPr>
          <a:xfrm>
            <a:off x="838200" y="2554143"/>
            <a:ext cx="10515600" cy="1325563"/>
          </a:xfrm>
        </p:spPr>
        <p:txBody>
          <a:bodyPr>
            <a:normAutofit/>
          </a:bodyPr>
          <a:lstStyle/>
          <a:p>
            <a:pPr algn="ctr"/>
            <a:r>
              <a:rPr lang="en-US" sz="8000" dirty="0"/>
              <a:t>Let’s build the models</a:t>
            </a:r>
          </a:p>
        </p:txBody>
      </p:sp>
    </p:spTree>
    <p:extLst>
      <p:ext uri="{BB962C8B-B14F-4D97-AF65-F5344CB8AC3E}">
        <p14:creationId xmlns:p14="http://schemas.microsoft.com/office/powerpoint/2010/main" val="92651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5566-DED2-7A45-8B68-FB3DA6592B22}"/>
              </a:ext>
            </a:extLst>
          </p:cNvPr>
          <p:cNvSpPr>
            <a:spLocks noGrp="1"/>
          </p:cNvSpPr>
          <p:nvPr>
            <p:ph type="title"/>
          </p:nvPr>
        </p:nvSpPr>
        <p:spPr/>
        <p:txBody>
          <a:bodyPr/>
          <a:lstStyle/>
          <a:p>
            <a:r>
              <a:rPr lang="en-US" dirty="0"/>
              <a:t>Base Model</a:t>
            </a:r>
          </a:p>
        </p:txBody>
      </p:sp>
      <p:sp>
        <p:nvSpPr>
          <p:cNvPr id="3" name="Content Placeholder 2">
            <a:extLst>
              <a:ext uri="{FF2B5EF4-FFF2-40B4-BE49-F238E27FC236}">
                <a16:creationId xmlns:a16="http://schemas.microsoft.com/office/drawing/2014/main" id="{5119861E-7028-E242-8D56-D7007BC6F4B5}"/>
              </a:ext>
            </a:extLst>
          </p:cNvPr>
          <p:cNvSpPr>
            <a:spLocks noGrp="1"/>
          </p:cNvSpPr>
          <p:nvPr>
            <p:ph idx="1"/>
          </p:nvPr>
        </p:nvSpPr>
        <p:spPr>
          <a:xfrm>
            <a:off x="838200" y="1825625"/>
            <a:ext cx="3714135" cy="4351338"/>
          </a:xfrm>
        </p:spPr>
        <p:txBody>
          <a:bodyPr>
            <a:normAutofit fontScale="92500" lnSpcReduction="20000"/>
          </a:bodyPr>
          <a:lstStyle/>
          <a:p>
            <a:r>
              <a:rPr lang="en-US" dirty="0"/>
              <a:t>Features</a:t>
            </a:r>
          </a:p>
          <a:p>
            <a:pPr lvl="1"/>
            <a:r>
              <a:rPr lang="en-US" dirty="0"/>
              <a:t>Sex</a:t>
            </a:r>
          </a:p>
          <a:p>
            <a:pPr lvl="1"/>
            <a:r>
              <a:rPr lang="en-US" dirty="0"/>
              <a:t>Age</a:t>
            </a:r>
          </a:p>
          <a:p>
            <a:pPr lvl="1"/>
            <a:r>
              <a:rPr lang="en-US" dirty="0" err="1"/>
              <a:t>SibSp</a:t>
            </a:r>
            <a:endParaRPr lang="en-US" dirty="0"/>
          </a:p>
          <a:p>
            <a:pPr lvl="1"/>
            <a:r>
              <a:rPr lang="en-US" dirty="0"/>
              <a:t>Parch</a:t>
            </a:r>
          </a:p>
          <a:p>
            <a:pPr lvl="1"/>
            <a:r>
              <a:rPr lang="en-US" dirty="0"/>
              <a:t>Fare</a:t>
            </a:r>
          </a:p>
          <a:p>
            <a:pPr lvl="1"/>
            <a:r>
              <a:rPr lang="en-US" dirty="0"/>
              <a:t>Survived</a:t>
            </a:r>
          </a:p>
          <a:p>
            <a:pPr lvl="1"/>
            <a:r>
              <a:rPr lang="en-US" dirty="0"/>
              <a:t>Pclass3</a:t>
            </a:r>
          </a:p>
          <a:p>
            <a:pPr lvl="1"/>
            <a:r>
              <a:rPr lang="en-US" dirty="0"/>
              <a:t>Pclass2</a:t>
            </a:r>
          </a:p>
          <a:p>
            <a:pPr lvl="1"/>
            <a:r>
              <a:rPr lang="en-US" dirty="0"/>
              <a:t>Pclass1</a:t>
            </a:r>
          </a:p>
          <a:p>
            <a:pPr lvl="1"/>
            <a:r>
              <a:rPr lang="en-US" dirty="0" err="1"/>
              <a:t>Embarked_Q</a:t>
            </a:r>
            <a:endParaRPr lang="en-US" dirty="0"/>
          </a:p>
          <a:p>
            <a:pPr lvl="1"/>
            <a:r>
              <a:rPr lang="en-US" dirty="0" err="1"/>
              <a:t>Embarked_C</a:t>
            </a:r>
            <a:endParaRPr lang="en-US" dirty="0"/>
          </a:p>
          <a:p>
            <a:pPr lvl="1"/>
            <a:r>
              <a:rPr lang="en-US" dirty="0" err="1"/>
              <a:t>Embarked_S</a:t>
            </a:r>
            <a:endParaRPr lang="en-US" dirty="0"/>
          </a:p>
        </p:txBody>
      </p:sp>
      <p:sp>
        <p:nvSpPr>
          <p:cNvPr id="4" name="Content Placeholder 2">
            <a:extLst>
              <a:ext uri="{FF2B5EF4-FFF2-40B4-BE49-F238E27FC236}">
                <a16:creationId xmlns:a16="http://schemas.microsoft.com/office/drawing/2014/main" id="{2B4D5246-5CA3-3946-8BD4-14F9E4CC36E4}"/>
              </a:ext>
            </a:extLst>
          </p:cNvPr>
          <p:cNvSpPr txBox="1">
            <a:spLocks/>
          </p:cNvSpPr>
          <p:nvPr/>
        </p:nvSpPr>
        <p:spPr>
          <a:xfrm>
            <a:off x="6329516" y="1825625"/>
            <a:ext cx="46137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Model:</a:t>
            </a:r>
          </a:p>
          <a:p>
            <a:pPr lvl="1"/>
            <a:r>
              <a:rPr lang="en-US" dirty="0"/>
              <a:t>Random Forest Classifier</a:t>
            </a:r>
          </a:p>
        </p:txBody>
      </p:sp>
    </p:spTree>
    <p:extLst>
      <p:ext uri="{BB962C8B-B14F-4D97-AF65-F5344CB8AC3E}">
        <p14:creationId xmlns:p14="http://schemas.microsoft.com/office/powerpoint/2010/main" val="1451444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082A-938B-9943-8D1C-8175C5A99750}"/>
              </a:ext>
            </a:extLst>
          </p:cNvPr>
          <p:cNvSpPr>
            <a:spLocks noGrp="1"/>
          </p:cNvSpPr>
          <p:nvPr>
            <p:ph type="title"/>
          </p:nvPr>
        </p:nvSpPr>
        <p:spPr/>
        <p:txBody>
          <a:bodyPr/>
          <a:lstStyle/>
          <a:p>
            <a:r>
              <a:rPr lang="en-US" dirty="0"/>
              <a:t>Create Graph</a:t>
            </a:r>
          </a:p>
        </p:txBody>
      </p:sp>
      <p:sp>
        <p:nvSpPr>
          <p:cNvPr id="3" name="Content Placeholder 2">
            <a:extLst>
              <a:ext uri="{FF2B5EF4-FFF2-40B4-BE49-F238E27FC236}">
                <a16:creationId xmlns:a16="http://schemas.microsoft.com/office/drawing/2014/main" id="{C6BDD0DF-4796-CF4A-BFC0-58AD439FED60}"/>
              </a:ext>
            </a:extLst>
          </p:cNvPr>
          <p:cNvSpPr>
            <a:spLocks noGrp="1"/>
          </p:cNvSpPr>
          <p:nvPr>
            <p:ph idx="1"/>
          </p:nvPr>
        </p:nvSpPr>
        <p:spPr/>
        <p:txBody>
          <a:bodyPr>
            <a:normAutofit fontScale="85000" lnSpcReduction="20000"/>
          </a:bodyPr>
          <a:lstStyle/>
          <a:p>
            <a:r>
              <a:rPr lang="en-US" dirty="0"/>
              <a:t>Nodes</a:t>
            </a:r>
          </a:p>
          <a:p>
            <a:pPr lvl="1"/>
            <a:r>
              <a:rPr lang="en-US" dirty="0" err="1"/>
              <a:t>nodes_df</a:t>
            </a:r>
            <a:r>
              <a:rPr lang="en-US" dirty="0"/>
              <a:t> = </a:t>
            </a:r>
            <a:r>
              <a:rPr lang="en-US" dirty="0" err="1"/>
              <a:t>train.csv</a:t>
            </a:r>
            <a:r>
              <a:rPr lang="en-US" dirty="0"/>
              <a:t> + </a:t>
            </a:r>
            <a:r>
              <a:rPr lang="en-US" dirty="0" err="1"/>
              <a:t>test.csv</a:t>
            </a:r>
            <a:endParaRPr lang="en-US" dirty="0"/>
          </a:p>
          <a:p>
            <a:pPr lvl="1"/>
            <a:r>
              <a:rPr lang="en-US" dirty="0"/>
              <a:t>iterate rows and create nodes</a:t>
            </a:r>
          </a:p>
          <a:p>
            <a:pPr lvl="1"/>
            <a:r>
              <a:rPr lang="en-US" dirty="0" err="1"/>
              <a:t>G.add_node</a:t>
            </a:r>
            <a:r>
              <a:rPr lang="en-US" dirty="0"/>
              <a:t>()</a:t>
            </a:r>
          </a:p>
          <a:p>
            <a:pPr lvl="1"/>
            <a:r>
              <a:rPr lang="en-US" dirty="0"/>
              <a:t>Ex: </a:t>
            </a:r>
            <a:r>
              <a:rPr lang="en-US" dirty="0" err="1"/>
              <a:t>G.add_node</a:t>
            </a:r>
            <a:r>
              <a:rPr lang="en-US" dirty="0"/>
              <a:t>(481, {name: 'Goodwin, Master. Harold Victor',...})</a:t>
            </a:r>
          </a:p>
          <a:p>
            <a:pPr marL="0" indent="0">
              <a:buNone/>
            </a:pPr>
            <a:endParaRPr lang="en-US" dirty="0"/>
          </a:p>
          <a:p>
            <a:pPr marL="0" indent="0">
              <a:buNone/>
            </a:pPr>
            <a:endParaRPr lang="en-US" dirty="0"/>
          </a:p>
          <a:p>
            <a:pPr marL="0" indent="0">
              <a:buNone/>
            </a:pPr>
            <a:endParaRPr lang="en-US" dirty="0"/>
          </a:p>
          <a:p>
            <a:r>
              <a:rPr lang="en-US" dirty="0"/>
              <a:t>Relationships</a:t>
            </a:r>
          </a:p>
          <a:p>
            <a:pPr lvl="1"/>
            <a:r>
              <a:rPr lang="en-US" dirty="0"/>
              <a:t>iterate rows and create relationships</a:t>
            </a:r>
          </a:p>
          <a:p>
            <a:pPr lvl="1"/>
            <a:r>
              <a:rPr lang="en-US" dirty="0" err="1"/>
              <a:t>G.add_edge</a:t>
            </a:r>
            <a:r>
              <a:rPr lang="en-US" dirty="0"/>
              <a:t>()</a:t>
            </a:r>
          </a:p>
          <a:p>
            <a:pPr lvl="1"/>
            <a:r>
              <a:rPr lang="en-US" dirty="0"/>
              <a:t>Ex: </a:t>
            </a:r>
            <a:r>
              <a:rPr lang="en-US" dirty="0" err="1"/>
              <a:t>G.add_edge</a:t>
            </a:r>
            <a:r>
              <a:rPr lang="en-US" dirty="0"/>
              <a:t>(481, 1032, type='SISTER')</a:t>
            </a:r>
          </a:p>
          <a:p>
            <a:pPr marL="0" indent="0">
              <a:buNone/>
            </a:pPr>
            <a:r>
              <a:rPr lang="en-US" dirty="0"/>
              <a:t>	</a:t>
            </a:r>
          </a:p>
        </p:txBody>
      </p:sp>
      <p:graphicFrame>
        <p:nvGraphicFramePr>
          <p:cNvPr id="4" name="Table 4">
            <a:extLst>
              <a:ext uri="{FF2B5EF4-FFF2-40B4-BE49-F238E27FC236}">
                <a16:creationId xmlns:a16="http://schemas.microsoft.com/office/drawing/2014/main" id="{6AD22265-6FC0-564B-B0E9-33EED81F2241}"/>
              </a:ext>
            </a:extLst>
          </p:cNvPr>
          <p:cNvGraphicFramePr>
            <a:graphicFrameLocks noGrp="1"/>
          </p:cNvGraphicFramePr>
          <p:nvPr>
            <p:extLst>
              <p:ext uri="{D42A27DB-BD31-4B8C-83A1-F6EECF244321}">
                <p14:modId xmlns:p14="http://schemas.microsoft.com/office/powerpoint/2010/main" val="3967078712"/>
              </p:ext>
            </p:extLst>
          </p:nvPr>
        </p:nvGraphicFramePr>
        <p:xfrm>
          <a:off x="6390968" y="3857262"/>
          <a:ext cx="5161935" cy="1186686"/>
        </p:xfrm>
        <a:graphic>
          <a:graphicData uri="http://schemas.openxmlformats.org/drawingml/2006/table">
            <a:tbl>
              <a:tblPr firstRow="1" bandRow="1">
                <a:tableStyleId>{5C22544A-7EE6-4342-B048-85BDC9FD1C3A}</a:tableStyleId>
              </a:tblPr>
              <a:tblGrid>
                <a:gridCol w="1720645">
                  <a:extLst>
                    <a:ext uri="{9D8B030D-6E8A-4147-A177-3AD203B41FA5}">
                      <a16:colId xmlns:a16="http://schemas.microsoft.com/office/drawing/2014/main" val="646109197"/>
                    </a:ext>
                  </a:extLst>
                </a:gridCol>
                <a:gridCol w="1720645">
                  <a:extLst>
                    <a:ext uri="{9D8B030D-6E8A-4147-A177-3AD203B41FA5}">
                      <a16:colId xmlns:a16="http://schemas.microsoft.com/office/drawing/2014/main" val="2701313720"/>
                    </a:ext>
                  </a:extLst>
                </a:gridCol>
                <a:gridCol w="1720645">
                  <a:extLst>
                    <a:ext uri="{9D8B030D-6E8A-4147-A177-3AD203B41FA5}">
                      <a16:colId xmlns:a16="http://schemas.microsoft.com/office/drawing/2014/main" val="1231961168"/>
                    </a:ext>
                  </a:extLst>
                </a:gridCol>
              </a:tblGrid>
              <a:tr h="395562">
                <a:tc>
                  <a:txBody>
                    <a:bodyPr/>
                    <a:lstStyle/>
                    <a:p>
                      <a:r>
                        <a:rPr lang="en-US" dirty="0" err="1"/>
                        <a:t>u_id</a:t>
                      </a:r>
                      <a:endParaRPr lang="en-US" dirty="0"/>
                    </a:p>
                  </a:txBody>
                  <a:tcPr/>
                </a:tc>
                <a:tc>
                  <a:txBody>
                    <a:bodyPr/>
                    <a:lstStyle/>
                    <a:p>
                      <a:r>
                        <a:rPr lang="en-US" dirty="0" err="1"/>
                        <a:t>v_id</a:t>
                      </a:r>
                      <a:endParaRPr lang="en-US" dirty="0"/>
                    </a:p>
                  </a:txBody>
                  <a:tcPr/>
                </a:tc>
                <a:tc>
                  <a:txBody>
                    <a:bodyPr/>
                    <a:lstStyle/>
                    <a:p>
                      <a:r>
                        <a:rPr lang="en-US" dirty="0"/>
                        <a:t>type</a:t>
                      </a:r>
                    </a:p>
                  </a:txBody>
                  <a:tcPr/>
                </a:tc>
                <a:extLst>
                  <a:ext uri="{0D108BD9-81ED-4DB2-BD59-A6C34878D82A}">
                    <a16:rowId xmlns:a16="http://schemas.microsoft.com/office/drawing/2014/main" val="2954784003"/>
                  </a:ext>
                </a:extLst>
              </a:tr>
              <a:tr h="395562">
                <a:tc>
                  <a:txBody>
                    <a:bodyPr/>
                    <a:lstStyle/>
                    <a:p>
                      <a:r>
                        <a:rPr lang="en-US" sz="1800" b="0" i="0" kern="1200" dirty="0">
                          <a:solidFill>
                            <a:schemeClr val="dk1"/>
                          </a:solidFill>
                          <a:effectLst/>
                          <a:latin typeface="+mn-lt"/>
                          <a:ea typeface="+mn-ea"/>
                          <a:cs typeface="+mn-cs"/>
                        </a:rPr>
                        <a:t>481</a:t>
                      </a:r>
                      <a:endParaRPr lang="en-US" dirty="0"/>
                    </a:p>
                  </a:txBody>
                  <a:tcPr/>
                </a:tc>
                <a:tc>
                  <a:txBody>
                    <a:bodyPr/>
                    <a:lstStyle/>
                    <a:p>
                      <a:r>
                        <a:rPr lang="en-US" sz="1800" b="0" i="0" kern="1200" dirty="0">
                          <a:solidFill>
                            <a:schemeClr val="dk1"/>
                          </a:solidFill>
                          <a:effectLst/>
                          <a:latin typeface="+mn-lt"/>
                          <a:ea typeface="+mn-ea"/>
                          <a:cs typeface="+mn-cs"/>
                        </a:rPr>
                        <a:t>1032</a:t>
                      </a:r>
                      <a:endParaRPr lang="en-US" dirty="0"/>
                    </a:p>
                  </a:txBody>
                  <a:tcPr/>
                </a:tc>
                <a:tc>
                  <a:txBody>
                    <a:bodyPr/>
                    <a:lstStyle/>
                    <a:p>
                      <a:r>
                        <a:rPr lang="en-US" dirty="0"/>
                        <a:t>SISTER</a:t>
                      </a:r>
                    </a:p>
                  </a:txBody>
                  <a:tcPr/>
                </a:tc>
                <a:extLst>
                  <a:ext uri="{0D108BD9-81ED-4DB2-BD59-A6C34878D82A}">
                    <a16:rowId xmlns:a16="http://schemas.microsoft.com/office/drawing/2014/main" val="927801600"/>
                  </a:ext>
                </a:extLst>
              </a:tr>
              <a:tr h="395562">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343007196"/>
                  </a:ext>
                </a:extLst>
              </a:tr>
            </a:tbl>
          </a:graphicData>
        </a:graphic>
      </p:graphicFrame>
      <p:graphicFrame>
        <p:nvGraphicFramePr>
          <p:cNvPr id="6" name="Table 6">
            <a:extLst>
              <a:ext uri="{FF2B5EF4-FFF2-40B4-BE49-F238E27FC236}">
                <a16:creationId xmlns:a16="http://schemas.microsoft.com/office/drawing/2014/main" id="{A4602F5F-07F2-6445-A18C-148C462A796B}"/>
              </a:ext>
            </a:extLst>
          </p:cNvPr>
          <p:cNvGraphicFramePr>
            <a:graphicFrameLocks noGrp="1"/>
          </p:cNvGraphicFramePr>
          <p:nvPr>
            <p:extLst>
              <p:ext uri="{D42A27DB-BD31-4B8C-83A1-F6EECF244321}">
                <p14:modId xmlns:p14="http://schemas.microsoft.com/office/powerpoint/2010/main" val="2304549159"/>
              </p:ext>
            </p:extLst>
          </p:nvPr>
        </p:nvGraphicFramePr>
        <p:xfrm>
          <a:off x="6390968" y="1299364"/>
          <a:ext cx="5161936" cy="1474612"/>
        </p:xfrm>
        <a:graphic>
          <a:graphicData uri="http://schemas.openxmlformats.org/drawingml/2006/table">
            <a:tbl>
              <a:tblPr firstRow="1" bandRow="1">
                <a:tableStyleId>{5C22544A-7EE6-4342-B048-85BDC9FD1C3A}</a:tableStyleId>
              </a:tblPr>
              <a:tblGrid>
                <a:gridCol w="1465990">
                  <a:extLst>
                    <a:ext uri="{9D8B030D-6E8A-4147-A177-3AD203B41FA5}">
                      <a16:colId xmlns:a16="http://schemas.microsoft.com/office/drawing/2014/main" val="1533027873"/>
                    </a:ext>
                  </a:extLst>
                </a:gridCol>
                <a:gridCol w="3117808">
                  <a:extLst>
                    <a:ext uri="{9D8B030D-6E8A-4147-A177-3AD203B41FA5}">
                      <a16:colId xmlns:a16="http://schemas.microsoft.com/office/drawing/2014/main" val="998927041"/>
                    </a:ext>
                  </a:extLst>
                </a:gridCol>
                <a:gridCol w="578138">
                  <a:extLst>
                    <a:ext uri="{9D8B030D-6E8A-4147-A177-3AD203B41FA5}">
                      <a16:colId xmlns:a16="http://schemas.microsoft.com/office/drawing/2014/main" val="3016039247"/>
                    </a:ext>
                  </a:extLst>
                </a:gridCol>
              </a:tblGrid>
              <a:tr h="368653">
                <a:tc>
                  <a:txBody>
                    <a:bodyPr/>
                    <a:lstStyle/>
                    <a:p>
                      <a:r>
                        <a:rPr lang="en-US" dirty="0" err="1"/>
                        <a:t>PassengerId</a:t>
                      </a:r>
                      <a:endParaRPr lang="en-US" dirty="0"/>
                    </a:p>
                  </a:txBody>
                  <a:tcPr/>
                </a:tc>
                <a:tc>
                  <a:txBody>
                    <a:bodyPr/>
                    <a:lstStyle/>
                    <a:p>
                      <a:r>
                        <a:rPr lang="en-US" dirty="0"/>
                        <a:t>Name</a:t>
                      </a:r>
                    </a:p>
                  </a:txBody>
                  <a:tcPr/>
                </a:tc>
                <a:tc>
                  <a:txBody>
                    <a:bodyPr/>
                    <a:lstStyle/>
                    <a:p>
                      <a:r>
                        <a:rPr lang="en-US" dirty="0"/>
                        <a:t>...</a:t>
                      </a:r>
                    </a:p>
                  </a:txBody>
                  <a:tcPr/>
                </a:tc>
                <a:extLst>
                  <a:ext uri="{0D108BD9-81ED-4DB2-BD59-A6C34878D82A}">
                    <a16:rowId xmlns:a16="http://schemas.microsoft.com/office/drawing/2014/main" val="2297114170"/>
                  </a:ext>
                </a:extLst>
              </a:tr>
              <a:tr h="368653">
                <a:tc>
                  <a:txBody>
                    <a:bodyPr/>
                    <a:lstStyle/>
                    <a:p>
                      <a:r>
                        <a:rPr lang="en-US" dirty="0"/>
                        <a:t>481</a:t>
                      </a:r>
                    </a:p>
                  </a:txBody>
                  <a:tcPr/>
                </a:tc>
                <a:tc>
                  <a:txBody>
                    <a:bodyPr/>
                    <a:lstStyle/>
                    <a:p>
                      <a:r>
                        <a:rPr lang="en-US" dirty="0"/>
                        <a:t>Goodwin, Master. Harold Victor</a:t>
                      </a:r>
                    </a:p>
                  </a:txBody>
                  <a:tcPr/>
                </a:tc>
                <a:tc>
                  <a:txBody>
                    <a:bodyPr/>
                    <a:lstStyle/>
                    <a:p>
                      <a:r>
                        <a:rPr lang="en-US" dirty="0"/>
                        <a:t>...</a:t>
                      </a:r>
                    </a:p>
                  </a:txBody>
                  <a:tcPr/>
                </a:tc>
                <a:extLst>
                  <a:ext uri="{0D108BD9-81ED-4DB2-BD59-A6C34878D82A}">
                    <a16:rowId xmlns:a16="http://schemas.microsoft.com/office/drawing/2014/main" val="2076161920"/>
                  </a:ext>
                </a:extLst>
              </a:tr>
              <a:tr h="368653">
                <a:tc>
                  <a:txBody>
                    <a:bodyPr/>
                    <a:lstStyle/>
                    <a:p>
                      <a:r>
                        <a:rPr lang="en-US" dirty="0"/>
                        <a:t>1032</a:t>
                      </a:r>
                    </a:p>
                  </a:txBody>
                  <a:tcPr/>
                </a:tc>
                <a:tc>
                  <a:txBody>
                    <a:bodyPr/>
                    <a:lstStyle/>
                    <a:p>
                      <a:r>
                        <a:rPr lang="en-US" dirty="0"/>
                        <a:t>Goodwin, Miss. Jessie Allis</a:t>
                      </a:r>
                    </a:p>
                  </a:txBody>
                  <a:tcPr/>
                </a:tc>
                <a:tc>
                  <a:txBody>
                    <a:bodyPr/>
                    <a:lstStyle/>
                    <a:p>
                      <a:r>
                        <a:rPr lang="en-US" dirty="0"/>
                        <a:t>...</a:t>
                      </a:r>
                    </a:p>
                  </a:txBody>
                  <a:tcPr/>
                </a:tc>
                <a:extLst>
                  <a:ext uri="{0D108BD9-81ED-4DB2-BD59-A6C34878D82A}">
                    <a16:rowId xmlns:a16="http://schemas.microsoft.com/office/drawing/2014/main" val="2771106489"/>
                  </a:ext>
                </a:extLst>
              </a:tr>
              <a:tr h="368653">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314428263"/>
                  </a:ext>
                </a:extLst>
              </a:tr>
            </a:tbl>
          </a:graphicData>
        </a:graphic>
      </p:graphicFrame>
    </p:spTree>
    <p:extLst>
      <p:ext uri="{BB962C8B-B14F-4D97-AF65-F5344CB8AC3E}">
        <p14:creationId xmlns:p14="http://schemas.microsoft.com/office/powerpoint/2010/main" val="2117893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logo&#10;&#10;Description automatically generated">
            <a:extLst>
              <a:ext uri="{FF2B5EF4-FFF2-40B4-BE49-F238E27FC236}">
                <a16:creationId xmlns:a16="http://schemas.microsoft.com/office/drawing/2014/main" id="{4DE86FB3-AF3C-C148-9370-A6885E295086}"/>
              </a:ext>
            </a:extLst>
          </p:cNvPr>
          <p:cNvPicPr>
            <a:picLocks noChangeAspect="1"/>
          </p:cNvPicPr>
          <p:nvPr/>
        </p:nvPicPr>
        <p:blipFill>
          <a:blip r:embed="rId3"/>
          <a:stretch>
            <a:fillRect/>
          </a:stretch>
        </p:blipFill>
        <p:spPr>
          <a:xfrm>
            <a:off x="3649564" y="0"/>
            <a:ext cx="8176846" cy="6858000"/>
          </a:xfrm>
          <a:prstGeom prst="rect">
            <a:avLst/>
          </a:prstGeom>
        </p:spPr>
      </p:pic>
      <p:sp>
        <p:nvSpPr>
          <p:cNvPr id="9" name="Rectangle 8">
            <a:extLst>
              <a:ext uri="{FF2B5EF4-FFF2-40B4-BE49-F238E27FC236}">
                <a16:creationId xmlns:a16="http://schemas.microsoft.com/office/drawing/2014/main" id="{B311BECD-E281-2A40-AB23-88A7EE9E488F}"/>
              </a:ext>
            </a:extLst>
          </p:cNvPr>
          <p:cNvSpPr/>
          <p:nvPr/>
        </p:nvSpPr>
        <p:spPr>
          <a:xfrm>
            <a:off x="434615" y="982915"/>
            <a:ext cx="2927981" cy="2031325"/>
          </a:xfrm>
          <a:prstGeom prst="rect">
            <a:avLst/>
          </a:prstGeom>
        </p:spPr>
        <p:txBody>
          <a:bodyPr wrap="none">
            <a:spAutoFit/>
          </a:bodyPr>
          <a:lstStyle/>
          <a:p>
            <a:r>
              <a:rPr lang="en-US" dirty="0"/>
              <a:t>Titanic Graph:</a:t>
            </a:r>
          </a:p>
          <a:p>
            <a:pPr marL="285750" indent="-285750">
              <a:buFontTx/>
              <a:buChar char="-"/>
            </a:pPr>
            <a:r>
              <a:rPr lang="en-US" dirty="0" err="1"/>
              <a:t>nx.draw</a:t>
            </a:r>
            <a:r>
              <a:rPr lang="en-US" dirty="0"/>
              <a:t>(G)</a:t>
            </a:r>
          </a:p>
          <a:p>
            <a:pPr marL="285750" indent="-285750">
              <a:buFontTx/>
              <a:buChar char="-"/>
            </a:pPr>
            <a:r>
              <a:rPr lang="en-US" dirty="0"/>
              <a:t>Neo4j Browser</a:t>
            </a:r>
          </a:p>
          <a:p>
            <a:pPr marL="285750" indent="-285750">
              <a:buFontTx/>
              <a:buChar char="-"/>
            </a:pPr>
            <a:endParaRPr lang="en-US" dirty="0"/>
          </a:p>
          <a:p>
            <a:r>
              <a:rPr lang="en-US" dirty="0"/>
              <a:t>2306 relationships</a:t>
            </a:r>
          </a:p>
          <a:p>
            <a:r>
              <a:rPr lang="en-US" dirty="0"/>
              <a:t>815 nodes are connected</a:t>
            </a:r>
          </a:p>
          <a:p>
            <a:r>
              <a:rPr lang="en-US" dirty="0"/>
              <a:t>494 nodes are not connected</a:t>
            </a:r>
          </a:p>
        </p:txBody>
      </p:sp>
    </p:spTree>
    <p:extLst>
      <p:ext uri="{BB962C8B-B14F-4D97-AF65-F5344CB8AC3E}">
        <p14:creationId xmlns:p14="http://schemas.microsoft.com/office/powerpoint/2010/main" val="1774774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3384-6606-3B4C-AF88-A96A8FEBD2D2}"/>
              </a:ext>
            </a:extLst>
          </p:cNvPr>
          <p:cNvSpPr>
            <a:spLocks noGrp="1"/>
          </p:cNvSpPr>
          <p:nvPr>
            <p:ph type="title"/>
          </p:nvPr>
        </p:nvSpPr>
        <p:spPr/>
        <p:txBody>
          <a:bodyPr/>
          <a:lstStyle/>
          <a:p>
            <a:r>
              <a:rPr lang="en-US" dirty="0"/>
              <a:t>Graph Features</a:t>
            </a:r>
          </a:p>
        </p:txBody>
      </p:sp>
      <p:sp>
        <p:nvSpPr>
          <p:cNvPr id="3" name="Content Placeholder 2">
            <a:extLst>
              <a:ext uri="{FF2B5EF4-FFF2-40B4-BE49-F238E27FC236}">
                <a16:creationId xmlns:a16="http://schemas.microsoft.com/office/drawing/2014/main" id="{4AF5C8E5-44F3-1342-B0AB-69A6265A72F4}"/>
              </a:ext>
            </a:extLst>
          </p:cNvPr>
          <p:cNvSpPr>
            <a:spLocks noGrp="1"/>
          </p:cNvSpPr>
          <p:nvPr>
            <p:ph idx="1"/>
          </p:nvPr>
        </p:nvSpPr>
        <p:spPr>
          <a:xfrm>
            <a:off x="838200" y="1579818"/>
            <a:ext cx="10515600" cy="5278182"/>
          </a:xfrm>
        </p:spPr>
        <p:txBody>
          <a:bodyPr>
            <a:normAutofit fontScale="92500" lnSpcReduction="20000"/>
          </a:bodyPr>
          <a:lstStyle/>
          <a:p>
            <a:r>
              <a:rPr lang="en-US" sz="2400" dirty="0"/>
              <a:t>Features with Graph Data Science library and nxneo4j*:</a:t>
            </a:r>
          </a:p>
          <a:p>
            <a:pPr lvl="1"/>
            <a:r>
              <a:rPr lang="en-US" sz="1800" dirty="0"/>
              <a:t>nx.node2vec(G) (relationship similarity)</a:t>
            </a:r>
          </a:p>
          <a:p>
            <a:pPr lvl="2"/>
            <a:r>
              <a:rPr lang="en-US" sz="1600" dirty="0"/>
              <a:t>Ex: Same family members have similar scores</a:t>
            </a:r>
          </a:p>
          <a:p>
            <a:pPr lvl="1"/>
            <a:r>
              <a:rPr lang="en-US" sz="1800" dirty="0" err="1"/>
              <a:t>nx.graphsage</a:t>
            </a:r>
            <a:r>
              <a:rPr lang="en-US" sz="1800" dirty="0"/>
              <a:t>(G) (attribute and relationship similarity)</a:t>
            </a:r>
          </a:p>
          <a:p>
            <a:pPr lvl="2"/>
            <a:r>
              <a:rPr lang="en-US" sz="1600" dirty="0"/>
              <a:t>Ex: kids in families will have similar scores</a:t>
            </a:r>
          </a:p>
          <a:p>
            <a:pPr lvl="1"/>
            <a:r>
              <a:rPr lang="en-US" sz="1800" dirty="0" err="1"/>
              <a:t>nx.degree_centrality</a:t>
            </a:r>
            <a:r>
              <a:rPr lang="en-US" sz="1800" dirty="0"/>
              <a:t>(G) (number of connections)</a:t>
            </a:r>
          </a:p>
          <a:p>
            <a:pPr lvl="2"/>
            <a:r>
              <a:rPr lang="en-US" sz="1400" dirty="0"/>
              <a:t>Ex: number of friends or number of family members</a:t>
            </a:r>
          </a:p>
          <a:p>
            <a:r>
              <a:rPr lang="en-US" sz="2400" dirty="0"/>
              <a:t>Cypher (</a:t>
            </a:r>
            <a:r>
              <a:rPr lang="en-US" sz="2400" i="1" dirty="0"/>
              <a:t>upcoming workshop</a:t>
            </a:r>
            <a:r>
              <a:rPr lang="en-US" sz="2400" dirty="0"/>
              <a:t>)</a:t>
            </a:r>
          </a:p>
          <a:p>
            <a:pPr lvl="1"/>
            <a:r>
              <a:rPr lang="en-US" sz="1800" dirty="0"/>
              <a:t>Survival rates in the network:</a:t>
            </a:r>
          </a:p>
          <a:p>
            <a:pPr lvl="2"/>
            <a:r>
              <a:rPr lang="en-US" sz="1800" dirty="0"/>
              <a:t>average survived in the connections </a:t>
            </a:r>
          </a:p>
          <a:p>
            <a:pPr lvl="2"/>
            <a:r>
              <a:rPr lang="en-US" sz="1800" dirty="0"/>
              <a:t>mother survived</a:t>
            </a:r>
          </a:p>
          <a:p>
            <a:pPr lvl="2"/>
            <a:r>
              <a:rPr lang="en-US" sz="1800" dirty="0"/>
              <a:t>father survived</a:t>
            </a:r>
          </a:p>
          <a:p>
            <a:pPr lvl="2"/>
            <a:r>
              <a:rPr lang="en-US" sz="1800" dirty="0"/>
              <a:t>same gender survived in the connections</a:t>
            </a:r>
          </a:p>
          <a:p>
            <a:pPr lvl="2"/>
            <a:r>
              <a:rPr lang="en-US" sz="1800" dirty="0"/>
              <a:t>similar age survived in the connections.</a:t>
            </a:r>
          </a:p>
          <a:p>
            <a:pPr lvl="1"/>
            <a:r>
              <a:rPr lang="en-US" sz="1800" dirty="0"/>
              <a:t> Titles (incoming relationship type)</a:t>
            </a:r>
          </a:p>
          <a:p>
            <a:pPr lvl="2"/>
            <a:r>
              <a:rPr lang="en-US" sz="1800" dirty="0"/>
              <a:t>Father</a:t>
            </a:r>
          </a:p>
          <a:p>
            <a:pPr lvl="2"/>
            <a:r>
              <a:rPr lang="en-US" sz="1800" dirty="0"/>
              <a:t>Mother</a:t>
            </a:r>
          </a:p>
          <a:p>
            <a:pPr lvl="2"/>
            <a:r>
              <a:rPr lang="en-US" sz="1800" dirty="0"/>
              <a:t>Son</a:t>
            </a:r>
          </a:p>
          <a:p>
            <a:pPr lvl="2"/>
            <a:r>
              <a:rPr lang="en-US" sz="1800" dirty="0"/>
              <a:t>Daughter</a:t>
            </a:r>
          </a:p>
          <a:p>
            <a:pPr marL="0" indent="0">
              <a:buNone/>
            </a:pPr>
            <a:r>
              <a:rPr lang="en-US" sz="1800" dirty="0"/>
              <a:t>*upcoming release</a:t>
            </a:r>
          </a:p>
        </p:txBody>
      </p:sp>
      <p:pic>
        <p:nvPicPr>
          <p:cNvPr id="5" name="Picture 4">
            <a:extLst>
              <a:ext uri="{FF2B5EF4-FFF2-40B4-BE49-F238E27FC236}">
                <a16:creationId xmlns:a16="http://schemas.microsoft.com/office/drawing/2014/main" id="{B0740123-5720-DE48-8352-E7F95C43A54A}"/>
              </a:ext>
            </a:extLst>
          </p:cNvPr>
          <p:cNvPicPr>
            <a:picLocks noChangeAspect="1"/>
          </p:cNvPicPr>
          <p:nvPr/>
        </p:nvPicPr>
        <p:blipFill>
          <a:blip r:embed="rId3"/>
          <a:stretch>
            <a:fillRect/>
          </a:stretch>
        </p:blipFill>
        <p:spPr>
          <a:xfrm>
            <a:off x="5543550" y="3525393"/>
            <a:ext cx="4057650" cy="1580261"/>
          </a:xfrm>
          <a:prstGeom prst="rect">
            <a:avLst/>
          </a:prstGeom>
        </p:spPr>
      </p:pic>
      <p:pic>
        <p:nvPicPr>
          <p:cNvPr id="6" name="Picture 5">
            <a:extLst>
              <a:ext uri="{FF2B5EF4-FFF2-40B4-BE49-F238E27FC236}">
                <a16:creationId xmlns:a16="http://schemas.microsoft.com/office/drawing/2014/main" id="{16CDD2CD-D02D-744F-A919-A4D278158700}"/>
              </a:ext>
            </a:extLst>
          </p:cNvPr>
          <p:cNvPicPr>
            <a:picLocks noChangeAspect="1"/>
          </p:cNvPicPr>
          <p:nvPr/>
        </p:nvPicPr>
        <p:blipFill>
          <a:blip r:embed="rId4"/>
          <a:stretch>
            <a:fillRect/>
          </a:stretch>
        </p:blipFill>
        <p:spPr>
          <a:xfrm>
            <a:off x="4305300" y="5380926"/>
            <a:ext cx="3176636" cy="1030984"/>
          </a:xfrm>
          <a:prstGeom prst="rect">
            <a:avLst/>
          </a:prstGeom>
        </p:spPr>
      </p:pic>
      <p:cxnSp>
        <p:nvCxnSpPr>
          <p:cNvPr id="8" name="Straight Connector 7">
            <a:extLst>
              <a:ext uri="{FF2B5EF4-FFF2-40B4-BE49-F238E27FC236}">
                <a16:creationId xmlns:a16="http://schemas.microsoft.com/office/drawing/2014/main" id="{4FF9A642-3E56-0146-9E6A-55D9F8ED775E}"/>
              </a:ext>
            </a:extLst>
          </p:cNvPr>
          <p:cNvCxnSpPr>
            <a:cxnSpLocks/>
          </p:cNvCxnSpPr>
          <p:nvPr/>
        </p:nvCxnSpPr>
        <p:spPr>
          <a:xfrm>
            <a:off x="390526" y="5068506"/>
            <a:ext cx="11458575" cy="74296"/>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4867AB0-0840-314E-B580-95E9F27D66CF}"/>
              </a:ext>
            </a:extLst>
          </p:cNvPr>
          <p:cNvCxnSpPr>
            <a:cxnSpLocks/>
          </p:cNvCxnSpPr>
          <p:nvPr/>
        </p:nvCxnSpPr>
        <p:spPr>
          <a:xfrm>
            <a:off x="390526" y="3296476"/>
            <a:ext cx="11458575" cy="7429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2177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25D1-670B-2344-98E0-2773F6971044}"/>
              </a:ext>
            </a:extLst>
          </p:cNvPr>
          <p:cNvSpPr>
            <a:spLocks noGrp="1"/>
          </p:cNvSpPr>
          <p:nvPr>
            <p:ph type="title"/>
          </p:nvPr>
        </p:nvSpPr>
        <p:spPr>
          <a:xfrm>
            <a:off x="7026788" y="1054424"/>
            <a:ext cx="3008670" cy="333836"/>
          </a:xfrm>
        </p:spPr>
        <p:txBody>
          <a:bodyPr>
            <a:noAutofit/>
          </a:bodyPr>
          <a:lstStyle/>
          <a:p>
            <a:r>
              <a:rPr lang="en-US" sz="2400" b="1" dirty="0"/>
              <a:t>Graph Enriched Model</a:t>
            </a:r>
          </a:p>
        </p:txBody>
      </p:sp>
      <p:graphicFrame>
        <p:nvGraphicFramePr>
          <p:cNvPr id="9" name="Table 9">
            <a:extLst>
              <a:ext uri="{FF2B5EF4-FFF2-40B4-BE49-F238E27FC236}">
                <a16:creationId xmlns:a16="http://schemas.microsoft.com/office/drawing/2014/main" id="{6AA22CDC-D69B-AA44-8EC4-8C89A86251D8}"/>
              </a:ext>
            </a:extLst>
          </p:cNvPr>
          <p:cNvGraphicFramePr>
            <a:graphicFrameLocks noGrp="1"/>
          </p:cNvGraphicFramePr>
          <p:nvPr>
            <p:extLst>
              <p:ext uri="{D42A27DB-BD31-4B8C-83A1-F6EECF244321}">
                <p14:modId xmlns:p14="http://schemas.microsoft.com/office/powerpoint/2010/main" val="788662778"/>
              </p:ext>
            </p:extLst>
          </p:nvPr>
        </p:nvGraphicFramePr>
        <p:xfrm>
          <a:off x="7026788" y="2125679"/>
          <a:ext cx="2815303" cy="4079240"/>
        </p:xfrm>
        <a:graphic>
          <a:graphicData uri="http://schemas.openxmlformats.org/drawingml/2006/table">
            <a:tbl>
              <a:tblPr firstRow="1" bandRow="1">
                <a:tableStyleId>{5C22544A-7EE6-4342-B048-85BDC9FD1C3A}</a:tableStyleId>
              </a:tblPr>
              <a:tblGrid>
                <a:gridCol w="747252">
                  <a:extLst>
                    <a:ext uri="{9D8B030D-6E8A-4147-A177-3AD203B41FA5}">
                      <a16:colId xmlns:a16="http://schemas.microsoft.com/office/drawing/2014/main" val="2470923594"/>
                    </a:ext>
                  </a:extLst>
                </a:gridCol>
                <a:gridCol w="2068051">
                  <a:extLst>
                    <a:ext uri="{9D8B030D-6E8A-4147-A177-3AD203B41FA5}">
                      <a16:colId xmlns:a16="http://schemas.microsoft.com/office/drawing/2014/main" val="419499714"/>
                    </a:ext>
                  </a:extLst>
                </a:gridCol>
              </a:tblGrid>
              <a:tr h="370840">
                <a:tc>
                  <a:txBody>
                    <a:bodyPr/>
                    <a:lstStyle/>
                    <a:p>
                      <a:pPr algn="ctr" fontAlgn="b"/>
                      <a:r>
                        <a:rPr lang="en-US" sz="1200" b="1" i="0" u="none" strike="noStrike" dirty="0">
                          <a:solidFill>
                            <a:schemeClr val="bg1"/>
                          </a:solidFill>
                          <a:effectLst/>
                          <a:latin typeface="Helvetica Neue" panose="02000503000000020004" pitchFamily="2" charset="0"/>
                        </a:rPr>
                        <a:t>Rank</a:t>
                      </a:r>
                    </a:p>
                  </a:txBody>
                  <a:tcPr marL="9525" marR="9525" marT="9525" marB="0" anchor="b"/>
                </a:tc>
                <a:tc>
                  <a:txBody>
                    <a:bodyPr/>
                    <a:lstStyle/>
                    <a:p>
                      <a:pPr algn="l" fontAlgn="b"/>
                      <a:r>
                        <a:rPr lang="en-US" sz="1200" b="0" i="0" u="none" strike="noStrike" dirty="0">
                          <a:solidFill>
                            <a:schemeClr val="bg1"/>
                          </a:solidFill>
                          <a:effectLst/>
                          <a:latin typeface="Helvetica Neue" panose="02000503000000020004" pitchFamily="2" charset="0"/>
                        </a:rPr>
                        <a:t>Feature</a:t>
                      </a:r>
                    </a:p>
                  </a:txBody>
                  <a:tcPr marL="9525" marR="9525" marT="9525" marB="0" anchor="b"/>
                </a:tc>
                <a:extLst>
                  <a:ext uri="{0D108BD9-81ED-4DB2-BD59-A6C34878D82A}">
                    <a16:rowId xmlns:a16="http://schemas.microsoft.com/office/drawing/2014/main" val="2354966959"/>
                  </a:ext>
                </a:extLst>
              </a:tr>
              <a:tr h="370840">
                <a:tc>
                  <a:txBody>
                    <a:bodyPr/>
                    <a:lstStyle/>
                    <a:p>
                      <a:pPr algn="ctr" fontAlgn="b"/>
                      <a:r>
                        <a:rPr lang="en-US" sz="1200" b="1" i="0" u="none" strike="noStrike" dirty="0">
                          <a:solidFill>
                            <a:srgbClr val="000000"/>
                          </a:solidFill>
                          <a:effectLst/>
                          <a:latin typeface="Helvetica Neue" panose="02000503000000020004" pitchFamily="2" charset="0"/>
                        </a:rPr>
                        <a:t>1</a:t>
                      </a:r>
                    </a:p>
                  </a:txBody>
                  <a:tcPr marL="9525" marR="9525" marT="9525" marB="0" anchor="b"/>
                </a:tc>
                <a:tc>
                  <a:txBody>
                    <a:bodyPr/>
                    <a:lstStyle/>
                    <a:p>
                      <a:pPr algn="l" fontAlgn="b"/>
                      <a:r>
                        <a:rPr lang="en-US" sz="1200" b="0" i="0" u="none" strike="noStrike" dirty="0">
                          <a:solidFill>
                            <a:srgbClr val="000000"/>
                          </a:solidFill>
                          <a:effectLst/>
                          <a:latin typeface="Helvetica Neue" panose="02000503000000020004" pitchFamily="2" charset="0"/>
                        </a:rPr>
                        <a:t>Sex</a:t>
                      </a:r>
                    </a:p>
                  </a:txBody>
                  <a:tcPr marL="9525" marR="9525" marT="9525" marB="0" anchor="b"/>
                </a:tc>
                <a:extLst>
                  <a:ext uri="{0D108BD9-81ED-4DB2-BD59-A6C34878D82A}">
                    <a16:rowId xmlns:a16="http://schemas.microsoft.com/office/drawing/2014/main" val="3560057009"/>
                  </a:ext>
                </a:extLst>
              </a:tr>
              <a:tr h="370840">
                <a:tc>
                  <a:txBody>
                    <a:bodyPr/>
                    <a:lstStyle/>
                    <a:p>
                      <a:pPr algn="ctr" fontAlgn="b"/>
                      <a:r>
                        <a:rPr lang="en-US" sz="1200" b="1" i="0" u="none" strike="noStrike">
                          <a:solidFill>
                            <a:srgbClr val="000000"/>
                          </a:solidFill>
                          <a:effectLst/>
                          <a:latin typeface="Helvetica Neue" panose="02000503000000020004" pitchFamily="2" charset="0"/>
                        </a:rPr>
                        <a:t>2</a:t>
                      </a:r>
                    </a:p>
                  </a:txBody>
                  <a:tcPr marL="9525" marR="9525" marT="9525" marB="0" anchor="b"/>
                </a:tc>
                <a:tc>
                  <a:txBody>
                    <a:bodyPr/>
                    <a:lstStyle/>
                    <a:p>
                      <a:pPr algn="l" fontAlgn="b"/>
                      <a:r>
                        <a:rPr lang="en-US" sz="1200" b="0" i="0" u="none" strike="noStrike">
                          <a:solidFill>
                            <a:srgbClr val="000000"/>
                          </a:solidFill>
                          <a:effectLst/>
                          <a:latin typeface="Helvetica Neue" panose="02000503000000020004" pitchFamily="2" charset="0"/>
                        </a:rPr>
                        <a:t>Age</a:t>
                      </a:r>
                    </a:p>
                  </a:txBody>
                  <a:tcPr marL="9525" marR="9525" marT="9525" marB="0" anchor="b"/>
                </a:tc>
                <a:extLst>
                  <a:ext uri="{0D108BD9-81ED-4DB2-BD59-A6C34878D82A}">
                    <a16:rowId xmlns:a16="http://schemas.microsoft.com/office/drawing/2014/main" val="3854189512"/>
                  </a:ext>
                </a:extLst>
              </a:tr>
              <a:tr h="370840">
                <a:tc>
                  <a:txBody>
                    <a:bodyPr/>
                    <a:lstStyle/>
                    <a:p>
                      <a:pPr algn="ctr" fontAlgn="b"/>
                      <a:r>
                        <a:rPr lang="en-US" sz="1200" b="1" i="0" u="none" strike="noStrike">
                          <a:solidFill>
                            <a:srgbClr val="000000"/>
                          </a:solidFill>
                          <a:effectLst/>
                          <a:latin typeface="Helvetica Neue" panose="02000503000000020004" pitchFamily="2" charset="0"/>
                        </a:rPr>
                        <a:t>3</a:t>
                      </a:r>
                    </a:p>
                  </a:txBody>
                  <a:tcPr marL="9525" marR="9525" marT="9525" marB="0" anchor="b"/>
                </a:tc>
                <a:tc>
                  <a:txBody>
                    <a:bodyPr/>
                    <a:lstStyle/>
                    <a:p>
                      <a:pPr algn="l" fontAlgn="b"/>
                      <a:r>
                        <a:rPr lang="en-US" sz="1200" b="0" i="0" u="none" strike="noStrike">
                          <a:solidFill>
                            <a:srgbClr val="000000"/>
                          </a:solidFill>
                          <a:effectLst/>
                          <a:latin typeface="Helvetica Neue" panose="02000503000000020004" pitchFamily="2" charset="0"/>
                        </a:rPr>
                        <a:t>Fare</a:t>
                      </a:r>
                    </a:p>
                  </a:txBody>
                  <a:tcPr marL="9525" marR="9525" marT="9525" marB="0" anchor="b"/>
                </a:tc>
                <a:extLst>
                  <a:ext uri="{0D108BD9-81ED-4DB2-BD59-A6C34878D82A}">
                    <a16:rowId xmlns:a16="http://schemas.microsoft.com/office/drawing/2014/main" val="1108160044"/>
                  </a:ext>
                </a:extLst>
              </a:tr>
              <a:tr h="370840">
                <a:tc>
                  <a:txBody>
                    <a:bodyPr/>
                    <a:lstStyle/>
                    <a:p>
                      <a:pPr algn="ctr" fontAlgn="b"/>
                      <a:r>
                        <a:rPr lang="en-US" sz="1200" b="1" i="0" u="none" strike="noStrike">
                          <a:solidFill>
                            <a:srgbClr val="000000"/>
                          </a:solidFill>
                          <a:effectLst/>
                          <a:latin typeface="Helvetica Neue" panose="02000503000000020004" pitchFamily="2" charset="0"/>
                        </a:rPr>
                        <a:t>4</a:t>
                      </a:r>
                    </a:p>
                  </a:txBody>
                  <a:tcPr marL="9525" marR="9525" marT="9525" marB="0" anchor="b"/>
                </a:tc>
                <a:tc>
                  <a:txBody>
                    <a:bodyPr/>
                    <a:lstStyle/>
                    <a:p>
                      <a:pPr algn="l" fontAlgn="b"/>
                      <a:r>
                        <a:rPr lang="en-US" sz="1200" b="0" i="0" u="none" strike="noStrike">
                          <a:solidFill>
                            <a:srgbClr val="000000"/>
                          </a:solidFill>
                          <a:effectLst/>
                          <a:latin typeface="Helvetica Neue" panose="02000503000000020004" pitchFamily="2" charset="0"/>
                        </a:rPr>
                        <a:t>Pclass3</a:t>
                      </a:r>
                    </a:p>
                  </a:txBody>
                  <a:tcPr marL="9525" marR="9525" marT="9525" marB="0" anchor="b"/>
                </a:tc>
                <a:extLst>
                  <a:ext uri="{0D108BD9-81ED-4DB2-BD59-A6C34878D82A}">
                    <a16:rowId xmlns:a16="http://schemas.microsoft.com/office/drawing/2014/main" val="1389542271"/>
                  </a:ext>
                </a:extLst>
              </a:tr>
              <a:tr h="370840">
                <a:tc>
                  <a:txBody>
                    <a:bodyPr/>
                    <a:lstStyle/>
                    <a:p>
                      <a:pPr algn="ctr" fontAlgn="b"/>
                      <a:r>
                        <a:rPr lang="en-US" sz="1200" b="1" i="0" u="none" strike="noStrike">
                          <a:solidFill>
                            <a:srgbClr val="000000"/>
                          </a:solidFill>
                          <a:effectLst/>
                          <a:latin typeface="Helvetica Neue" panose="02000503000000020004" pitchFamily="2" charset="0"/>
                        </a:rPr>
                        <a:t>5</a:t>
                      </a:r>
                    </a:p>
                  </a:txBody>
                  <a:tcPr marL="9525" marR="9525" marT="9525" marB="0" anchor="b"/>
                </a:tc>
                <a:tc>
                  <a:txBody>
                    <a:bodyPr/>
                    <a:lstStyle/>
                    <a:p>
                      <a:pPr algn="l" fontAlgn="b"/>
                      <a:r>
                        <a:rPr lang="en-US" sz="1200" b="0" i="0" u="none" strike="noStrike" dirty="0" err="1">
                          <a:solidFill>
                            <a:srgbClr val="FF0000"/>
                          </a:solidFill>
                          <a:effectLst/>
                          <a:latin typeface="Helvetica Neue" panose="02000503000000020004" pitchFamily="2" charset="0"/>
                        </a:rPr>
                        <a:t>connection_size</a:t>
                      </a:r>
                      <a:endParaRPr lang="en-US" sz="1200" b="0" i="0" u="none" strike="noStrike" dirty="0">
                        <a:solidFill>
                          <a:srgbClr val="FF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938107473"/>
                  </a:ext>
                </a:extLst>
              </a:tr>
              <a:tr h="370840">
                <a:tc>
                  <a:txBody>
                    <a:bodyPr/>
                    <a:lstStyle/>
                    <a:p>
                      <a:pPr algn="ctr" fontAlgn="b"/>
                      <a:r>
                        <a:rPr lang="en-US" sz="1200" b="1" i="0" u="none" strike="noStrike">
                          <a:solidFill>
                            <a:srgbClr val="000000"/>
                          </a:solidFill>
                          <a:effectLst/>
                          <a:latin typeface="Helvetica Neue" panose="02000503000000020004" pitchFamily="2" charset="0"/>
                        </a:rPr>
                        <a:t>6</a:t>
                      </a:r>
                    </a:p>
                  </a:txBody>
                  <a:tcPr marL="9525" marR="9525" marT="9525" marB="0" anchor="b"/>
                </a:tc>
                <a:tc>
                  <a:txBody>
                    <a:bodyPr/>
                    <a:lstStyle/>
                    <a:p>
                      <a:pPr algn="l" fontAlgn="b"/>
                      <a:r>
                        <a:rPr lang="en-US" sz="1200" b="0" i="0" u="none" strike="noStrike" dirty="0" err="1">
                          <a:solidFill>
                            <a:srgbClr val="FF0000"/>
                          </a:solidFill>
                          <a:effectLst/>
                          <a:latin typeface="Helvetica Neue" panose="02000503000000020004" pitchFamily="2" charset="0"/>
                        </a:rPr>
                        <a:t>avg_survived</a:t>
                      </a:r>
                      <a:endParaRPr lang="en-US" sz="1200" b="0" i="0" u="none" strike="noStrike" dirty="0">
                        <a:solidFill>
                          <a:srgbClr val="FF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40085739"/>
                  </a:ext>
                </a:extLst>
              </a:tr>
              <a:tr h="370840">
                <a:tc>
                  <a:txBody>
                    <a:bodyPr/>
                    <a:lstStyle/>
                    <a:p>
                      <a:pPr algn="ctr" fontAlgn="b"/>
                      <a:r>
                        <a:rPr lang="en-US" sz="1200" b="1" i="0" u="none" strike="noStrike">
                          <a:solidFill>
                            <a:srgbClr val="000000"/>
                          </a:solidFill>
                          <a:effectLst/>
                          <a:latin typeface="Helvetica Neue" panose="02000503000000020004" pitchFamily="2" charset="0"/>
                        </a:rPr>
                        <a:t>7</a:t>
                      </a:r>
                    </a:p>
                  </a:txBody>
                  <a:tcPr marL="9525" marR="9525" marT="9525" marB="0" anchor="b"/>
                </a:tc>
                <a:tc>
                  <a:txBody>
                    <a:bodyPr/>
                    <a:lstStyle/>
                    <a:p>
                      <a:pPr algn="l" fontAlgn="b"/>
                      <a:r>
                        <a:rPr lang="en-US" sz="1200" b="0" i="0" u="none" strike="noStrike" dirty="0" err="1">
                          <a:solidFill>
                            <a:srgbClr val="FF0000"/>
                          </a:solidFill>
                          <a:effectLst/>
                          <a:latin typeface="Helvetica Neue" panose="02000503000000020004" pitchFamily="2" charset="0"/>
                        </a:rPr>
                        <a:t>same_gender_survived</a:t>
                      </a:r>
                      <a:endParaRPr lang="en-US" sz="1200" b="0" i="0" u="none" strike="noStrike" dirty="0">
                        <a:solidFill>
                          <a:srgbClr val="FF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150002"/>
                  </a:ext>
                </a:extLst>
              </a:tr>
              <a:tr h="370840">
                <a:tc>
                  <a:txBody>
                    <a:bodyPr/>
                    <a:lstStyle/>
                    <a:p>
                      <a:pPr algn="ctr" fontAlgn="b"/>
                      <a:r>
                        <a:rPr lang="en-US" sz="1200" b="1" i="0" u="none" strike="noStrike">
                          <a:solidFill>
                            <a:srgbClr val="000000"/>
                          </a:solidFill>
                          <a:effectLst/>
                          <a:latin typeface="Helvetica Neue" panose="02000503000000020004" pitchFamily="2" charset="0"/>
                        </a:rPr>
                        <a:t>8</a:t>
                      </a:r>
                    </a:p>
                  </a:txBody>
                  <a:tcPr marL="9525" marR="9525" marT="9525" marB="0" anchor="b"/>
                </a:tc>
                <a:tc>
                  <a:txBody>
                    <a:bodyPr/>
                    <a:lstStyle/>
                    <a:p>
                      <a:pPr algn="l" fontAlgn="b"/>
                      <a:r>
                        <a:rPr lang="en-US" sz="1200" b="0" i="0" u="none" strike="noStrike" dirty="0">
                          <a:solidFill>
                            <a:srgbClr val="FF0000"/>
                          </a:solidFill>
                          <a:effectLst/>
                          <a:latin typeface="Helvetica Neue" panose="02000503000000020004" pitchFamily="2" charset="0"/>
                        </a:rPr>
                        <a:t>graphsage1</a:t>
                      </a:r>
                    </a:p>
                  </a:txBody>
                  <a:tcPr marL="9525" marR="9525" marT="9525" marB="0" anchor="b"/>
                </a:tc>
                <a:extLst>
                  <a:ext uri="{0D108BD9-81ED-4DB2-BD59-A6C34878D82A}">
                    <a16:rowId xmlns:a16="http://schemas.microsoft.com/office/drawing/2014/main" val="3361902443"/>
                  </a:ext>
                </a:extLst>
              </a:tr>
              <a:tr h="370840">
                <a:tc>
                  <a:txBody>
                    <a:bodyPr/>
                    <a:lstStyle/>
                    <a:p>
                      <a:pPr algn="ctr" fontAlgn="b"/>
                      <a:r>
                        <a:rPr lang="en-US" sz="1200" b="1" i="0" u="none" strike="noStrike">
                          <a:solidFill>
                            <a:srgbClr val="000000"/>
                          </a:solidFill>
                          <a:effectLst/>
                          <a:latin typeface="Helvetica Neue" panose="02000503000000020004" pitchFamily="2" charset="0"/>
                        </a:rPr>
                        <a:t>9</a:t>
                      </a:r>
                    </a:p>
                  </a:txBody>
                  <a:tcPr marL="9525" marR="9525" marT="9525" marB="0" anchor="b"/>
                </a:tc>
                <a:tc>
                  <a:txBody>
                    <a:bodyPr/>
                    <a:lstStyle/>
                    <a:p>
                      <a:pPr algn="l" fontAlgn="b"/>
                      <a:r>
                        <a:rPr lang="en-US" sz="1200" b="0" i="0" u="none" strike="noStrike" dirty="0">
                          <a:solidFill>
                            <a:srgbClr val="FF0000"/>
                          </a:solidFill>
                          <a:effectLst/>
                          <a:latin typeface="Helvetica Neue" panose="02000503000000020004" pitchFamily="2" charset="0"/>
                        </a:rPr>
                        <a:t>graphsage3</a:t>
                      </a:r>
                    </a:p>
                  </a:txBody>
                  <a:tcPr marL="9525" marR="9525" marT="9525" marB="0" anchor="b"/>
                </a:tc>
                <a:extLst>
                  <a:ext uri="{0D108BD9-81ED-4DB2-BD59-A6C34878D82A}">
                    <a16:rowId xmlns:a16="http://schemas.microsoft.com/office/drawing/2014/main" val="3367372902"/>
                  </a:ext>
                </a:extLst>
              </a:tr>
              <a:tr h="370840">
                <a:tc>
                  <a:txBody>
                    <a:bodyPr/>
                    <a:lstStyle/>
                    <a:p>
                      <a:pPr algn="ctr" fontAlgn="b"/>
                      <a:r>
                        <a:rPr lang="en-US" sz="1200" b="1" i="0" u="none" strike="noStrike" dirty="0">
                          <a:solidFill>
                            <a:srgbClr val="000000"/>
                          </a:solidFill>
                          <a:effectLst/>
                          <a:latin typeface="Helvetica Neue" panose="02000503000000020004" pitchFamily="2" charset="0"/>
                        </a:rPr>
                        <a:t>10</a:t>
                      </a:r>
                    </a:p>
                  </a:txBody>
                  <a:tcPr marL="9525" marR="9525" marT="9525" marB="0" anchor="b"/>
                </a:tc>
                <a:tc>
                  <a:txBody>
                    <a:bodyPr/>
                    <a:lstStyle/>
                    <a:p>
                      <a:pPr algn="l" fontAlgn="b"/>
                      <a:r>
                        <a:rPr lang="en-US" sz="1200" b="0" i="0" u="none" strike="noStrike" dirty="0">
                          <a:solidFill>
                            <a:srgbClr val="FF0000"/>
                          </a:solidFill>
                          <a:effectLst/>
                          <a:latin typeface="Helvetica Neue" panose="02000503000000020004" pitchFamily="2" charset="0"/>
                        </a:rPr>
                        <a:t>graphsage4</a:t>
                      </a:r>
                    </a:p>
                  </a:txBody>
                  <a:tcPr marL="9525" marR="9525" marT="9525" marB="0" anchor="b"/>
                </a:tc>
                <a:extLst>
                  <a:ext uri="{0D108BD9-81ED-4DB2-BD59-A6C34878D82A}">
                    <a16:rowId xmlns:a16="http://schemas.microsoft.com/office/drawing/2014/main" val="346341586"/>
                  </a:ext>
                </a:extLst>
              </a:tr>
            </a:tbl>
          </a:graphicData>
        </a:graphic>
      </p:graphicFrame>
      <p:graphicFrame>
        <p:nvGraphicFramePr>
          <p:cNvPr id="12" name="Table 9">
            <a:extLst>
              <a:ext uri="{FF2B5EF4-FFF2-40B4-BE49-F238E27FC236}">
                <a16:creationId xmlns:a16="http://schemas.microsoft.com/office/drawing/2014/main" id="{F3942009-78B8-5540-B299-218566198080}"/>
              </a:ext>
            </a:extLst>
          </p:cNvPr>
          <p:cNvGraphicFramePr>
            <a:graphicFrameLocks noGrp="1"/>
          </p:cNvGraphicFramePr>
          <p:nvPr>
            <p:extLst>
              <p:ext uri="{D42A27DB-BD31-4B8C-83A1-F6EECF244321}">
                <p14:modId xmlns:p14="http://schemas.microsoft.com/office/powerpoint/2010/main" val="1572251126"/>
              </p:ext>
            </p:extLst>
          </p:nvPr>
        </p:nvGraphicFramePr>
        <p:xfrm>
          <a:off x="2156542" y="2125679"/>
          <a:ext cx="2815303" cy="4079240"/>
        </p:xfrm>
        <a:graphic>
          <a:graphicData uri="http://schemas.openxmlformats.org/drawingml/2006/table">
            <a:tbl>
              <a:tblPr firstRow="1" bandRow="1">
                <a:tableStyleId>{5C22544A-7EE6-4342-B048-85BDC9FD1C3A}</a:tableStyleId>
              </a:tblPr>
              <a:tblGrid>
                <a:gridCol w="747252">
                  <a:extLst>
                    <a:ext uri="{9D8B030D-6E8A-4147-A177-3AD203B41FA5}">
                      <a16:colId xmlns:a16="http://schemas.microsoft.com/office/drawing/2014/main" val="2470923594"/>
                    </a:ext>
                  </a:extLst>
                </a:gridCol>
                <a:gridCol w="2068051">
                  <a:extLst>
                    <a:ext uri="{9D8B030D-6E8A-4147-A177-3AD203B41FA5}">
                      <a16:colId xmlns:a16="http://schemas.microsoft.com/office/drawing/2014/main" val="419499714"/>
                    </a:ext>
                  </a:extLst>
                </a:gridCol>
              </a:tblGrid>
              <a:tr h="434050">
                <a:tc>
                  <a:txBody>
                    <a:bodyPr/>
                    <a:lstStyle/>
                    <a:p>
                      <a:pPr algn="ctr" fontAlgn="b"/>
                      <a:r>
                        <a:rPr lang="en-US" sz="1200" b="1" i="0" u="none" strike="noStrike" dirty="0">
                          <a:solidFill>
                            <a:schemeClr val="bg1"/>
                          </a:solidFill>
                          <a:effectLst/>
                          <a:latin typeface="Helvetica Neue" panose="02000503000000020004" pitchFamily="2" charset="0"/>
                        </a:rPr>
                        <a:t>Rank</a:t>
                      </a:r>
                    </a:p>
                  </a:txBody>
                  <a:tcPr marL="9525" marR="9525" marT="9525" marB="0" anchor="b"/>
                </a:tc>
                <a:tc>
                  <a:txBody>
                    <a:bodyPr/>
                    <a:lstStyle/>
                    <a:p>
                      <a:pPr algn="l" fontAlgn="b"/>
                      <a:r>
                        <a:rPr lang="en-US" sz="1200" b="0" i="0" u="none" strike="noStrike" dirty="0">
                          <a:solidFill>
                            <a:schemeClr val="bg1"/>
                          </a:solidFill>
                          <a:effectLst/>
                          <a:latin typeface="Helvetica Neue" panose="02000503000000020004" pitchFamily="2" charset="0"/>
                        </a:rPr>
                        <a:t>Feature</a:t>
                      </a:r>
                    </a:p>
                  </a:txBody>
                  <a:tcPr marL="9525" marR="9525" marT="9525" marB="0" anchor="b"/>
                </a:tc>
                <a:extLst>
                  <a:ext uri="{0D108BD9-81ED-4DB2-BD59-A6C34878D82A}">
                    <a16:rowId xmlns:a16="http://schemas.microsoft.com/office/drawing/2014/main" val="2354966959"/>
                  </a:ext>
                </a:extLst>
              </a:tr>
              <a:tr h="364519">
                <a:tc>
                  <a:txBody>
                    <a:bodyPr/>
                    <a:lstStyle/>
                    <a:p>
                      <a:pPr algn="ctr" fontAlgn="b"/>
                      <a:r>
                        <a:rPr lang="en-US" sz="1200" b="1" i="0" u="none" strike="noStrike">
                          <a:solidFill>
                            <a:srgbClr val="000000"/>
                          </a:solidFill>
                          <a:effectLst/>
                          <a:latin typeface="Helvetica Neue" panose="02000503000000020004" pitchFamily="2" charset="0"/>
                        </a:rPr>
                        <a:t>1</a:t>
                      </a:r>
                    </a:p>
                  </a:txBody>
                  <a:tcPr marL="9525" marR="9525" marT="9525" marB="0" anchor="b"/>
                </a:tc>
                <a:tc>
                  <a:txBody>
                    <a:bodyPr/>
                    <a:lstStyle/>
                    <a:p>
                      <a:pPr algn="l" fontAlgn="b"/>
                      <a:r>
                        <a:rPr lang="en-US" sz="1200" b="0" i="0" u="none" strike="noStrike">
                          <a:solidFill>
                            <a:srgbClr val="000000"/>
                          </a:solidFill>
                          <a:effectLst/>
                          <a:latin typeface="Helvetica Neue" panose="02000503000000020004" pitchFamily="2" charset="0"/>
                        </a:rPr>
                        <a:t>Sex</a:t>
                      </a:r>
                    </a:p>
                  </a:txBody>
                  <a:tcPr marL="9525" marR="9525" marT="9525" marB="0" anchor="b"/>
                </a:tc>
                <a:extLst>
                  <a:ext uri="{0D108BD9-81ED-4DB2-BD59-A6C34878D82A}">
                    <a16:rowId xmlns:a16="http://schemas.microsoft.com/office/drawing/2014/main" val="3560057009"/>
                  </a:ext>
                </a:extLst>
              </a:tr>
              <a:tr h="364519">
                <a:tc>
                  <a:txBody>
                    <a:bodyPr/>
                    <a:lstStyle/>
                    <a:p>
                      <a:pPr algn="ctr" fontAlgn="b"/>
                      <a:r>
                        <a:rPr lang="en-US" sz="1200" b="1" i="0" u="none" strike="noStrike">
                          <a:solidFill>
                            <a:srgbClr val="000000"/>
                          </a:solidFill>
                          <a:effectLst/>
                          <a:latin typeface="Helvetica Neue" panose="02000503000000020004" pitchFamily="2" charset="0"/>
                        </a:rPr>
                        <a:t>2</a:t>
                      </a:r>
                    </a:p>
                  </a:txBody>
                  <a:tcPr marL="9525" marR="9525" marT="9525" marB="0" anchor="b"/>
                </a:tc>
                <a:tc>
                  <a:txBody>
                    <a:bodyPr/>
                    <a:lstStyle/>
                    <a:p>
                      <a:pPr algn="l" fontAlgn="b"/>
                      <a:r>
                        <a:rPr lang="en-US" sz="1200" b="0" i="0" u="none" strike="noStrike">
                          <a:solidFill>
                            <a:srgbClr val="000000"/>
                          </a:solidFill>
                          <a:effectLst/>
                          <a:latin typeface="Helvetica Neue" panose="02000503000000020004" pitchFamily="2" charset="0"/>
                        </a:rPr>
                        <a:t>Age</a:t>
                      </a:r>
                    </a:p>
                  </a:txBody>
                  <a:tcPr marL="9525" marR="9525" marT="9525" marB="0" anchor="b"/>
                </a:tc>
                <a:extLst>
                  <a:ext uri="{0D108BD9-81ED-4DB2-BD59-A6C34878D82A}">
                    <a16:rowId xmlns:a16="http://schemas.microsoft.com/office/drawing/2014/main" val="3854189512"/>
                  </a:ext>
                </a:extLst>
              </a:tr>
              <a:tr h="364519">
                <a:tc>
                  <a:txBody>
                    <a:bodyPr/>
                    <a:lstStyle/>
                    <a:p>
                      <a:pPr algn="ctr" fontAlgn="b"/>
                      <a:r>
                        <a:rPr lang="en-US" sz="1200" b="1" i="0" u="none" strike="noStrike">
                          <a:solidFill>
                            <a:srgbClr val="000000"/>
                          </a:solidFill>
                          <a:effectLst/>
                          <a:latin typeface="Helvetica Neue" panose="02000503000000020004" pitchFamily="2" charset="0"/>
                        </a:rPr>
                        <a:t>3</a:t>
                      </a:r>
                    </a:p>
                  </a:txBody>
                  <a:tcPr marL="9525" marR="9525" marT="9525" marB="0" anchor="b"/>
                </a:tc>
                <a:tc>
                  <a:txBody>
                    <a:bodyPr/>
                    <a:lstStyle/>
                    <a:p>
                      <a:pPr algn="l" fontAlgn="b"/>
                      <a:r>
                        <a:rPr lang="en-US" sz="1200" b="0" i="0" u="none" strike="noStrike">
                          <a:solidFill>
                            <a:srgbClr val="000000"/>
                          </a:solidFill>
                          <a:effectLst/>
                          <a:latin typeface="Helvetica Neue" panose="02000503000000020004" pitchFamily="2" charset="0"/>
                        </a:rPr>
                        <a:t>SibSp</a:t>
                      </a:r>
                    </a:p>
                  </a:txBody>
                  <a:tcPr marL="9525" marR="9525" marT="9525" marB="0" anchor="b"/>
                </a:tc>
                <a:extLst>
                  <a:ext uri="{0D108BD9-81ED-4DB2-BD59-A6C34878D82A}">
                    <a16:rowId xmlns:a16="http://schemas.microsoft.com/office/drawing/2014/main" val="1108160044"/>
                  </a:ext>
                </a:extLst>
              </a:tr>
              <a:tr h="364519">
                <a:tc>
                  <a:txBody>
                    <a:bodyPr/>
                    <a:lstStyle/>
                    <a:p>
                      <a:pPr algn="ctr" fontAlgn="b"/>
                      <a:r>
                        <a:rPr lang="en-US" sz="1200" b="1" i="0" u="none" strike="noStrike">
                          <a:solidFill>
                            <a:srgbClr val="000000"/>
                          </a:solidFill>
                          <a:effectLst/>
                          <a:latin typeface="Helvetica Neue" panose="02000503000000020004" pitchFamily="2" charset="0"/>
                        </a:rPr>
                        <a:t>4</a:t>
                      </a:r>
                    </a:p>
                  </a:txBody>
                  <a:tcPr marL="9525" marR="9525" marT="9525" marB="0" anchor="b"/>
                </a:tc>
                <a:tc>
                  <a:txBody>
                    <a:bodyPr/>
                    <a:lstStyle/>
                    <a:p>
                      <a:pPr algn="l" fontAlgn="b"/>
                      <a:r>
                        <a:rPr lang="en-US" sz="1200" b="0" i="0" u="none" strike="noStrike">
                          <a:solidFill>
                            <a:srgbClr val="000000"/>
                          </a:solidFill>
                          <a:effectLst/>
                          <a:latin typeface="Helvetica Neue" panose="02000503000000020004" pitchFamily="2" charset="0"/>
                        </a:rPr>
                        <a:t>Parch</a:t>
                      </a:r>
                    </a:p>
                  </a:txBody>
                  <a:tcPr marL="9525" marR="9525" marT="9525" marB="0" anchor="b"/>
                </a:tc>
                <a:extLst>
                  <a:ext uri="{0D108BD9-81ED-4DB2-BD59-A6C34878D82A}">
                    <a16:rowId xmlns:a16="http://schemas.microsoft.com/office/drawing/2014/main" val="1389542271"/>
                  </a:ext>
                </a:extLst>
              </a:tr>
              <a:tr h="364519">
                <a:tc>
                  <a:txBody>
                    <a:bodyPr/>
                    <a:lstStyle/>
                    <a:p>
                      <a:pPr algn="ctr" fontAlgn="b"/>
                      <a:r>
                        <a:rPr lang="en-US" sz="1200" b="1" i="0" u="none" strike="noStrike">
                          <a:solidFill>
                            <a:srgbClr val="000000"/>
                          </a:solidFill>
                          <a:effectLst/>
                          <a:latin typeface="Helvetica Neue" panose="02000503000000020004" pitchFamily="2" charset="0"/>
                        </a:rPr>
                        <a:t>5</a:t>
                      </a:r>
                    </a:p>
                  </a:txBody>
                  <a:tcPr marL="9525" marR="9525" marT="9525" marB="0" anchor="b"/>
                </a:tc>
                <a:tc>
                  <a:txBody>
                    <a:bodyPr/>
                    <a:lstStyle/>
                    <a:p>
                      <a:pPr algn="l" fontAlgn="b"/>
                      <a:r>
                        <a:rPr lang="en-US" sz="1200" b="0" i="0" u="none" strike="noStrike">
                          <a:solidFill>
                            <a:srgbClr val="000000"/>
                          </a:solidFill>
                          <a:effectLst/>
                          <a:latin typeface="Helvetica Neue" panose="02000503000000020004" pitchFamily="2" charset="0"/>
                        </a:rPr>
                        <a:t>Fare</a:t>
                      </a:r>
                    </a:p>
                  </a:txBody>
                  <a:tcPr marL="9525" marR="9525" marT="9525" marB="0" anchor="b"/>
                </a:tc>
                <a:extLst>
                  <a:ext uri="{0D108BD9-81ED-4DB2-BD59-A6C34878D82A}">
                    <a16:rowId xmlns:a16="http://schemas.microsoft.com/office/drawing/2014/main" val="3938107473"/>
                  </a:ext>
                </a:extLst>
              </a:tr>
              <a:tr h="364519">
                <a:tc>
                  <a:txBody>
                    <a:bodyPr/>
                    <a:lstStyle/>
                    <a:p>
                      <a:pPr algn="ctr" fontAlgn="b"/>
                      <a:r>
                        <a:rPr lang="en-US" sz="1200" b="1" i="0" u="none" strike="noStrike">
                          <a:solidFill>
                            <a:srgbClr val="000000"/>
                          </a:solidFill>
                          <a:effectLst/>
                          <a:latin typeface="Helvetica Neue" panose="02000503000000020004" pitchFamily="2" charset="0"/>
                        </a:rPr>
                        <a:t>6</a:t>
                      </a:r>
                    </a:p>
                  </a:txBody>
                  <a:tcPr marL="9525" marR="9525" marT="9525" marB="0" anchor="b"/>
                </a:tc>
                <a:tc>
                  <a:txBody>
                    <a:bodyPr/>
                    <a:lstStyle/>
                    <a:p>
                      <a:pPr algn="l" fontAlgn="b"/>
                      <a:r>
                        <a:rPr lang="en-US" sz="1200" b="0" i="0" u="none" strike="noStrike">
                          <a:solidFill>
                            <a:srgbClr val="000000"/>
                          </a:solidFill>
                          <a:effectLst/>
                          <a:latin typeface="Helvetica Neue" panose="02000503000000020004" pitchFamily="2" charset="0"/>
                        </a:rPr>
                        <a:t>Pclass3</a:t>
                      </a:r>
                    </a:p>
                  </a:txBody>
                  <a:tcPr marL="9525" marR="9525" marT="9525" marB="0" anchor="b"/>
                </a:tc>
                <a:extLst>
                  <a:ext uri="{0D108BD9-81ED-4DB2-BD59-A6C34878D82A}">
                    <a16:rowId xmlns:a16="http://schemas.microsoft.com/office/drawing/2014/main" val="40085739"/>
                  </a:ext>
                </a:extLst>
              </a:tr>
              <a:tr h="364519">
                <a:tc>
                  <a:txBody>
                    <a:bodyPr/>
                    <a:lstStyle/>
                    <a:p>
                      <a:pPr algn="ctr" fontAlgn="b"/>
                      <a:r>
                        <a:rPr lang="en-US" sz="1200" b="1" i="0" u="none" strike="noStrike">
                          <a:solidFill>
                            <a:srgbClr val="000000"/>
                          </a:solidFill>
                          <a:effectLst/>
                          <a:latin typeface="Helvetica Neue" panose="02000503000000020004" pitchFamily="2" charset="0"/>
                        </a:rPr>
                        <a:t>7</a:t>
                      </a:r>
                    </a:p>
                  </a:txBody>
                  <a:tcPr marL="9525" marR="9525" marT="9525" marB="0" anchor="b"/>
                </a:tc>
                <a:tc>
                  <a:txBody>
                    <a:bodyPr/>
                    <a:lstStyle/>
                    <a:p>
                      <a:pPr algn="l" fontAlgn="b"/>
                      <a:r>
                        <a:rPr lang="en-US" sz="1200" b="0" i="0" u="none" strike="noStrike">
                          <a:solidFill>
                            <a:srgbClr val="000000"/>
                          </a:solidFill>
                          <a:effectLst/>
                          <a:latin typeface="Helvetica Neue" panose="02000503000000020004" pitchFamily="2" charset="0"/>
                        </a:rPr>
                        <a:t>Pclass2</a:t>
                      </a:r>
                    </a:p>
                  </a:txBody>
                  <a:tcPr marL="9525" marR="9525" marT="9525" marB="0" anchor="b"/>
                </a:tc>
                <a:extLst>
                  <a:ext uri="{0D108BD9-81ED-4DB2-BD59-A6C34878D82A}">
                    <a16:rowId xmlns:a16="http://schemas.microsoft.com/office/drawing/2014/main" val="2150002"/>
                  </a:ext>
                </a:extLst>
              </a:tr>
              <a:tr h="364519">
                <a:tc>
                  <a:txBody>
                    <a:bodyPr/>
                    <a:lstStyle/>
                    <a:p>
                      <a:pPr algn="ctr" fontAlgn="b"/>
                      <a:r>
                        <a:rPr lang="en-US" sz="1200" b="1" i="0" u="none" strike="noStrike">
                          <a:solidFill>
                            <a:srgbClr val="000000"/>
                          </a:solidFill>
                          <a:effectLst/>
                          <a:latin typeface="Helvetica Neue" panose="02000503000000020004" pitchFamily="2" charset="0"/>
                        </a:rPr>
                        <a:t>8</a:t>
                      </a:r>
                    </a:p>
                  </a:txBody>
                  <a:tcPr marL="9525" marR="9525" marT="9525" marB="0" anchor="b"/>
                </a:tc>
                <a:tc>
                  <a:txBody>
                    <a:bodyPr/>
                    <a:lstStyle/>
                    <a:p>
                      <a:pPr algn="l" fontAlgn="b"/>
                      <a:r>
                        <a:rPr lang="en-US" sz="1200" b="0" i="0" u="none" strike="noStrike">
                          <a:solidFill>
                            <a:srgbClr val="000000"/>
                          </a:solidFill>
                          <a:effectLst/>
                          <a:latin typeface="Helvetica Neue" panose="02000503000000020004" pitchFamily="2" charset="0"/>
                        </a:rPr>
                        <a:t>Pclass1</a:t>
                      </a:r>
                    </a:p>
                  </a:txBody>
                  <a:tcPr marL="9525" marR="9525" marT="9525" marB="0" anchor="b"/>
                </a:tc>
                <a:extLst>
                  <a:ext uri="{0D108BD9-81ED-4DB2-BD59-A6C34878D82A}">
                    <a16:rowId xmlns:a16="http://schemas.microsoft.com/office/drawing/2014/main" val="3361902443"/>
                  </a:ext>
                </a:extLst>
              </a:tr>
              <a:tr h="364519">
                <a:tc>
                  <a:txBody>
                    <a:bodyPr/>
                    <a:lstStyle/>
                    <a:p>
                      <a:pPr algn="ctr" fontAlgn="b"/>
                      <a:r>
                        <a:rPr lang="en-US" sz="1200" b="1" i="0" u="none" strike="noStrike">
                          <a:solidFill>
                            <a:srgbClr val="000000"/>
                          </a:solidFill>
                          <a:effectLst/>
                          <a:latin typeface="Helvetica Neue" panose="02000503000000020004" pitchFamily="2" charset="0"/>
                        </a:rPr>
                        <a:t>9</a:t>
                      </a:r>
                    </a:p>
                  </a:txBody>
                  <a:tcPr marL="9525" marR="9525" marT="9525" marB="0" anchor="b"/>
                </a:tc>
                <a:tc>
                  <a:txBody>
                    <a:bodyPr/>
                    <a:lstStyle/>
                    <a:p>
                      <a:pPr algn="l" fontAlgn="b"/>
                      <a:r>
                        <a:rPr lang="en-US" sz="1200" b="0" i="0" u="none" strike="noStrike">
                          <a:solidFill>
                            <a:srgbClr val="000000"/>
                          </a:solidFill>
                          <a:effectLst/>
                          <a:latin typeface="Helvetica Neue" panose="02000503000000020004" pitchFamily="2" charset="0"/>
                        </a:rPr>
                        <a:t>Embarked_Q</a:t>
                      </a:r>
                    </a:p>
                  </a:txBody>
                  <a:tcPr marL="9525" marR="9525" marT="9525" marB="0" anchor="b"/>
                </a:tc>
                <a:extLst>
                  <a:ext uri="{0D108BD9-81ED-4DB2-BD59-A6C34878D82A}">
                    <a16:rowId xmlns:a16="http://schemas.microsoft.com/office/drawing/2014/main" val="3367372902"/>
                  </a:ext>
                </a:extLst>
              </a:tr>
              <a:tr h="364519">
                <a:tc>
                  <a:txBody>
                    <a:bodyPr/>
                    <a:lstStyle/>
                    <a:p>
                      <a:pPr algn="ctr" fontAlgn="b"/>
                      <a:r>
                        <a:rPr lang="en-US" sz="1200" b="1" i="0" u="none" strike="noStrike" dirty="0">
                          <a:solidFill>
                            <a:srgbClr val="000000"/>
                          </a:solidFill>
                          <a:effectLst/>
                          <a:latin typeface="Helvetica Neue" panose="02000503000000020004" pitchFamily="2" charset="0"/>
                        </a:rPr>
                        <a:t>10</a:t>
                      </a:r>
                    </a:p>
                  </a:txBody>
                  <a:tcPr marL="9525" marR="9525" marT="9525" marB="0" anchor="b"/>
                </a:tc>
                <a:tc>
                  <a:txBody>
                    <a:bodyPr/>
                    <a:lstStyle/>
                    <a:p>
                      <a:pPr algn="l" fontAlgn="b"/>
                      <a:r>
                        <a:rPr lang="en-US" sz="1200" b="0" i="0" u="none" strike="noStrike" dirty="0" err="1">
                          <a:solidFill>
                            <a:srgbClr val="000000"/>
                          </a:solidFill>
                          <a:effectLst/>
                          <a:latin typeface="Helvetica Neue" panose="02000503000000020004" pitchFamily="2" charset="0"/>
                        </a:rPr>
                        <a:t>Embarked_C</a:t>
                      </a:r>
                      <a:endParaRPr lang="en-US" sz="120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46341586"/>
                  </a:ext>
                </a:extLst>
              </a:tr>
            </a:tbl>
          </a:graphicData>
        </a:graphic>
      </p:graphicFrame>
      <p:sp>
        <p:nvSpPr>
          <p:cNvPr id="13" name="Title 1">
            <a:extLst>
              <a:ext uri="{FF2B5EF4-FFF2-40B4-BE49-F238E27FC236}">
                <a16:creationId xmlns:a16="http://schemas.microsoft.com/office/drawing/2014/main" id="{7026B244-253E-844D-9B8E-820EAACDF8D9}"/>
              </a:ext>
            </a:extLst>
          </p:cNvPr>
          <p:cNvSpPr txBox="1">
            <a:spLocks/>
          </p:cNvSpPr>
          <p:nvPr/>
        </p:nvSpPr>
        <p:spPr>
          <a:xfrm>
            <a:off x="2156542" y="1054424"/>
            <a:ext cx="2815303" cy="3338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Base Model</a:t>
            </a:r>
          </a:p>
        </p:txBody>
      </p:sp>
      <p:sp>
        <p:nvSpPr>
          <p:cNvPr id="14" name="TextBox 13">
            <a:extLst>
              <a:ext uri="{FF2B5EF4-FFF2-40B4-BE49-F238E27FC236}">
                <a16:creationId xmlns:a16="http://schemas.microsoft.com/office/drawing/2014/main" id="{95C7E2BC-F2B4-B648-AA61-5B4447E570CE}"/>
              </a:ext>
            </a:extLst>
          </p:cNvPr>
          <p:cNvSpPr txBox="1"/>
          <p:nvPr/>
        </p:nvSpPr>
        <p:spPr>
          <a:xfrm>
            <a:off x="2849714" y="1388260"/>
            <a:ext cx="1877961" cy="369332"/>
          </a:xfrm>
          <a:prstGeom prst="rect">
            <a:avLst/>
          </a:prstGeom>
          <a:noFill/>
        </p:spPr>
        <p:txBody>
          <a:bodyPr wrap="square" rtlCol="0">
            <a:spAutoFit/>
          </a:bodyPr>
          <a:lstStyle/>
          <a:p>
            <a:r>
              <a:rPr lang="en-US" dirty="0"/>
              <a:t>76% Accuracy</a:t>
            </a:r>
          </a:p>
        </p:txBody>
      </p:sp>
      <p:sp>
        <p:nvSpPr>
          <p:cNvPr id="15" name="TextBox 14">
            <a:extLst>
              <a:ext uri="{FF2B5EF4-FFF2-40B4-BE49-F238E27FC236}">
                <a16:creationId xmlns:a16="http://schemas.microsoft.com/office/drawing/2014/main" id="{D33F01B3-4E3E-BE48-858C-72C75692294A}"/>
              </a:ext>
            </a:extLst>
          </p:cNvPr>
          <p:cNvSpPr txBox="1"/>
          <p:nvPr/>
        </p:nvSpPr>
        <p:spPr>
          <a:xfrm>
            <a:off x="7495458" y="1388260"/>
            <a:ext cx="1877961" cy="369332"/>
          </a:xfrm>
          <a:prstGeom prst="rect">
            <a:avLst/>
          </a:prstGeom>
          <a:noFill/>
        </p:spPr>
        <p:txBody>
          <a:bodyPr wrap="square" rtlCol="0">
            <a:spAutoFit/>
          </a:bodyPr>
          <a:lstStyle/>
          <a:p>
            <a:r>
              <a:rPr lang="en-US" dirty="0"/>
              <a:t>81% Accuracy</a:t>
            </a:r>
          </a:p>
        </p:txBody>
      </p:sp>
    </p:spTree>
    <p:extLst>
      <p:ext uri="{BB962C8B-B14F-4D97-AF65-F5344CB8AC3E}">
        <p14:creationId xmlns:p14="http://schemas.microsoft.com/office/powerpoint/2010/main" val="372362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indoor, person, sitting, photo&#10;&#10;Description automatically generated">
            <a:extLst>
              <a:ext uri="{FF2B5EF4-FFF2-40B4-BE49-F238E27FC236}">
                <a16:creationId xmlns:a16="http://schemas.microsoft.com/office/drawing/2014/main" id="{57ABF260-C161-4743-9D3B-DBBAC4D64472}"/>
              </a:ext>
            </a:extLst>
          </p:cNvPr>
          <p:cNvPicPr>
            <a:picLocks noChangeAspect="1"/>
          </p:cNvPicPr>
          <p:nvPr/>
        </p:nvPicPr>
        <p:blipFill>
          <a:blip r:embed="rId3"/>
          <a:stretch>
            <a:fillRect/>
          </a:stretch>
        </p:blipFill>
        <p:spPr>
          <a:xfrm>
            <a:off x="1240081" y="666345"/>
            <a:ext cx="9711837" cy="5372505"/>
          </a:xfrm>
          <a:prstGeom prst="rect">
            <a:avLst/>
          </a:prstGeom>
        </p:spPr>
      </p:pic>
    </p:spTree>
    <p:extLst>
      <p:ext uri="{BB962C8B-B14F-4D97-AF65-F5344CB8AC3E}">
        <p14:creationId xmlns:p14="http://schemas.microsoft.com/office/powerpoint/2010/main" val="145583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DB8DA-9234-DA4B-8E4E-5AF960F3E970}"/>
              </a:ext>
            </a:extLst>
          </p:cNvPr>
          <p:cNvSpPr>
            <a:spLocks noGrp="1"/>
          </p:cNvSpPr>
          <p:nvPr>
            <p:ph type="title"/>
          </p:nvPr>
        </p:nvSpPr>
        <p:spPr>
          <a:xfrm>
            <a:off x="265632" y="194209"/>
            <a:ext cx="10515600" cy="1325563"/>
          </a:xfrm>
        </p:spPr>
        <p:txBody>
          <a:bodyPr/>
          <a:lstStyle/>
          <a:p>
            <a:r>
              <a:rPr lang="en-US" dirty="0"/>
              <a:t>“Graph” is NOT</a:t>
            </a:r>
          </a:p>
        </p:txBody>
      </p:sp>
      <p:pic>
        <p:nvPicPr>
          <p:cNvPr id="5" name="Picture 4" descr="Chart, line chart&#10;&#10;Description automatically generated">
            <a:extLst>
              <a:ext uri="{FF2B5EF4-FFF2-40B4-BE49-F238E27FC236}">
                <a16:creationId xmlns:a16="http://schemas.microsoft.com/office/drawing/2014/main" id="{0D9CEADD-04E6-D343-AF85-54874DE38797}"/>
              </a:ext>
            </a:extLst>
          </p:cNvPr>
          <p:cNvPicPr>
            <a:picLocks noChangeAspect="1"/>
          </p:cNvPicPr>
          <p:nvPr/>
        </p:nvPicPr>
        <p:blipFill>
          <a:blip r:embed="rId3"/>
          <a:stretch>
            <a:fillRect/>
          </a:stretch>
        </p:blipFill>
        <p:spPr>
          <a:xfrm>
            <a:off x="7610311" y="78619"/>
            <a:ext cx="4508500" cy="2641600"/>
          </a:xfrm>
          <a:prstGeom prst="rect">
            <a:avLst/>
          </a:prstGeom>
        </p:spPr>
      </p:pic>
      <p:pic>
        <p:nvPicPr>
          <p:cNvPr id="7" name="Picture 6" descr="Chart, pie chart&#10;&#10;Description automatically generated">
            <a:extLst>
              <a:ext uri="{FF2B5EF4-FFF2-40B4-BE49-F238E27FC236}">
                <a16:creationId xmlns:a16="http://schemas.microsoft.com/office/drawing/2014/main" id="{BED7FD2E-232E-DF40-8593-C92DE346DA48}"/>
              </a:ext>
            </a:extLst>
          </p:cNvPr>
          <p:cNvPicPr>
            <a:picLocks noChangeAspect="1"/>
          </p:cNvPicPr>
          <p:nvPr/>
        </p:nvPicPr>
        <p:blipFill>
          <a:blip r:embed="rId4"/>
          <a:stretch>
            <a:fillRect/>
          </a:stretch>
        </p:blipFill>
        <p:spPr>
          <a:xfrm>
            <a:off x="131243" y="1293630"/>
            <a:ext cx="3124200" cy="2603500"/>
          </a:xfrm>
          <a:prstGeom prst="rect">
            <a:avLst/>
          </a:prstGeom>
        </p:spPr>
      </p:pic>
      <p:pic>
        <p:nvPicPr>
          <p:cNvPr id="9" name="Graphic 8">
            <a:extLst>
              <a:ext uri="{FF2B5EF4-FFF2-40B4-BE49-F238E27FC236}">
                <a16:creationId xmlns:a16="http://schemas.microsoft.com/office/drawing/2014/main" id="{7EE027FE-1D6C-C74E-8D83-C1B74EC884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89832" y="1401359"/>
            <a:ext cx="4014498" cy="2349347"/>
          </a:xfrm>
          <a:prstGeom prst="rect">
            <a:avLst/>
          </a:prstGeom>
        </p:spPr>
      </p:pic>
      <p:pic>
        <p:nvPicPr>
          <p:cNvPr id="11" name="Graphic 10">
            <a:extLst>
              <a:ext uri="{FF2B5EF4-FFF2-40B4-BE49-F238E27FC236}">
                <a16:creationId xmlns:a16="http://schemas.microsoft.com/office/drawing/2014/main" id="{A85825C7-14D0-E040-93DB-731B17B167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4707" y="5428121"/>
            <a:ext cx="5630250" cy="1351260"/>
          </a:xfrm>
          <a:prstGeom prst="rect">
            <a:avLst/>
          </a:prstGeom>
        </p:spPr>
      </p:pic>
      <p:pic>
        <p:nvPicPr>
          <p:cNvPr id="14" name="Graphic 13">
            <a:extLst>
              <a:ext uri="{FF2B5EF4-FFF2-40B4-BE49-F238E27FC236}">
                <a16:creationId xmlns:a16="http://schemas.microsoft.com/office/drawing/2014/main" id="{1E96EA61-8503-C048-AF7E-3C17B07EFF9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32789" y="4105382"/>
            <a:ext cx="4709652" cy="1351259"/>
          </a:xfrm>
          <a:prstGeom prst="rect">
            <a:avLst/>
          </a:prstGeom>
        </p:spPr>
      </p:pic>
      <p:pic>
        <p:nvPicPr>
          <p:cNvPr id="16" name="Picture 15" descr="Chart, scatter chart&#10;&#10;Description automatically generated">
            <a:extLst>
              <a:ext uri="{FF2B5EF4-FFF2-40B4-BE49-F238E27FC236}">
                <a16:creationId xmlns:a16="http://schemas.microsoft.com/office/drawing/2014/main" id="{4EE65603-C1E9-C842-AFA9-0BE4A90EFD0E}"/>
              </a:ext>
            </a:extLst>
          </p:cNvPr>
          <p:cNvPicPr>
            <a:picLocks noChangeAspect="1"/>
          </p:cNvPicPr>
          <p:nvPr/>
        </p:nvPicPr>
        <p:blipFill>
          <a:blip r:embed="rId11"/>
          <a:stretch>
            <a:fillRect/>
          </a:stretch>
        </p:blipFill>
        <p:spPr>
          <a:xfrm>
            <a:off x="6172393" y="3877375"/>
            <a:ext cx="2675539" cy="1424077"/>
          </a:xfrm>
          <a:prstGeom prst="rect">
            <a:avLst/>
          </a:prstGeom>
        </p:spPr>
      </p:pic>
      <p:pic>
        <p:nvPicPr>
          <p:cNvPr id="18" name="Picture 17" descr="Text, icon&#10;&#10;Description automatically generated">
            <a:extLst>
              <a:ext uri="{FF2B5EF4-FFF2-40B4-BE49-F238E27FC236}">
                <a16:creationId xmlns:a16="http://schemas.microsoft.com/office/drawing/2014/main" id="{0713DE8D-D8B5-DE46-9C8C-8D9B2244D8CF}"/>
              </a:ext>
            </a:extLst>
          </p:cNvPr>
          <p:cNvPicPr>
            <a:picLocks noChangeAspect="1"/>
          </p:cNvPicPr>
          <p:nvPr/>
        </p:nvPicPr>
        <p:blipFill>
          <a:blip r:embed="rId12"/>
          <a:stretch>
            <a:fillRect/>
          </a:stretch>
        </p:blipFill>
        <p:spPr>
          <a:xfrm>
            <a:off x="8847932" y="2889507"/>
            <a:ext cx="3136900" cy="2590800"/>
          </a:xfrm>
          <a:prstGeom prst="rect">
            <a:avLst/>
          </a:prstGeom>
        </p:spPr>
      </p:pic>
      <p:cxnSp>
        <p:nvCxnSpPr>
          <p:cNvPr id="20" name="Straight Connector 19">
            <a:extLst>
              <a:ext uri="{FF2B5EF4-FFF2-40B4-BE49-F238E27FC236}">
                <a16:creationId xmlns:a16="http://schemas.microsoft.com/office/drawing/2014/main" id="{DBE18FB1-887E-CD44-907A-BA4E90DDB46E}"/>
              </a:ext>
            </a:extLst>
          </p:cNvPr>
          <p:cNvCxnSpPr>
            <a:cxnSpLocks/>
          </p:cNvCxnSpPr>
          <p:nvPr/>
        </p:nvCxnSpPr>
        <p:spPr>
          <a:xfrm flipV="1">
            <a:off x="807039" y="1248131"/>
            <a:ext cx="10627877" cy="4831759"/>
          </a:xfrm>
          <a:prstGeom prst="line">
            <a:avLst/>
          </a:prstGeom>
          <a:ln w="381000">
            <a:solidFill>
              <a:srgbClr val="FF0000">
                <a:alpha val="91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5ECA69-806A-6942-8EDB-E2EF627BB06A}"/>
              </a:ext>
            </a:extLst>
          </p:cNvPr>
          <p:cNvCxnSpPr>
            <a:cxnSpLocks/>
          </p:cNvCxnSpPr>
          <p:nvPr/>
        </p:nvCxnSpPr>
        <p:spPr>
          <a:xfrm>
            <a:off x="1032387" y="1364580"/>
            <a:ext cx="10564418" cy="5046052"/>
          </a:xfrm>
          <a:prstGeom prst="line">
            <a:avLst/>
          </a:prstGeom>
          <a:ln w="381000">
            <a:solidFill>
              <a:srgbClr val="FF0000">
                <a:alpha val="91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21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3883-2FB4-584F-B8DE-1A26CCFBA03E}"/>
              </a:ext>
            </a:extLst>
          </p:cNvPr>
          <p:cNvSpPr>
            <a:spLocks noGrp="1"/>
          </p:cNvSpPr>
          <p:nvPr>
            <p:ph type="title"/>
          </p:nvPr>
        </p:nvSpPr>
        <p:spPr/>
        <p:txBody>
          <a:bodyPr/>
          <a:lstStyle/>
          <a:p>
            <a:r>
              <a:rPr lang="en-US" dirty="0"/>
              <a:t>”Graph” is a Database</a:t>
            </a:r>
          </a:p>
        </p:txBody>
      </p:sp>
      <p:sp>
        <p:nvSpPr>
          <p:cNvPr id="4" name="Oval 3">
            <a:extLst>
              <a:ext uri="{FF2B5EF4-FFF2-40B4-BE49-F238E27FC236}">
                <a16:creationId xmlns:a16="http://schemas.microsoft.com/office/drawing/2014/main" id="{25C52912-E182-B145-9C7C-44B5A506F6C1}"/>
              </a:ext>
            </a:extLst>
          </p:cNvPr>
          <p:cNvSpPr/>
          <p:nvPr/>
        </p:nvSpPr>
        <p:spPr>
          <a:xfrm>
            <a:off x="3696930" y="2195052"/>
            <a:ext cx="1081548" cy="1052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cxnSp>
        <p:nvCxnSpPr>
          <p:cNvPr id="6" name="Straight Arrow Connector 5">
            <a:extLst>
              <a:ext uri="{FF2B5EF4-FFF2-40B4-BE49-F238E27FC236}">
                <a16:creationId xmlns:a16="http://schemas.microsoft.com/office/drawing/2014/main" id="{C04B2F3F-9E7D-2F49-8A22-38EA6DEFF6C8}"/>
              </a:ext>
            </a:extLst>
          </p:cNvPr>
          <p:cNvCxnSpPr>
            <a:stCxn id="4" idx="6"/>
          </p:cNvCxnSpPr>
          <p:nvPr/>
        </p:nvCxnSpPr>
        <p:spPr>
          <a:xfrm>
            <a:off x="4778478" y="2721078"/>
            <a:ext cx="20549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FE5EEFCF-A7C2-A54A-87D5-B5547052785A}"/>
              </a:ext>
            </a:extLst>
          </p:cNvPr>
          <p:cNvSpPr/>
          <p:nvPr/>
        </p:nvSpPr>
        <p:spPr>
          <a:xfrm>
            <a:off x="6833420" y="2195052"/>
            <a:ext cx="1081548" cy="1052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8" name="TextBox 7">
            <a:extLst>
              <a:ext uri="{FF2B5EF4-FFF2-40B4-BE49-F238E27FC236}">
                <a16:creationId xmlns:a16="http://schemas.microsoft.com/office/drawing/2014/main" id="{32AEE61D-8F7A-304F-8C2B-292EED611E18}"/>
              </a:ext>
            </a:extLst>
          </p:cNvPr>
          <p:cNvSpPr txBox="1"/>
          <p:nvPr/>
        </p:nvSpPr>
        <p:spPr>
          <a:xfrm>
            <a:off x="5152103" y="2359743"/>
            <a:ext cx="1356852" cy="369332"/>
          </a:xfrm>
          <a:prstGeom prst="rect">
            <a:avLst/>
          </a:prstGeom>
          <a:noFill/>
        </p:spPr>
        <p:txBody>
          <a:bodyPr wrap="square" rtlCol="0">
            <a:spAutoFit/>
          </a:bodyPr>
          <a:lstStyle/>
          <a:p>
            <a:r>
              <a:rPr lang="en-US" dirty="0"/>
              <a:t>Relationship</a:t>
            </a:r>
          </a:p>
        </p:txBody>
      </p:sp>
      <p:sp>
        <p:nvSpPr>
          <p:cNvPr id="10" name="TextBox 9">
            <a:extLst>
              <a:ext uri="{FF2B5EF4-FFF2-40B4-BE49-F238E27FC236}">
                <a16:creationId xmlns:a16="http://schemas.microsoft.com/office/drawing/2014/main" id="{DD7A94DA-5D92-124A-988F-6AB5282EA0AB}"/>
              </a:ext>
            </a:extLst>
          </p:cNvPr>
          <p:cNvSpPr txBox="1"/>
          <p:nvPr/>
        </p:nvSpPr>
        <p:spPr>
          <a:xfrm>
            <a:off x="3834580" y="3429000"/>
            <a:ext cx="1317523" cy="2031325"/>
          </a:xfrm>
          <a:prstGeom prst="rect">
            <a:avLst/>
          </a:prstGeom>
          <a:noFill/>
        </p:spPr>
        <p:txBody>
          <a:bodyPr wrap="square" rtlCol="0">
            <a:spAutoFit/>
          </a:bodyPr>
          <a:lstStyle/>
          <a:p>
            <a:r>
              <a:rPr lang="en-US" dirty="0"/>
              <a:t>Person</a:t>
            </a:r>
          </a:p>
          <a:p>
            <a:r>
              <a:rPr lang="en-US" dirty="0"/>
              <a:t>Person</a:t>
            </a:r>
          </a:p>
          <a:p>
            <a:r>
              <a:rPr lang="en-US" dirty="0"/>
              <a:t>Car</a:t>
            </a:r>
          </a:p>
          <a:p>
            <a:r>
              <a:rPr lang="en-US" dirty="0"/>
              <a:t>Company</a:t>
            </a:r>
          </a:p>
          <a:p>
            <a:r>
              <a:rPr lang="en-US" dirty="0"/>
              <a:t>City</a:t>
            </a:r>
          </a:p>
          <a:p>
            <a:r>
              <a:rPr lang="en-US" dirty="0"/>
              <a:t>Movie</a:t>
            </a:r>
          </a:p>
          <a:p>
            <a:r>
              <a:rPr lang="en-US" dirty="0"/>
              <a:t>Book</a:t>
            </a:r>
          </a:p>
        </p:txBody>
      </p:sp>
      <p:sp>
        <p:nvSpPr>
          <p:cNvPr id="11" name="TextBox 10">
            <a:extLst>
              <a:ext uri="{FF2B5EF4-FFF2-40B4-BE49-F238E27FC236}">
                <a16:creationId xmlns:a16="http://schemas.microsoft.com/office/drawing/2014/main" id="{AD0A4B8C-7D90-7243-893D-8E41701F4B58}"/>
              </a:ext>
            </a:extLst>
          </p:cNvPr>
          <p:cNvSpPr txBox="1"/>
          <p:nvPr/>
        </p:nvSpPr>
        <p:spPr>
          <a:xfrm>
            <a:off x="6956322" y="3429000"/>
            <a:ext cx="1317523" cy="2031325"/>
          </a:xfrm>
          <a:prstGeom prst="rect">
            <a:avLst/>
          </a:prstGeom>
          <a:noFill/>
        </p:spPr>
        <p:txBody>
          <a:bodyPr wrap="square" rtlCol="0">
            <a:spAutoFit/>
          </a:bodyPr>
          <a:lstStyle/>
          <a:p>
            <a:r>
              <a:rPr lang="en-US" dirty="0"/>
              <a:t>Person</a:t>
            </a:r>
          </a:p>
          <a:p>
            <a:r>
              <a:rPr lang="en-US" dirty="0"/>
              <a:t>Book</a:t>
            </a:r>
          </a:p>
          <a:p>
            <a:r>
              <a:rPr lang="en-US" dirty="0"/>
              <a:t>Company</a:t>
            </a:r>
          </a:p>
          <a:p>
            <a:r>
              <a:rPr lang="en-US" dirty="0"/>
              <a:t>City</a:t>
            </a:r>
          </a:p>
          <a:p>
            <a:r>
              <a:rPr lang="en-US" dirty="0"/>
              <a:t>State</a:t>
            </a:r>
          </a:p>
          <a:p>
            <a:r>
              <a:rPr lang="en-US" dirty="0"/>
              <a:t>Person</a:t>
            </a:r>
          </a:p>
          <a:p>
            <a:r>
              <a:rPr lang="en-US" dirty="0"/>
              <a:t>Author</a:t>
            </a:r>
          </a:p>
        </p:txBody>
      </p:sp>
      <p:sp>
        <p:nvSpPr>
          <p:cNvPr id="12" name="TextBox 11">
            <a:extLst>
              <a:ext uri="{FF2B5EF4-FFF2-40B4-BE49-F238E27FC236}">
                <a16:creationId xmlns:a16="http://schemas.microsoft.com/office/drawing/2014/main" id="{B92D21FD-F08C-A941-959A-D1FDDA26CEC0}"/>
              </a:ext>
            </a:extLst>
          </p:cNvPr>
          <p:cNvSpPr txBox="1"/>
          <p:nvPr/>
        </p:nvSpPr>
        <p:spPr>
          <a:xfrm>
            <a:off x="4822722" y="3429000"/>
            <a:ext cx="2133599" cy="2031325"/>
          </a:xfrm>
          <a:prstGeom prst="rect">
            <a:avLst/>
          </a:prstGeom>
          <a:noFill/>
        </p:spPr>
        <p:txBody>
          <a:bodyPr wrap="square" rtlCol="0">
            <a:spAutoFit/>
          </a:bodyPr>
          <a:lstStyle/>
          <a:p>
            <a:pPr algn="ctr"/>
            <a:r>
              <a:rPr lang="en-US" dirty="0"/>
              <a:t>CONNECTED</a:t>
            </a:r>
          </a:p>
          <a:p>
            <a:pPr algn="ctr"/>
            <a:r>
              <a:rPr lang="en-US" dirty="0"/>
              <a:t>READ</a:t>
            </a:r>
          </a:p>
          <a:p>
            <a:pPr algn="ctr"/>
            <a:r>
              <a:rPr lang="en-US" dirty="0"/>
              <a:t>MANUFACTURED_BY</a:t>
            </a:r>
          </a:p>
          <a:p>
            <a:pPr algn="ctr"/>
            <a:r>
              <a:rPr lang="en-US" dirty="0"/>
              <a:t>LOCATED_IN</a:t>
            </a:r>
          </a:p>
          <a:p>
            <a:pPr algn="ctr"/>
            <a:r>
              <a:rPr lang="en-US" dirty="0"/>
              <a:t>LOCATED_IN</a:t>
            </a:r>
          </a:p>
          <a:p>
            <a:pPr algn="ctr"/>
            <a:r>
              <a:rPr lang="en-US" dirty="0"/>
              <a:t>WATCHED_BY</a:t>
            </a:r>
          </a:p>
          <a:p>
            <a:pPr algn="ctr"/>
            <a:r>
              <a:rPr lang="en-US" dirty="0"/>
              <a:t>WRITTEN_BY</a:t>
            </a:r>
          </a:p>
        </p:txBody>
      </p:sp>
    </p:spTree>
    <p:extLst>
      <p:ext uri="{BB962C8B-B14F-4D97-AF65-F5344CB8AC3E}">
        <p14:creationId xmlns:p14="http://schemas.microsoft.com/office/powerpoint/2010/main" val="389959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A821-F3D6-8644-8900-348E66597C0A}"/>
              </a:ext>
            </a:extLst>
          </p:cNvPr>
          <p:cNvSpPr>
            <a:spLocks noGrp="1"/>
          </p:cNvSpPr>
          <p:nvPr>
            <p:ph type="title"/>
          </p:nvPr>
        </p:nvSpPr>
        <p:spPr/>
        <p:txBody>
          <a:bodyPr/>
          <a:lstStyle/>
          <a:p>
            <a:r>
              <a:rPr lang="en-US" dirty="0"/>
              <a:t>Simple Example</a:t>
            </a:r>
          </a:p>
        </p:txBody>
      </p:sp>
      <p:sp>
        <p:nvSpPr>
          <p:cNvPr id="3" name="Content Placeholder 2">
            <a:extLst>
              <a:ext uri="{FF2B5EF4-FFF2-40B4-BE49-F238E27FC236}">
                <a16:creationId xmlns:a16="http://schemas.microsoft.com/office/drawing/2014/main" id="{41FF1537-8DA4-1A4A-9A3A-FD50E33A7437}"/>
              </a:ext>
            </a:extLst>
          </p:cNvPr>
          <p:cNvSpPr>
            <a:spLocks noGrp="1"/>
          </p:cNvSpPr>
          <p:nvPr>
            <p:ph idx="1"/>
          </p:nvPr>
        </p:nvSpPr>
        <p:spPr>
          <a:xfrm>
            <a:off x="3903406" y="3415527"/>
            <a:ext cx="5112774" cy="638699"/>
          </a:xfrm>
        </p:spPr>
        <p:txBody>
          <a:bodyPr>
            <a:normAutofit/>
          </a:bodyPr>
          <a:lstStyle/>
          <a:p>
            <a:pPr marL="0" indent="0">
              <a:buNone/>
            </a:pPr>
            <a:r>
              <a:rPr lang="en-US" sz="3200" dirty="0"/>
              <a:t>“Emily loves pizza very much”</a:t>
            </a:r>
          </a:p>
        </p:txBody>
      </p:sp>
      <p:sp>
        <p:nvSpPr>
          <p:cNvPr id="4" name="TextBox 3">
            <a:extLst>
              <a:ext uri="{FF2B5EF4-FFF2-40B4-BE49-F238E27FC236}">
                <a16:creationId xmlns:a16="http://schemas.microsoft.com/office/drawing/2014/main" id="{F203B4B7-D6DE-BB40-8451-508E41F6EC76}"/>
              </a:ext>
            </a:extLst>
          </p:cNvPr>
          <p:cNvSpPr txBox="1"/>
          <p:nvPr/>
        </p:nvSpPr>
        <p:spPr>
          <a:xfrm>
            <a:off x="285135" y="1917290"/>
            <a:ext cx="1278194" cy="584775"/>
          </a:xfrm>
          <a:prstGeom prst="rect">
            <a:avLst/>
          </a:prstGeom>
          <a:noFill/>
        </p:spPr>
        <p:txBody>
          <a:bodyPr wrap="square" rtlCol="0">
            <a:spAutoFit/>
          </a:bodyPr>
          <a:lstStyle/>
          <a:p>
            <a:r>
              <a:rPr lang="en-US" sz="3200" dirty="0"/>
              <a:t>RDMS</a:t>
            </a:r>
            <a:endParaRPr lang="en-US" dirty="0"/>
          </a:p>
        </p:txBody>
      </p:sp>
      <p:sp>
        <p:nvSpPr>
          <p:cNvPr id="5" name="TextBox 4">
            <a:extLst>
              <a:ext uri="{FF2B5EF4-FFF2-40B4-BE49-F238E27FC236}">
                <a16:creationId xmlns:a16="http://schemas.microsoft.com/office/drawing/2014/main" id="{B84872C4-7B6D-1F4E-8B01-BA7A6D909355}"/>
              </a:ext>
            </a:extLst>
          </p:cNvPr>
          <p:cNvSpPr txBox="1"/>
          <p:nvPr/>
        </p:nvSpPr>
        <p:spPr>
          <a:xfrm>
            <a:off x="285134" y="5029200"/>
            <a:ext cx="1553497" cy="584775"/>
          </a:xfrm>
          <a:prstGeom prst="rect">
            <a:avLst/>
          </a:prstGeom>
          <a:noFill/>
        </p:spPr>
        <p:txBody>
          <a:bodyPr wrap="square" rtlCol="0">
            <a:spAutoFit/>
          </a:bodyPr>
          <a:lstStyle/>
          <a:p>
            <a:r>
              <a:rPr lang="en-US" sz="3200" dirty="0"/>
              <a:t>GRAPH</a:t>
            </a:r>
            <a:endParaRPr lang="en-US" dirty="0"/>
          </a:p>
        </p:txBody>
      </p:sp>
      <p:pic>
        <p:nvPicPr>
          <p:cNvPr id="6" name="Picture 5">
            <a:extLst>
              <a:ext uri="{FF2B5EF4-FFF2-40B4-BE49-F238E27FC236}">
                <a16:creationId xmlns:a16="http://schemas.microsoft.com/office/drawing/2014/main" id="{01762272-9926-3F48-9FAD-CD382FE2C423}"/>
              </a:ext>
            </a:extLst>
          </p:cNvPr>
          <p:cNvPicPr>
            <a:picLocks noChangeAspect="1"/>
          </p:cNvPicPr>
          <p:nvPr/>
        </p:nvPicPr>
        <p:blipFill>
          <a:blip r:embed="rId3"/>
          <a:stretch>
            <a:fillRect/>
          </a:stretch>
        </p:blipFill>
        <p:spPr>
          <a:xfrm>
            <a:off x="2116393" y="1663805"/>
            <a:ext cx="4412226" cy="1091743"/>
          </a:xfrm>
          <a:prstGeom prst="rect">
            <a:avLst/>
          </a:prstGeom>
        </p:spPr>
      </p:pic>
      <p:sp>
        <p:nvSpPr>
          <p:cNvPr id="8" name="Rectangle 7">
            <a:extLst>
              <a:ext uri="{FF2B5EF4-FFF2-40B4-BE49-F238E27FC236}">
                <a16:creationId xmlns:a16="http://schemas.microsoft.com/office/drawing/2014/main" id="{755C20F7-68E7-4642-8845-8D51925DD9B6}"/>
              </a:ext>
            </a:extLst>
          </p:cNvPr>
          <p:cNvSpPr/>
          <p:nvPr/>
        </p:nvSpPr>
        <p:spPr>
          <a:xfrm>
            <a:off x="6646606" y="1822179"/>
            <a:ext cx="1771233" cy="1200329"/>
          </a:xfrm>
          <a:prstGeom prst="rect">
            <a:avLst/>
          </a:prstGeom>
        </p:spPr>
        <p:txBody>
          <a:bodyPr wrap="square">
            <a:spAutoFit/>
          </a:bodyPr>
          <a:lstStyle/>
          <a:p>
            <a:r>
              <a:rPr lang="en-US" sz="2400" dirty="0">
                <a:solidFill>
                  <a:srgbClr val="FF0000"/>
                </a:solidFill>
              </a:rPr>
              <a:t>loves?</a:t>
            </a:r>
          </a:p>
          <a:p>
            <a:r>
              <a:rPr lang="en-US" sz="2400" dirty="0">
                <a:solidFill>
                  <a:srgbClr val="FF0000"/>
                </a:solidFill>
              </a:rPr>
              <a:t>very much?</a:t>
            </a:r>
          </a:p>
          <a:p>
            <a:endParaRPr lang="en-US" sz="2400" dirty="0">
              <a:solidFill>
                <a:srgbClr val="FF0000"/>
              </a:solidFill>
            </a:endParaRPr>
          </a:p>
        </p:txBody>
      </p:sp>
      <p:pic>
        <p:nvPicPr>
          <p:cNvPr id="24" name="Picture 23">
            <a:extLst>
              <a:ext uri="{FF2B5EF4-FFF2-40B4-BE49-F238E27FC236}">
                <a16:creationId xmlns:a16="http://schemas.microsoft.com/office/drawing/2014/main" id="{E57F5047-3C43-B746-97B0-AD3E92651865}"/>
              </a:ext>
            </a:extLst>
          </p:cNvPr>
          <p:cNvPicPr>
            <a:picLocks noChangeAspect="1"/>
          </p:cNvPicPr>
          <p:nvPr/>
        </p:nvPicPr>
        <p:blipFill>
          <a:blip r:embed="rId4"/>
          <a:stretch>
            <a:fillRect/>
          </a:stretch>
        </p:blipFill>
        <p:spPr>
          <a:xfrm>
            <a:off x="8417839" y="1623838"/>
            <a:ext cx="3134237" cy="1198561"/>
          </a:xfrm>
          <a:prstGeom prst="rect">
            <a:avLst/>
          </a:prstGeom>
        </p:spPr>
      </p:pic>
      <p:pic>
        <p:nvPicPr>
          <p:cNvPr id="26" name="Picture 25" descr="A picture containing text&#10;&#10;Description automatically generated">
            <a:extLst>
              <a:ext uri="{FF2B5EF4-FFF2-40B4-BE49-F238E27FC236}">
                <a16:creationId xmlns:a16="http://schemas.microsoft.com/office/drawing/2014/main" id="{D21B9FF0-F5FE-8640-9EB0-3B9F6F5D7931}"/>
              </a:ext>
            </a:extLst>
          </p:cNvPr>
          <p:cNvPicPr>
            <a:picLocks noChangeAspect="1"/>
          </p:cNvPicPr>
          <p:nvPr/>
        </p:nvPicPr>
        <p:blipFill>
          <a:blip r:embed="rId5"/>
          <a:stretch>
            <a:fillRect/>
          </a:stretch>
        </p:blipFill>
        <p:spPr>
          <a:xfrm>
            <a:off x="2150290" y="4496624"/>
            <a:ext cx="8802845" cy="1579711"/>
          </a:xfrm>
          <a:prstGeom prst="rect">
            <a:avLst/>
          </a:prstGeom>
        </p:spPr>
      </p:pic>
    </p:spTree>
    <p:extLst>
      <p:ext uri="{BB962C8B-B14F-4D97-AF65-F5344CB8AC3E}">
        <p14:creationId xmlns:p14="http://schemas.microsoft.com/office/powerpoint/2010/main" val="249727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89EE5230-B3E2-B34E-AEBA-0194B9772187}"/>
              </a:ext>
            </a:extLst>
          </p:cNvPr>
          <p:cNvPicPr>
            <a:picLocks noChangeAspect="1"/>
          </p:cNvPicPr>
          <p:nvPr/>
        </p:nvPicPr>
        <p:blipFill>
          <a:blip r:embed="rId3"/>
          <a:stretch>
            <a:fillRect/>
          </a:stretch>
        </p:blipFill>
        <p:spPr>
          <a:xfrm>
            <a:off x="550607" y="5483942"/>
            <a:ext cx="3731551" cy="932888"/>
          </a:xfrm>
          <a:prstGeom prst="rect">
            <a:avLst/>
          </a:prstGeom>
        </p:spPr>
      </p:pic>
      <p:pic>
        <p:nvPicPr>
          <p:cNvPr id="8" name="Picture 7">
            <a:extLst>
              <a:ext uri="{FF2B5EF4-FFF2-40B4-BE49-F238E27FC236}">
                <a16:creationId xmlns:a16="http://schemas.microsoft.com/office/drawing/2014/main" id="{3FD14C42-ACB0-3645-A62B-05C46912EC67}"/>
              </a:ext>
            </a:extLst>
          </p:cNvPr>
          <p:cNvPicPr>
            <a:picLocks noChangeAspect="1"/>
          </p:cNvPicPr>
          <p:nvPr/>
        </p:nvPicPr>
        <p:blipFill>
          <a:blip r:embed="rId4"/>
          <a:stretch>
            <a:fillRect/>
          </a:stretch>
        </p:blipFill>
        <p:spPr>
          <a:xfrm>
            <a:off x="9153831" y="5478015"/>
            <a:ext cx="2487562" cy="948324"/>
          </a:xfrm>
          <a:prstGeom prst="rect">
            <a:avLst/>
          </a:prstGeom>
        </p:spPr>
      </p:pic>
      <p:sp>
        <p:nvSpPr>
          <p:cNvPr id="9" name="TextBox 8">
            <a:extLst>
              <a:ext uri="{FF2B5EF4-FFF2-40B4-BE49-F238E27FC236}">
                <a16:creationId xmlns:a16="http://schemas.microsoft.com/office/drawing/2014/main" id="{1573D82B-9207-434F-8B76-24C6A8ABA23A}"/>
              </a:ext>
            </a:extLst>
          </p:cNvPr>
          <p:cNvSpPr txBox="1"/>
          <p:nvPr/>
        </p:nvSpPr>
        <p:spPr>
          <a:xfrm>
            <a:off x="9507794" y="3785419"/>
            <a:ext cx="1818967" cy="1200329"/>
          </a:xfrm>
          <a:prstGeom prst="rect">
            <a:avLst/>
          </a:prstGeom>
          <a:noFill/>
        </p:spPr>
        <p:txBody>
          <a:bodyPr wrap="square" rtlCol="0">
            <a:spAutoFit/>
          </a:bodyPr>
          <a:lstStyle/>
          <a:p>
            <a:r>
              <a:rPr lang="en-US" dirty="0">
                <a:solidFill>
                  <a:srgbClr val="FF0000"/>
                </a:solidFill>
              </a:rPr>
              <a:t>LOVES?</a:t>
            </a:r>
          </a:p>
          <a:p>
            <a:r>
              <a:rPr lang="en-US" dirty="0">
                <a:solidFill>
                  <a:srgbClr val="FF0000"/>
                </a:solidFill>
              </a:rPr>
              <a:t>WORKS_AT?</a:t>
            </a:r>
          </a:p>
          <a:p>
            <a:r>
              <a:rPr lang="en-US" dirty="0">
                <a:solidFill>
                  <a:srgbClr val="FF0000"/>
                </a:solidFill>
              </a:rPr>
              <a:t>OWNS?</a:t>
            </a:r>
          </a:p>
          <a:p>
            <a:r>
              <a:rPr lang="en-US" dirty="0">
                <a:solidFill>
                  <a:srgbClr val="FF0000"/>
                </a:solidFill>
              </a:rPr>
              <a:t>LOCATED_IN?</a:t>
            </a:r>
          </a:p>
        </p:txBody>
      </p:sp>
      <p:pic>
        <p:nvPicPr>
          <p:cNvPr id="13" name="Picture 12" descr="A picture containing electronics, device&#10;&#10;Description automatically generated">
            <a:extLst>
              <a:ext uri="{FF2B5EF4-FFF2-40B4-BE49-F238E27FC236}">
                <a16:creationId xmlns:a16="http://schemas.microsoft.com/office/drawing/2014/main" id="{9C68EB35-31F9-3842-BB46-DF466D8769C2}"/>
              </a:ext>
            </a:extLst>
          </p:cNvPr>
          <p:cNvPicPr>
            <a:picLocks noChangeAspect="1"/>
          </p:cNvPicPr>
          <p:nvPr/>
        </p:nvPicPr>
        <p:blipFill>
          <a:blip r:embed="rId5"/>
          <a:stretch>
            <a:fillRect/>
          </a:stretch>
        </p:blipFill>
        <p:spPr>
          <a:xfrm>
            <a:off x="0" y="-327658"/>
            <a:ext cx="11533973" cy="3965594"/>
          </a:xfrm>
          <a:prstGeom prst="rect">
            <a:avLst/>
          </a:prstGeom>
        </p:spPr>
      </p:pic>
      <p:pic>
        <p:nvPicPr>
          <p:cNvPr id="14" name="Picture 13">
            <a:extLst>
              <a:ext uri="{FF2B5EF4-FFF2-40B4-BE49-F238E27FC236}">
                <a16:creationId xmlns:a16="http://schemas.microsoft.com/office/drawing/2014/main" id="{D367F800-6341-CB44-9B15-1097B33D2BC0}"/>
              </a:ext>
            </a:extLst>
          </p:cNvPr>
          <p:cNvPicPr>
            <a:picLocks noChangeAspect="1"/>
          </p:cNvPicPr>
          <p:nvPr/>
        </p:nvPicPr>
        <p:blipFill>
          <a:blip r:embed="rId6"/>
          <a:stretch>
            <a:fillRect/>
          </a:stretch>
        </p:blipFill>
        <p:spPr>
          <a:xfrm>
            <a:off x="393290" y="3927577"/>
            <a:ext cx="7511845" cy="1260797"/>
          </a:xfrm>
          <a:prstGeom prst="rect">
            <a:avLst/>
          </a:prstGeom>
        </p:spPr>
      </p:pic>
      <p:pic>
        <p:nvPicPr>
          <p:cNvPr id="15" name="Picture 14">
            <a:extLst>
              <a:ext uri="{FF2B5EF4-FFF2-40B4-BE49-F238E27FC236}">
                <a16:creationId xmlns:a16="http://schemas.microsoft.com/office/drawing/2014/main" id="{E3D30DDD-692B-0240-8AF7-4E7D1E099A30}"/>
              </a:ext>
            </a:extLst>
          </p:cNvPr>
          <p:cNvPicPr>
            <a:picLocks noChangeAspect="1"/>
          </p:cNvPicPr>
          <p:nvPr/>
        </p:nvPicPr>
        <p:blipFill>
          <a:blip r:embed="rId7"/>
          <a:stretch>
            <a:fillRect/>
          </a:stretch>
        </p:blipFill>
        <p:spPr>
          <a:xfrm>
            <a:off x="4819525" y="5478015"/>
            <a:ext cx="3796938" cy="1260797"/>
          </a:xfrm>
          <a:prstGeom prst="rect">
            <a:avLst/>
          </a:prstGeom>
        </p:spPr>
      </p:pic>
    </p:spTree>
    <p:extLst>
      <p:ext uri="{BB962C8B-B14F-4D97-AF65-F5344CB8AC3E}">
        <p14:creationId xmlns:p14="http://schemas.microsoft.com/office/powerpoint/2010/main" val="222577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Picture 8" descr="A picture containing indoor, table, sitting, cake&#10;&#10;Description automatically generated">
            <a:extLst>
              <a:ext uri="{FF2B5EF4-FFF2-40B4-BE49-F238E27FC236}">
                <a16:creationId xmlns:a16="http://schemas.microsoft.com/office/drawing/2014/main" id="{6BBA6E23-3F19-654B-9236-6383FC00DC0B}"/>
              </a:ext>
            </a:extLst>
          </p:cNvPr>
          <p:cNvPicPr>
            <a:picLocks noChangeAspect="1"/>
          </p:cNvPicPr>
          <p:nvPr/>
        </p:nvPicPr>
        <p:blipFill>
          <a:blip r:embed="rId3"/>
          <a:stretch>
            <a:fillRect/>
          </a:stretch>
        </p:blipFill>
        <p:spPr>
          <a:xfrm>
            <a:off x="0" y="-457200"/>
            <a:ext cx="12192000" cy="7315200"/>
          </a:xfrm>
          <a:prstGeom prst="rect">
            <a:avLst/>
          </a:prstGeom>
        </p:spPr>
      </p:pic>
      <p:sp>
        <p:nvSpPr>
          <p:cNvPr id="11" name="Title 1">
            <a:extLst>
              <a:ext uri="{FF2B5EF4-FFF2-40B4-BE49-F238E27FC236}">
                <a16:creationId xmlns:a16="http://schemas.microsoft.com/office/drawing/2014/main" id="{4D226A53-EED2-4C44-88A2-1B01730999DB}"/>
              </a:ext>
            </a:extLst>
          </p:cNvPr>
          <p:cNvSpPr>
            <a:spLocks noGrp="1"/>
          </p:cNvSpPr>
          <p:nvPr>
            <p:ph type="title"/>
          </p:nvPr>
        </p:nvSpPr>
        <p:spPr>
          <a:xfrm>
            <a:off x="200889" y="4406487"/>
            <a:ext cx="9127838" cy="641188"/>
          </a:xfrm>
        </p:spPr>
        <p:txBody>
          <a:bodyPr vert="horz" lIns="91440" tIns="45720" rIns="91440" bIns="45720" rtlCol="0" anchor="b">
            <a:normAutofit fontScale="90000"/>
          </a:bodyPr>
          <a:lstStyle/>
          <a:p>
            <a:r>
              <a:rPr lang="en-US" sz="4800" dirty="0">
                <a:solidFill>
                  <a:schemeClr val="bg1"/>
                </a:solidFill>
              </a:rPr>
              <a:t>Dataset: Titanic</a:t>
            </a:r>
            <a:br>
              <a:rPr lang="en-US" sz="4800" dirty="0">
                <a:solidFill>
                  <a:schemeClr val="bg1"/>
                </a:solidFill>
              </a:rPr>
            </a:br>
            <a:r>
              <a:rPr lang="en-US" sz="4800" dirty="0">
                <a:solidFill>
                  <a:schemeClr val="bg1"/>
                </a:solidFill>
              </a:rPr>
              <a:t>Task: Predict Survival </a:t>
            </a:r>
            <a:br>
              <a:rPr lang="en-US" sz="4800" dirty="0">
                <a:solidFill>
                  <a:schemeClr val="bg1"/>
                </a:solidFill>
              </a:rPr>
            </a:br>
            <a:r>
              <a:rPr lang="en-US" sz="4800" dirty="0">
                <a:solidFill>
                  <a:schemeClr val="bg1"/>
                </a:solidFill>
              </a:rPr>
              <a:t>Relational vs. Graph Approach</a:t>
            </a:r>
          </a:p>
        </p:txBody>
      </p:sp>
    </p:spTree>
    <p:extLst>
      <p:ext uri="{BB962C8B-B14F-4D97-AF65-F5344CB8AC3E}">
        <p14:creationId xmlns:p14="http://schemas.microsoft.com/office/powerpoint/2010/main" val="189062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15F77B-BA48-9C47-A838-E8AA6D53B7A6}"/>
              </a:ext>
            </a:extLst>
          </p:cNvPr>
          <p:cNvSpPr/>
          <p:nvPr/>
        </p:nvSpPr>
        <p:spPr>
          <a:xfrm>
            <a:off x="4734666" y="1325563"/>
            <a:ext cx="2722668" cy="5405293"/>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011D7D6A-9627-5446-A6F2-70D393DB149F}"/>
              </a:ext>
            </a:extLst>
          </p:cNvPr>
          <p:cNvSpPr/>
          <p:nvPr/>
        </p:nvSpPr>
        <p:spPr>
          <a:xfrm>
            <a:off x="5170041" y="6273108"/>
            <a:ext cx="1851917" cy="276999"/>
          </a:xfrm>
          <a:prstGeom prst="rect">
            <a:avLst/>
          </a:prstGeom>
        </p:spPr>
        <p:txBody>
          <a:bodyPr wrap="none">
            <a:spAutoFit/>
          </a:bodyPr>
          <a:lstStyle/>
          <a:p>
            <a:r>
              <a:rPr lang="en-US" sz="1200" dirty="0"/>
              <a:t>Master. Harold V. Goodwin</a:t>
            </a:r>
          </a:p>
        </p:txBody>
      </p:sp>
      <p:pic>
        <p:nvPicPr>
          <p:cNvPr id="17" name="Picture 16" descr="A person posing for the camera&#10;&#10;Description automatically generated">
            <a:extLst>
              <a:ext uri="{FF2B5EF4-FFF2-40B4-BE49-F238E27FC236}">
                <a16:creationId xmlns:a16="http://schemas.microsoft.com/office/drawing/2014/main" id="{0775CD53-262B-924E-84BE-9100519613D5}"/>
              </a:ext>
            </a:extLst>
          </p:cNvPr>
          <p:cNvPicPr>
            <a:picLocks noChangeAspect="1"/>
          </p:cNvPicPr>
          <p:nvPr/>
        </p:nvPicPr>
        <p:blipFill>
          <a:blip r:embed="rId3"/>
          <a:stretch>
            <a:fillRect/>
          </a:stretch>
        </p:blipFill>
        <p:spPr>
          <a:xfrm>
            <a:off x="4854295" y="3936412"/>
            <a:ext cx="2425700" cy="2324100"/>
          </a:xfrm>
          <a:prstGeom prst="rect">
            <a:avLst/>
          </a:prstGeom>
        </p:spPr>
      </p:pic>
      <p:graphicFrame>
        <p:nvGraphicFramePr>
          <p:cNvPr id="18" name="Table 17">
            <a:extLst>
              <a:ext uri="{FF2B5EF4-FFF2-40B4-BE49-F238E27FC236}">
                <a16:creationId xmlns:a16="http://schemas.microsoft.com/office/drawing/2014/main" id="{349642F4-976C-5646-B2E7-AE7379BAC040}"/>
              </a:ext>
            </a:extLst>
          </p:cNvPr>
          <p:cNvGraphicFramePr>
            <a:graphicFrameLocks noGrp="1"/>
          </p:cNvGraphicFramePr>
          <p:nvPr>
            <p:extLst>
              <p:ext uri="{D42A27DB-BD31-4B8C-83A1-F6EECF244321}">
                <p14:modId xmlns:p14="http://schemas.microsoft.com/office/powerpoint/2010/main" val="2409047333"/>
              </p:ext>
            </p:extLst>
          </p:nvPr>
        </p:nvGraphicFramePr>
        <p:xfrm>
          <a:off x="5044230" y="1564432"/>
          <a:ext cx="1977728" cy="2235200"/>
        </p:xfrm>
        <a:graphic>
          <a:graphicData uri="http://schemas.openxmlformats.org/drawingml/2006/table">
            <a:tbl>
              <a:tblPr>
                <a:tableStyleId>{5C22544A-7EE6-4342-B048-85BDC9FD1C3A}</a:tableStyleId>
              </a:tblPr>
              <a:tblGrid>
                <a:gridCol w="1026382">
                  <a:extLst>
                    <a:ext uri="{9D8B030D-6E8A-4147-A177-3AD203B41FA5}">
                      <a16:colId xmlns:a16="http://schemas.microsoft.com/office/drawing/2014/main" val="1525835061"/>
                    </a:ext>
                  </a:extLst>
                </a:gridCol>
                <a:gridCol w="951346">
                  <a:extLst>
                    <a:ext uri="{9D8B030D-6E8A-4147-A177-3AD203B41FA5}">
                      <a16:colId xmlns:a16="http://schemas.microsoft.com/office/drawing/2014/main" val="2441035293"/>
                    </a:ext>
                  </a:extLst>
                </a:gridCol>
              </a:tblGrid>
              <a:tr h="279400">
                <a:tc>
                  <a:txBody>
                    <a:bodyPr/>
                    <a:lstStyle/>
                    <a:p>
                      <a:pPr algn="l" fontAlgn="b"/>
                      <a:r>
                        <a:rPr lang="en-US" sz="1700" u="none" strike="noStrike">
                          <a:effectLst/>
                        </a:rPr>
                        <a:t>Pclass</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3</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2232756836"/>
                  </a:ext>
                </a:extLst>
              </a:tr>
              <a:tr h="279400">
                <a:tc>
                  <a:txBody>
                    <a:bodyPr/>
                    <a:lstStyle/>
                    <a:p>
                      <a:pPr algn="l" fontAlgn="b"/>
                      <a:r>
                        <a:rPr lang="en-US" sz="1700" u="none" strike="noStrike">
                          <a:effectLst/>
                        </a:rPr>
                        <a:t>Age</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9</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784011676"/>
                  </a:ext>
                </a:extLst>
              </a:tr>
              <a:tr h="279400">
                <a:tc>
                  <a:txBody>
                    <a:bodyPr/>
                    <a:lstStyle/>
                    <a:p>
                      <a:pPr algn="l" fontAlgn="b"/>
                      <a:r>
                        <a:rPr lang="en-US" sz="1700" u="none" strike="noStrike">
                          <a:effectLst/>
                        </a:rPr>
                        <a:t>SibSp</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5</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1917353962"/>
                  </a:ext>
                </a:extLst>
              </a:tr>
              <a:tr h="279400">
                <a:tc>
                  <a:txBody>
                    <a:bodyPr/>
                    <a:lstStyle/>
                    <a:p>
                      <a:pPr algn="l" fontAlgn="b"/>
                      <a:r>
                        <a:rPr lang="en-US" sz="1700" u="none" strike="noStrike">
                          <a:effectLst/>
                        </a:rPr>
                        <a:t>Parch</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2</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673049540"/>
                  </a:ext>
                </a:extLst>
              </a:tr>
              <a:tr h="279400">
                <a:tc>
                  <a:txBody>
                    <a:bodyPr/>
                    <a:lstStyle/>
                    <a:p>
                      <a:pPr algn="l" fontAlgn="b"/>
                      <a:r>
                        <a:rPr lang="en-US" sz="1700" u="none" strike="noStrike">
                          <a:effectLst/>
                        </a:rPr>
                        <a:t>Ticket</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CA 2144</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24748734"/>
                  </a:ext>
                </a:extLst>
              </a:tr>
              <a:tr h="279400">
                <a:tc>
                  <a:txBody>
                    <a:bodyPr/>
                    <a:lstStyle/>
                    <a:p>
                      <a:pPr algn="l" fontAlgn="b"/>
                      <a:r>
                        <a:rPr lang="en-US" sz="1700" u="none" strike="noStrike">
                          <a:effectLst/>
                        </a:rPr>
                        <a:t>Fare</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46.9</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1407654492"/>
                  </a:ext>
                </a:extLst>
              </a:tr>
              <a:tr h="279400">
                <a:tc>
                  <a:txBody>
                    <a:bodyPr/>
                    <a:lstStyle/>
                    <a:p>
                      <a:pPr algn="l" fontAlgn="b"/>
                      <a:r>
                        <a:rPr lang="en-US" sz="1700" u="none" strike="noStrike" dirty="0">
                          <a:effectLst/>
                        </a:rPr>
                        <a:t>Cabin</a:t>
                      </a:r>
                      <a:endParaRPr lang="en-US" sz="1700" b="1" i="0" u="none" strike="noStrike" dirty="0">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NaN</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2801472565"/>
                  </a:ext>
                </a:extLst>
              </a:tr>
              <a:tr h="279400">
                <a:tc>
                  <a:txBody>
                    <a:bodyPr/>
                    <a:lstStyle/>
                    <a:p>
                      <a:pPr algn="l" fontAlgn="b"/>
                      <a:r>
                        <a:rPr lang="en-US" sz="1700" u="none" strike="noStrike" dirty="0">
                          <a:effectLst/>
                        </a:rPr>
                        <a:t>Embarked</a:t>
                      </a:r>
                      <a:endParaRPr lang="en-US" sz="1700" b="1" i="0" u="none" strike="noStrike" dirty="0">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dirty="0">
                          <a:effectLst/>
                        </a:rPr>
                        <a:t>S</a:t>
                      </a:r>
                      <a:endParaRPr lang="en-US" sz="1700" b="0" i="0" u="none" strike="noStrike" dirty="0">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3500797745"/>
                  </a:ext>
                </a:extLst>
              </a:tr>
            </a:tbl>
          </a:graphicData>
        </a:graphic>
      </p:graphicFrame>
      <p:sp>
        <p:nvSpPr>
          <p:cNvPr id="19" name="Title 1">
            <a:extLst>
              <a:ext uri="{FF2B5EF4-FFF2-40B4-BE49-F238E27FC236}">
                <a16:creationId xmlns:a16="http://schemas.microsoft.com/office/drawing/2014/main" id="{3F34EBF9-6AF0-0844-8BF9-44D34F636B11}"/>
              </a:ext>
            </a:extLst>
          </p:cNvPr>
          <p:cNvSpPr>
            <a:spLocks noGrp="1"/>
          </p:cNvSpPr>
          <p:nvPr>
            <p:ph type="title"/>
          </p:nvPr>
        </p:nvSpPr>
        <p:spPr>
          <a:xfrm>
            <a:off x="5155910" y="956006"/>
            <a:ext cx="1686430" cy="360024"/>
          </a:xfrm>
        </p:spPr>
        <p:txBody>
          <a:bodyPr>
            <a:normAutofit fontScale="90000"/>
          </a:bodyPr>
          <a:lstStyle/>
          <a:p>
            <a:pPr algn="ctr"/>
            <a:r>
              <a:rPr lang="en-US" sz="2800" b="1" dirty="0"/>
              <a:t>Survived?</a:t>
            </a:r>
          </a:p>
        </p:txBody>
      </p:sp>
      <p:pic>
        <p:nvPicPr>
          <p:cNvPr id="24" name="Picture 23" descr="An old photo of a person&#10;&#10;Description automatically generated">
            <a:extLst>
              <a:ext uri="{FF2B5EF4-FFF2-40B4-BE49-F238E27FC236}">
                <a16:creationId xmlns:a16="http://schemas.microsoft.com/office/drawing/2014/main" id="{60E2D588-FC65-2844-8A59-ABBDB746D68D}"/>
              </a:ext>
            </a:extLst>
          </p:cNvPr>
          <p:cNvPicPr>
            <a:picLocks noChangeAspect="1"/>
          </p:cNvPicPr>
          <p:nvPr/>
        </p:nvPicPr>
        <p:blipFill>
          <a:blip r:embed="rId4"/>
          <a:stretch>
            <a:fillRect/>
          </a:stretch>
        </p:blipFill>
        <p:spPr>
          <a:xfrm>
            <a:off x="7496747" y="3936412"/>
            <a:ext cx="2170969" cy="2317656"/>
          </a:xfrm>
          <a:prstGeom prst="rect">
            <a:avLst/>
          </a:prstGeom>
        </p:spPr>
      </p:pic>
      <p:sp>
        <p:nvSpPr>
          <p:cNvPr id="25" name="Rectangle 24">
            <a:extLst>
              <a:ext uri="{FF2B5EF4-FFF2-40B4-BE49-F238E27FC236}">
                <a16:creationId xmlns:a16="http://schemas.microsoft.com/office/drawing/2014/main" id="{F9D948C1-EC32-AF41-8747-E67D2FB95925}"/>
              </a:ext>
            </a:extLst>
          </p:cNvPr>
          <p:cNvSpPr/>
          <p:nvPr/>
        </p:nvSpPr>
        <p:spPr>
          <a:xfrm>
            <a:off x="7576963" y="6273108"/>
            <a:ext cx="1910972" cy="276999"/>
          </a:xfrm>
          <a:prstGeom prst="rect">
            <a:avLst/>
          </a:prstGeom>
        </p:spPr>
        <p:txBody>
          <a:bodyPr wrap="none">
            <a:spAutoFit/>
          </a:bodyPr>
          <a:lstStyle/>
          <a:p>
            <a:pPr fontAlgn="base"/>
            <a:r>
              <a:rPr lang="en-US" sz="1200" b="0" i="0" dirty="0">
                <a:solidFill>
                  <a:srgbClr val="3C3B3B"/>
                </a:solidFill>
                <a:effectLst/>
                <a:latin typeface="Calibri" panose="020F0502020204030204" pitchFamily="34" charset="0"/>
                <a:cs typeface="Calibri" panose="020F0502020204030204" pitchFamily="34" charset="0"/>
              </a:rPr>
              <a:t>Master Frank JW Goldsmith</a:t>
            </a:r>
          </a:p>
        </p:txBody>
      </p:sp>
      <p:graphicFrame>
        <p:nvGraphicFramePr>
          <p:cNvPr id="26" name="Table 25">
            <a:extLst>
              <a:ext uri="{FF2B5EF4-FFF2-40B4-BE49-F238E27FC236}">
                <a16:creationId xmlns:a16="http://schemas.microsoft.com/office/drawing/2014/main" id="{30B80F9C-D1C6-A146-B70A-4E4C90D1F091}"/>
              </a:ext>
            </a:extLst>
          </p:cNvPr>
          <p:cNvGraphicFramePr>
            <a:graphicFrameLocks noGrp="1"/>
          </p:cNvGraphicFramePr>
          <p:nvPr>
            <p:extLst>
              <p:ext uri="{D42A27DB-BD31-4B8C-83A1-F6EECF244321}">
                <p14:modId xmlns:p14="http://schemas.microsoft.com/office/powerpoint/2010/main" val="1086556928"/>
              </p:ext>
            </p:extLst>
          </p:nvPr>
        </p:nvGraphicFramePr>
        <p:xfrm>
          <a:off x="7559945" y="1558781"/>
          <a:ext cx="2078570" cy="2235200"/>
        </p:xfrm>
        <a:graphic>
          <a:graphicData uri="http://schemas.openxmlformats.org/drawingml/2006/table">
            <a:tbl>
              <a:tblPr>
                <a:tableStyleId>{5C22544A-7EE6-4342-B048-85BDC9FD1C3A}</a:tableStyleId>
              </a:tblPr>
              <a:tblGrid>
                <a:gridCol w="940220">
                  <a:extLst>
                    <a:ext uri="{9D8B030D-6E8A-4147-A177-3AD203B41FA5}">
                      <a16:colId xmlns:a16="http://schemas.microsoft.com/office/drawing/2014/main" val="2473349779"/>
                    </a:ext>
                  </a:extLst>
                </a:gridCol>
                <a:gridCol w="1138350">
                  <a:extLst>
                    <a:ext uri="{9D8B030D-6E8A-4147-A177-3AD203B41FA5}">
                      <a16:colId xmlns:a16="http://schemas.microsoft.com/office/drawing/2014/main" val="1591335435"/>
                    </a:ext>
                  </a:extLst>
                </a:gridCol>
              </a:tblGrid>
              <a:tr h="279400">
                <a:tc>
                  <a:txBody>
                    <a:bodyPr/>
                    <a:lstStyle/>
                    <a:p>
                      <a:pPr algn="l" fontAlgn="b"/>
                      <a:r>
                        <a:rPr lang="en-US" sz="1700" u="none" strike="noStrike">
                          <a:effectLst/>
                        </a:rPr>
                        <a:t>Pclass</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3</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1048331819"/>
                  </a:ext>
                </a:extLst>
              </a:tr>
              <a:tr h="279400">
                <a:tc>
                  <a:txBody>
                    <a:bodyPr/>
                    <a:lstStyle/>
                    <a:p>
                      <a:pPr algn="l" fontAlgn="b"/>
                      <a:r>
                        <a:rPr lang="en-US" sz="1700" u="none" strike="noStrike">
                          <a:effectLst/>
                        </a:rPr>
                        <a:t>Age</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9</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1644439890"/>
                  </a:ext>
                </a:extLst>
              </a:tr>
              <a:tr h="279400">
                <a:tc>
                  <a:txBody>
                    <a:bodyPr/>
                    <a:lstStyle/>
                    <a:p>
                      <a:pPr algn="l" fontAlgn="b"/>
                      <a:r>
                        <a:rPr lang="en-US" sz="1700" u="none" strike="noStrike">
                          <a:effectLst/>
                        </a:rPr>
                        <a:t>SibSp</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0</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3259979661"/>
                  </a:ext>
                </a:extLst>
              </a:tr>
              <a:tr h="279400">
                <a:tc>
                  <a:txBody>
                    <a:bodyPr/>
                    <a:lstStyle/>
                    <a:p>
                      <a:pPr algn="l" fontAlgn="b"/>
                      <a:r>
                        <a:rPr lang="en-US" sz="1700" u="none" strike="noStrike">
                          <a:effectLst/>
                        </a:rPr>
                        <a:t>Parch</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2</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2543611825"/>
                  </a:ext>
                </a:extLst>
              </a:tr>
              <a:tr h="279400">
                <a:tc>
                  <a:txBody>
                    <a:bodyPr/>
                    <a:lstStyle/>
                    <a:p>
                      <a:pPr algn="l" fontAlgn="b"/>
                      <a:r>
                        <a:rPr lang="en-US" sz="1700" u="none" strike="noStrike">
                          <a:effectLst/>
                        </a:rPr>
                        <a:t>Ticket</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363291</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2870564311"/>
                  </a:ext>
                </a:extLst>
              </a:tr>
              <a:tr h="279400">
                <a:tc>
                  <a:txBody>
                    <a:bodyPr/>
                    <a:lstStyle/>
                    <a:p>
                      <a:pPr algn="l" fontAlgn="b"/>
                      <a:r>
                        <a:rPr lang="en-US" sz="1700" u="none" strike="noStrike" dirty="0">
                          <a:effectLst/>
                        </a:rPr>
                        <a:t>Fare</a:t>
                      </a:r>
                      <a:endParaRPr lang="en-US" sz="1700" b="1" i="0" u="none" strike="noStrike" dirty="0">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20.525</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263845221"/>
                  </a:ext>
                </a:extLst>
              </a:tr>
              <a:tr h="279400">
                <a:tc>
                  <a:txBody>
                    <a:bodyPr/>
                    <a:lstStyle/>
                    <a:p>
                      <a:pPr algn="l" fontAlgn="b"/>
                      <a:r>
                        <a:rPr lang="en-US" sz="1700" u="none" strike="noStrike">
                          <a:effectLst/>
                        </a:rPr>
                        <a:t>Cabin</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NaN</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2448830115"/>
                  </a:ext>
                </a:extLst>
              </a:tr>
              <a:tr h="279400">
                <a:tc>
                  <a:txBody>
                    <a:bodyPr/>
                    <a:lstStyle/>
                    <a:p>
                      <a:pPr algn="l" fontAlgn="b"/>
                      <a:r>
                        <a:rPr lang="en-US" sz="1700" u="none" strike="noStrike">
                          <a:effectLst/>
                        </a:rPr>
                        <a:t>Embarked</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dirty="0">
                          <a:effectLst/>
                        </a:rPr>
                        <a:t>S</a:t>
                      </a:r>
                      <a:endParaRPr lang="en-US" sz="1700" b="0" i="0" u="none" strike="noStrike" dirty="0">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664222388"/>
                  </a:ext>
                </a:extLst>
              </a:tr>
            </a:tbl>
          </a:graphicData>
        </a:graphic>
      </p:graphicFrame>
      <p:sp>
        <p:nvSpPr>
          <p:cNvPr id="27" name="TextBox 26">
            <a:extLst>
              <a:ext uri="{FF2B5EF4-FFF2-40B4-BE49-F238E27FC236}">
                <a16:creationId xmlns:a16="http://schemas.microsoft.com/office/drawing/2014/main" id="{2E4C0E9F-47ED-7A4F-9EBC-9A113F228294}"/>
              </a:ext>
            </a:extLst>
          </p:cNvPr>
          <p:cNvSpPr txBox="1"/>
          <p:nvPr/>
        </p:nvSpPr>
        <p:spPr>
          <a:xfrm>
            <a:off x="7992557" y="1189449"/>
            <a:ext cx="1005840" cy="369332"/>
          </a:xfrm>
          <a:prstGeom prst="rect">
            <a:avLst/>
          </a:prstGeom>
          <a:noFill/>
        </p:spPr>
        <p:txBody>
          <a:bodyPr wrap="square" rtlCol="0">
            <a:spAutoFit/>
          </a:bodyPr>
          <a:lstStyle/>
          <a:p>
            <a:r>
              <a:rPr lang="en-US" b="1" dirty="0"/>
              <a:t>Survived</a:t>
            </a:r>
          </a:p>
        </p:txBody>
      </p:sp>
      <p:pic>
        <p:nvPicPr>
          <p:cNvPr id="29" name="Picture 28" descr="A person posing for a photo&#10;&#10;Description automatically generated">
            <a:extLst>
              <a:ext uri="{FF2B5EF4-FFF2-40B4-BE49-F238E27FC236}">
                <a16:creationId xmlns:a16="http://schemas.microsoft.com/office/drawing/2014/main" id="{8DCA7D13-EBFF-7243-8AB1-EDBF87A70208}"/>
              </a:ext>
            </a:extLst>
          </p:cNvPr>
          <p:cNvPicPr>
            <a:picLocks noChangeAspect="1"/>
          </p:cNvPicPr>
          <p:nvPr/>
        </p:nvPicPr>
        <p:blipFill>
          <a:blip r:embed="rId5"/>
          <a:stretch>
            <a:fillRect/>
          </a:stretch>
        </p:blipFill>
        <p:spPr>
          <a:xfrm>
            <a:off x="0" y="3936412"/>
            <a:ext cx="2393114" cy="2317656"/>
          </a:xfrm>
          <a:prstGeom prst="rect">
            <a:avLst/>
          </a:prstGeom>
        </p:spPr>
      </p:pic>
      <p:sp>
        <p:nvSpPr>
          <p:cNvPr id="30" name="Rectangle 29">
            <a:extLst>
              <a:ext uri="{FF2B5EF4-FFF2-40B4-BE49-F238E27FC236}">
                <a16:creationId xmlns:a16="http://schemas.microsoft.com/office/drawing/2014/main" id="{645F57B7-CB6D-7241-B013-DD1CDE2AD8AA}"/>
              </a:ext>
            </a:extLst>
          </p:cNvPr>
          <p:cNvSpPr/>
          <p:nvPr/>
        </p:nvSpPr>
        <p:spPr>
          <a:xfrm>
            <a:off x="381878" y="6262058"/>
            <a:ext cx="1654364" cy="276999"/>
          </a:xfrm>
          <a:prstGeom prst="rect">
            <a:avLst/>
          </a:prstGeom>
        </p:spPr>
        <p:txBody>
          <a:bodyPr wrap="none">
            <a:spAutoFit/>
          </a:bodyPr>
          <a:lstStyle/>
          <a:p>
            <a:r>
              <a:rPr lang="en-US" sz="1200" dirty="0"/>
              <a:t>Miss Marjorie L. Collyer</a:t>
            </a:r>
          </a:p>
        </p:txBody>
      </p:sp>
      <p:graphicFrame>
        <p:nvGraphicFramePr>
          <p:cNvPr id="33" name="Table 32">
            <a:extLst>
              <a:ext uri="{FF2B5EF4-FFF2-40B4-BE49-F238E27FC236}">
                <a16:creationId xmlns:a16="http://schemas.microsoft.com/office/drawing/2014/main" id="{2449D30C-D0E1-BD49-BB81-7048A50A714C}"/>
              </a:ext>
            </a:extLst>
          </p:cNvPr>
          <p:cNvGraphicFramePr>
            <a:graphicFrameLocks noGrp="1"/>
          </p:cNvGraphicFramePr>
          <p:nvPr>
            <p:extLst>
              <p:ext uri="{D42A27DB-BD31-4B8C-83A1-F6EECF244321}">
                <p14:modId xmlns:p14="http://schemas.microsoft.com/office/powerpoint/2010/main" val="2239804129"/>
              </p:ext>
            </p:extLst>
          </p:nvPr>
        </p:nvGraphicFramePr>
        <p:xfrm>
          <a:off x="115390" y="1552032"/>
          <a:ext cx="2187339" cy="2235200"/>
        </p:xfrm>
        <a:graphic>
          <a:graphicData uri="http://schemas.openxmlformats.org/drawingml/2006/table">
            <a:tbl>
              <a:tblPr>
                <a:tableStyleId>{5C22544A-7EE6-4342-B048-85BDC9FD1C3A}</a:tableStyleId>
              </a:tblPr>
              <a:tblGrid>
                <a:gridCol w="1035195">
                  <a:extLst>
                    <a:ext uri="{9D8B030D-6E8A-4147-A177-3AD203B41FA5}">
                      <a16:colId xmlns:a16="http://schemas.microsoft.com/office/drawing/2014/main" val="3625903644"/>
                    </a:ext>
                  </a:extLst>
                </a:gridCol>
                <a:gridCol w="1152144">
                  <a:extLst>
                    <a:ext uri="{9D8B030D-6E8A-4147-A177-3AD203B41FA5}">
                      <a16:colId xmlns:a16="http://schemas.microsoft.com/office/drawing/2014/main" val="568461026"/>
                    </a:ext>
                  </a:extLst>
                </a:gridCol>
              </a:tblGrid>
              <a:tr h="279400">
                <a:tc>
                  <a:txBody>
                    <a:bodyPr/>
                    <a:lstStyle/>
                    <a:p>
                      <a:pPr algn="l" fontAlgn="b"/>
                      <a:r>
                        <a:rPr lang="en-US" sz="1700" u="none" strike="noStrike">
                          <a:effectLst/>
                        </a:rPr>
                        <a:t>Pclass</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2</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2447357089"/>
                  </a:ext>
                </a:extLst>
              </a:tr>
              <a:tr h="279400">
                <a:tc>
                  <a:txBody>
                    <a:bodyPr/>
                    <a:lstStyle/>
                    <a:p>
                      <a:pPr algn="l" fontAlgn="b"/>
                      <a:r>
                        <a:rPr lang="en-US" sz="1700" u="none" strike="noStrike">
                          <a:effectLst/>
                        </a:rPr>
                        <a:t>Age</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8</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2817470651"/>
                  </a:ext>
                </a:extLst>
              </a:tr>
              <a:tr h="279400">
                <a:tc>
                  <a:txBody>
                    <a:bodyPr/>
                    <a:lstStyle/>
                    <a:p>
                      <a:pPr algn="l" fontAlgn="b"/>
                      <a:r>
                        <a:rPr lang="en-US" sz="1700" u="none" strike="noStrike">
                          <a:effectLst/>
                        </a:rPr>
                        <a:t>SibSp</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0</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336038688"/>
                  </a:ext>
                </a:extLst>
              </a:tr>
              <a:tr h="279400">
                <a:tc>
                  <a:txBody>
                    <a:bodyPr/>
                    <a:lstStyle/>
                    <a:p>
                      <a:pPr algn="l" fontAlgn="b"/>
                      <a:r>
                        <a:rPr lang="en-US" sz="1700" u="none" strike="noStrike">
                          <a:effectLst/>
                        </a:rPr>
                        <a:t>Parch</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2</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1773744394"/>
                  </a:ext>
                </a:extLst>
              </a:tr>
              <a:tr h="279400">
                <a:tc>
                  <a:txBody>
                    <a:bodyPr/>
                    <a:lstStyle/>
                    <a:p>
                      <a:pPr algn="l" fontAlgn="b"/>
                      <a:r>
                        <a:rPr lang="en-US" sz="1700" u="none" strike="noStrike">
                          <a:effectLst/>
                        </a:rPr>
                        <a:t>Ticket</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C.A. 31921</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1227046637"/>
                  </a:ext>
                </a:extLst>
              </a:tr>
              <a:tr h="279400">
                <a:tc>
                  <a:txBody>
                    <a:bodyPr/>
                    <a:lstStyle/>
                    <a:p>
                      <a:pPr algn="l" fontAlgn="b"/>
                      <a:r>
                        <a:rPr lang="en-US" sz="1700" u="none" strike="noStrike">
                          <a:effectLst/>
                        </a:rPr>
                        <a:t>Fare</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26.25</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3385003637"/>
                  </a:ext>
                </a:extLst>
              </a:tr>
              <a:tr h="279400">
                <a:tc>
                  <a:txBody>
                    <a:bodyPr/>
                    <a:lstStyle/>
                    <a:p>
                      <a:pPr algn="l" fontAlgn="b"/>
                      <a:r>
                        <a:rPr lang="en-US" sz="1700" u="none" strike="noStrike">
                          <a:effectLst/>
                        </a:rPr>
                        <a:t>Cabin</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NaN</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1669411533"/>
                  </a:ext>
                </a:extLst>
              </a:tr>
              <a:tr h="279400">
                <a:tc>
                  <a:txBody>
                    <a:bodyPr/>
                    <a:lstStyle/>
                    <a:p>
                      <a:pPr algn="l" fontAlgn="b"/>
                      <a:r>
                        <a:rPr lang="en-US" sz="1700" u="none" strike="noStrike">
                          <a:effectLst/>
                        </a:rPr>
                        <a:t>Embarked</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dirty="0">
                          <a:effectLst/>
                        </a:rPr>
                        <a:t>S</a:t>
                      </a:r>
                      <a:endParaRPr lang="en-US" sz="1700" b="0" i="0" u="none" strike="noStrike" dirty="0">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784094907"/>
                  </a:ext>
                </a:extLst>
              </a:tr>
            </a:tbl>
          </a:graphicData>
        </a:graphic>
      </p:graphicFrame>
      <p:sp>
        <p:nvSpPr>
          <p:cNvPr id="34" name="TextBox 33">
            <a:extLst>
              <a:ext uri="{FF2B5EF4-FFF2-40B4-BE49-F238E27FC236}">
                <a16:creationId xmlns:a16="http://schemas.microsoft.com/office/drawing/2014/main" id="{835E4CCB-B958-8A49-9616-62CB16058AA3}"/>
              </a:ext>
            </a:extLst>
          </p:cNvPr>
          <p:cNvSpPr txBox="1"/>
          <p:nvPr/>
        </p:nvSpPr>
        <p:spPr>
          <a:xfrm>
            <a:off x="706139" y="1178399"/>
            <a:ext cx="1005840" cy="369332"/>
          </a:xfrm>
          <a:prstGeom prst="rect">
            <a:avLst/>
          </a:prstGeom>
          <a:noFill/>
        </p:spPr>
        <p:txBody>
          <a:bodyPr wrap="square" rtlCol="0">
            <a:spAutoFit/>
          </a:bodyPr>
          <a:lstStyle/>
          <a:p>
            <a:r>
              <a:rPr lang="en-US" b="1" dirty="0"/>
              <a:t>Survived</a:t>
            </a:r>
          </a:p>
        </p:txBody>
      </p:sp>
      <p:pic>
        <p:nvPicPr>
          <p:cNvPr id="36" name="Picture 35" descr="A picture containing grass, bear, photo, old&#10;&#10;Description automatically generated">
            <a:extLst>
              <a:ext uri="{FF2B5EF4-FFF2-40B4-BE49-F238E27FC236}">
                <a16:creationId xmlns:a16="http://schemas.microsoft.com/office/drawing/2014/main" id="{76C6C67D-10F3-CC4C-9E7C-C2014902825A}"/>
              </a:ext>
            </a:extLst>
          </p:cNvPr>
          <p:cNvPicPr>
            <a:picLocks noChangeAspect="1"/>
          </p:cNvPicPr>
          <p:nvPr/>
        </p:nvPicPr>
        <p:blipFill>
          <a:blip r:embed="rId6"/>
          <a:stretch>
            <a:fillRect/>
          </a:stretch>
        </p:blipFill>
        <p:spPr>
          <a:xfrm>
            <a:off x="2591660" y="3936412"/>
            <a:ext cx="2100210" cy="2317656"/>
          </a:xfrm>
          <a:prstGeom prst="rect">
            <a:avLst/>
          </a:prstGeom>
        </p:spPr>
      </p:pic>
      <p:sp>
        <p:nvSpPr>
          <p:cNvPr id="38" name="Rectangle 37">
            <a:extLst>
              <a:ext uri="{FF2B5EF4-FFF2-40B4-BE49-F238E27FC236}">
                <a16:creationId xmlns:a16="http://schemas.microsoft.com/office/drawing/2014/main" id="{E7AAD63E-94BF-CD40-A667-9BDEDD2E70C4}"/>
              </a:ext>
            </a:extLst>
          </p:cNvPr>
          <p:cNvSpPr/>
          <p:nvPr/>
        </p:nvSpPr>
        <p:spPr>
          <a:xfrm>
            <a:off x="2862937" y="6273108"/>
            <a:ext cx="1654041" cy="461665"/>
          </a:xfrm>
          <a:prstGeom prst="rect">
            <a:avLst/>
          </a:prstGeom>
        </p:spPr>
        <p:txBody>
          <a:bodyPr wrap="square">
            <a:spAutoFit/>
          </a:bodyPr>
          <a:lstStyle/>
          <a:p>
            <a:r>
              <a:rPr lang="en-US" sz="1200" dirty="0"/>
              <a:t>Mr. Jose Pedro </a:t>
            </a:r>
            <a:r>
              <a:rPr lang="en-US" sz="1200" dirty="0" err="1"/>
              <a:t>Carrau</a:t>
            </a:r>
            <a:r>
              <a:rPr lang="en-US" sz="1200" dirty="0"/>
              <a:t>	</a:t>
            </a:r>
          </a:p>
        </p:txBody>
      </p:sp>
      <p:graphicFrame>
        <p:nvGraphicFramePr>
          <p:cNvPr id="39" name="Table 38">
            <a:extLst>
              <a:ext uri="{FF2B5EF4-FFF2-40B4-BE49-F238E27FC236}">
                <a16:creationId xmlns:a16="http://schemas.microsoft.com/office/drawing/2014/main" id="{B94DA5B5-5492-6A48-AAD6-3C19CA827D16}"/>
              </a:ext>
            </a:extLst>
          </p:cNvPr>
          <p:cNvGraphicFramePr>
            <a:graphicFrameLocks noGrp="1"/>
          </p:cNvGraphicFramePr>
          <p:nvPr>
            <p:extLst>
              <p:ext uri="{D42A27DB-BD31-4B8C-83A1-F6EECF244321}">
                <p14:modId xmlns:p14="http://schemas.microsoft.com/office/powerpoint/2010/main" val="238623249"/>
              </p:ext>
            </p:extLst>
          </p:nvPr>
        </p:nvGraphicFramePr>
        <p:xfrm>
          <a:off x="2626547" y="1547731"/>
          <a:ext cx="2006600" cy="2235200"/>
        </p:xfrm>
        <a:graphic>
          <a:graphicData uri="http://schemas.openxmlformats.org/drawingml/2006/table">
            <a:tbl>
              <a:tblPr>
                <a:tableStyleId>{5C22544A-7EE6-4342-B048-85BDC9FD1C3A}</a:tableStyleId>
              </a:tblPr>
              <a:tblGrid>
                <a:gridCol w="1131684">
                  <a:extLst>
                    <a:ext uri="{9D8B030D-6E8A-4147-A177-3AD203B41FA5}">
                      <a16:colId xmlns:a16="http://schemas.microsoft.com/office/drawing/2014/main" val="1442149223"/>
                    </a:ext>
                  </a:extLst>
                </a:gridCol>
                <a:gridCol w="874916">
                  <a:extLst>
                    <a:ext uri="{9D8B030D-6E8A-4147-A177-3AD203B41FA5}">
                      <a16:colId xmlns:a16="http://schemas.microsoft.com/office/drawing/2014/main" val="2467600703"/>
                    </a:ext>
                  </a:extLst>
                </a:gridCol>
              </a:tblGrid>
              <a:tr h="279400">
                <a:tc>
                  <a:txBody>
                    <a:bodyPr/>
                    <a:lstStyle/>
                    <a:p>
                      <a:pPr algn="l" fontAlgn="b"/>
                      <a:r>
                        <a:rPr lang="en-US" sz="1700" u="none" strike="noStrike">
                          <a:effectLst/>
                        </a:rPr>
                        <a:t>Pclass</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1</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4002251842"/>
                  </a:ext>
                </a:extLst>
              </a:tr>
              <a:tr h="279400">
                <a:tc>
                  <a:txBody>
                    <a:bodyPr/>
                    <a:lstStyle/>
                    <a:p>
                      <a:pPr algn="l" fontAlgn="b"/>
                      <a:r>
                        <a:rPr lang="en-US" sz="1700" u="none" strike="noStrike">
                          <a:effectLst/>
                        </a:rPr>
                        <a:t>Age</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17</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3590861553"/>
                  </a:ext>
                </a:extLst>
              </a:tr>
              <a:tr h="279400">
                <a:tc>
                  <a:txBody>
                    <a:bodyPr/>
                    <a:lstStyle/>
                    <a:p>
                      <a:pPr algn="l" fontAlgn="b"/>
                      <a:r>
                        <a:rPr lang="en-US" sz="1700" u="none" strike="noStrike">
                          <a:effectLst/>
                        </a:rPr>
                        <a:t>SibSp</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0</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536492421"/>
                  </a:ext>
                </a:extLst>
              </a:tr>
              <a:tr h="279400">
                <a:tc>
                  <a:txBody>
                    <a:bodyPr/>
                    <a:lstStyle/>
                    <a:p>
                      <a:pPr algn="l" fontAlgn="b"/>
                      <a:r>
                        <a:rPr lang="en-US" sz="1700" u="none" strike="noStrike">
                          <a:effectLst/>
                        </a:rPr>
                        <a:t>Parch</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0</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739257854"/>
                  </a:ext>
                </a:extLst>
              </a:tr>
              <a:tr h="279400">
                <a:tc>
                  <a:txBody>
                    <a:bodyPr/>
                    <a:lstStyle/>
                    <a:p>
                      <a:pPr algn="l" fontAlgn="b"/>
                      <a:r>
                        <a:rPr lang="en-US" sz="1700" u="none" strike="noStrike">
                          <a:effectLst/>
                        </a:rPr>
                        <a:t>Ticket</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113059</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3454187236"/>
                  </a:ext>
                </a:extLst>
              </a:tr>
              <a:tr h="279400">
                <a:tc>
                  <a:txBody>
                    <a:bodyPr/>
                    <a:lstStyle/>
                    <a:p>
                      <a:pPr algn="l" fontAlgn="b"/>
                      <a:r>
                        <a:rPr lang="en-US" sz="1700" u="none" strike="noStrike">
                          <a:effectLst/>
                        </a:rPr>
                        <a:t>Fare</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47.1</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44266101"/>
                  </a:ext>
                </a:extLst>
              </a:tr>
              <a:tr h="279400">
                <a:tc>
                  <a:txBody>
                    <a:bodyPr/>
                    <a:lstStyle/>
                    <a:p>
                      <a:pPr algn="l" fontAlgn="b"/>
                      <a:r>
                        <a:rPr lang="en-US" sz="1700" u="none" strike="noStrike">
                          <a:effectLst/>
                        </a:rPr>
                        <a:t>Cabin</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NaN</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329830475"/>
                  </a:ext>
                </a:extLst>
              </a:tr>
              <a:tr h="279400">
                <a:tc>
                  <a:txBody>
                    <a:bodyPr/>
                    <a:lstStyle/>
                    <a:p>
                      <a:pPr algn="l" fontAlgn="b"/>
                      <a:r>
                        <a:rPr lang="en-US" sz="1700" u="none" strike="noStrike">
                          <a:effectLst/>
                        </a:rPr>
                        <a:t>Embarked</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dirty="0">
                          <a:effectLst/>
                        </a:rPr>
                        <a:t>S</a:t>
                      </a:r>
                      <a:endParaRPr lang="en-US" sz="1700" b="0" i="0" u="none" strike="noStrike" dirty="0">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2236804696"/>
                  </a:ext>
                </a:extLst>
              </a:tr>
            </a:tbl>
          </a:graphicData>
        </a:graphic>
      </p:graphicFrame>
      <p:sp>
        <p:nvSpPr>
          <p:cNvPr id="40" name="TextBox 39">
            <a:extLst>
              <a:ext uri="{FF2B5EF4-FFF2-40B4-BE49-F238E27FC236}">
                <a16:creationId xmlns:a16="http://schemas.microsoft.com/office/drawing/2014/main" id="{1DBA6D9C-5863-C146-AE8C-5819C2C6E453}"/>
              </a:ext>
            </a:extLst>
          </p:cNvPr>
          <p:cNvSpPr txBox="1"/>
          <p:nvPr/>
        </p:nvSpPr>
        <p:spPr>
          <a:xfrm>
            <a:off x="2904183" y="1178399"/>
            <a:ext cx="1506220" cy="369332"/>
          </a:xfrm>
          <a:prstGeom prst="rect">
            <a:avLst/>
          </a:prstGeom>
          <a:noFill/>
        </p:spPr>
        <p:txBody>
          <a:bodyPr wrap="square" rtlCol="0">
            <a:spAutoFit/>
          </a:bodyPr>
          <a:lstStyle/>
          <a:p>
            <a:r>
              <a:rPr lang="en-US" b="1" dirty="0"/>
              <a:t>Not Survived</a:t>
            </a:r>
          </a:p>
        </p:txBody>
      </p:sp>
      <p:pic>
        <p:nvPicPr>
          <p:cNvPr id="46" name="Picture 45" descr="A vintage photo of a person&#10;&#10;Description automatically generated">
            <a:extLst>
              <a:ext uri="{FF2B5EF4-FFF2-40B4-BE49-F238E27FC236}">
                <a16:creationId xmlns:a16="http://schemas.microsoft.com/office/drawing/2014/main" id="{D534295D-0B51-9A4C-A365-78EAA56890D4}"/>
              </a:ext>
            </a:extLst>
          </p:cNvPr>
          <p:cNvPicPr>
            <a:picLocks noChangeAspect="1"/>
          </p:cNvPicPr>
          <p:nvPr/>
        </p:nvPicPr>
        <p:blipFill>
          <a:blip r:embed="rId7"/>
          <a:stretch>
            <a:fillRect/>
          </a:stretch>
        </p:blipFill>
        <p:spPr>
          <a:xfrm>
            <a:off x="9805385" y="3936412"/>
            <a:ext cx="2397415" cy="2324100"/>
          </a:xfrm>
          <a:prstGeom prst="rect">
            <a:avLst/>
          </a:prstGeom>
        </p:spPr>
      </p:pic>
      <p:sp>
        <p:nvSpPr>
          <p:cNvPr id="47" name="Rectangle 46">
            <a:extLst>
              <a:ext uri="{FF2B5EF4-FFF2-40B4-BE49-F238E27FC236}">
                <a16:creationId xmlns:a16="http://schemas.microsoft.com/office/drawing/2014/main" id="{1066896D-810A-B549-BC46-AEF3D141DAF8}"/>
              </a:ext>
            </a:extLst>
          </p:cNvPr>
          <p:cNvSpPr/>
          <p:nvPr/>
        </p:nvSpPr>
        <p:spPr>
          <a:xfrm>
            <a:off x="10044822" y="6254068"/>
            <a:ext cx="1918539" cy="307777"/>
          </a:xfrm>
          <a:prstGeom prst="rect">
            <a:avLst/>
          </a:prstGeom>
        </p:spPr>
        <p:txBody>
          <a:bodyPr wrap="none">
            <a:spAutoFit/>
          </a:bodyPr>
          <a:lstStyle/>
          <a:p>
            <a:r>
              <a:rPr lang="en-US" sz="1400" dirty="0">
                <a:latin typeface="Calibri" panose="020F0502020204030204" pitchFamily="34" charset="0"/>
                <a:cs typeface="Calibri" panose="020F0502020204030204" pitchFamily="34" charset="0"/>
              </a:rPr>
              <a:t>Miss. Jessie A. Goodwin</a:t>
            </a:r>
          </a:p>
        </p:txBody>
      </p:sp>
      <p:graphicFrame>
        <p:nvGraphicFramePr>
          <p:cNvPr id="49" name="Table 48">
            <a:extLst>
              <a:ext uri="{FF2B5EF4-FFF2-40B4-BE49-F238E27FC236}">
                <a16:creationId xmlns:a16="http://schemas.microsoft.com/office/drawing/2014/main" id="{8CBCA119-3C2D-4B47-94D0-4A2049E7DB40}"/>
              </a:ext>
            </a:extLst>
          </p:cNvPr>
          <p:cNvGraphicFramePr>
            <a:graphicFrameLocks noGrp="1"/>
          </p:cNvGraphicFramePr>
          <p:nvPr>
            <p:extLst>
              <p:ext uri="{D42A27DB-BD31-4B8C-83A1-F6EECF244321}">
                <p14:modId xmlns:p14="http://schemas.microsoft.com/office/powerpoint/2010/main" val="2370066648"/>
              </p:ext>
            </p:extLst>
          </p:nvPr>
        </p:nvGraphicFramePr>
        <p:xfrm>
          <a:off x="9912259" y="1558781"/>
          <a:ext cx="2006600" cy="2235200"/>
        </p:xfrm>
        <a:graphic>
          <a:graphicData uri="http://schemas.openxmlformats.org/drawingml/2006/table">
            <a:tbl>
              <a:tblPr>
                <a:tableStyleId>{5C22544A-7EE6-4342-B048-85BDC9FD1C3A}</a:tableStyleId>
              </a:tblPr>
              <a:tblGrid>
                <a:gridCol w="1131684">
                  <a:extLst>
                    <a:ext uri="{9D8B030D-6E8A-4147-A177-3AD203B41FA5}">
                      <a16:colId xmlns:a16="http://schemas.microsoft.com/office/drawing/2014/main" val="2499730577"/>
                    </a:ext>
                  </a:extLst>
                </a:gridCol>
                <a:gridCol w="874916">
                  <a:extLst>
                    <a:ext uri="{9D8B030D-6E8A-4147-A177-3AD203B41FA5}">
                      <a16:colId xmlns:a16="http://schemas.microsoft.com/office/drawing/2014/main" val="1626978838"/>
                    </a:ext>
                  </a:extLst>
                </a:gridCol>
              </a:tblGrid>
              <a:tr h="279400">
                <a:tc>
                  <a:txBody>
                    <a:bodyPr/>
                    <a:lstStyle/>
                    <a:p>
                      <a:pPr algn="l" fontAlgn="b"/>
                      <a:r>
                        <a:rPr lang="en-US" sz="1700" u="none" strike="noStrike">
                          <a:effectLst/>
                        </a:rPr>
                        <a:t>Pclass</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3</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1928686563"/>
                  </a:ext>
                </a:extLst>
              </a:tr>
              <a:tr h="279400">
                <a:tc>
                  <a:txBody>
                    <a:bodyPr/>
                    <a:lstStyle/>
                    <a:p>
                      <a:pPr algn="l" fontAlgn="b"/>
                      <a:r>
                        <a:rPr lang="en-US" sz="1700" u="none" strike="noStrike">
                          <a:effectLst/>
                        </a:rPr>
                        <a:t>Age</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10</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3870209986"/>
                  </a:ext>
                </a:extLst>
              </a:tr>
              <a:tr h="279400">
                <a:tc>
                  <a:txBody>
                    <a:bodyPr/>
                    <a:lstStyle/>
                    <a:p>
                      <a:pPr algn="l" fontAlgn="b"/>
                      <a:r>
                        <a:rPr lang="en-US" sz="1700" u="none" strike="noStrike">
                          <a:effectLst/>
                        </a:rPr>
                        <a:t>SibSp</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5</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3689587640"/>
                  </a:ext>
                </a:extLst>
              </a:tr>
              <a:tr h="279400">
                <a:tc>
                  <a:txBody>
                    <a:bodyPr/>
                    <a:lstStyle/>
                    <a:p>
                      <a:pPr algn="l" fontAlgn="b"/>
                      <a:r>
                        <a:rPr lang="en-US" sz="1700" u="none" strike="noStrike">
                          <a:effectLst/>
                        </a:rPr>
                        <a:t>Parch</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2</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2584631076"/>
                  </a:ext>
                </a:extLst>
              </a:tr>
              <a:tr h="279400">
                <a:tc>
                  <a:txBody>
                    <a:bodyPr/>
                    <a:lstStyle/>
                    <a:p>
                      <a:pPr algn="l" fontAlgn="b"/>
                      <a:r>
                        <a:rPr lang="en-US" sz="1700" u="none" strike="noStrike">
                          <a:effectLst/>
                        </a:rPr>
                        <a:t>Ticket</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CA 2144</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1410859687"/>
                  </a:ext>
                </a:extLst>
              </a:tr>
              <a:tr h="279400">
                <a:tc>
                  <a:txBody>
                    <a:bodyPr/>
                    <a:lstStyle/>
                    <a:p>
                      <a:pPr algn="l" fontAlgn="b"/>
                      <a:r>
                        <a:rPr lang="en-US" sz="1700" u="none" strike="noStrike">
                          <a:effectLst/>
                        </a:rPr>
                        <a:t>Fare</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46.9</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1896189214"/>
                  </a:ext>
                </a:extLst>
              </a:tr>
              <a:tr h="279400">
                <a:tc>
                  <a:txBody>
                    <a:bodyPr/>
                    <a:lstStyle/>
                    <a:p>
                      <a:pPr algn="l" fontAlgn="b"/>
                      <a:r>
                        <a:rPr lang="en-US" sz="1700" u="none" strike="noStrike">
                          <a:effectLst/>
                        </a:rPr>
                        <a:t>Cabin</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a:effectLst/>
                        </a:rPr>
                        <a:t>NaN</a:t>
                      </a:r>
                      <a:endParaRPr lang="en-US" sz="1700" b="0"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172114138"/>
                  </a:ext>
                </a:extLst>
              </a:tr>
              <a:tr h="279400">
                <a:tc>
                  <a:txBody>
                    <a:bodyPr/>
                    <a:lstStyle/>
                    <a:p>
                      <a:pPr algn="l" fontAlgn="b"/>
                      <a:r>
                        <a:rPr lang="en-US" sz="1700" u="none" strike="noStrike">
                          <a:effectLst/>
                        </a:rPr>
                        <a:t>Embarked</a:t>
                      </a:r>
                      <a:endParaRPr lang="en-US" sz="1700" b="1"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700" u="none" strike="noStrike" dirty="0">
                          <a:effectLst/>
                        </a:rPr>
                        <a:t>S</a:t>
                      </a:r>
                      <a:endParaRPr lang="en-US" sz="1700" b="0" i="0" u="none" strike="noStrike" dirty="0">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2651027986"/>
                  </a:ext>
                </a:extLst>
              </a:tr>
            </a:tbl>
          </a:graphicData>
        </a:graphic>
      </p:graphicFrame>
      <p:sp>
        <p:nvSpPr>
          <p:cNvPr id="50" name="TextBox 49">
            <a:extLst>
              <a:ext uri="{FF2B5EF4-FFF2-40B4-BE49-F238E27FC236}">
                <a16:creationId xmlns:a16="http://schemas.microsoft.com/office/drawing/2014/main" id="{EE157F76-D146-7747-B0EF-F84FDE34293E}"/>
              </a:ext>
            </a:extLst>
          </p:cNvPr>
          <p:cNvSpPr txBox="1"/>
          <p:nvPr/>
        </p:nvSpPr>
        <p:spPr>
          <a:xfrm>
            <a:off x="10148614" y="1170884"/>
            <a:ext cx="1506220" cy="369332"/>
          </a:xfrm>
          <a:prstGeom prst="rect">
            <a:avLst/>
          </a:prstGeom>
          <a:noFill/>
        </p:spPr>
        <p:txBody>
          <a:bodyPr wrap="square" rtlCol="0">
            <a:spAutoFit/>
          </a:bodyPr>
          <a:lstStyle/>
          <a:p>
            <a:r>
              <a:rPr lang="en-US" b="1" dirty="0"/>
              <a:t>Not Survived</a:t>
            </a:r>
          </a:p>
        </p:txBody>
      </p:sp>
    </p:spTree>
    <p:extLst>
      <p:ext uri="{BB962C8B-B14F-4D97-AF65-F5344CB8AC3E}">
        <p14:creationId xmlns:p14="http://schemas.microsoft.com/office/powerpoint/2010/main" val="394805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30" grpId="0"/>
      <p:bldP spid="34" grpId="0"/>
      <p:bldP spid="38" grpId="0"/>
      <p:bldP spid="40" grpId="0"/>
      <p:bldP spid="47" grpId="0"/>
      <p:bldP spid="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posing for the camera&#10;&#10;Description automatically generated">
            <a:extLst>
              <a:ext uri="{FF2B5EF4-FFF2-40B4-BE49-F238E27FC236}">
                <a16:creationId xmlns:a16="http://schemas.microsoft.com/office/drawing/2014/main" id="{3F39B6CE-0154-634B-9B7C-6753DB976648}"/>
              </a:ext>
            </a:extLst>
          </p:cNvPr>
          <p:cNvPicPr>
            <a:picLocks noChangeAspect="1"/>
          </p:cNvPicPr>
          <p:nvPr/>
        </p:nvPicPr>
        <p:blipFill>
          <a:blip r:embed="rId3"/>
          <a:stretch>
            <a:fillRect/>
          </a:stretch>
        </p:blipFill>
        <p:spPr>
          <a:xfrm>
            <a:off x="4854295" y="3936412"/>
            <a:ext cx="2425700" cy="2324100"/>
          </a:xfrm>
          <a:prstGeom prst="rect">
            <a:avLst/>
          </a:prstGeom>
        </p:spPr>
      </p:pic>
      <p:sp>
        <p:nvSpPr>
          <p:cNvPr id="6" name="Rectangle 5">
            <a:extLst>
              <a:ext uri="{FF2B5EF4-FFF2-40B4-BE49-F238E27FC236}">
                <a16:creationId xmlns:a16="http://schemas.microsoft.com/office/drawing/2014/main" id="{B2E2A6AB-A8C5-6242-AF6F-E72CCDEB3D66}"/>
              </a:ext>
            </a:extLst>
          </p:cNvPr>
          <p:cNvSpPr/>
          <p:nvPr/>
        </p:nvSpPr>
        <p:spPr>
          <a:xfrm>
            <a:off x="4752010" y="6260512"/>
            <a:ext cx="2687980" cy="369332"/>
          </a:xfrm>
          <a:prstGeom prst="rect">
            <a:avLst/>
          </a:prstGeom>
        </p:spPr>
        <p:txBody>
          <a:bodyPr wrap="none">
            <a:spAutoFit/>
          </a:bodyPr>
          <a:lstStyle/>
          <a:p>
            <a:r>
              <a:rPr lang="en-US" dirty="0"/>
              <a:t>Master. Harold V. Goodwin</a:t>
            </a:r>
          </a:p>
        </p:txBody>
      </p:sp>
      <p:sp>
        <p:nvSpPr>
          <p:cNvPr id="7" name="Title 1">
            <a:extLst>
              <a:ext uri="{FF2B5EF4-FFF2-40B4-BE49-F238E27FC236}">
                <a16:creationId xmlns:a16="http://schemas.microsoft.com/office/drawing/2014/main" id="{FC851FAB-11CB-4944-AD28-4B8227492B1A}"/>
              </a:ext>
            </a:extLst>
          </p:cNvPr>
          <p:cNvSpPr>
            <a:spLocks noGrp="1"/>
          </p:cNvSpPr>
          <p:nvPr>
            <p:ph type="title"/>
          </p:nvPr>
        </p:nvSpPr>
        <p:spPr>
          <a:xfrm>
            <a:off x="838200" y="365125"/>
            <a:ext cx="10515600" cy="1325563"/>
          </a:xfrm>
        </p:spPr>
        <p:txBody>
          <a:bodyPr/>
          <a:lstStyle/>
          <a:p>
            <a:pPr algn="ctr"/>
            <a:r>
              <a:rPr lang="en-US" dirty="0"/>
              <a:t>Is he alone?</a:t>
            </a:r>
          </a:p>
        </p:txBody>
      </p:sp>
      <p:sp>
        <p:nvSpPr>
          <p:cNvPr id="10" name="Rectangle 9">
            <a:extLst>
              <a:ext uri="{FF2B5EF4-FFF2-40B4-BE49-F238E27FC236}">
                <a16:creationId xmlns:a16="http://schemas.microsoft.com/office/drawing/2014/main" id="{8462B74D-C75E-E240-BF29-F19C6C41465B}"/>
              </a:ext>
            </a:extLst>
          </p:cNvPr>
          <p:cNvSpPr/>
          <p:nvPr/>
        </p:nvSpPr>
        <p:spPr>
          <a:xfrm>
            <a:off x="838200" y="1758700"/>
            <a:ext cx="3913810" cy="2031325"/>
          </a:xfrm>
          <a:prstGeom prst="rect">
            <a:avLst/>
          </a:prstGeom>
        </p:spPr>
        <p:txBody>
          <a:bodyPr wrap="square">
            <a:spAutoFit/>
          </a:bodyPr>
          <a:lstStyle/>
          <a:p>
            <a:r>
              <a:rPr lang="en-US" dirty="0">
                <a:effectLst/>
              </a:rPr>
              <a:t>Master. Sidney L. Goodwin</a:t>
            </a:r>
          </a:p>
          <a:p>
            <a:r>
              <a:rPr lang="en-US" dirty="0">
                <a:effectLst/>
              </a:rPr>
              <a:t>Master. William F. Goodwin</a:t>
            </a:r>
          </a:p>
          <a:p>
            <a:r>
              <a:rPr lang="en-US" dirty="0">
                <a:effectLst/>
              </a:rPr>
              <a:t>Miss. Jessie A. Goodwin</a:t>
            </a:r>
          </a:p>
          <a:p>
            <a:r>
              <a:rPr lang="en-US" dirty="0">
                <a:effectLst/>
              </a:rPr>
              <a:t>Miss. Lillian </a:t>
            </a:r>
            <a:r>
              <a:rPr lang="en-US" dirty="0"/>
              <a:t>A. </a:t>
            </a:r>
            <a:r>
              <a:rPr lang="en-US" dirty="0">
                <a:effectLst/>
              </a:rPr>
              <a:t>Goodwin</a:t>
            </a:r>
          </a:p>
          <a:p>
            <a:r>
              <a:rPr lang="en-US" dirty="0">
                <a:effectLst/>
              </a:rPr>
              <a:t>Mr. Charles E. Goodwin </a:t>
            </a:r>
          </a:p>
          <a:p>
            <a:r>
              <a:rPr lang="en-US" dirty="0">
                <a:effectLst/>
              </a:rPr>
              <a:t>Mr. Charles F. Goodwin</a:t>
            </a:r>
          </a:p>
          <a:p>
            <a:r>
              <a:rPr lang="en-US" dirty="0">
                <a:effectLst/>
              </a:rPr>
              <a:t>Mrs. Frederick (Augusta Tyler) Goodwin</a:t>
            </a:r>
            <a:endParaRPr lang="en-US" dirty="0"/>
          </a:p>
        </p:txBody>
      </p:sp>
      <p:sp>
        <p:nvSpPr>
          <p:cNvPr id="11" name="Rectangle 10">
            <a:extLst>
              <a:ext uri="{FF2B5EF4-FFF2-40B4-BE49-F238E27FC236}">
                <a16:creationId xmlns:a16="http://schemas.microsoft.com/office/drawing/2014/main" id="{312CDFCD-1D21-E743-A9E8-AADB9DBFE371}"/>
              </a:ext>
            </a:extLst>
          </p:cNvPr>
          <p:cNvSpPr/>
          <p:nvPr/>
        </p:nvSpPr>
        <p:spPr>
          <a:xfrm>
            <a:off x="4831790" y="1758700"/>
            <a:ext cx="3913810" cy="2031325"/>
          </a:xfrm>
          <a:prstGeom prst="rect">
            <a:avLst/>
          </a:prstGeom>
        </p:spPr>
        <p:txBody>
          <a:bodyPr wrap="square">
            <a:spAutoFit/>
          </a:bodyPr>
          <a:lstStyle/>
          <a:p>
            <a:r>
              <a:rPr lang="en-US" dirty="0">
                <a:effectLst/>
              </a:rPr>
              <a:t>Brother</a:t>
            </a:r>
          </a:p>
          <a:p>
            <a:r>
              <a:rPr lang="en-US" dirty="0">
                <a:effectLst/>
              </a:rPr>
              <a:t>Brother</a:t>
            </a:r>
          </a:p>
          <a:p>
            <a:r>
              <a:rPr lang="en-US" dirty="0">
                <a:effectLst/>
              </a:rPr>
              <a:t>Sister</a:t>
            </a:r>
          </a:p>
          <a:p>
            <a:r>
              <a:rPr lang="en-US" dirty="0">
                <a:effectLst/>
              </a:rPr>
              <a:t>Sister</a:t>
            </a:r>
          </a:p>
          <a:p>
            <a:r>
              <a:rPr lang="en-US" dirty="0">
                <a:effectLst/>
              </a:rPr>
              <a:t>Brother</a:t>
            </a:r>
          </a:p>
          <a:p>
            <a:r>
              <a:rPr lang="en-US" dirty="0">
                <a:effectLst/>
              </a:rPr>
              <a:t>Father</a:t>
            </a:r>
          </a:p>
          <a:p>
            <a:r>
              <a:rPr lang="en-US" dirty="0">
                <a:effectLst/>
              </a:rPr>
              <a:t>Mother</a:t>
            </a:r>
            <a:endParaRPr lang="en-US" dirty="0"/>
          </a:p>
        </p:txBody>
      </p:sp>
    </p:spTree>
    <p:extLst>
      <p:ext uri="{BB962C8B-B14F-4D97-AF65-F5344CB8AC3E}">
        <p14:creationId xmlns:p14="http://schemas.microsoft.com/office/powerpoint/2010/main" val="44959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1208</TotalTime>
  <Words>1871</Words>
  <Application>Microsoft Macintosh PowerPoint</Application>
  <PresentationFormat>Widescreen</PresentationFormat>
  <Paragraphs>358</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Helvetica Neue</vt:lpstr>
      <vt:lpstr>Menlo</vt:lpstr>
      <vt:lpstr>Office Theme</vt:lpstr>
      <vt:lpstr>Graph Data Science with Titanic Dataset</vt:lpstr>
      <vt:lpstr>PowerPoint Presentation</vt:lpstr>
      <vt:lpstr>“Graph” is NOT</vt:lpstr>
      <vt:lpstr>”Graph” is a Database</vt:lpstr>
      <vt:lpstr>Simple Example</vt:lpstr>
      <vt:lpstr>PowerPoint Presentation</vt:lpstr>
      <vt:lpstr>Dataset: Titanic Task: Predict Survival  Relational vs. Graph Approach</vt:lpstr>
      <vt:lpstr>Survived?</vt:lpstr>
      <vt:lpstr>Is he alone?</vt:lpstr>
      <vt:lpstr>PowerPoint Presentation</vt:lpstr>
      <vt:lpstr>PowerPoint Presentation</vt:lpstr>
      <vt:lpstr>What about non-families?</vt:lpstr>
      <vt:lpstr>Let’s build the models</vt:lpstr>
      <vt:lpstr>Base Model</vt:lpstr>
      <vt:lpstr>Create Graph</vt:lpstr>
      <vt:lpstr>PowerPoint Presentation</vt:lpstr>
      <vt:lpstr>Graph Features</vt:lpstr>
      <vt:lpstr>Graph Enriched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Data Science with Titanic Dataset</dc:title>
  <dc:creator>Yusuf Baktir</dc:creator>
  <cp:lastModifiedBy>Yusuf Baktir</cp:lastModifiedBy>
  <cp:revision>79</cp:revision>
  <dcterms:created xsi:type="dcterms:W3CDTF">2020-09-28T20:44:44Z</dcterms:created>
  <dcterms:modified xsi:type="dcterms:W3CDTF">2020-09-30T00:36:46Z</dcterms:modified>
</cp:coreProperties>
</file>