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6"/>
  </p:notesMasterIdLst>
  <p:handoutMasterIdLst>
    <p:handoutMasterId r:id="rId107"/>
  </p:handoutMasterIdLst>
  <p:sldIdLst>
    <p:sldId id="256" r:id="rId2"/>
    <p:sldId id="419" r:id="rId3"/>
    <p:sldId id="445" r:id="rId4"/>
    <p:sldId id="444" r:id="rId5"/>
    <p:sldId id="420" r:id="rId6"/>
    <p:sldId id="421" r:id="rId7"/>
    <p:sldId id="264" r:id="rId8"/>
    <p:sldId id="416" r:id="rId9"/>
    <p:sldId id="417" r:id="rId10"/>
    <p:sldId id="418" r:id="rId11"/>
    <p:sldId id="422" r:id="rId12"/>
    <p:sldId id="423" r:id="rId13"/>
    <p:sldId id="424" r:id="rId14"/>
    <p:sldId id="426" r:id="rId15"/>
    <p:sldId id="427" r:id="rId16"/>
    <p:sldId id="428" r:id="rId17"/>
    <p:sldId id="429" r:id="rId18"/>
    <p:sldId id="430" r:id="rId19"/>
    <p:sldId id="431" r:id="rId20"/>
    <p:sldId id="425" r:id="rId21"/>
    <p:sldId id="432" r:id="rId22"/>
    <p:sldId id="433" r:id="rId23"/>
    <p:sldId id="434" r:id="rId24"/>
    <p:sldId id="435" r:id="rId25"/>
    <p:sldId id="436" r:id="rId26"/>
    <p:sldId id="461" r:id="rId27"/>
    <p:sldId id="462" r:id="rId28"/>
    <p:sldId id="463" r:id="rId29"/>
    <p:sldId id="437" r:id="rId30"/>
    <p:sldId id="464" r:id="rId31"/>
    <p:sldId id="465" r:id="rId32"/>
    <p:sldId id="466" r:id="rId33"/>
    <p:sldId id="467" r:id="rId34"/>
    <p:sldId id="468" r:id="rId35"/>
    <p:sldId id="469" r:id="rId36"/>
    <p:sldId id="470" r:id="rId37"/>
    <p:sldId id="438" r:id="rId38"/>
    <p:sldId id="439" r:id="rId39"/>
    <p:sldId id="446" r:id="rId40"/>
    <p:sldId id="448" r:id="rId41"/>
    <p:sldId id="449" r:id="rId42"/>
    <p:sldId id="450" r:id="rId43"/>
    <p:sldId id="451" r:id="rId44"/>
    <p:sldId id="452" r:id="rId45"/>
    <p:sldId id="453" r:id="rId46"/>
    <p:sldId id="454" r:id="rId47"/>
    <p:sldId id="455" r:id="rId48"/>
    <p:sldId id="456" r:id="rId49"/>
    <p:sldId id="457" r:id="rId50"/>
    <p:sldId id="458" r:id="rId51"/>
    <p:sldId id="459" r:id="rId52"/>
    <p:sldId id="460" r:id="rId53"/>
    <p:sldId id="440" r:id="rId54"/>
    <p:sldId id="441" r:id="rId55"/>
    <p:sldId id="442" r:id="rId56"/>
    <p:sldId id="270" r:id="rId57"/>
    <p:sldId id="305" r:id="rId58"/>
    <p:sldId id="414" r:id="rId59"/>
    <p:sldId id="471" r:id="rId60"/>
    <p:sldId id="473" r:id="rId61"/>
    <p:sldId id="472" r:id="rId62"/>
    <p:sldId id="474" r:id="rId63"/>
    <p:sldId id="475" r:id="rId64"/>
    <p:sldId id="476" r:id="rId65"/>
    <p:sldId id="477" r:id="rId66"/>
    <p:sldId id="478" r:id="rId67"/>
    <p:sldId id="479" r:id="rId68"/>
    <p:sldId id="480" r:id="rId69"/>
    <p:sldId id="481" r:id="rId70"/>
    <p:sldId id="482" r:id="rId71"/>
    <p:sldId id="483" r:id="rId72"/>
    <p:sldId id="484" r:id="rId73"/>
    <p:sldId id="485" r:id="rId74"/>
    <p:sldId id="487" r:id="rId75"/>
    <p:sldId id="488" r:id="rId76"/>
    <p:sldId id="489" r:id="rId77"/>
    <p:sldId id="490" r:id="rId78"/>
    <p:sldId id="491" r:id="rId79"/>
    <p:sldId id="492" r:id="rId80"/>
    <p:sldId id="493" r:id="rId81"/>
    <p:sldId id="494" r:id="rId82"/>
    <p:sldId id="495" r:id="rId83"/>
    <p:sldId id="496" r:id="rId84"/>
    <p:sldId id="497" r:id="rId85"/>
    <p:sldId id="498" r:id="rId86"/>
    <p:sldId id="499" r:id="rId87"/>
    <p:sldId id="500" r:id="rId88"/>
    <p:sldId id="501" r:id="rId89"/>
    <p:sldId id="502" r:id="rId90"/>
    <p:sldId id="503" r:id="rId91"/>
    <p:sldId id="504" r:id="rId92"/>
    <p:sldId id="506" r:id="rId93"/>
    <p:sldId id="507" r:id="rId94"/>
    <p:sldId id="508" r:id="rId95"/>
    <p:sldId id="509" r:id="rId96"/>
    <p:sldId id="510" r:id="rId97"/>
    <p:sldId id="511" r:id="rId98"/>
    <p:sldId id="512" r:id="rId99"/>
    <p:sldId id="513" r:id="rId100"/>
    <p:sldId id="514" r:id="rId101"/>
    <p:sldId id="515" r:id="rId102"/>
    <p:sldId id="516" r:id="rId103"/>
    <p:sldId id="517" r:id="rId104"/>
    <p:sldId id="518" r:id="rId10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6030ED-DEB0-4FA5-B959-CB7604BDE983}">
          <p14:sldIdLst>
            <p14:sldId id="256"/>
            <p14:sldId id="419"/>
            <p14:sldId id="445"/>
            <p14:sldId id="444"/>
            <p14:sldId id="420"/>
            <p14:sldId id="421"/>
            <p14:sldId id="264"/>
            <p14:sldId id="416"/>
            <p14:sldId id="417"/>
            <p14:sldId id="418"/>
            <p14:sldId id="422"/>
            <p14:sldId id="423"/>
            <p14:sldId id="424"/>
            <p14:sldId id="426"/>
            <p14:sldId id="427"/>
            <p14:sldId id="428"/>
            <p14:sldId id="429"/>
            <p14:sldId id="430"/>
            <p14:sldId id="431"/>
            <p14:sldId id="425"/>
            <p14:sldId id="432"/>
            <p14:sldId id="433"/>
            <p14:sldId id="434"/>
            <p14:sldId id="435"/>
            <p14:sldId id="436"/>
            <p14:sldId id="461"/>
            <p14:sldId id="462"/>
            <p14:sldId id="463"/>
            <p14:sldId id="437"/>
            <p14:sldId id="464"/>
            <p14:sldId id="465"/>
            <p14:sldId id="466"/>
            <p14:sldId id="467"/>
            <p14:sldId id="468"/>
            <p14:sldId id="469"/>
            <p14:sldId id="470"/>
            <p14:sldId id="438"/>
            <p14:sldId id="439"/>
            <p14:sldId id="446"/>
            <p14:sldId id="448"/>
            <p14:sldId id="449"/>
            <p14:sldId id="450"/>
            <p14:sldId id="451"/>
            <p14:sldId id="452"/>
            <p14:sldId id="453"/>
            <p14:sldId id="454"/>
            <p14:sldId id="455"/>
            <p14:sldId id="456"/>
            <p14:sldId id="457"/>
            <p14:sldId id="458"/>
            <p14:sldId id="459"/>
            <p14:sldId id="460"/>
            <p14:sldId id="440"/>
            <p14:sldId id="441"/>
            <p14:sldId id="442"/>
            <p14:sldId id="270"/>
            <p14:sldId id="305"/>
            <p14:sldId id="414"/>
            <p14:sldId id="471"/>
            <p14:sldId id="473"/>
            <p14:sldId id="472"/>
            <p14:sldId id="474"/>
            <p14:sldId id="475"/>
            <p14:sldId id="476"/>
            <p14:sldId id="477"/>
            <p14:sldId id="478"/>
            <p14:sldId id="479"/>
            <p14:sldId id="480"/>
            <p14:sldId id="481"/>
            <p14:sldId id="482"/>
            <p14:sldId id="483"/>
            <p14:sldId id="484"/>
            <p14:sldId id="485"/>
            <p14:sldId id="487"/>
            <p14:sldId id="488"/>
            <p14:sldId id="489"/>
            <p14:sldId id="490"/>
            <p14:sldId id="491"/>
            <p14:sldId id="492"/>
            <p14:sldId id="493"/>
            <p14:sldId id="494"/>
            <p14:sldId id="495"/>
            <p14:sldId id="496"/>
            <p14:sldId id="497"/>
            <p14:sldId id="498"/>
            <p14:sldId id="499"/>
            <p14:sldId id="500"/>
            <p14:sldId id="501"/>
            <p14:sldId id="502"/>
            <p14:sldId id="503"/>
            <p14:sldId id="504"/>
            <p14:sldId id="506"/>
            <p14:sldId id="507"/>
            <p14:sldId id="508"/>
            <p14:sldId id="509"/>
            <p14:sldId id="510"/>
            <p14:sldId id="511"/>
            <p14:sldId id="512"/>
            <p14:sldId id="513"/>
            <p14:sldId id="514"/>
            <p14:sldId id="515"/>
            <p14:sldId id="516"/>
            <p14:sldId id="517"/>
            <p14:sldId id="518"/>
          </p14:sldIdLst>
        </p14:section>
      </p14:sectionLst>
    </p:ex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79812" autoAdjust="0"/>
  </p:normalViewPr>
  <p:slideViewPr>
    <p:cSldViewPr snapToGrid="0">
      <p:cViewPr>
        <p:scale>
          <a:sx n="66" d="100"/>
          <a:sy n="66" d="100"/>
        </p:scale>
        <p:origin x="-144" y="-118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A47415-C195-4C9B-A420-D778FF33638B}" type="datetimeFigureOut">
              <a:rPr lang="en-PH" smtClean="0"/>
              <a:t>04/07/2017</a:t>
            </a:fld>
            <a:endParaRPr lang="en-PH"/>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526AF0-D676-461D-B809-AE1BDDB6E74D}" type="slidenum">
              <a:rPr lang="en-PH" smtClean="0"/>
              <a:t>‹#›</a:t>
            </a:fld>
            <a:endParaRPr lang="en-PH"/>
          </a:p>
        </p:txBody>
      </p:sp>
    </p:spTree>
    <p:extLst>
      <p:ext uri="{BB962C8B-B14F-4D97-AF65-F5344CB8AC3E}">
        <p14:creationId xmlns:p14="http://schemas.microsoft.com/office/powerpoint/2010/main" val="815432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3A8BF3-117B-4BE3-AB31-E30379DA3708}" type="datetimeFigureOut">
              <a:rPr lang="en-PH" smtClean="0"/>
              <a:t>04/07/2017</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23F5A-E5E3-4EF1-A418-18E93E4B7FFA}" type="slidenum">
              <a:rPr lang="en-PH" smtClean="0"/>
              <a:t>‹#›</a:t>
            </a:fld>
            <a:endParaRPr lang="en-PH"/>
          </a:p>
        </p:txBody>
      </p:sp>
    </p:spTree>
    <p:extLst>
      <p:ext uri="{BB962C8B-B14F-4D97-AF65-F5344CB8AC3E}">
        <p14:creationId xmlns:p14="http://schemas.microsoft.com/office/powerpoint/2010/main" val="1776870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predefined reference types are object and string. The type object is the ultimate base type of all other types. The type string is used to represent Unicode string values. Values of type string are immutable.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predefined value types include signed and unsigned integral types, floating point types, and the types bool, char, and decimal. The signed integral types are </a:t>
            </a:r>
            <a:r>
              <a:rPr lang="en-GB" sz="1200" b="0" i="0" kern="1200" dirty="0" err="1">
                <a:solidFill>
                  <a:schemeClr val="tx1"/>
                </a:solidFill>
                <a:effectLst/>
                <a:latin typeface="+mn-lt"/>
                <a:ea typeface="+mn-ea"/>
                <a:cs typeface="+mn-cs"/>
              </a:rPr>
              <a:t>sbyte</a:t>
            </a:r>
            <a:r>
              <a:rPr lang="en-GB" sz="1200" b="0" i="0" kern="1200" dirty="0">
                <a:solidFill>
                  <a:schemeClr val="tx1"/>
                </a:solidFill>
                <a:effectLst/>
                <a:latin typeface="+mn-lt"/>
                <a:ea typeface="+mn-ea"/>
                <a:cs typeface="+mn-cs"/>
              </a:rPr>
              <a:t>, short,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and long; the unsigned integral types are byte, </a:t>
            </a:r>
            <a:r>
              <a:rPr lang="en-GB" sz="1200" b="0" i="0" kern="1200" dirty="0" err="1">
                <a:solidFill>
                  <a:schemeClr val="tx1"/>
                </a:solidFill>
                <a:effectLst/>
                <a:latin typeface="+mn-lt"/>
                <a:ea typeface="+mn-ea"/>
                <a:cs typeface="+mn-cs"/>
              </a:rPr>
              <a:t>ushort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uint</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ulong</a:t>
            </a:r>
            <a:r>
              <a:rPr lang="en-GB" sz="1200" b="0" i="0" kern="1200" dirty="0">
                <a:solidFill>
                  <a:schemeClr val="tx1"/>
                </a:solidFill>
                <a:effectLst/>
                <a:latin typeface="+mn-lt"/>
                <a:ea typeface="+mn-ea"/>
                <a:cs typeface="+mn-cs"/>
              </a:rPr>
              <a:t>; and the floating point types are </a:t>
            </a:r>
            <a:r>
              <a:rPr lang="en-GB" sz="1200" b="0" i="0" kern="1200" dirty="0" err="1">
                <a:solidFill>
                  <a:schemeClr val="tx1"/>
                </a:solidFill>
                <a:effectLst/>
                <a:latin typeface="+mn-lt"/>
                <a:ea typeface="+mn-ea"/>
                <a:cs typeface="+mn-cs"/>
              </a:rPr>
              <a:t>floatand</a:t>
            </a:r>
            <a:r>
              <a:rPr lang="en-GB" sz="1200" b="0" i="0" kern="1200" dirty="0">
                <a:solidFill>
                  <a:schemeClr val="tx1"/>
                </a:solidFill>
                <a:effectLst/>
                <a:latin typeface="+mn-lt"/>
                <a:ea typeface="+mn-ea"/>
                <a:cs typeface="+mn-cs"/>
              </a:rPr>
              <a:t> double.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bool type is used to represent Boolean values: values that are either true or false. The inclusion of bool makes it easier to write self-documenting code, and also helps eliminate the all-too-common C++ coding error in which a developer mistakenly uses "=" when "==" should have been used. In C#, the example</a:t>
            </a:r>
          </a:p>
          <a:p>
            <a:endParaRPr lang="en-PH"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Common examples include financial calculations such as tax computations and currency conversions. The decimal type provides 28 significant digits.</a:t>
            </a:r>
          </a:p>
          <a:p>
            <a:endParaRPr lang="en-PH" dirty="0"/>
          </a:p>
          <a:p>
            <a:endParaRPr lang="en-PH" dirty="0"/>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57</a:t>
            </a:fld>
            <a:endParaRPr lang="en-PH"/>
          </a:p>
        </p:txBody>
      </p:sp>
    </p:spTree>
    <p:extLst>
      <p:ext uri="{BB962C8B-B14F-4D97-AF65-F5344CB8AC3E}">
        <p14:creationId xmlns:p14="http://schemas.microsoft.com/office/powerpoint/2010/main" val="2735006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5399C-E23D-486E-8CF3-A74987454752}"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580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7F607D-06D3-4A66-8F21-014A86544B18}"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3888231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603321-3795-48CC-A110-EFF13107E141}"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08044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D3113C-CA34-4F5D-8746-4637F751F04B}"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647789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D4CEAA-025F-49F8-AE82-89B7A19DAEE0}"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4652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DE3FEC-2006-48E4-A665-66B399218251}"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36065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A359B-72C3-41B4-BBC4-F38A24BBA070}"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2807442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D6DDA3-7C23-4584-B7CA-57E623A73C57}"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2734164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2D58CA-99DB-4E89-9806-C76BF397942A}"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53889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B08045-2665-4538-AF09-3F8C45CE30B8}"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217295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D66FAD-790C-4CF1-BAD8-9261D7B683C4}" type="datetime1">
              <a:rPr lang="en-PH" smtClean="0"/>
              <a:t>04/07/2017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2003063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011321-0EC3-48A4-A804-C1C8F39F4CD6}" type="datetime1">
              <a:rPr lang="en-PH" smtClean="0"/>
              <a:t>04/07/2017</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4210957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9F7635-B80D-406A-9CFA-62699D226334}" type="datetime1">
              <a:rPr lang="en-PH" smtClean="0"/>
              <a:t>04/07/2017</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36632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6ACB4-BFEE-422E-9170-ADDF9E71DC41}" type="datetime1">
              <a:rPr lang="en-PH" smtClean="0"/>
              <a:t>04/07/2017</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6713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48E124-C44A-426A-BF76-BA55938711B0}" type="datetime1">
              <a:rPr lang="en-PH" smtClean="0"/>
              <a:t>04/07/2017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382978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0AE987-37BD-4B47-A0F7-1A0C25813493}" type="datetime1">
              <a:rPr lang="en-PH" smtClean="0"/>
              <a:t>04/07/2017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771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C5CBA6-925A-4968-B85F-5EDC8670FD5A}" type="datetime1">
              <a:rPr lang="en-PH" smtClean="0"/>
              <a:t>04/07/2017</a:t>
            </a:fld>
            <a:endParaRPr lang="en-P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E81D22-BBB5-4B52-90E1-426CDFFC08C1}" type="slidenum">
              <a:rPr lang="en-PH" smtClean="0"/>
              <a:t>‹#›</a:t>
            </a:fld>
            <a:endParaRPr lang="en-PH"/>
          </a:p>
        </p:txBody>
      </p:sp>
    </p:spTree>
    <p:extLst>
      <p:ext uri="{BB962C8B-B14F-4D97-AF65-F5344CB8AC3E}">
        <p14:creationId xmlns:p14="http://schemas.microsoft.com/office/powerpoint/2010/main" val="4155759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class"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docs.microsoft.com/en-us/dotnet/api/system.eventhandler" TargetMode="External"/><Relationship Id="rId2" Type="http://schemas.openxmlformats.org/officeDocument/2006/relationships/hyperlink" Target="https://msdn.microsoft.com/library/2e08f6yc" TargetMode="External"/><Relationship Id="rId1" Type="http://schemas.openxmlformats.org/officeDocument/2006/relationships/slideLayout" Target="../slideLayouts/slideLayout2.xml"/><Relationship Id="rId4" Type="http://schemas.openxmlformats.org/officeDocument/2006/relationships/hyperlink" Target="https://docs.microsoft.com/en-us/dotnet/api/system.eventargs" TargetMode="External"/></Relationships>
</file>

<file path=ppt/slides/_rels/slide10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https://docs.microsoft.com/en-us/dotnet/csharp/programming-guide/events/how-to-publish-events-that-conform-to-net-framework-guidelin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even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ocs.microsoft.com/en-us/dotnet/api/system.objec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microsoft.com/en-us/dotnet/api/system.objec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override" TargetMode="External"/><Relationship Id="rId2" Type="http://schemas.openxmlformats.org/officeDocument/2006/relationships/hyperlink" Target="https://docs.microsoft.com/en-us/dotnet/csharp/language-reference/keywords/virtual" TargetMode="External"/><Relationship Id="rId1" Type="http://schemas.openxmlformats.org/officeDocument/2006/relationships/slideLayout" Target="../slideLayouts/slideLayout2.xml"/><Relationship Id="rId4" Type="http://schemas.openxmlformats.org/officeDocument/2006/relationships/hyperlink" Target="https://docs.microsoft.com/en-us/dotnet/csharp/language-reference/keywords/abstract"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new" TargetMode="External"/><Relationship Id="rId2" Type="http://schemas.openxmlformats.org/officeDocument/2006/relationships/hyperlink" Target="https://docs.microsoft.com/en-us/dotnet/csharp/language-reference/keywords/abstrac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abstrac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seale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virtual" TargetMode="External"/><Relationship Id="rId2" Type="http://schemas.openxmlformats.org/officeDocument/2006/relationships/hyperlink" Target="https://docs.microsoft.com/en-us/dotnet/csharp/language-reference/keywords/static"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overrid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override" TargetMode="External"/><Relationship Id="rId2" Type="http://schemas.openxmlformats.org/officeDocument/2006/relationships/hyperlink" Target="https://docs.microsoft.com/en-us/dotnet/csharp/language-reference/keywords/virtua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docs.microsoft.com/en-us/dotnet/csharp/programming-guide/classes-and-structs/polymorphis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new"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docs.microsoft.com/en-us/dotnet/csharp/language-reference/keywords/sealed"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www.dofactory.com/net/design-pattern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en.wikipedia.org/wiki/Robert_Cecil_Martin"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hyperlink" Target="https://docs.microsoft.com/en-us/dotnet/csharp/programming-guide/arrays/single-dimensional-array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docs.microsoft.com/en-us/dotnet/csharp/programming-guide/arrays/jagged-arrays" TargetMode="External"/><Relationship Id="rId4" Type="http://schemas.openxmlformats.org/officeDocument/2006/relationships/hyperlink" Target="https://docs.microsoft.com/en-us/dotnet/csharp/programming-guide/arrays/multidimensional-arrays"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docs.microsoft.com/en-us/dotnet/api/system.array" TargetMode="External"/><Relationship Id="rId2" Type="http://schemas.openxmlformats.org/officeDocument/2006/relationships/hyperlink" Target="https://docs.microsoft.com/en-us/dotnet/csharp/language-reference/keywords/reference-types" TargetMode="External"/><Relationship Id="rId1" Type="http://schemas.openxmlformats.org/officeDocument/2006/relationships/slideLayout" Target="../slideLayouts/slideLayout2.xml"/><Relationship Id="rId6" Type="http://schemas.openxmlformats.org/officeDocument/2006/relationships/hyperlink" Target="https://docs.microsoft.com/en-us/dotnet/csharp/language-reference/keywords/foreach-in" TargetMode="External"/><Relationship Id="rId5" Type="http://schemas.openxmlformats.org/officeDocument/2006/relationships/hyperlink" Target="https://docs.microsoft.com/en-us/dotnet/api/system.collections.generic.ienumerable-1" TargetMode="External"/><Relationship Id="rId4" Type="http://schemas.openxmlformats.org/officeDocument/2006/relationships/hyperlink" Target="https://docs.microsoft.com/en-us/dotnet/api/system.collections.ienumerab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foreach-in" TargetMode="External"/><Relationship Id="rId2" Type="http://schemas.openxmlformats.org/officeDocument/2006/relationships/hyperlink" Target="https://docs.microsoft.com/en-us/dotnet/api/system.collections.generic.list-1" TargetMode="Externa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docs.microsoft.com/en-us/dotnet/csharp/programming-guide/classes-and-structs/object-and-collection-initializers"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docs.microsoft.com/en-us/dotnet/csharp/language-reference/keywords/for"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docs.microsoft.com/en-us/dotnet/api/system.collections.generic.list-1"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docs.microsoft.com/en-us/dotnet/api/system.collections.concurrent" TargetMode="External"/><Relationship Id="rId2" Type="http://schemas.openxmlformats.org/officeDocument/2006/relationships/hyperlink" Target="https://docs.microsoft.com/en-us/dotnet/api/system.collections.generic" TargetMode="External"/><Relationship Id="rId1" Type="http://schemas.openxmlformats.org/officeDocument/2006/relationships/slideLayout" Target="../slideLayouts/slideLayout2.xml"/><Relationship Id="rId4" Type="http://schemas.openxmlformats.org/officeDocument/2006/relationships/hyperlink" Target="https://docs.microsoft.com/en-us/dotnet/api/system.collections" TargetMode="External"/></Relationships>
</file>

<file path=ppt/slides/_rels/slide75.xml.rels><?xml version="1.0" encoding="UTF-8" standalone="yes"?>
<Relationships xmlns="http://schemas.openxmlformats.org/package/2006/relationships"><Relationship Id="rId2" Type="http://schemas.openxmlformats.org/officeDocument/2006/relationships/hyperlink" Target="https://docs.microsoft.com/en-us/dotnet/api/system.collections.generic"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hyperlink" Target="https://docs.microsoft.com/en-us/dotnet/api/system.collections.concurrent.concurrentstack-1" TargetMode="External"/><Relationship Id="rId3" Type="http://schemas.openxmlformats.org/officeDocument/2006/relationships/hyperlink" Target="https://docs.microsoft.com/en-us/dotnet/api/system.collections.generic" TargetMode="External"/><Relationship Id="rId7" Type="http://schemas.openxmlformats.org/officeDocument/2006/relationships/hyperlink" Target="https://docs.microsoft.com/en-us/dotnet/api/system.collections.concurrent.concurrentqueue-1" TargetMode="External"/><Relationship Id="rId2" Type="http://schemas.openxmlformats.org/officeDocument/2006/relationships/hyperlink" Target="https://docs.microsoft.com/en-us/dotnet/api/system.collections.concurrent"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collections.concurrent.concurrentdictionary-2" TargetMode="External"/><Relationship Id="rId5" Type="http://schemas.openxmlformats.org/officeDocument/2006/relationships/hyperlink" Target="https://docs.microsoft.com/en-us/dotnet/api/system.collections.concurrent.blockingcollection-1" TargetMode="External"/><Relationship Id="rId4" Type="http://schemas.openxmlformats.org/officeDocument/2006/relationships/hyperlink" Target="https://docs.microsoft.com/en-us/dotnet/api/system.collections"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s://docs.microsoft.com/en-us/dotnet/api/system.collections.generic" TargetMode="External"/><Relationship Id="rId2" Type="http://schemas.openxmlformats.org/officeDocument/2006/relationships/hyperlink" Target="https://docs.microsoft.com/en-us/dotnet/api/system.collections" TargetMode="External"/><Relationship Id="rId1" Type="http://schemas.openxmlformats.org/officeDocument/2006/relationships/slideLayout" Target="../slideLayouts/slideLayout2.xml"/><Relationship Id="rId4" Type="http://schemas.openxmlformats.org/officeDocument/2006/relationships/hyperlink" Target="https://docs.microsoft.com/en-us/dotnet/api/system.collections.concurrent" TargetMode="Externa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docs.microsoft.com/en-us/dotnet/csharp/programming-guide/classes-and-structs/properties" TargetMode="External"/><Relationship Id="rId2" Type="http://schemas.openxmlformats.org/officeDocument/2006/relationships/hyperlink" Target="https://docs.microsoft.com/en-us/dotnet/csharp/programming-guide/classes-and-structs/methods" TargetMode="External"/><Relationship Id="rId1" Type="http://schemas.openxmlformats.org/officeDocument/2006/relationships/slideLayout" Target="../slideLayouts/slideLayout2.xml"/><Relationship Id="rId5" Type="http://schemas.openxmlformats.org/officeDocument/2006/relationships/hyperlink" Target="https://docs.microsoft.com/en-us/dotnet/csharp/programming-guide/indexers/index" TargetMode="External"/><Relationship Id="rId4" Type="http://schemas.openxmlformats.org/officeDocument/2006/relationships/hyperlink" Target="https://docs.microsoft.com/en-us/dotnet/csharp/programming-guide/events/index"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s://docs.microsoft.com/en-us/dotnet/csharp/programming-guide/classes-and-structs/using-properties" TargetMode="External"/><Relationship Id="rId2" Type="http://schemas.openxmlformats.org/officeDocument/2006/relationships/hyperlink" Target="https://docs.microsoft.com/en-us/dotnet/csharp/programming-guide/classes-and-structs/methods" TargetMode="External"/><Relationship Id="rId1" Type="http://schemas.openxmlformats.org/officeDocument/2006/relationships/slideLayout" Target="../slideLayouts/slideLayout2.xml"/><Relationship Id="rId5" Type="http://schemas.openxmlformats.org/officeDocument/2006/relationships/hyperlink" Target="https://docs.microsoft.com/en-us/dotnet/csharp/language-reference/keywords/event" TargetMode="External"/><Relationship Id="rId4" Type="http://schemas.openxmlformats.org/officeDocument/2006/relationships/hyperlink" Target="https://docs.microsoft.com/en-us/dotnet/csharp/programming-guide/indexers/using-indexers" TargetMode="External"/></Relationships>
</file>

<file path=ppt/slides/_rels/slide86.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try-finally" TargetMode="External"/><Relationship Id="rId2" Type="http://schemas.openxmlformats.org/officeDocument/2006/relationships/hyperlink" Target="https://docs.microsoft.com/en-us/dotnet/csharp/language-reference/keywords/try-catch"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throw" TargetMode="External"/><Relationship Id="rId2" Type="http://schemas.openxmlformats.org/officeDocument/2006/relationships/hyperlink" Target="https://docs.microsoft.com/en-us/dotnet/api/system.exception"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delegate"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docs.microsoft.com/en-us/dotnet/csharp/programming-guide/statements-expressions-operators/anonymous-methods" TargetMode="External"/><Relationship Id="rId2" Type="http://schemas.openxmlformats.org/officeDocument/2006/relationships/hyperlink" Target="https://docs.microsoft.com/en-us/dotnet/csharp/programming-guide/concepts/covariance-contravariance/using-variance-in-delegates" TargetMode="External"/><Relationship Id="rId1" Type="http://schemas.openxmlformats.org/officeDocument/2006/relationships/slideLayout" Target="../slideLayouts/slideLayout2.xml"/><Relationship Id="rId4" Type="http://schemas.openxmlformats.org/officeDocument/2006/relationships/hyperlink" Target="https://docs.microsoft.com/en-us/dotnet/csharp/programming-guide/statements-expressions-operators/anonymous-funct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7"/>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267230" y="-8468"/>
            <a:ext cx="4763558" cy="6866467"/>
            <a:chOff x="67175" y="-8467"/>
            <a:chExt cx="4763558" cy="6866467"/>
          </a:xfrm>
        </p:grpSpPr>
        <p:cxnSp>
          <p:nvCxnSpPr>
            <p:cNvPr id="11" name="Straight Connector 10"/>
            <p:cNvCxnSpPr/>
            <p:nvPr>
              <p:extLst>
                <p:ext uri="{386F3935-93C4-4BCD-93E2-E3B085C9AB24}">
                  <p16:designElem xmlns=""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extLst>
                <p:ext uri="{386F3935-93C4-4BCD-93E2-E3B085C9AB24}">
                  <p16:designElem xmlns=""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p:cNvSpPr/>
            <p:nvPr>
              <p:extLst>
                <p:ext uri="{386F3935-93C4-4BCD-93E2-E3B085C9AB24}">
                  <p16:designElem xmlns=""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p:cNvSpPr/>
            <p:nvPr>
              <p:extLst>
                <p:ext uri="{386F3935-93C4-4BCD-93E2-E3B085C9AB24}">
                  <p16:designElem xmlns=""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14"/>
            <p:cNvSpPr/>
            <p:nvPr>
              <p:extLst>
                <p:ext uri="{386F3935-93C4-4BCD-93E2-E3B085C9AB24}">
                  <p16:designElem xmlns=""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p:cNvSpPr/>
            <p:nvPr>
              <p:extLst>
                <p:ext uri="{386F3935-93C4-4BCD-93E2-E3B085C9AB24}">
                  <p16:designElem xmlns=""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extLst>
                <p:ext uri="{386F3935-93C4-4BCD-93E2-E3B085C9AB24}">
                  <p16:designElem xmlns=""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 name="Freeform: Shape 18"/>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77335" y="1282701"/>
            <a:ext cx="5096060" cy="4307148"/>
          </a:xfrm>
        </p:spPr>
        <p:txBody>
          <a:bodyPr anchor="ctr">
            <a:normAutofit/>
          </a:bodyPr>
          <a:lstStyle/>
          <a:p>
            <a:pPr lvl="0"/>
            <a:r>
              <a:rPr lang="en-US" dirty="0"/>
              <a:t>Object-Oriented Programming in C#</a:t>
            </a:r>
            <a:endParaRPr lang="en-PH" dirty="0"/>
          </a:p>
        </p:txBody>
      </p:sp>
      <p:sp>
        <p:nvSpPr>
          <p:cNvPr id="3" name="Subtitle 2"/>
          <p:cNvSpPr>
            <a:spLocks noGrp="1"/>
          </p:cNvSpPr>
          <p:nvPr>
            <p:ph type="subTitle" idx="1"/>
          </p:nvPr>
        </p:nvSpPr>
        <p:spPr>
          <a:xfrm>
            <a:off x="7700216" y="2883159"/>
            <a:ext cx="4289621" cy="1455576"/>
          </a:xfrm>
        </p:spPr>
        <p:txBody>
          <a:bodyPr anchor="ctr">
            <a:normAutofit fontScale="62500" lnSpcReduction="20000"/>
          </a:bodyPr>
          <a:lstStyle/>
          <a:p>
            <a:pPr algn="l"/>
            <a:r>
              <a:rPr lang="en-PH" sz="3200" b="1" dirty="0">
                <a:solidFill>
                  <a:srgbClr val="FFFFFF"/>
                </a:solidFill>
              </a:rPr>
              <a:t>Lesson 3</a:t>
            </a:r>
          </a:p>
          <a:p>
            <a:pPr marL="285750" indent="-285750" algn="l">
              <a:buFont typeface="Arial" panose="020B0604020202020204" pitchFamily="34" charset="0"/>
              <a:buChar char="•"/>
            </a:pPr>
            <a:r>
              <a:rPr lang="en-GB" sz="2400" dirty="0">
                <a:solidFill>
                  <a:srgbClr val="FFFFFF"/>
                </a:solidFill>
              </a:rPr>
              <a:t>Class, Methods, Constructors</a:t>
            </a:r>
          </a:p>
          <a:p>
            <a:pPr marL="285750" indent="-285750" algn="l">
              <a:buFont typeface="Arial" panose="020B0604020202020204" pitchFamily="34" charset="0"/>
              <a:buChar char="•"/>
            </a:pPr>
            <a:r>
              <a:rPr lang="en-GB" sz="2400" dirty="0">
                <a:solidFill>
                  <a:srgbClr val="FFFFFF"/>
                </a:solidFill>
              </a:rPr>
              <a:t>Static Class Members, Designing Objects</a:t>
            </a:r>
          </a:p>
          <a:p>
            <a:pPr marL="285750" indent="-285750" algn="l">
              <a:buFont typeface="Arial" panose="020B0604020202020204" pitchFamily="34" charset="0"/>
              <a:buChar char="•"/>
            </a:pPr>
            <a:r>
              <a:rPr lang="en-GB" sz="2400" dirty="0">
                <a:solidFill>
                  <a:srgbClr val="FFFFFF"/>
                </a:solidFill>
              </a:rPr>
              <a:t>Inheritance, Polymorphism</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349262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Properties and Fields</a:t>
            </a:r>
            <a:br>
              <a:rPr lang="en-PH" dirty="0"/>
            </a:br>
            <a:endParaRPr lang="en-PH" dirty="0"/>
          </a:p>
        </p:txBody>
      </p:sp>
      <p:sp>
        <p:nvSpPr>
          <p:cNvPr id="3" name="Content Placeholder 2"/>
          <p:cNvSpPr>
            <a:spLocks noGrp="1"/>
          </p:cNvSpPr>
          <p:nvPr>
            <p:ph idx="1"/>
          </p:nvPr>
        </p:nvSpPr>
        <p:spPr/>
        <p:txBody>
          <a:bodyPr/>
          <a:lstStyle/>
          <a:p>
            <a:r>
              <a:rPr lang="en-GB" dirty="0"/>
              <a:t>Properties have get and set procedures, which provide more control on how values are set or returned.</a:t>
            </a:r>
          </a:p>
          <a:p>
            <a:r>
              <a:rPr lang="en-GB" dirty="0"/>
              <a:t>C# allows you either to create a private field for storing the property value or use so-called auto-implemented properties that create this field automatically behind the scenes and provide the basic logic for the property procedures.1</a:t>
            </a:r>
          </a:p>
          <a:p>
            <a:r>
              <a:rPr lang="en-GB" dirty="0"/>
              <a:t>To define an auto-implemented property:</a:t>
            </a:r>
          </a:p>
          <a:p>
            <a:pPr marL="0" indent="0">
              <a:buNone/>
            </a:pPr>
            <a:r>
              <a:rPr lang="en-GB" dirty="0"/>
              <a:t/>
            </a:r>
            <a:br>
              <a:rPr lang="en-GB" dirty="0"/>
            </a:br>
            <a:r>
              <a:rPr lang="en-GB" dirty="0"/>
              <a:t/>
            </a:r>
            <a:br>
              <a:rPr lang="en-GB" dirty="0"/>
            </a:br>
            <a:endParaRPr lang="en-PH" dirty="0"/>
          </a:p>
        </p:txBody>
      </p:sp>
      <p:sp>
        <p:nvSpPr>
          <p:cNvPr id="4" name="Footer Placeholder 3"/>
          <p:cNvSpPr>
            <a:spLocks noGrp="1"/>
          </p:cNvSpPr>
          <p:nvPr>
            <p:ph type="ftr" sz="quarter" idx="11"/>
          </p:nvPr>
        </p:nvSpPr>
        <p:spPr/>
        <p:txBody>
          <a:bodyPr/>
          <a:lstStyle/>
          <a:p>
            <a:endParaRPr lang="en-PH"/>
          </a:p>
        </p:txBody>
      </p:sp>
      <p:pic>
        <p:nvPicPr>
          <p:cNvPr id="5" name="Picture 4"/>
          <p:cNvPicPr>
            <a:picLocks noChangeAspect="1"/>
          </p:cNvPicPr>
          <p:nvPr/>
        </p:nvPicPr>
        <p:blipFill>
          <a:blip r:embed="rId2"/>
          <a:stretch>
            <a:fillRect/>
          </a:stretch>
        </p:blipFill>
        <p:spPr>
          <a:xfrm>
            <a:off x="1184189" y="4622511"/>
            <a:ext cx="3791479" cy="838317"/>
          </a:xfrm>
          <a:prstGeom prst="rect">
            <a:avLst/>
          </a:prstGeom>
        </p:spPr>
      </p:pic>
    </p:spTree>
    <p:extLst>
      <p:ext uri="{BB962C8B-B14F-4D97-AF65-F5344CB8AC3E}">
        <p14:creationId xmlns:p14="http://schemas.microsoft.com/office/powerpoint/2010/main" val="336925993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t>
            </a:r>
          </a:p>
        </p:txBody>
      </p:sp>
      <p:sp>
        <p:nvSpPr>
          <p:cNvPr id="4" name="Footer Placeholder 3"/>
          <p:cNvSpPr>
            <a:spLocks noGrp="1"/>
          </p:cNvSpPr>
          <p:nvPr>
            <p:ph type="ftr" sz="quarter" idx="11"/>
          </p:nvPr>
        </p:nvSpPr>
        <p:spPr/>
        <p:txBody>
          <a:bodyPr/>
          <a:lstStyle/>
          <a:p>
            <a:r>
              <a:rPr lang="en-PH" dirty="0"/>
              <a:t>https://docs.microsoft.com/en-us/dotnet/csharp/programming-guide/delegates/</a:t>
            </a:r>
            <a:endParaRPr lang="en-PH" dirty="0"/>
          </a:p>
        </p:txBody>
      </p:sp>
      <p:sp>
        <p:nvSpPr>
          <p:cNvPr id="3" name="Content Placeholder 2"/>
          <p:cNvSpPr>
            <a:spLocks noGrp="1"/>
          </p:cNvSpPr>
          <p:nvPr>
            <p:ph idx="1"/>
          </p:nvPr>
        </p:nvSpPr>
        <p:spPr>
          <a:xfrm>
            <a:off x="677334" y="1930400"/>
            <a:ext cx="8596668" cy="4110962"/>
          </a:xfrm>
        </p:spPr>
        <p:txBody>
          <a:bodyPr>
            <a:normAutofit/>
          </a:bodyPr>
          <a:lstStyle/>
          <a:p>
            <a:r>
              <a:rPr lang="en-US" dirty="0"/>
              <a:t>Events enable a </a:t>
            </a:r>
            <a:r>
              <a:rPr lang="en-US" dirty="0">
                <a:hlinkClick r:id="rId2"/>
              </a:rPr>
              <a:t>class</a:t>
            </a:r>
            <a:r>
              <a:rPr lang="en-US" dirty="0"/>
              <a:t> or object to notify other classes or objects when something of interest occurs. </a:t>
            </a:r>
            <a:endParaRPr lang="en-US" dirty="0" smtClean="0"/>
          </a:p>
          <a:p>
            <a:r>
              <a:rPr lang="en-US" dirty="0" smtClean="0"/>
              <a:t>The </a:t>
            </a:r>
            <a:r>
              <a:rPr lang="en-US" dirty="0"/>
              <a:t>class that sends (or </a:t>
            </a:r>
            <a:r>
              <a:rPr lang="en-US" i="1" dirty="0"/>
              <a:t>raises</a:t>
            </a:r>
            <a:r>
              <a:rPr lang="en-US" dirty="0"/>
              <a:t>) the event is called the </a:t>
            </a:r>
            <a:r>
              <a:rPr lang="en-US" i="1" dirty="0"/>
              <a:t>publisher</a:t>
            </a:r>
            <a:r>
              <a:rPr lang="en-US" dirty="0"/>
              <a:t> and the classes that receive (or </a:t>
            </a:r>
            <a:r>
              <a:rPr lang="en-US" i="1" dirty="0"/>
              <a:t>handle</a:t>
            </a:r>
            <a:r>
              <a:rPr lang="en-US" dirty="0"/>
              <a:t>) the event are called </a:t>
            </a:r>
            <a:r>
              <a:rPr lang="en-US" i="1" dirty="0"/>
              <a:t>subscribers</a:t>
            </a:r>
            <a:r>
              <a:rPr lang="en-US" dirty="0"/>
              <a:t>. </a:t>
            </a:r>
            <a:endParaRPr lang="en-US" dirty="0" smtClean="0"/>
          </a:p>
          <a:p>
            <a:r>
              <a:rPr lang="en-US" dirty="0"/>
              <a:t>In a typical C# Windows Forms or Web application, you subscribe to events raised by controls such as buttons and list boxes.</a:t>
            </a:r>
          </a:p>
        </p:txBody>
      </p:sp>
    </p:spTree>
    <p:extLst>
      <p:ext uri="{BB962C8B-B14F-4D97-AF65-F5344CB8AC3E}">
        <p14:creationId xmlns:p14="http://schemas.microsoft.com/office/powerpoint/2010/main" val="10845685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t>
            </a:r>
          </a:p>
        </p:txBody>
      </p:sp>
      <p:sp>
        <p:nvSpPr>
          <p:cNvPr id="4" name="Footer Placeholder 3"/>
          <p:cNvSpPr>
            <a:spLocks noGrp="1"/>
          </p:cNvSpPr>
          <p:nvPr>
            <p:ph type="ftr" sz="quarter" idx="11"/>
          </p:nvPr>
        </p:nvSpPr>
        <p:spPr/>
        <p:txBody>
          <a:bodyPr/>
          <a:lstStyle/>
          <a:p>
            <a:r>
              <a:rPr lang="en-PH" dirty="0"/>
              <a:t>https://docs.microsoft.com/en-us/dotnet/csharp/programming-guide/delegates/</a:t>
            </a:r>
            <a:endParaRPr lang="en-PH" dirty="0"/>
          </a:p>
        </p:txBody>
      </p:sp>
      <p:sp>
        <p:nvSpPr>
          <p:cNvPr id="3" name="Content Placeholder 2"/>
          <p:cNvSpPr>
            <a:spLocks noGrp="1"/>
          </p:cNvSpPr>
          <p:nvPr>
            <p:ph idx="1"/>
          </p:nvPr>
        </p:nvSpPr>
        <p:spPr>
          <a:xfrm>
            <a:off x="677334" y="1930400"/>
            <a:ext cx="8596668" cy="4110962"/>
          </a:xfrm>
        </p:spPr>
        <p:txBody>
          <a:bodyPr>
            <a:normAutofit/>
          </a:bodyPr>
          <a:lstStyle/>
          <a:p>
            <a:pPr marL="0" indent="0">
              <a:buNone/>
            </a:pPr>
            <a:r>
              <a:rPr lang="en-US" dirty="0"/>
              <a:t>Events have the following properties: </a:t>
            </a:r>
          </a:p>
          <a:p>
            <a:r>
              <a:rPr lang="en-US" dirty="0"/>
              <a:t>The publisher determines when an event is raised; the subscribers determine what action is taken in response to the event. </a:t>
            </a:r>
          </a:p>
          <a:p>
            <a:r>
              <a:rPr lang="en-US" dirty="0"/>
              <a:t>An event can have multiple subscribers. A subscriber can handle multiple events from multiple publishers. </a:t>
            </a:r>
          </a:p>
          <a:p>
            <a:r>
              <a:rPr lang="en-US" dirty="0"/>
              <a:t>Events that have no subscribers are never raised. </a:t>
            </a:r>
          </a:p>
        </p:txBody>
      </p:sp>
    </p:spTree>
    <p:extLst>
      <p:ext uri="{BB962C8B-B14F-4D97-AF65-F5344CB8AC3E}">
        <p14:creationId xmlns:p14="http://schemas.microsoft.com/office/powerpoint/2010/main" val="5099870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t>
            </a:r>
          </a:p>
        </p:txBody>
      </p:sp>
      <p:sp>
        <p:nvSpPr>
          <p:cNvPr id="4" name="Footer Placeholder 3"/>
          <p:cNvSpPr>
            <a:spLocks noGrp="1"/>
          </p:cNvSpPr>
          <p:nvPr>
            <p:ph type="ftr" sz="quarter" idx="11"/>
          </p:nvPr>
        </p:nvSpPr>
        <p:spPr/>
        <p:txBody>
          <a:bodyPr/>
          <a:lstStyle/>
          <a:p>
            <a:r>
              <a:rPr lang="en-PH" dirty="0"/>
              <a:t>https://docs.microsoft.com/en-us/dotnet/csharp/programming-guide/delegates/</a:t>
            </a:r>
            <a:endParaRPr lang="en-PH" dirty="0"/>
          </a:p>
        </p:txBody>
      </p:sp>
      <p:sp>
        <p:nvSpPr>
          <p:cNvPr id="3" name="Content Placeholder 2"/>
          <p:cNvSpPr>
            <a:spLocks noGrp="1"/>
          </p:cNvSpPr>
          <p:nvPr>
            <p:ph idx="1"/>
          </p:nvPr>
        </p:nvSpPr>
        <p:spPr>
          <a:xfrm>
            <a:off x="677334" y="1930400"/>
            <a:ext cx="8596668" cy="4110962"/>
          </a:xfrm>
        </p:spPr>
        <p:txBody>
          <a:bodyPr>
            <a:normAutofit/>
          </a:bodyPr>
          <a:lstStyle/>
          <a:p>
            <a:pPr marL="0" indent="0">
              <a:buNone/>
            </a:pPr>
            <a:r>
              <a:rPr lang="en-US" dirty="0"/>
              <a:t>Events have the following properties: </a:t>
            </a:r>
          </a:p>
          <a:p>
            <a:r>
              <a:rPr lang="en-US" dirty="0"/>
              <a:t>Events are typically used to signal user actions such as button clicks or menu selections in graphical user interfaces. </a:t>
            </a:r>
          </a:p>
          <a:p>
            <a:r>
              <a:rPr lang="en-US" dirty="0"/>
              <a:t>When an event has multiple subscribers, the event handlers are invoked synchronously when an event is raised. To invoke events asynchronously, see </a:t>
            </a:r>
            <a:r>
              <a:rPr lang="en-US" dirty="0">
                <a:hlinkClick r:id="rId2"/>
              </a:rPr>
              <a:t>Calling Synchronous Methods Asynchronously</a:t>
            </a:r>
            <a:r>
              <a:rPr lang="en-US" dirty="0"/>
              <a:t>. </a:t>
            </a:r>
          </a:p>
          <a:p>
            <a:r>
              <a:rPr lang="en-US" dirty="0"/>
              <a:t>In the .NET Framework class library, events are based on the </a:t>
            </a:r>
            <a:r>
              <a:rPr lang="en-US" dirty="0" err="1">
                <a:hlinkClick r:id="rId3"/>
              </a:rPr>
              <a:t>EventHandler</a:t>
            </a:r>
            <a:r>
              <a:rPr lang="en-US" dirty="0"/>
              <a:t> delegate and the </a:t>
            </a:r>
            <a:r>
              <a:rPr lang="en-US" dirty="0" err="1">
                <a:hlinkClick r:id="rId4"/>
              </a:rPr>
              <a:t>EventArgs</a:t>
            </a:r>
            <a:r>
              <a:rPr lang="en-US" dirty="0"/>
              <a:t> base class. </a:t>
            </a:r>
            <a:endParaRPr lang="en-US" dirty="0"/>
          </a:p>
        </p:txBody>
      </p:sp>
    </p:spTree>
    <p:extLst>
      <p:ext uri="{BB962C8B-B14F-4D97-AF65-F5344CB8AC3E}">
        <p14:creationId xmlns:p14="http://schemas.microsoft.com/office/powerpoint/2010/main" val="308152803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Subscribe to and Unsubscribe from Events </a:t>
            </a:r>
          </a:p>
        </p:txBody>
      </p:sp>
      <p:sp>
        <p:nvSpPr>
          <p:cNvPr id="4" name="Footer Placeholder 3"/>
          <p:cNvSpPr>
            <a:spLocks noGrp="1"/>
          </p:cNvSpPr>
          <p:nvPr>
            <p:ph type="ftr" sz="quarter" idx="11"/>
          </p:nvPr>
        </p:nvSpPr>
        <p:spPr/>
        <p:txBody>
          <a:bodyPr/>
          <a:lstStyle/>
          <a:p>
            <a:r>
              <a:rPr lang="en-PH" dirty="0"/>
              <a:t>https://docs.microsoft.com/en-us/dotnet/csharp/programming-guide/delegates/</a:t>
            </a:r>
            <a:endParaRPr lang="en-PH" dirty="0"/>
          </a:p>
        </p:txBody>
      </p:sp>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0844" y="3021694"/>
            <a:ext cx="4210638" cy="47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1432" y="3638359"/>
            <a:ext cx="421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01423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 Events that Conform to .NET Framework Guidelines </a:t>
            </a:r>
          </a:p>
        </p:txBody>
      </p:sp>
      <p:sp>
        <p:nvSpPr>
          <p:cNvPr id="4" name="Footer Placeholder 3"/>
          <p:cNvSpPr>
            <a:spLocks noGrp="1"/>
          </p:cNvSpPr>
          <p:nvPr>
            <p:ph type="ftr" sz="quarter" idx="11"/>
          </p:nvPr>
        </p:nvSpPr>
        <p:spPr/>
        <p:txBody>
          <a:bodyPr/>
          <a:lstStyle/>
          <a:p>
            <a:r>
              <a:rPr lang="en-PH" dirty="0"/>
              <a:t>https://docs.microsoft.com/en-us/dotnet/csharp/programming-guide/delegates/</a:t>
            </a:r>
            <a:endParaRPr lang="en-PH" dirty="0"/>
          </a:p>
        </p:txBody>
      </p:sp>
      <p:sp>
        <p:nvSpPr>
          <p:cNvPr id="3" name="Content Placeholder 2"/>
          <p:cNvSpPr>
            <a:spLocks noGrp="1"/>
          </p:cNvSpPr>
          <p:nvPr>
            <p:ph idx="1"/>
          </p:nvPr>
        </p:nvSpPr>
        <p:spPr/>
        <p:txBody>
          <a:bodyPr/>
          <a:lstStyle/>
          <a:p>
            <a:r>
              <a:rPr lang="en-US" dirty="0">
                <a:hlinkClick r:id="rId2"/>
              </a:rPr>
              <a:t>https</a:t>
            </a:r>
            <a:r>
              <a:rPr lang="en-US">
                <a:hlinkClick r:id="rId2"/>
              </a:rPr>
              <a:t>://</a:t>
            </a:r>
            <a:r>
              <a:rPr lang="en-US" smtClean="0">
                <a:hlinkClick r:id="rId2"/>
              </a:rPr>
              <a:t>docs.microsoft.com/en-us/dotnet/csharp/programming-guide/events/how-to-publish-events-that-conform-to-net-framework-guidelines</a:t>
            </a:r>
            <a:endParaRPr lang="en-US" smtClean="0"/>
          </a:p>
          <a:p>
            <a:endParaRPr lang="en-US" dirty="0"/>
          </a:p>
        </p:txBody>
      </p:sp>
    </p:spTree>
    <p:extLst>
      <p:ext uri="{BB962C8B-B14F-4D97-AF65-F5344CB8AC3E}">
        <p14:creationId xmlns:p14="http://schemas.microsoft.com/office/powerpoint/2010/main" val="309453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Properties and </a:t>
            </a:r>
            <a:r>
              <a:rPr lang="en-PH" dirty="0" smtClean="0"/>
              <a:t>Fields</a:t>
            </a:r>
            <a:endParaRPr lang="en-US" dirty="0"/>
          </a:p>
        </p:txBody>
      </p:sp>
      <p:sp>
        <p:nvSpPr>
          <p:cNvPr id="3" name="Content Placeholder 2"/>
          <p:cNvSpPr>
            <a:spLocks noGrp="1"/>
          </p:cNvSpPr>
          <p:nvPr>
            <p:ph idx="1"/>
          </p:nvPr>
        </p:nvSpPr>
        <p:spPr/>
        <p:txBody>
          <a:bodyPr/>
          <a:lstStyle/>
          <a:p>
            <a:r>
              <a:rPr lang="en-US" dirty="0"/>
              <a:t>If you need to perform some additional operations for reading and writing the property value, define a field for storing the property value and provide the basic logic for storing and retrieving it: </a:t>
            </a:r>
            <a:endParaRPr lang="en-US" dirty="0" smtClean="0"/>
          </a:p>
          <a:p>
            <a:endParaRPr lang="en-US" dirty="0"/>
          </a:p>
        </p:txBody>
      </p:sp>
      <p:sp>
        <p:nvSpPr>
          <p:cNvPr id="4" name="Footer Placeholder 3"/>
          <p:cNvSpPr>
            <a:spLocks noGrp="1"/>
          </p:cNvSpPr>
          <p:nvPr>
            <p:ph type="ftr" sz="quarter" idx="11"/>
          </p:nvPr>
        </p:nvSpPr>
        <p:spPr/>
        <p:txBody>
          <a:bodyPr/>
          <a:lstStyle/>
          <a:p>
            <a:endParaRPr lang="en-PH"/>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518" y="3182794"/>
            <a:ext cx="43053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0845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lstStyle/>
          <a:p>
            <a:r>
              <a:rPr lang="en-US" dirty="0"/>
              <a:t>A </a:t>
            </a:r>
            <a:r>
              <a:rPr lang="en-US" i="1" dirty="0"/>
              <a:t>method</a:t>
            </a:r>
            <a:r>
              <a:rPr lang="en-US" dirty="0"/>
              <a:t> is an action that an object can perform. </a:t>
            </a:r>
            <a:endParaRPr lang="en-US" dirty="0" smtClean="0"/>
          </a:p>
          <a:p>
            <a:r>
              <a:rPr lang="en-US" dirty="0"/>
              <a:t>To define a method of a class: </a:t>
            </a:r>
            <a:endParaRPr lang="en-US" dirty="0" smtClean="0"/>
          </a:p>
          <a:p>
            <a:endParaRPr lang="en-US" dirty="0"/>
          </a:p>
        </p:txBody>
      </p:sp>
      <p:sp>
        <p:nvSpPr>
          <p:cNvPr id="4" name="Footer Placeholder 3"/>
          <p:cNvSpPr>
            <a:spLocks noGrp="1"/>
          </p:cNvSpPr>
          <p:nvPr>
            <p:ph type="ftr" sz="quarter" idx="11"/>
          </p:nvPr>
        </p:nvSpPr>
        <p:spPr/>
        <p:txBody>
          <a:bodyPr/>
          <a:lstStyle/>
          <a:p>
            <a:endParaRPr lang="en-PH"/>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233" y="3432175"/>
            <a:ext cx="43053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2552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a:t>A class can have several implementations, or </a:t>
            </a:r>
            <a:r>
              <a:rPr lang="en-US" i="1" dirty="0"/>
              <a:t>overloads</a:t>
            </a:r>
            <a:r>
              <a:rPr lang="en-US" dirty="0"/>
              <a:t>, of the same method that differ in the number of parameters or parameter types. + </a:t>
            </a:r>
          </a:p>
          <a:p>
            <a:r>
              <a:rPr lang="en-US" dirty="0"/>
              <a:t>To overload a method: </a:t>
            </a:r>
          </a:p>
          <a:p>
            <a:endParaRPr lang="en-US" dirty="0" smtClean="0"/>
          </a:p>
          <a:p>
            <a:endParaRPr lang="en-US" dirty="0"/>
          </a:p>
          <a:p>
            <a:endParaRPr lang="en-US" dirty="0" smtClean="0"/>
          </a:p>
          <a:p>
            <a:r>
              <a:rPr lang="en-US" dirty="0" smtClean="0"/>
              <a:t>C</a:t>
            </a:r>
            <a:r>
              <a:rPr lang="en-US" dirty="0"/>
              <a:t># also supports </a:t>
            </a:r>
            <a:r>
              <a:rPr lang="en-US" i="1" dirty="0"/>
              <a:t>extension methods</a:t>
            </a:r>
            <a:r>
              <a:rPr lang="en-US" dirty="0"/>
              <a:t> that allow you to add methods to an existing class outside the actual definition of the class.</a:t>
            </a:r>
          </a:p>
        </p:txBody>
      </p:sp>
      <p:sp>
        <p:nvSpPr>
          <p:cNvPr id="4" name="Footer Placeholder 3"/>
          <p:cNvSpPr>
            <a:spLocks noGrp="1"/>
          </p:cNvSpPr>
          <p:nvPr>
            <p:ph type="ftr" sz="quarter" idx="11"/>
          </p:nvPr>
        </p:nvSpPr>
        <p:spPr/>
        <p:txBody>
          <a:bodyPr/>
          <a:lstStyle/>
          <a:p>
            <a:r>
              <a:rPr lang="en-PH" dirty="0"/>
              <a:t>https://docs.microsoft.com/en-us/dotnet/csharp/programming-guide/concepts/object-oriented-programming</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699" y="3618952"/>
            <a:ext cx="42386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657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lstStyle/>
          <a:p>
            <a:r>
              <a:rPr lang="en-US" dirty="0"/>
              <a:t>Constructors are class methods that are executed automatically when an object of a given type is created. </a:t>
            </a:r>
            <a:endParaRPr lang="en-US" dirty="0" smtClean="0"/>
          </a:p>
          <a:p>
            <a:r>
              <a:rPr lang="en-US" dirty="0" smtClean="0"/>
              <a:t>Constructors </a:t>
            </a:r>
            <a:r>
              <a:rPr lang="en-US" dirty="0"/>
              <a:t>usually initialize the data members of the new object</a:t>
            </a:r>
            <a:r>
              <a:rPr lang="en-US" dirty="0" smtClean="0"/>
              <a:t>.</a:t>
            </a:r>
          </a:p>
          <a:p>
            <a:r>
              <a:rPr lang="en-US" dirty="0"/>
              <a:t>A constructor can run only once when a class is </a:t>
            </a:r>
            <a:r>
              <a:rPr lang="en-US" dirty="0" smtClean="0"/>
              <a:t>created.</a:t>
            </a:r>
          </a:p>
          <a:p>
            <a:r>
              <a:rPr lang="en-US" dirty="0" smtClean="0"/>
              <a:t>Constructor </a:t>
            </a:r>
            <a:r>
              <a:rPr lang="en-US" dirty="0"/>
              <a:t>always runs before any other code in a class</a:t>
            </a:r>
            <a:r>
              <a:rPr lang="en-US" dirty="0" smtClean="0"/>
              <a:t>.</a:t>
            </a:r>
          </a:p>
          <a:p>
            <a:r>
              <a:rPr lang="en-US" dirty="0" smtClean="0"/>
              <a:t>You </a:t>
            </a:r>
            <a:r>
              <a:rPr lang="en-US" dirty="0"/>
              <a:t>can create multiple constructor overloads in the same way as for any other method.</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617360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lstStyle/>
          <a:p>
            <a:r>
              <a:rPr lang="en-US" dirty="0"/>
              <a:t>To define a constructor for a class: </a:t>
            </a:r>
            <a:endParaRPr lang="en-US" dirty="0" smtClean="0"/>
          </a:p>
          <a:p>
            <a:endParaRPr lang="en-US" dirty="0"/>
          </a:p>
        </p:txBody>
      </p:sp>
      <p:sp>
        <p:nvSpPr>
          <p:cNvPr id="4" name="Footer Placeholder 3"/>
          <p:cNvSpPr>
            <a:spLocks noGrp="1"/>
          </p:cNvSpPr>
          <p:nvPr>
            <p:ph type="ftr" sz="quarter" idx="11"/>
          </p:nvPr>
        </p:nvSpPr>
        <p:spPr/>
        <p:txBody>
          <a:bodyPr/>
          <a:lstStyle/>
          <a:p>
            <a:endParaRPr lang="en-PH"/>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041" y="2929082"/>
            <a:ext cx="235267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676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Finalizers</a:t>
            </a:r>
            <a:endParaRPr lang="en-US" dirty="0"/>
          </a:p>
        </p:txBody>
      </p:sp>
      <p:sp>
        <p:nvSpPr>
          <p:cNvPr id="3" name="Content Placeholder 2"/>
          <p:cNvSpPr>
            <a:spLocks noGrp="1"/>
          </p:cNvSpPr>
          <p:nvPr>
            <p:ph idx="1"/>
          </p:nvPr>
        </p:nvSpPr>
        <p:spPr/>
        <p:txBody>
          <a:bodyPr/>
          <a:lstStyle/>
          <a:p>
            <a:r>
              <a:rPr lang="en-US" dirty="0" err="1"/>
              <a:t>Finalizers</a:t>
            </a:r>
            <a:r>
              <a:rPr lang="en-US" dirty="0"/>
              <a:t> are used to destruct instances of classes. </a:t>
            </a:r>
            <a:endParaRPr lang="en-US" dirty="0" smtClean="0"/>
          </a:p>
          <a:p>
            <a:r>
              <a:rPr lang="en-US" dirty="0" smtClean="0"/>
              <a:t>In </a:t>
            </a:r>
            <a:r>
              <a:rPr lang="en-US" dirty="0"/>
              <a:t>the .NET Framework, the garbage collector automatically manages the allocation and release of memory for the managed objects in your application. </a:t>
            </a:r>
            <a:endParaRPr lang="en-US" dirty="0" smtClean="0"/>
          </a:p>
          <a:p>
            <a:r>
              <a:rPr lang="en-US" dirty="0" smtClean="0"/>
              <a:t>You </a:t>
            </a:r>
            <a:r>
              <a:rPr lang="en-US" dirty="0"/>
              <a:t>may still need </a:t>
            </a:r>
            <a:r>
              <a:rPr lang="en-US" dirty="0" err="1"/>
              <a:t>finalizers</a:t>
            </a:r>
            <a:r>
              <a:rPr lang="en-US" dirty="0"/>
              <a:t> to clean up any unmanaged resources that your application creates. </a:t>
            </a:r>
            <a:endParaRPr lang="en-US" dirty="0" smtClean="0"/>
          </a:p>
          <a:p>
            <a:r>
              <a:rPr lang="en-US" dirty="0" smtClean="0"/>
              <a:t>There </a:t>
            </a:r>
            <a:r>
              <a:rPr lang="en-US" dirty="0"/>
              <a:t>can be only one </a:t>
            </a:r>
            <a:r>
              <a:rPr lang="en-US" dirty="0" err="1"/>
              <a:t>finalizers</a:t>
            </a:r>
            <a:r>
              <a:rPr lang="en-US" dirty="0"/>
              <a:t> for a class. </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2543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idx="1"/>
          </p:nvPr>
        </p:nvSpPr>
        <p:spPr/>
        <p:txBody>
          <a:bodyPr/>
          <a:lstStyle/>
          <a:p>
            <a:r>
              <a:rPr lang="en-US" dirty="0"/>
              <a:t>Events enable a class or object to notify other classes or objects when something of interest occurs. </a:t>
            </a:r>
            <a:endParaRPr lang="en-US" dirty="0" smtClean="0"/>
          </a:p>
          <a:p>
            <a:r>
              <a:rPr lang="en-US" dirty="0" smtClean="0"/>
              <a:t>The </a:t>
            </a:r>
            <a:r>
              <a:rPr lang="en-US" dirty="0"/>
              <a:t>class that sends (or raises) the event is called the </a:t>
            </a:r>
            <a:r>
              <a:rPr lang="en-US" i="1" dirty="0"/>
              <a:t>publisher</a:t>
            </a:r>
            <a:r>
              <a:rPr lang="en-US" dirty="0"/>
              <a:t> and the classes that receive (or handle) the event are called </a:t>
            </a:r>
            <a:r>
              <a:rPr lang="en-US" i="1" dirty="0"/>
              <a:t>subscribers</a:t>
            </a:r>
            <a:r>
              <a:rPr lang="en-US" dirty="0"/>
              <a:t>. </a:t>
            </a:r>
            <a:endParaRPr lang="en-US" dirty="0" smtClean="0"/>
          </a:p>
          <a:p>
            <a:pPr lvl="1"/>
            <a:r>
              <a:rPr lang="en-US" dirty="0"/>
              <a:t>To declare an event in a class, use the </a:t>
            </a:r>
            <a:r>
              <a:rPr lang="en-US" dirty="0">
                <a:hlinkClick r:id="rId2"/>
              </a:rPr>
              <a:t>event</a:t>
            </a:r>
            <a:r>
              <a:rPr lang="en-US" dirty="0"/>
              <a:t> keyword. </a:t>
            </a:r>
          </a:p>
          <a:p>
            <a:pPr lvl="1"/>
            <a:r>
              <a:rPr lang="en-US" dirty="0"/>
              <a:t>To raise an event, invoke the event delegate. </a:t>
            </a:r>
          </a:p>
          <a:p>
            <a:pPr lvl="1"/>
            <a:r>
              <a:rPr lang="en-US" dirty="0"/>
              <a:t>To subscribe to an event, use the += operator; to unsubscribe from an event, use the -= operator. </a:t>
            </a:r>
          </a:p>
          <a:p>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3264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3" name="Content Placeholder 2"/>
          <p:cNvSpPr>
            <a:spLocks noGrp="1"/>
          </p:cNvSpPr>
          <p:nvPr>
            <p:ph idx="1"/>
          </p:nvPr>
        </p:nvSpPr>
        <p:spPr>
          <a:xfrm>
            <a:off x="677334" y="1629295"/>
            <a:ext cx="8596668" cy="4412067"/>
          </a:xfrm>
        </p:spPr>
        <p:txBody>
          <a:bodyPr/>
          <a:lstStyle/>
          <a:p>
            <a:r>
              <a:rPr lang="en-US" dirty="0"/>
              <a:t>A class defined within another class is called </a:t>
            </a:r>
            <a:r>
              <a:rPr lang="en-US" i="1" dirty="0"/>
              <a:t>nested</a:t>
            </a:r>
            <a:r>
              <a:rPr lang="en-US" dirty="0"/>
              <a:t>. By default, the nested class is private. </a:t>
            </a:r>
            <a:endParaRPr lang="en-US" dirty="0" smtClean="0"/>
          </a:p>
          <a:p>
            <a:endParaRPr lang="en-US" dirty="0" smtClean="0"/>
          </a:p>
          <a:p>
            <a:endParaRPr lang="en-US" dirty="0"/>
          </a:p>
          <a:p>
            <a:endParaRPr lang="en-US" dirty="0" smtClean="0"/>
          </a:p>
          <a:p>
            <a:endParaRPr lang="en-US" dirty="0"/>
          </a:p>
          <a:p>
            <a:endParaRPr lang="en-US" dirty="0" smtClean="0"/>
          </a:p>
          <a:p>
            <a:r>
              <a:rPr lang="en-US" dirty="0"/>
              <a:t>To create an instance of the nested class, use the name of the container class followed by the dot and then followed by the name of the nested class: </a:t>
            </a:r>
          </a:p>
        </p:txBody>
      </p:sp>
      <p:sp>
        <p:nvSpPr>
          <p:cNvPr id="4" name="Footer Placeholder 3"/>
          <p:cNvSpPr>
            <a:spLocks noGrp="1"/>
          </p:cNvSpPr>
          <p:nvPr>
            <p:ph type="ftr" sz="quarter" idx="11"/>
          </p:nvPr>
        </p:nvSpPr>
        <p:spPr/>
        <p:txBody>
          <a:bodyPr/>
          <a:lstStyle/>
          <a:p>
            <a:endParaRPr lang="en-PH"/>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711" y="2553797"/>
            <a:ext cx="23050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711" y="5298470"/>
            <a:ext cx="501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8227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Modifiers and Access Levels</a:t>
            </a:r>
          </a:p>
        </p:txBody>
      </p:sp>
      <p:sp>
        <p:nvSpPr>
          <p:cNvPr id="3" name="Content Placeholder 2"/>
          <p:cNvSpPr>
            <a:spLocks noGrp="1"/>
          </p:cNvSpPr>
          <p:nvPr>
            <p:ph idx="1"/>
          </p:nvPr>
        </p:nvSpPr>
        <p:spPr>
          <a:xfrm>
            <a:off x="677334" y="1479665"/>
            <a:ext cx="8596668" cy="4561697"/>
          </a:xfrm>
        </p:spPr>
        <p:txBody>
          <a:bodyPr/>
          <a:lstStyle/>
          <a:p>
            <a:r>
              <a:rPr lang="en-US" dirty="0"/>
              <a:t>All classes and class members can specify what access level they provide to other classes by using </a:t>
            </a:r>
            <a:r>
              <a:rPr lang="en-US" i="1" dirty="0"/>
              <a:t>access modifiers</a:t>
            </a:r>
            <a:r>
              <a:rPr lang="en-US" dirty="0"/>
              <a:t>. </a:t>
            </a:r>
            <a:endParaRPr lang="en-US" dirty="0" smtClean="0"/>
          </a:p>
          <a:p>
            <a:r>
              <a:rPr lang="en-US" dirty="0"/>
              <a:t>The following access modifiers are available: </a:t>
            </a:r>
          </a:p>
        </p:txBody>
      </p:sp>
      <p:sp>
        <p:nvSpPr>
          <p:cNvPr id="4" name="Footer Placeholder 3"/>
          <p:cNvSpPr>
            <a:spLocks noGrp="1"/>
          </p:cNvSpPr>
          <p:nvPr>
            <p:ph type="ftr" sz="quarter" idx="11"/>
          </p:nvPr>
        </p:nvSpPr>
        <p:spPr/>
        <p:txBody>
          <a:bodyPr/>
          <a:lstStyle/>
          <a:p>
            <a:endParaRPr lang="en-PH"/>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667" y="2626622"/>
            <a:ext cx="4856768" cy="3265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6972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Object-Oriented Programming</a:t>
            </a:r>
            <a:endParaRPr lang="en-US" dirty="0"/>
          </a:p>
        </p:txBody>
      </p:sp>
      <p:sp>
        <p:nvSpPr>
          <p:cNvPr id="3" name="Content Placeholder 2"/>
          <p:cNvSpPr>
            <a:spLocks noGrp="1"/>
          </p:cNvSpPr>
          <p:nvPr>
            <p:ph idx="1"/>
          </p:nvPr>
        </p:nvSpPr>
        <p:spPr/>
        <p:txBody>
          <a:bodyPr/>
          <a:lstStyle/>
          <a:p>
            <a:r>
              <a:rPr lang="en-PH" i="1" dirty="0" smtClean="0"/>
              <a:t>OOP</a:t>
            </a:r>
            <a:r>
              <a:rPr lang="en-PH" dirty="0" smtClean="0"/>
              <a:t> </a:t>
            </a:r>
            <a:r>
              <a:rPr lang="en-PH" dirty="0"/>
              <a:t>is a design philosophy. It stands for Object Oriented Programming. </a:t>
            </a:r>
            <a:endParaRPr lang="en-PH" dirty="0" smtClean="0"/>
          </a:p>
          <a:p>
            <a:r>
              <a:rPr lang="en-PH" b="1" dirty="0" smtClean="0"/>
              <a:t>O</a:t>
            </a:r>
            <a:r>
              <a:rPr lang="en-PH" dirty="0" smtClean="0"/>
              <a:t>bject-</a:t>
            </a:r>
            <a:r>
              <a:rPr lang="en-PH" b="1" dirty="0" smtClean="0"/>
              <a:t>O</a:t>
            </a:r>
            <a:r>
              <a:rPr lang="en-PH" dirty="0" smtClean="0"/>
              <a:t>riented </a:t>
            </a:r>
            <a:r>
              <a:rPr lang="en-PH" b="1" dirty="0"/>
              <a:t>P</a:t>
            </a:r>
            <a:r>
              <a:rPr lang="en-PH" dirty="0"/>
              <a:t>rogramming (</a:t>
            </a:r>
            <a:r>
              <a:rPr lang="en-PH" i="1" dirty="0"/>
              <a:t>OOP</a:t>
            </a:r>
            <a:r>
              <a:rPr lang="en-PH" dirty="0"/>
              <a:t>) uses a different set of programming languages than old procedural programming languages (</a:t>
            </a:r>
            <a:r>
              <a:rPr lang="en-PH" i="1" dirty="0"/>
              <a:t>C, Pascal</a:t>
            </a:r>
            <a:r>
              <a:rPr lang="en-PH" dirty="0"/>
              <a:t>, etc.). Everything in </a:t>
            </a:r>
            <a:r>
              <a:rPr lang="en-PH" i="1" dirty="0"/>
              <a:t>OOP</a:t>
            </a:r>
            <a:r>
              <a:rPr lang="en-PH" dirty="0"/>
              <a:t> is grouped as self sustainable "</a:t>
            </a:r>
            <a:r>
              <a:rPr lang="en-PH" i="1" dirty="0"/>
              <a:t>objects</a:t>
            </a:r>
            <a:r>
              <a:rPr lang="en-PH" dirty="0" smtClean="0"/>
              <a:t>".</a:t>
            </a:r>
          </a:p>
          <a:p>
            <a:r>
              <a:rPr lang="en-PH" dirty="0"/>
              <a:t>G</a:t>
            </a:r>
            <a:r>
              <a:rPr lang="en-PH" dirty="0" smtClean="0"/>
              <a:t>ain </a:t>
            </a:r>
            <a:r>
              <a:rPr lang="en-PH" dirty="0"/>
              <a:t>reusability by means of four main object-oriented programming concepts</a:t>
            </a:r>
            <a:r>
              <a:rPr lang="en-PH" dirty="0" smtClean="0"/>
              <a:t>.</a:t>
            </a:r>
          </a:p>
          <a:p>
            <a:r>
              <a:rPr lang="en-GB" dirty="0"/>
              <a:t>C# provides full support for object-oriented programming including encapsulation, inheritance, and polymorphism</a:t>
            </a:r>
            <a:r>
              <a:rPr lang="en-GB" dirty="0" smtClean="0"/>
              <a:t>.</a:t>
            </a:r>
            <a:endParaRPr lang="en-US" dirty="0" smtClean="0"/>
          </a:p>
          <a:p>
            <a:endParaRPr lang="en-US" dirty="0"/>
          </a:p>
        </p:txBody>
      </p:sp>
      <p:sp>
        <p:nvSpPr>
          <p:cNvPr id="4" name="Footer Placeholder 3"/>
          <p:cNvSpPr>
            <a:spLocks noGrp="1"/>
          </p:cNvSpPr>
          <p:nvPr>
            <p:ph type="ftr" sz="quarter" idx="11"/>
          </p:nvPr>
        </p:nvSpPr>
        <p:spPr/>
        <p:txBody>
          <a:bodyPr/>
          <a:lstStyle/>
          <a:p>
            <a:r>
              <a:rPr lang="en-PH" dirty="0"/>
              <a:t>https://www.codeproject.com/Articles/22769/Introduction-to-Object-Oriented-Programming-Concep</a:t>
            </a:r>
          </a:p>
        </p:txBody>
      </p:sp>
    </p:spTree>
    <p:extLst>
      <p:ext uri="{BB962C8B-B14F-4D97-AF65-F5344CB8AC3E}">
        <p14:creationId xmlns:p14="http://schemas.microsoft.com/office/powerpoint/2010/main" val="1349159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Instantiating Classes</a:t>
            </a:r>
          </a:p>
        </p:txBody>
      </p:sp>
      <p:sp>
        <p:nvSpPr>
          <p:cNvPr id="3" name="Content Placeholder 2"/>
          <p:cNvSpPr>
            <a:spLocks noGrp="1"/>
          </p:cNvSpPr>
          <p:nvPr>
            <p:ph idx="1"/>
          </p:nvPr>
        </p:nvSpPr>
        <p:spPr/>
        <p:txBody>
          <a:bodyPr/>
          <a:lstStyle/>
          <a:p>
            <a:r>
              <a:rPr lang="en-US" dirty="0"/>
              <a:t>To create an object, you need to instantiate a class, or create a class instance. </a:t>
            </a:r>
            <a:endParaRPr lang="en-US" dirty="0" smtClean="0"/>
          </a:p>
          <a:p>
            <a:pPr marL="0" indent="0">
              <a:buNone/>
            </a:pPr>
            <a:endParaRPr lang="en-US" dirty="0" smtClean="0"/>
          </a:p>
          <a:p>
            <a:pPr marL="0" indent="0">
              <a:buNone/>
            </a:pPr>
            <a:endParaRPr lang="en-US" dirty="0" smtClean="0"/>
          </a:p>
          <a:p>
            <a:r>
              <a:rPr lang="en-US" dirty="0"/>
              <a:t>After instantiating a class, you can assign values to the instance's properties and fields and invoke class methods. </a:t>
            </a:r>
          </a:p>
        </p:txBody>
      </p:sp>
      <p:sp>
        <p:nvSpPr>
          <p:cNvPr id="4" name="Footer Placeholder 3"/>
          <p:cNvSpPr>
            <a:spLocks noGrp="1"/>
          </p:cNvSpPr>
          <p:nvPr>
            <p:ph type="ftr" sz="quarter" idx="11"/>
          </p:nvPr>
        </p:nvSpPr>
        <p:spPr/>
        <p:txBody>
          <a:bodyPr/>
          <a:lstStyle/>
          <a:p>
            <a:endParaRPr lang="en-PH"/>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988" y="2903538"/>
            <a:ext cx="41052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988" y="4582882"/>
            <a:ext cx="41910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880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Instantiating Classes</a:t>
            </a:r>
          </a:p>
        </p:txBody>
      </p:sp>
      <p:sp>
        <p:nvSpPr>
          <p:cNvPr id="3" name="Content Placeholder 2"/>
          <p:cNvSpPr>
            <a:spLocks noGrp="1"/>
          </p:cNvSpPr>
          <p:nvPr>
            <p:ph idx="1"/>
          </p:nvPr>
        </p:nvSpPr>
        <p:spPr/>
        <p:txBody>
          <a:bodyPr/>
          <a:lstStyle/>
          <a:p>
            <a:r>
              <a:rPr lang="en-US" dirty="0"/>
              <a:t>To assign values to properties during the class instantiation process, use object initializers: </a:t>
            </a: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endParaRPr lang="en-PH"/>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281507"/>
            <a:ext cx="440055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90749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Classes and Members</a:t>
            </a:r>
          </a:p>
        </p:txBody>
      </p:sp>
      <p:sp>
        <p:nvSpPr>
          <p:cNvPr id="3" name="Content Placeholder 2"/>
          <p:cNvSpPr>
            <a:spLocks noGrp="1"/>
          </p:cNvSpPr>
          <p:nvPr>
            <p:ph idx="1"/>
          </p:nvPr>
        </p:nvSpPr>
        <p:spPr/>
        <p:txBody>
          <a:bodyPr/>
          <a:lstStyle/>
          <a:p>
            <a:r>
              <a:rPr lang="en-US" dirty="0"/>
              <a:t>A static member of the class is a property, procedure, or field that is shared by all instances of a class. </a:t>
            </a:r>
            <a:endParaRPr lang="en-US" dirty="0" smtClean="0"/>
          </a:p>
          <a:p>
            <a:r>
              <a:rPr lang="en-US" dirty="0"/>
              <a:t>To define a static member: </a:t>
            </a:r>
            <a:endParaRPr lang="en-US" dirty="0" smtClean="0"/>
          </a:p>
          <a:p>
            <a:endParaRPr lang="en-US" dirty="0"/>
          </a:p>
        </p:txBody>
      </p:sp>
      <p:sp>
        <p:nvSpPr>
          <p:cNvPr id="4" name="Footer Placeholder 3"/>
          <p:cNvSpPr>
            <a:spLocks noGrp="1"/>
          </p:cNvSpPr>
          <p:nvPr>
            <p:ph type="ftr" sz="quarter" idx="11"/>
          </p:nvPr>
        </p:nvSpPr>
        <p:spPr/>
        <p:txBody>
          <a:bodyPr/>
          <a:lstStyle/>
          <a:p>
            <a:endParaRPr lang="en-PH"/>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043" y="3432175"/>
            <a:ext cx="49339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1337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Classes and Members</a:t>
            </a:r>
          </a:p>
        </p:txBody>
      </p:sp>
      <p:sp>
        <p:nvSpPr>
          <p:cNvPr id="3" name="Content Placeholder 2"/>
          <p:cNvSpPr>
            <a:spLocks noGrp="1"/>
          </p:cNvSpPr>
          <p:nvPr>
            <p:ph idx="1"/>
          </p:nvPr>
        </p:nvSpPr>
        <p:spPr/>
        <p:txBody>
          <a:bodyPr/>
          <a:lstStyle/>
          <a:p>
            <a:r>
              <a:rPr lang="en-US" dirty="0"/>
              <a:t>To access the static member, use the name of the class without creating an object of this class: </a:t>
            </a:r>
            <a:endParaRPr lang="en-US" dirty="0" smtClean="0"/>
          </a:p>
          <a:p>
            <a:endParaRPr lang="en-US" dirty="0"/>
          </a:p>
          <a:p>
            <a:endParaRPr lang="en-US" dirty="0" smtClean="0"/>
          </a:p>
          <a:p>
            <a:r>
              <a:rPr lang="en-US" dirty="0"/>
              <a:t>Static classes in C# have static members only and cannot be instantiated. Static members also cannot access non-static properties, fields or methods </a:t>
            </a:r>
          </a:p>
          <a:p>
            <a:endParaRPr lang="en-US" dirty="0" smtClean="0"/>
          </a:p>
          <a:p>
            <a:endParaRPr lang="en-US" dirty="0"/>
          </a:p>
        </p:txBody>
      </p:sp>
      <p:sp>
        <p:nvSpPr>
          <p:cNvPr id="4" name="Footer Placeholder 3"/>
          <p:cNvSpPr>
            <a:spLocks noGrp="1"/>
          </p:cNvSpPr>
          <p:nvPr>
            <p:ph type="ftr" sz="quarter" idx="11"/>
          </p:nvPr>
        </p:nvSpPr>
        <p:spPr/>
        <p:txBody>
          <a:bodyPr/>
          <a:lstStyle/>
          <a:p>
            <a:r>
              <a:rPr lang="en-PH" dirty="0"/>
              <a:t>https://docs.microsoft.com/en-us/dotnet/csharp/language-reference/keywords/static</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906" y="2992005"/>
            <a:ext cx="3886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12782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Types</a:t>
            </a:r>
          </a:p>
        </p:txBody>
      </p:sp>
      <p:sp>
        <p:nvSpPr>
          <p:cNvPr id="3" name="Content Placeholder 2"/>
          <p:cNvSpPr>
            <a:spLocks noGrp="1"/>
          </p:cNvSpPr>
          <p:nvPr>
            <p:ph idx="1"/>
          </p:nvPr>
        </p:nvSpPr>
        <p:spPr/>
        <p:txBody>
          <a:bodyPr/>
          <a:lstStyle/>
          <a:p>
            <a:r>
              <a:rPr lang="en-US" dirty="0"/>
              <a:t>Anonymous types enable you to create objects without writing a class definition for the data type. </a:t>
            </a:r>
            <a:endParaRPr lang="en-US" dirty="0" smtClean="0"/>
          </a:p>
          <a:p>
            <a:r>
              <a:rPr lang="en-US" dirty="0" smtClean="0"/>
              <a:t>Instead</a:t>
            </a:r>
            <a:r>
              <a:rPr lang="en-US" dirty="0"/>
              <a:t>, the compiler generates a class for you. The class has no usable name and contains the properties you specify in declaring the object. </a:t>
            </a:r>
            <a:endParaRPr lang="en-US" dirty="0" smtClean="0"/>
          </a:p>
          <a:p>
            <a:r>
              <a:rPr lang="en-US" dirty="0"/>
              <a:t>To create an instance of an anonymous type: </a:t>
            </a:r>
          </a:p>
        </p:txBody>
      </p:sp>
      <p:sp>
        <p:nvSpPr>
          <p:cNvPr id="4" name="Footer Placeholder 3"/>
          <p:cNvSpPr>
            <a:spLocks noGrp="1"/>
          </p:cNvSpPr>
          <p:nvPr>
            <p:ph type="ftr" sz="quarter" idx="11"/>
          </p:nvPr>
        </p:nvSpPr>
        <p:spPr/>
        <p:txBody>
          <a:bodyPr/>
          <a:lstStyle/>
          <a:p>
            <a:endParaRPr lang="en-PH"/>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884" y="4122305"/>
            <a:ext cx="50577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1669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Inheritance enables you to create a new class that reuses, extends, and modifies the behavior that is defined in another class. </a:t>
            </a:r>
            <a:endParaRPr lang="en-US" dirty="0" smtClean="0"/>
          </a:p>
          <a:p>
            <a:r>
              <a:rPr lang="en-US" dirty="0" smtClean="0"/>
              <a:t>The </a:t>
            </a:r>
            <a:r>
              <a:rPr lang="en-US" dirty="0"/>
              <a:t>class whose members are inherited is called the </a:t>
            </a:r>
            <a:r>
              <a:rPr lang="en-US" i="1" dirty="0"/>
              <a:t>base class</a:t>
            </a:r>
            <a:r>
              <a:rPr lang="en-US" dirty="0"/>
              <a:t>, and the class that inherits those members is called the </a:t>
            </a:r>
            <a:r>
              <a:rPr lang="en-US" i="1" dirty="0"/>
              <a:t>derived </a:t>
            </a:r>
            <a:r>
              <a:rPr lang="en-US" i="1" dirty="0" smtClean="0"/>
              <a:t>class</a:t>
            </a:r>
            <a:r>
              <a:rPr lang="en-US" dirty="0" smtClean="0"/>
              <a:t>.</a:t>
            </a:r>
          </a:p>
          <a:p>
            <a:r>
              <a:rPr lang="en-US" dirty="0"/>
              <a:t>A</a:t>
            </a:r>
            <a:r>
              <a:rPr lang="en-US" dirty="0" smtClean="0"/>
              <a:t>ll </a:t>
            </a:r>
            <a:r>
              <a:rPr lang="en-US" dirty="0"/>
              <a:t>classes in C# implicitly inherit from the </a:t>
            </a:r>
            <a:r>
              <a:rPr lang="en-US" dirty="0">
                <a:hlinkClick r:id="rId2"/>
              </a:rPr>
              <a:t>Object</a:t>
            </a:r>
            <a:r>
              <a:rPr lang="en-US" dirty="0"/>
              <a:t> class that supports .NET class hierarchy and provides low-level services to all classes. </a:t>
            </a:r>
            <a:endParaRPr lang="en-US" dirty="0" smtClean="0"/>
          </a:p>
          <a:p>
            <a:r>
              <a:rPr lang="en-US" dirty="0"/>
              <a:t>To inherit from a base class: </a:t>
            </a:r>
            <a:endParaRPr lang="en-US" dirty="0" smtClean="0"/>
          </a:p>
          <a:p>
            <a:endParaRPr lang="en-US" dirty="0"/>
          </a:p>
        </p:txBody>
      </p:sp>
      <p:sp>
        <p:nvSpPr>
          <p:cNvPr id="4" name="Footer Placeholder 3"/>
          <p:cNvSpPr>
            <a:spLocks noGrp="1"/>
          </p:cNvSpPr>
          <p:nvPr>
            <p:ph type="ftr" sz="quarter" idx="11"/>
          </p:nvPr>
        </p:nvSpPr>
        <p:spPr/>
        <p:txBody>
          <a:bodyPr/>
          <a:lstStyle/>
          <a:p>
            <a:endParaRPr lang="en-PH"/>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309" y="4785417"/>
            <a:ext cx="28956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9727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Conceptually, a derived class is a specialization of the base class</a:t>
            </a:r>
            <a:r>
              <a:rPr lang="en-US" dirty="0" smtClean="0"/>
              <a:t>.</a:t>
            </a:r>
          </a:p>
          <a:p>
            <a:r>
              <a:rPr lang="en-US" dirty="0" smtClean="0"/>
              <a:t>For </a:t>
            </a:r>
            <a:r>
              <a:rPr lang="en-US" dirty="0"/>
              <a:t>example, if you have a base class Animal, you might have one derived class that is named Mammal and another derived class that is named Reptile. A Mammal is an Animal, and a Reptile is an Animal, but each derived class represents different specializations of the base class. </a:t>
            </a:r>
            <a:endParaRPr lang="en-US" dirty="0" smtClean="0"/>
          </a:p>
          <a:p>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623819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When you define a class to derive from another class, the derived class implicitly gains all the members of the base class, except for its constructors and </a:t>
            </a:r>
            <a:r>
              <a:rPr lang="en-US" dirty="0" err="1"/>
              <a:t>finalizers</a:t>
            </a:r>
            <a:r>
              <a:rPr lang="en-US" dirty="0" smtClean="0"/>
              <a:t>.</a:t>
            </a:r>
          </a:p>
          <a:p>
            <a:r>
              <a:rPr lang="en-US" dirty="0" smtClean="0"/>
              <a:t>The </a:t>
            </a:r>
            <a:r>
              <a:rPr lang="en-US" dirty="0"/>
              <a:t>derived class can thereby reuse the code in the base class without having to re-implement it. In the derived class, you can add more members. In this manner, the derived class extends the functionality of the base class. </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624675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a:xfrm>
            <a:off x="677334" y="1446415"/>
            <a:ext cx="8596668" cy="4594947"/>
          </a:xfrm>
        </p:spPr>
        <p:txBody>
          <a:bodyPr/>
          <a:lstStyle/>
          <a:p>
            <a:r>
              <a:rPr lang="en-US" dirty="0"/>
              <a:t>The following illustration shows a class </a:t>
            </a:r>
            <a:r>
              <a:rPr lang="en-US" dirty="0" err="1"/>
              <a:t>WorkItem</a:t>
            </a:r>
            <a:r>
              <a:rPr lang="en-US" dirty="0"/>
              <a:t> that represents an item of work in some business process. Like all classes, it derives from </a:t>
            </a:r>
            <a:r>
              <a:rPr lang="en-US" dirty="0" err="1">
                <a:hlinkClick r:id="rId2"/>
              </a:rPr>
              <a:t>System.Object</a:t>
            </a:r>
            <a:r>
              <a:rPr lang="en-US" dirty="0"/>
              <a:t> and inherits all its methods. </a:t>
            </a:r>
            <a:r>
              <a:rPr lang="en-US" dirty="0" err="1"/>
              <a:t>WorkItem</a:t>
            </a:r>
            <a:r>
              <a:rPr lang="en-US" dirty="0"/>
              <a:t> adds five members of its own. </a:t>
            </a:r>
          </a:p>
        </p:txBody>
      </p:sp>
      <p:sp>
        <p:nvSpPr>
          <p:cNvPr id="4" name="Footer Placeholder 3"/>
          <p:cNvSpPr>
            <a:spLocks noGrp="1"/>
          </p:cNvSpPr>
          <p:nvPr>
            <p:ph type="ftr" sz="quarter" idx="11"/>
          </p:nvPr>
        </p:nvSpPr>
        <p:spPr/>
        <p:txBody>
          <a:bodyPr/>
          <a:lstStyle/>
          <a:p>
            <a:endParaRPr lang="en-PH"/>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376" y="2475259"/>
            <a:ext cx="488632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6281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By default all classes can be inherited. However, you can specify whether a class must not be used as a base class, or create a class that can be used as a base class only. </a:t>
            </a:r>
            <a:endParaRPr lang="en-US" dirty="0" smtClean="0"/>
          </a:p>
          <a:p>
            <a:r>
              <a:rPr lang="en-US" dirty="0"/>
              <a:t>To specify that a class cannot be used </a:t>
            </a:r>
            <a:r>
              <a:rPr lang="en-US" dirty="0" smtClean="0"/>
              <a:t>as </a:t>
            </a:r>
            <a:r>
              <a:rPr lang="en-US" dirty="0"/>
              <a:t>a base class</a:t>
            </a:r>
            <a:r>
              <a:rPr lang="en-US" dirty="0" smtClean="0"/>
              <a:t>:</a:t>
            </a:r>
          </a:p>
          <a:p>
            <a:endParaRPr lang="en-US" dirty="0"/>
          </a:p>
          <a:p>
            <a:endParaRPr lang="en-US" dirty="0" smtClean="0"/>
          </a:p>
          <a:p>
            <a:r>
              <a:rPr lang="en-US" dirty="0"/>
              <a:t>To specify that a class can be used as a base class only and cannot be instantiated:</a:t>
            </a:r>
          </a:p>
        </p:txBody>
      </p:sp>
      <p:sp>
        <p:nvSpPr>
          <p:cNvPr id="4" name="Footer Placeholder 3"/>
          <p:cNvSpPr>
            <a:spLocks noGrp="1"/>
          </p:cNvSpPr>
          <p:nvPr>
            <p:ph type="ftr" sz="quarter" idx="11"/>
          </p:nvPr>
        </p:nvSpPr>
        <p:spPr/>
        <p:txBody>
          <a:bodyPr/>
          <a:lstStyle/>
          <a:p>
            <a:endParaRPr lang="en-PH"/>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182" y="3641725"/>
            <a:ext cx="22288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182" y="5079914"/>
            <a:ext cx="27527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63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ELI5: Explain Like I'm Five</a:t>
            </a:r>
          </a:p>
        </p:txBody>
      </p:sp>
      <p:sp>
        <p:nvSpPr>
          <p:cNvPr id="3" name="Content Placeholder 2"/>
          <p:cNvSpPr>
            <a:spLocks noGrp="1"/>
          </p:cNvSpPr>
          <p:nvPr>
            <p:ph idx="1"/>
          </p:nvPr>
        </p:nvSpPr>
        <p:spPr/>
        <p:txBody>
          <a:bodyPr/>
          <a:lstStyle/>
          <a:p>
            <a:r>
              <a:rPr lang="en-PH" dirty="0" smtClean="0"/>
              <a:t>A program </a:t>
            </a:r>
            <a:r>
              <a:rPr lang="en-PH" dirty="0"/>
              <a:t>involving animals might have a 'dog' class. The 'dog' class could contain methods for walking, barking, tail-wagging, begging, and sitting. These are things that all dogs can do. </a:t>
            </a:r>
            <a:endParaRPr lang="en-PH" dirty="0" smtClean="0"/>
          </a:p>
          <a:p>
            <a:r>
              <a:rPr lang="en-PH" dirty="0"/>
              <a:t>The properties of the dog class could be fur </a:t>
            </a:r>
            <a:r>
              <a:rPr lang="en-PH" dirty="0" err="1"/>
              <a:t>color</a:t>
            </a:r>
            <a:r>
              <a:rPr lang="en-PH" dirty="0"/>
              <a:t> (all dogs have fur, but each dog can have a unique fur </a:t>
            </a:r>
            <a:r>
              <a:rPr lang="en-PH" dirty="0" err="1"/>
              <a:t>color</a:t>
            </a:r>
            <a:r>
              <a:rPr lang="en-PH" dirty="0"/>
              <a:t>), size (all dogs have a size, but each dog can have a different size), and 'breed' (all dogs have a breed, but each dog can be a different breed, such as a lab, pit bull, </a:t>
            </a:r>
            <a:r>
              <a:rPr lang="en-PH" dirty="0" err="1"/>
              <a:t>etc</a:t>
            </a:r>
            <a:r>
              <a:rPr lang="en-PH" dirty="0" smtClean="0"/>
              <a:t>).</a:t>
            </a:r>
          </a:p>
          <a:p>
            <a:r>
              <a:rPr lang="en-PH" dirty="0"/>
              <a:t>Rather than write code for each dog to be able to run and bark, you can just create new dogs from your 'dog' class. Your 'run' and 'bark' code is only written once, but every 'dog' object you create from the dog class can use those 'run' and 'bark' functions.</a:t>
            </a:r>
            <a:endParaRPr lang="en-US" dirty="0"/>
          </a:p>
        </p:txBody>
      </p:sp>
      <p:sp>
        <p:nvSpPr>
          <p:cNvPr id="4" name="Footer Placeholder 3"/>
          <p:cNvSpPr>
            <a:spLocks noGrp="1"/>
          </p:cNvSpPr>
          <p:nvPr>
            <p:ph type="ftr" sz="quarter" idx="11"/>
          </p:nvPr>
        </p:nvSpPr>
        <p:spPr/>
        <p:txBody>
          <a:bodyPr/>
          <a:lstStyle/>
          <a:p>
            <a:r>
              <a:rPr lang="en-PH" dirty="0"/>
              <a:t>https://www.reddit.com/r/explainlikeimfive/comments/1pyhng/eli5_objected_oriented_programming/</a:t>
            </a:r>
          </a:p>
        </p:txBody>
      </p:sp>
    </p:spTree>
    <p:extLst>
      <p:ext uri="{BB962C8B-B14F-4D97-AF65-F5344CB8AC3E}">
        <p14:creationId xmlns:p14="http://schemas.microsoft.com/office/powerpoint/2010/main" val="18089851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and Virtual Methods</a:t>
            </a:r>
          </a:p>
        </p:txBody>
      </p:sp>
      <p:sp>
        <p:nvSpPr>
          <p:cNvPr id="3" name="Content Placeholder 2"/>
          <p:cNvSpPr>
            <a:spLocks noGrp="1"/>
          </p:cNvSpPr>
          <p:nvPr>
            <p:ph idx="1"/>
          </p:nvPr>
        </p:nvSpPr>
        <p:spPr/>
        <p:txBody>
          <a:bodyPr/>
          <a:lstStyle/>
          <a:p>
            <a:r>
              <a:rPr lang="en-US" dirty="0"/>
              <a:t>When a base class declares a method as </a:t>
            </a:r>
            <a:r>
              <a:rPr lang="en-US" dirty="0">
                <a:hlinkClick r:id="rId2"/>
              </a:rPr>
              <a:t>virtual</a:t>
            </a:r>
            <a:r>
              <a:rPr lang="en-US" dirty="0"/>
              <a:t>, a derived class can </a:t>
            </a:r>
            <a:r>
              <a:rPr lang="en-US" dirty="0">
                <a:hlinkClick r:id="rId3"/>
              </a:rPr>
              <a:t>override</a:t>
            </a:r>
            <a:r>
              <a:rPr lang="en-US" dirty="0"/>
              <a:t> the method with its own implementation. </a:t>
            </a:r>
            <a:endParaRPr lang="en-US" dirty="0" smtClean="0"/>
          </a:p>
          <a:p>
            <a:r>
              <a:rPr lang="en-US" dirty="0" smtClean="0"/>
              <a:t>If </a:t>
            </a:r>
            <a:r>
              <a:rPr lang="en-US" dirty="0"/>
              <a:t>a base class declares a member as </a:t>
            </a:r>
            <a:r>
              <a:rPr lang="en-US" dirty="0">
                <a:hlinkClick r:id="rId4"/>
              </a:rPr>
              <a:t>abstract</a:t>
            </a:r>
            <a:r>
              <a:rPr lang="en-US" dirty="0"/>
              <a:t>, that method must be overridden in any non-abstract class that directly inherits from that class</a:t>
            </a:r>
            <a:r>
              <a:rPr lang="en-US" dirty="0" smtClean="0"/>
              <a:t>.</a:t>
            </a:r>
          </a:p>
          <a:p>
            <a:r>
              <a:rPr lang="en-US" dirty="0" smtClean="0"/>
              <a:t>If </a:t>
            </a:r>
            <a:r>
              <a:rPr lang="en-US" dirty="0"/>
              <a:t>a derived class is itself abstract, it inherits abstract members without implementing them. </a:t>
            </a:r>
            <a:endParaRPr lang="en-US" dirty="0" smtClean="0"/>
          </a:p>
          <a:p>
            <a:r>
              <a:rPr lang="en-US" dirty="0" smtClean="0"/>
              <a:t>Abstract </a:t>
            </a:r>
            <a:r>
              <a:rPr lang="en-US" dirty="0"/>
              <a:t>and virtual members are the basis for polymorphism, which is the second primary characteristic of object-oriented programming.</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482485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Base Classes</a:t>
            </a:r>
          </a:p>
        </p:txBody>
      </p:sp>
      <p:sp>
        <p:nvSpPr>
          <p:cNvPr id="3" name="Content Placeholder 2"/>
          <p:cNvSpPr>
            <a:spLocks noGrp="1"/>
          </p:cNvSpPr>
          <p:nvPr>
            <p:ph idx="1"/>
          </p:nvPr>
        </p:nvSpPr>
        <p:spPr/>
        <p:txBody>
          <a:bodyPr>
            <a:normAutofit/>
          </a:bodyPr>
          <a:lstStyle/>
          <a:p>
            <a:r>
              <a:rPr lang="en-US" dirty="0"/>
              <a:t>You can declare a class as </a:t>
            </a:r>
            <a:r>
              <a:rPr lang="en-US" dirty="0">
                <a:hlinkClick r:id="rId2"/>
              </a:rPr>
              <a:t>abstract</a:t>
            </a:r>
            <a:r>
              <a:rPr lang="en-US" dirty="0"/>
              <a:t> if you want to prevent direct instantiation by using the </a:t>
            </a:r>
            <a:r>
              <a:rPr lang="en-US" dirty="0">
                <a:hlinkClick r:id="rId3"/>
              </a:rPr>
              <a:t>new</a:t>
            </a:r>
            <a:r>
              <a:rPr lang="en-US" dirty="0"/>
              <a:t> keyword. If you do this, the class can be used only if a new class is derived from </a:t>
            </a:r>
            <a:r>
              <a:rPr lang="en-US" dirty="0" smtClean="0"/>
              <a:t>it.</a:t>
            </a:r>
          </a:p>
          <a:p>
            <a:r>
              <a:rPr lang="en-US" dirty="0"/>
              <a:t>An abstract class can contain one or more method signatures that themselves are declared as abstract. </a:t>
            </a:r>
            <a:endParaRPr lang="en-US" dirty="0" smtClean="0"/>
          </a:p>
          <a:p>
            <a:r>
              <a:rPr lang="en-US" dirty="0" smtClean="0"/>
              <a:t>These </a:t>
            </a:r>
            <a:r>
              <a:rPr lang="en-US" dirty="0"/>
              <a:t>signatures specify the parameters and return value but have no implementation (method body). </a:t>
            </a:r>
            <a:endParaRPr lang="en-US" dirty="0" smtClean="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374844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Base Classes</a:t>
            </a:r>
          </a:p>
        </p:txBody>
      </p:sp>
      <p:sp>
        <p:nvSpPr>
          <p:cNvPr id="3" name="Content Placeholder 2"/>
          <p:cNvSpPr>
            <a:spLocks noGrp="1"/>
          </p:cNvSpPr>
          <p:nvPr>
            <p:ph idx="1"/>
          </p:nvPr>
        </p:nvSpPr>
        <p:spPr/>
        <p:txBody>
          <a:bodyPr/>
          <a:lstStyle/>
          <a:p>
            <a:r>
              <a:rPr lang="en-US" dirty="0"/>
              <a:t>An abstract class does not have to contain abstract members; however, if a class does contain an abstract member, the class itself must be declared as abstract. </a:t>
            </a:r>
          </a:p>
          <a:p>
            <a:r>
              <a:rPr lang="en-US" dirty="0"/>
              <a:t>Derived classes that are not abstract themselves must provide the implementation for any abstract methods from an abstract base class. </a:t>
            </a:r>
          </a:p>
          <a:p>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8370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Base Classes</a:t>
            </a:r>
          </a:p>
        </p:txBody>
      </p:sp>
      <p:sp>
        <p:nvSpPr>
          <p:cNvPr id="3" name="Content Placeholder 2"/>
          <p:cNvSpPr>
            <a:spLocks noGrp="1"/>
          </p:cNvSpPr>
          <p:nvPr>
            <p:ph idx="1"/>
          </p:nvPr>
        </p:nvSpPr>
        <p:spPr/>
        <p:txBody>
          <a:bodyPr/>
          <a:lstStyle/>
          <a:p>
            <a:r>
              <a:rPr lang="en-US" dirty="0"/>
              <a:t>In this example, the class Square must provide an implementation of Area because it derives from </a:t>
            </a:r>
            <a:r>
              <a:rPr lang="en-US" dirty="0" err="1"/>
              <a:t>ShapesClass</a:t>
            </a:r>
            <a:r>
              <a:rPr lang="en-US" dirty="0"/>
              <a:t>: </a:t>
            </a:r>
            <a:endParaRPr lang="en-US" dirty="0" smtClean="0"/>
          </a:p>
          <a:p>
            <a:r>
              <a:rPr lang="en-US" dirty="0">
                <a:hlinkClick r:id="rId2"/>
              </a:rPr>
              <a:t>https://</a:t>
            </a:r>
            <a:r>
              <a:rPr lang="en-US" dirty="0" smtClean="0">
                <a:hlinkClick r:id="rId2"/>
              </a:rPr>
              <a:t>docs.microsoft.com/en-us/dotnet/csharp/language-reference/keywords/abstract</a:t>
            </a:r>
            <a:endParaRPr lang="en-US" dirty="0" smtClean="0"/>
          </a:p>
          <a:p>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657541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Base Classes</a:t>
            </a:r>
          </a:p>
        </p:txBody>
      </p:sp>
      <p:sp>
        <p:nvSpPr>
          <p:cNvPr id="3" name="Content Placeholder 2"/>
          <p:cNvSpPr>
            <a:spLocks noGrp="1"/>
          </p:cNvSpPr>
          <p:nvPr>
            <p:ph idx="1"/>
          </p:nvPr>
        </p:nvSpPr>
        <p:spPr/>
        <p:txBody>
          <a:bodyPr/>
          <a:lstStyle/>
          <a:p>
            <a:pPr marL="0" indent="0">
              <a:buNone/>
            </a:pPr>
            <a:r>
              <a:rPr lang="en-US" dirty="0"/>
              <a:t>Abstract classes have the following features: </a:t>
            </a:r>
            <a:endParaRPr lang="en-US" dirty="0" smtClean="0"/>
          </a:p>
          <a:p>
            <a:r>
              <a:rPr lang="en-US" dirty="0"/>
              <a:t>An abstract class cannot be instantiated. </a:t>
            </a:r>
          </a:p>
          <a:p>
            <a:r>
              <a:rPr lang="en-US" dirty="0"/>
              <a:t>An abstract class may contain abstract methods and </a:t>
            </a:r>
            <a:r>
              <a:rPr lang="en-US" dirty="0" err="1"/>
              <a:t>accessors</a:t>
            </a:r>
            <a:r>
              <a:rPr lang="en-US" dirty="0"/>
              <a:t>. </a:t>
            </a:r>
          </a:p>
          <a:p>
            <a:r>
              <a:rPr lang="en-US" dirty="0"/>
              <a:t>It is not possible to modify an abstract class with the </a:t>
            </a:r>
            <a:r>
              <a:rPr lang="en-US" dirty="0">
                <a:hlinkClick r:id="rId2"/>
              </a:rPr>
              <a:t>sealed</a:t>
            </a:r>
            <a:r>
              <a:rPr lang="en-US" dirty="0"/>
              <a:t> modifier because the two </a:t>
            </a:r>
            <a:r>
              <a:rPr lang="en-US" dirty="0" err="1"/>
              <a:t>modifers</a:t>
            </a:r>
            <a:r>
              <a:rPr lang="en-US" dirty="0"/>
              <a:t> have opposite meanings. The sealed modifier prevents a class from being inherited and the abstract modifier requires a class to be inherited. </a:t>
            </a:r>
          </a:p>
          <a:p>
            <a:r>
              <a:rPr lang="en-US" dirty="0"/>
              <a:t>A non-abstract class derived from an abstract class must include actual implementations of all inherited abstract methods and </a:t>
            </a:r>
            <a:r>
              <a:rPr lang="en-US" dirty="0" err="1"/>
              <a:t>accessors</a:t>
            </a:r>
            <a:endParaRPr lang="en-US" dirty="0"/>
          </a:p>
          <a:p>
            <a:endParaRPr lang="en-US" dirty="0"/>
          </a:p>
        </p:txBody>
      </p:sp>
      <p:sp>
        <p:nvSpPr>
          <p:cNvPr id="4" name="Footer Placeholder 3"/>
          <p:cNvSpPr>
            <a:spLocks noGrp="1"/>
          </p:cNvSpPr>
          <p:nvPr>
            <p:ph type="ftr" sz="quarter" idx="11"/>
          </p:nvPr>
        </p:nvSpPr>
        <p:spPr/>
        <p:txBody>
          <a:bodyPr/>
          <a:lstStyle/>
          <a:p>
            <a:r>
              <a:rPr lang="en-PH" dirty="0"/>
              <a:t>https://docs.microsoft.com/en-us/dotnet/csharp/language-reference/keywords/abstract</a:t>
            </a:r>
          </a:p>
        </p:txBody>
      </p:sp>
    </p:spTree>
    <p:extLst>
      <p:ext uri="{BB962C8B-B14F-4D97-AF65-F5344CB8AC3E}">
        <p14:creationId xmlns:p14="http://schemas.microsoft.com/office/powerpoint/2010/main" val="517754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Base Classes</a:t>
            </a:r>
          </a:p>
        </p:txBody>
      </p:sp>
      <p:sp>
        <p:nvSpPr>
          <p:cNvPr id="3" name="Content Placeholder 2"/>
          <p:cNvSpPr>
            <a:spLocks noGrp="1"/>
          </p:cNvSpPr>
          <p:nvPr>
            <p:ph idx="1"/>
          </p:nvPr>
        </p:nvSpPr>
        <p:spPr/>
        <p:txBody>
          <a:bodyPr/>
          <a:lstStyle/>
          <a:p>
            <a:r>
              <a:rPr lang="en-US" dirty="0"/>
              <a:t>Use the abstract modifier in a method or property declaration to indicate that the method or property does not contain implementation. </a:t>
            </a:r>
          </a:p>
          <a:p>
            <a:r>
              <a:rPr lang="en-US" dirty="0"/>
              <a:t>Abstract methods have the following features: </a:t>
            </a:r>
          </a:p>
          <a:p>
            <a:pPr lvl="1"/>
            <a:r>
              <a:rPr lang="en-US" dirty="0"/>
              <a:t>An abstract method is implicitly a virtual method. </a:t>
            </a:r>
          </a:p>
          <a:p>
            <a:pPr lvl="1"/>
            <a:r>
              <a:rPr lang="en-US" dirty="0"/>
              <a:t>Abstract method declarations are only permitted in abstract classes. </a:t>
            </a:r>
            <a:endParaRPr lang="en-US" dirty="0" smtClean="0"/>
          </a:p>
          <a:p>
            <a:pPr lvl="1"/>
            <a:r>
              <a:rPr lang="en-US" dirty="0"/>
              <a:t>Because an abstract method declaration provides no actual implementation, there is no method body; the method declaration simply ends with a semicolon and there are no curly braces ({ }) following the signature</a:t>
            </a:r>
            <a:r>
              <a:rPr lang="en-US" dirty="0" smtClean="0"/>
              <a:t>.</a:t>
            </a:r>
          </a:p>
          <a:p>
            <a:pPr lvl="1"/>
            <a:r>
              <a:rPr lang="en-US" dirty="0"/>
              <a:t>It is an error to use the </a:t>
            </a:r>
            <a:r>
              <a:rPr lang="en-US" dirty="0">
                <a:hlinkClick r:id="rId2"/>
              </a:rPr>
              <a:t>static</a:t>
            </a:r>
            <a:r>
              <a:rPr lang="en-US" dirty="0"/>
              <a:t> or </a:t>
            </a:r>
            <a:r>
              <a:rPr lang="en-US" dirty="0">
                <a:hlinkClick r:id="rId3"/>
              </a:rPr>
              <a:t>virtual</a:t>
            </a:r>
            <a:r>
              <a:rPr lang="en-US" dirty="0"/>
              <a:t> modifiers in an abstract method declaration. </a:t>
            </a:r>
          </a:p>
          <a:p>
            <a:endParaRPr lang="en-US" dirty="0"/>
          </a:p>
        </p:txBody>
      </p:sp>
      <p:sp>
        <p:nvSpPr>
          <p:cNvPr id="4" name="Footer Placeholder 3"/>
          <p:cNvSpPr>
            <a:spLocks noGrp="1"/>
          </p:cNvSpPr>
          <p:nvPr>
            <p:ph type="ftr" sz="quarter" idx="11"/>
          </p:nvPr>
        </p:nvSpPr>
        <p:spPr/>
        <p:txBody>
          <a:bodyPr/>
          <a:lstStyle/>
          <a:p>
            <a:r>
              <a:rPr lang="en-PH" dirty="0"/>
              <a:t>https://docs.microsoft.com/en-us/dotnet/csharp/language-reference/keywords/abstract</a:t>
            </a:r>
          </a:p>
        </p:txBody>
      </p:sp>
    </p:spTree>
    <p:extLst>
      <p:ext uri="{BB962C8B-B14F-4D97-AF65-F5344CB8AC3E}">
        <p14:creationId xmlns:p14="http://schemas.microsoft.com/office/powerpoint/2010/main" val="63702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Base Classes</a:t>
            </a:r>
          </a:p>
        </p:txBody>
      </p:sp>
      <p:sp>
        <p:nvSpPr>
          <p:cNvPr id="3" name="Content Placeholder 2"/>
          <p:cNvSpPr>
            <a:spLocks noGrp="1"/>
          </p:cNvSpPr>
          <p:nvPr>
            <p:ph idx="1"/>
          </p:nvPr>
        </p:nvSpPr>
        <p:spPr/>
        <p:txBody>
          <a:bodyPr/>
          <a:lstStyle/>
          <a:p>
            <a:r>
              <a:rPr lang="en-US" dirty="0"/>
              <a:t>Abstract properties behave like abstract methods, except for the differences in declaration and invocation syntax. </a:t>
            </a:r>
            <a:endParaRPr lang="en-US" dirty="0" smtClean="0"/>
          </a:p>
          <a:p>
            <a:pPr lvl="1"/>
            <a:r>
              <a:rPr lang="en-US" dirty="0" smtClean="0"/>
              <a:t>It </a:t>
            </a:r>
            <a:r>
              <a:rPr lang="en-US" dirty="0"/>
              <a:t>is an error to use the abstract modifier on a static property. </a:t>
            </a:r>
          </a:p>
          <a:p>
            <a:pPr lvl="1"/>
            <a:r>
              <a:rPr lang="en-US" dirty="0"/>
              <a:t>An abstract inherited property can be overridden in a derived class by including a property declaration that uses the </a:t>
            </a:r>
            <a:r>
              <a:rPr lang="en-US" dirty="0">
                <a:hlinkClick r:id="rId2"/>
              </a:rPr>
              <a:t>override</a:t>
            </a:r>
            <a:r>
              <a:rPr lang="en-US" dirty="0"/>
              <a:t> modifier. </a:t>
            </a:r>
          </a:p>
          <a:p>
            <a:endParaRPr lang="en-US" dirty="0"/>
          </a:p>
        </p:txBody>
      </p:sp>
      <p:sp>
        <p:nvSpPr>
          <p:cNvPr id="4" name="Footer Placeholder 3"/>
          <p:cNvSpPr>
            <a:spLocks noGrp="1"/>
          </p:cNvSpPr>
          <p:nvPr>
            <p:ph type="ftr" sz="quarter" idx="11"/>
          </p:nvPr>
        </p:nvSpPr>
        <p:spPr/>
        <p:txBody>
          <a:bodyPr/>
          <a:lstStyle/>
          <a:p>
            <a:r>
              <a:rPr lang="en-PH" dirty="0"/>
              <a:t>https://docs.microsoft.com/en-us/dotnet/csharp/language-reference/keywords/abstract</a:t>
            </a:r>
          </a:p>
        </p:txBody>
      </p:sp>
    </p:spTree>
    <p:extLst>
      <p:ext uri="{BB962C8B-B14F-4D97-AF65-F5344CB8AC3E}">
        <p14:creationId xmlns:p14="http://schemas.microsoft.com/office/powerpoint/2010/main" val="225254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 Members</a:t>
            </a:r>
          </a:p>
        </p:txBody>
      </p:sp>
      <p:sp>
        <p:nvSpPr>
          <p:cNvPr id="3" name="Content Placeholder 2"/>
          <p:cNvSpPr>
            <a:spLocks noGrp="1"/>
          </p:cNvSpPr>
          <p:nvPr>
            <p:ph idx="1"/>
          </p:nvPr>
        </p:nvSpPr>
        <p:spPr/>
        <p:txBody>
          <a:bodyPr/>
          <a:lstStyle/>
          <a:p>
            <a:r>
              <a:rPr lang="en-US" dirty="0"/>
              <a:t>By default, a derived class inherits all members from its base class. </a:t>
            </a:r>
            <a:endParaRPr lang="en-US" dirty="0" smtClean="0"/>
          </a:p>
          <a:p>
            <a:r>
              <a:rPr lang="en-US" dirty="0" smtClean="0"/>
              <a:t>If </a:t>
            </a:r>
            <a:r>
              <a:rPr lang="en-US" dirty="0"/>
              <a:t>you want to change the behavior of the inherited member, you need to override it. </a:t>
            </a:r>
            <a:endParaRPr lang="en-US" dirty="0" smtClean="0"/>
          </a:p>
          <a:p>
            <a:r>
              <a:rPr lang="en-US" dirty="0" smtClean="0"/>
              <a:t>You can </a:t>
            </a:r>
            <a:r>
              <a:rPr lang="en-US" dirty="0"/>
              <a:t>define a new implementation of the method, property or event in the derived class</a:t>
            </a:r>
            <a:r>
              <a:rPr lang="en-US" dirty="0" smtClean="0"/>
              <a:t>.</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875957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Members</a:t>
            </a:r>
            <a:endParaRPr lang="en-US" dirty="0"/>
          </a:p>
        </p:txBody>
      </p:sp>
      <p:sp>
        <p:nvSpPr>
          <p:cNvPr id="3" name="Content Placeholder 2"/>
          <p:cNvSpPr>
            <a:spLocks noGrp="1"/>
          </p:cNvSpPr>
          <p:nvPr>
            <p:ph idx="1"/>
          </p:nvPr>
        </p:nvSpPr>
        <p:spPr/>
        <p:txBody>
          <a:bodyPr/>
          <a:lstStyle/>
          <a:p>
            <a:pPr marL="0" indent="0">
              <a:buNone/>
            </a:pPr>
            <a:r>
              <a:rPr lang="en-US" dirty="0"/>
              <a:t>The following modifiers are used to control how properties and methods are overridden</a:t>
            </a:r>
            <a:r>
              <a:rPr lang="en-US" dirty="0" smtClean="0"/>
              <a:t>:</a:t>
            </a:r>
            <a:endParaRPr lang="en-US" dirty="0"/>
          </a:p>
        </p:txBody>
      </p:sp>
      <p:sp>
        <p:nvSpPr>
          <p:cNvPr id="4" name="Footer Placeholder 3"/>
          <p:cNvSpPr>
            <a:spLocks noGrp="1"/>
          </p:cNvSpPr>
          <p:nvPr>
            <p:ph type="ftr" sz="quarter" idx="11"/>
          </p:nvPr>
        </p:nvSpPr>
        <p:spPr/>
        <p:txBody>
          <a:bodyPr/>
          <a:lstStyle/>
          <a:p>
            <a:endParaRPr lang="en-PH"/>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360" y="2989003"/>
            <a:ext cx="5224953" cy="2561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5996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r>
              <a:rPr lang="en-PH" dirty="0"/>
              <a:t>Polymorphism is a feature that allows one interface to be used for a general class of action. This concept is often expressed as "one interface, multiple actions". The specific action is determined by the exact nature of circumstances</a:t>
            </a:r>
            <a:r>
              <a:rPr lang="en-PH" dirty="0" smtClean="0"/>
              <a:t>.</a:t>
            </a:r>
          </a:p>
          <a:p>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Tree>
    <p:extLst>
      <p:ext uri="{BB962C8B-B14F-4D97-AF65-F5344CB8AC3E}">
        <p14:creationId xmlns:p14="http://schemas.microsoft.com/office/powerpoint/2010/main" val="2522443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Pillars of OOP</a:t>
            </a:r>
            <a:endParaRPr lang="en-US" dirty="0"/>
          </a:p>
        </p:txBody>
      </p:sp>
      <p:sp>
        <p:nvSpPr>
          <p:cNvPr id="3" name="Content Placeholder 2"/>
          <p:cNvSpPr>
            <a:spLocks noGrp="1"/>
          </p:cNvSpPr>
          <p:nvPr>
            <p:ph idx="1"/>
          </p:nvPr>
        </p:nvSpPr>
        <p:spPr/>
        <p:txBody>
          <a:bodyPr/>
          <a:lstStyle/>
          <a:p>
            <a:r>
              <a:rPr lang="en-US" i="1" dirty="0"/>
              <a:t>Abstraction</a:t>
            </a:r>
            <a:r>
              <a:rPr lang="en-US" dirty="0"/>
              <a:t> is a technique for arranging complexity of computer systems. It works by establishing a level of complexity on which a person interacts with the system, suppressing the more complex details below the current level. </a:t>
            </a:r>
            <a:endParaRPr lang="en-GB" dirty="0"/>
          </a:p>
          <a:p>
            <a:r>
              <a:rPr lang="en-GB" i="1" dirty="0"/>
              <a:t>Encapsulation</a:t>
            </a:r>
            <a:r>
              <a:rPr lang="en-GB" dirty="0"/>
              <a:t> means that a group of related properties, methods, and other members are treated as a single unit or object.</a:t>
            </a:r>
          </a:p>
          <a:p>
            <a:r>
              <a:rPr lang="en-GB" i="1" dirty="0"/>
              <a:t>Inheritance</a:t>
            </a:r>
            <a:r>
              <a:rPr lang="en-GB" dirty="0"/>
              <a:t> describes the ability to create new classes based on an existing class.</a:t>
            </a:r>
          </a:p>
          <a:p>
            <a:r>
              <a:rPr lang="en-GB" i="1" dirty="0"/>
              <a:t>Polymorphism</a:t>
            </a:r>
            <a:r>
              <a:rPr lang="en-GB" dirty="0"/>
              <a:t> means that you can have multiple classes that can be used interchangeably, even though each class implements the same properties or methods in different ways.</a:t>
            </a:r>
          </a:p>
          <a:p>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41312741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pPr marL="0" indent="0">
              <a:buNone/>
            </a:pPr>
            <a:r>
              <a:rPr lang="en-US" dirty="0"/>
              <a:t>Polymorphism is a Greek word that means "many-shaped" and it has two distinct aspects: </a:t>
            </a:r>
            <a:endParaRPr lang="en-PH" dirty="0"/>
          </a:p>
          <a:p>
            <a:r>
              <a:rPr lang="en-US" dirty="0"/>
              <a:t>At run time, objects of a derived class may be treated as objects of a base class in places such as method parameters and collections or arrays. When this occurs, the object's declared type is no longer identical to its run-time type. </a:t>
            </a:r>
          </a:p>
          <a:p>
            <a:r>
              <a:rPr lang="en-US" dirty="0"/>
              <a:t>Base classes may define and implement </a:t>
            </a:r>
            <a:r>
              <a:rPr lang="en-US" dirty="0" smtClean="0">
                <a:hlinkClick r:id="rId2"/>
              </a:rPr>
              <a:t>virtual</a:t>
            </a:r>
            <a:r>
              <a:rPr lang="en-US" dirty="0" smtClean="0"/>
              <a:t> </a:t>
            </a:r>
            <a:r>
              <a:rPr lang="en-US" i="1" dirty="0" smtClean="0"/>
              <a:t>methods</a:t>
            </a:r>
            <a:r>
              <a:rPr lang="en-US" dirty="0"/>
              <a:t>, and derived classes can </a:t>
            </a:r>
            <a:r>
              <a:rPr lang="en-US" dirty="0">
                <a:hlinkClick r:id="rId3"/>
              </a:rPr>
              <a:t>override</a:t>
            </a:r>
            <a:r>
              <a:rPr lang="en-US" dirty="0"/>
              <a:t> them, which means they provide their own definition and implementation. </a:t>
            </a:r>
          </a:p>
          <a:p>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Tree>
    <p:extLst>
      <p:ext uri="{BB962C8B-B14F-4D97-AF65-F5344CB8AC3E}">
        <p14:creationId xmlns:p14="http://schemas.microsoft.com/office/powerpoint/2010/main" val="3924315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pPr marL="0" indent="0">
              <a:buNone/>
            </a:pPr>
            <a:r>
              <a:rPr lang="en-US" dirty="0"/>
              <a:t>Example: </a:t>
            </a:r>
            <a:r>
              <a:rPr lang="en-US" dirty="0">
                <a:hlinkClick r:id="rId2"/>
              </a:rPr>
              <a:t>https://</a:t>
            </a:r>
            <a:r>
              <a:rPr lang="en-US" dirty="0" smtClean="0">
                <a:hlinkClick r:id="rId2"/>
              </a:rPr>
              <a:t>docs.microsoft.com/en-us/dotnet/csharp/programming-guide/classes-and-structs/polymorphism</a:t>
            </a:r>
            <a:endParaRPr lang="en-US" dirty="0" smtClean="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Tree>
    <p:extLst>
      <p:ext uri="{BB962C8B-B14F-4D97-AF65-F5344CB8AC3E}">
        <p14:creationId xmlns:p14="http://schemas.microsoft.com/office/powerpoint/2010/main" val="358162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Members</a:t>
            </a:r>
          </a:p>
        </p:txBody>
      </p:sp>
      <p:sp>
        <p:nvSpPr>
          <p:cNvPr id="3" name="Content Placeholder 2"/>
          <p:cNvSpPr>
            <a:spLocks noGrp="1"/>
          </p:cNvSpPr>
          <p:nvPr>
            <p:ph idx="1"/>
          </p:nvPr>
        </p:nvSpPr>
        <p:spPr/>
        <p:txBody>
          <a:bodyPr/>
          <a:lstStyle/>
          <a:p>
            <a:pPr marL="0" indent="0">
              <a:buNone/>
            </a:pPr>
            <a:r>
              <a:rPr lang="en-US" dirty="0"/>
              <a:t>When a derived class inherits from a base class, it gains all the methods, fields, properties and events of the base class. The designer of the derived class can choose whether to</a:t>
            </a:r>
          </a:p>
          <a:p>
            <a:r>
              <a:rPr lang="en-US" dirty="0"/>
              <a:t>override virtual members in the base class, </a:t>
            </a:r>
          </a:p>
          <a:p>
            <a:r>
              <a:rPr lang="en-US" dirty="0"/>
              <a:t>inherit the closest base class method without overriding it </a:t>
            </a:r>
          </a:p>
          <a:p>
            <a:r>
              <a:rPr lang="en-US" dirty="0"/>
              <a:t>define new non-virtual implementation of those members that hide the base class implementations </a:t>
            </a:r>
          </a:p>
          <a:p>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Tree>
    <p:extLst>
      <p:ext uri="{BB962C8B-B14F-4D97-AF65-F5344CB8AC3E}">
        <p14:creationId xmlns:p14="http://schemas.microsoft.com/office/powerpoint/2010/main" val="460595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Members</a:t>
            </a:r>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pic>
        <p:nvPicPr>
          <p:cNvPr id="1741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757" y="1980731"/>
            <a:ext cx="3686690" cy="3210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92886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Members</a:t>
            </a:r>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
        <p:nvSpPr>
          <p:cNvPr id="3" name="Content Placeholder 2"/>
          <p:cNvSpPr>
            <a:spLocks noGrp="1"/>
          </p:cNvSpPr>
          <p:nvPr>
            <p:ph idx="1"/>
          </p:nvPr>
        </p:nvSpPr>
        <p:spPr/>
        <p:txBody>
          <a:bodyPr/>
          <a:lstStyle/>
          <a:p>
            <a:r>
              <a:rPr lang="en-US" dirty="0"/>
              <a:t>Fields cannot be virtual; only methods, properties, events and indexers can be virtual. </a:t>
            </a:r>
            <a:endParaRPr lang="en-US" dirty="0" smtClean="0"/>
          </a:p>
          <a:p>
            <a:r>
              <a:rPr lang="en-US" dirty="0" smtClean="0"/>
              <a:t>When </a:t>
            </a:r>
            <a:r>
              <a:rPr lang="en-US" dirty="0"/>
              <a:t>a derived class overrides a virtual member, that member is called even when an instance of that class is being accessed as an instance of the base class. </a:t>
            </a:r>
            <a:endParaRPr lang="en-US" dirty="0" smtClean="0"/>
          </a:p>
          <a:p>
            <a:r>
              <a:rPr lang="en-US" dirty="0" smtClean="0"/>
              <a:t>The </a:t>
            </a:r>
            <a:r>
              <a:rPr lang="en-US" dirty="0"/>
              <a:t>following code provides an example:</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475" y="4354368"/>
            <a:ext cx="43243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9868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Hiding Base Class </a:t>
            </a:r>
            <a:r>
              <a:rPr lang="en-US" dirty="0" smtClean="0"/>
              <a:t>Members</a:t>
            </a:r>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
        <p:nvSpPr>
          <p:cNvPr id="3" name="Content Placeholder 2"/>
          <p:cNvSpPr>
            <a:spLocks noGrp="1"/>
          </p:cNvSpPr>
          <p:nvPr>
            <p:ph idx="1"/>
          </p:nvPr>
        </p:nvSpPr>
        <p:spPr/>
        <p:txBody>
          <a:bodyPr/>
          <a:lstStyle/>
          <a:p>
            <a:r>
              <a:rPr lang="en-US" dirty="0"/>
              <a:t>If you want your derived member to have the same name as a member in a base class, but you do not want it to participate in virtual invocation, you can use the </a:t>
            </a:r>
            <a:r>
              <a:rPr lang="en-US" dirty="0">
                <a:hlinkClick r:id="rId2"/>
              </a:rPr>
              <a:t>new</a:t>
            </a:r>
            <a:r>
              <a:rPr lang="en-US" dirty="0"/>
              <a:t> keyword. </a:t>
            </a:r>
            <a:endParaRPr lang="en-US" dirty="0" smtClean="0"/>
          </a:p>
          <a:p>
            <a:r>
              <a:rPr lang="en-US" dirty="0" smtClean="0"/>
              <a:t>The </a:t>
            </a:r>
            <a:r>
              <a:rPr lang="en-US" dirty="0"/>
              <a:t>new keyword is put before the return type of a class member that is being replaced. The following code provides an example:</a:t>
            </a:r>
          </a:p>
        </p:txBody>
      </p:sp>
    </p:spTree>
    <p:extLst>
      <p:ext uri="{BB962C8B-B14F-4D97-AF65-F5344CB8AC3E}">
        <p14:creationId xmlns:p14="http://schemas.microsoft.com/office/powerpoint/2010/main" val="30020123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Hiding Base Class </a:t>
            </a:r>
            <a:r>
              <a:rPr lang="en-US" dirty="0" smtClean="0"/>
              <a:t>Members</a:t>
            </a:r>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3764" y="1711701"/>
            <a:ext cx="4188959"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6377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Hiding Base Class </a:t>
            </a:r>
            <a:r>
              <a:rPr lang="en-US" dirty="0" smtClean="0"/>
              <a:t>Members</a:t>
            </a:r>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
        <p:nvSpPr>
          <p:cNvPr id="3" name="Content Placeholder 2"/>
          <p:cNvSpPr>
            <a:spLocks noGrp="1"/>
          </p:cNvSpPr>
          <p:nvPr>
            <p:ph idx="1"/>
          </p:nvPr>
        </p:nvSpPr>
        <p:spPr/>
        <p:txBody>
          <a:bodyPr/>
          <a:lstStyle/>
          <a:p>
            <a:r>
              <a:rPr lang="en-US" dirty="0"/>
              <a:t>Hidden base class members can still be accessed from client code by casting the instance of the derived class to an instance of the base class. For example: </a:t>
            </a:r>
            <a:endParaRPr lang="en-US" dirty="0" smtClean="0"/>
          </a:p>
          <a:p>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00" y="3432175"/>
            <a:ext cx="412432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3668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Derived Classes from Overriding Virtual Members</a:t>
            </a:r>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
        <p:nvSpPr>
          <p:cNvPr id="3" name="Content Placeholder 2"/>
          <p:cNvSpPr>
            <a:spLocks noGrp="1"/>
          </p:cNvSpPr>
          <p:nvPr>
            <p:ph idx="1"/>
          </p:nvPr>
        </p:nvSpPr>
        <p:spPr/>
        <p:txBody>
          <a:bodyPr/>
          <a:lstStyle/>
          <a:p>
            <a:r>
              <a:rPr lang="en-US" dirty="0"/>
              <a:t>Virtual members remain virtual indefinitely, regardless of how many classes have been declared between the virtual member and the class that originally declared it. </a:t>
            </a:r>
            <a:endParaRPr lang="en-US" dirty="0" smtClean="0"/>
          </a:p>
          <a:p>
            <a:r>
              <a:rPr lang="en-US" dirty="0" smtClean="0"/>
              <a:t>If </a:t>
            </a:r>
            <a:r>
              <a:rPr lang="en-US" dirty="0"/>
              <a:t>class A declares a virtual member, and class B derives from A, and class C derives from B, class C inherits the virtual member, and has the option to override it, regardless of whether class B declared an override for that member. </a:t>
            </a:r>
          </a:p>
        </p:txBody>
      </p:sp>
    </p:spTree>
    <p:extLst>
      <p:ext uri="{BB962C8B-B14F-4D97-AF65-F5344CB8AC3E}">
        <p14:creationId xmlns:p14="http://schemas.microsoft.com/office/powerpoint/2010/main" val="39070646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Derived Classes from Overriding Virtual Members</a:t>
            </a:r>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
        <p:nvSpPr>
          <p:cNvPr id="3" name="Content Placeholder 2"/>
          <p:cNvSpPr>
            <a:spLocks noGrp="1"/>
          </p:cNvSpPr>
          <p:nvPr>
            <p:ph idx="1"/>
          </p:nvPr>
        </p:nvSpPr>
        <p:spPr/>
        <p:txBody>
          <a:bodyPr/>
          <a:lstStyle/>
          <a:p>
            <a:r>
              <a:rPr lang="en-US" dirty="0"/>
              <a:t>The following code provides an example: </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425" y="2935663"/>
            <a:ext cx="38957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301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idx="1"/>
          </p:nvPr>
        </p:nvSpPr>
        <p:spPr/>
        <p:txBody>
          <a:bodyPr/>
          <a:lstStyle/>
          <a:p>
            <a:r>
              <a:rPr lang="en-PH" dirty="0"/>
              <a:t>An object can be considered a "</a:t>
            </a:r>
            <a:r>
              <a:rPr lang="en-PH" i="1" dirty="0"/>
              <a:t>thing</a:t>
            </a:r>
            <a:r>
              <a:rPr lang="en-PH" dirty="0"/>
              <a:t>" that can perform a set of related activities. </a:t>
            </a:r>
            <a:endParaRPr lang="en-PH" dirty="0" smtClean="0"/>
          </a:p>
          <a:p>
            <a:r>
              <a:rPr lang="en-PH" dirty="0" smtClean="0"/>
              <a:t>The </a:t>
            </a:r>
            <a:r>
              <a:rPr lang="en-PH" dirty="0"/>
              <a:t>set of activities that the object performs defines the object's </a:t>
            </a:r>
            <a:r>
              <a:rPr lang="en-PH" dirty="0" err="1"/>
              <a:t>behavior</a:t>
            </a:r>
            <a:r>
              <a:rPr lang="en-PH" dirty="0"/>
              <a:t>. For example, the Hand (object) can grip something, or a </a:t>
            </a:r>
            <a:r>
              <a:rPr lang="en-PH" i="1" dirty="0"/>
              <a:t>Student </a:t>
            </a:r>
            <a:r>
              <a:rPr lang="en-PH" dirty="0"/>
              <a:t>(object) can give their name or address.</a:t>
            </a:r>
          </a:p>
          <a:p>
            <a:r>
              <a:rPr lang="en-PH" dirty="0"/>
              <a:t>In pure </a:t>
            </a:r>
            <a:r>
              <a:rPr lang="en-PH" i="1" dirty="0"/>
              <a:t>OOP</a:t>
            </a:r>
            <a:r>
              <a:rPr lang="en-PH" dirty="0"/>
              <a:t> terms an object is an instance of a class.</a:t>
            </a:r>
          </a:p>
          <a:p>
            <a:r>
              <a:rPr lang="en-US" dirty="0"/>
              <a:t>In C# everything is an object</a:t>
            </a:r>
          </a:p>
          <a:p>
            <a:pPr marL="0" indent="0">
              <a:buNone/>
            </a:pPr>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5028492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Derived Classes from Overriding Virtual Members</a:t>
            </a:r>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
        <p:nvSpPr>
          <p:cNvPr id="3" name="Content Placeholder 2"/>
          <p:cNvSpPr>
            <a:spLocks noGrp="1"/>
          </p:cNvSpPr>
          <p:nvPr>
            <p:ph idx="1"/>
          </p:nvPr>
        </p:nvSpPr>
        <p:spPr/>
        <p:txBody>
          <a:bodyPr/>
          <a:lstStyle/>
          <a:p>
            <a:r>
              <a:rPr lang="en-US" dirty="0"/>
              <a:t>A derived class can stop virtual inheritance by declaring an override as </a:t>
            </a:r>
            <a:r>
              <a:rPr lang="en-US" dirty="0">
                <a:hlinkClick r:id="rId2"/>
              </a:rPr>
              <a:t>sealed</a:t>
            </a:r>
            <a:r>
              <a:rPr lang="en-US" dirty="0"/>
              <a:t>. This requires putting the sealed keyword before the override keyword in the class member declaration. The following code provides an example: </a:t>
            </a: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782" y="3506008"/>
            <a:ext cx="47529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26127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Derived Classes from Overriding Virtual Members</a:t>
            </a:r>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
        <p:nvSpPr>
          <p:cNvPr id="3" name="Content Placeholder 2"/>
          <p:cNvSpPr>
            <a:spLocks noGrp="1"/>
          </p:cNvSpPr>
          <p:nvPr>
            <p:ph idx="1"/>
          </p:nvPr>
        </p:nvSpPr>
        <p:spPr/>
        <p:txBody>
          <a:bodyPr/>
          <a:lstStyle/>
          <a:p>
            <a:r>
              <a:rPr lang="en-US" dirty="0"/>
              <a:t>In the previous example, the method </a:t>
            </a:r>
            <a:r>
              <a:rPr lang="en-US" dirty="0" err="1"/>
              <a:t>DoWork</a:t>
            </a:r>
            <a:r>
              <a:rPr lang="en-US" dirty="0"/>
              <a:t> is no longer virtual to any class derived from C. It is still virtual for instances of C, even if they are cast to type B or type A. Sealed methods can be replaced by derived classes by using the new keyword, as the following example shows: </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909" y="3708661"/>
            <a:ext cx="360045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45945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Accessing Base Class Virtual Members from Derived Classes</a:t>
            </a:r>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
        <p:nvSpPr>
          <p:cNvPr id="3" name="Content Placeholder 2"/>
          <p:cNvSpPr>
            <a:spLocks noGrp="1"/>
          </p:cNvSpPr>
          <p:nvPr>
            <p:ph idx="1"/>
          </p:nvPr>
        </p:nvSpPr>
        <p:spPr/>
        <p:txBody>
          <a:bodyPr/>
          <a:lstStyle/>
          <a:p>
            <a:r>
              <a:rPr lang="en-US" dirty="0"/>
              <a:t>A derived class that has replaced or overridden a method or property can still access the method or property on the base class using the base keyword. The following code provides an example: </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566" y="3349568"/>
            <a:ext cx="3351328" cy="2402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05608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Objects</a:t>
            </a:r>
            <a:endParaRPr lang="en-US" dirty="0"/>
          </a:p>
        </p:txBody>
      </p:sp>
      <p:sp>
        <p:nvSpPr>
          <p:cNvPr id="3" name="Content Placeholder 2"/>
          <p:cNvSpPr>
            <a:spLocks noGrp="1"/>
          </p:cNvSpPr>
          <p:nvPr>
            <p:ph idx="1"/>
          </p:nvPr>
        </p:nvSpPr>
        <p:spPr/>
        <p:txBody>
          <a:bodyPr/>
          <a:lstStyle/>
          <a:p>
            <a:r>
              <a:rPr lang="en-US" dirty="0" smtClean="0"/>
              <a:t>Design Patterns</a:t>
            </a:r>
          </a:p>
          <a:p>
            <a:pPr lvl="1"/>
            <a:r>
              <a:rPr lang="en-US" dirty="0">
                <a:hlinkClick r:id="rId2"/>
              </a:rPr>
              <a:t>http://</a:t>
            </a:r>
            <a:r>
              <a:rPr lang="en-US" dirty="0" smtClean="0">
                <a:hlinkClick r:id="rId2"/>
              </a:rPr>
              <a:t>www.dofactory.com/net/design-patterns</a:t>
            </a:r>
            <a:endParaRPr lang="en-US" dirty="0" smtClean="0"/>
          </a:p>
          <a:p>
            <a:r>
              <a:rPr lang="en-US" dirty="0" smtClean="0"/>
              <a:t>SOLID</a:t>
            </a:r>
          </a:p>
          <a:p>
            <a:endParaRPr lang="en-US" dirty="0" smtClean="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7580177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a:t>
            </a:r>
            <a:endParaRPr lang="en-US" dirty="0"/>
          </a:p>
        </p:txBody>
      </p:sp>
      <p:sp>
        <p:nvSpPr>
          <p:cNvPr id="3" name="Content Placeholder 2"/>
          <p:cNvSpPr>
            <a:spLocks noGrp="1"/>
          </p:cNvSpPr>
          <p:nvPr>
            <p:ph idx="1"/>
          </p:nvPr>
        </p:nvSpPr>
        <p:spPr/>
        <p:txBody>
          <a:bodyPr/>
          <a:lstStyle/>
          <a:p>
            <a:r>
              <a:rPr lang="en-PH" b="1" dirty="0"/>
              <a:t>S.O.L.I.D</a:t>
            </a:r>
            <a:r>
              <a:rPr lang="en-PH" dirty="0"/>
              <a:t> is an acronym for the </a:t>
            </a:r>
            <a:r>
              <a:rPr lang="en-PH" b="1" dirty="0"/>
              <a:t>first five object-oriented design(OOD) principles</a:t>
            </a:r>
            <a:r>
              <a:rPr lang="en-PH" dirty="0"/>
              <a:t> by Robert C. Martin, popularly known as </a:t>
            </a:r>
            <a:r>
              <a:rPr lang="en-PH" dirty="0">
                <a:hlinkClick r:id="rId2"/>
              </a:rPr>
              <a:t>Uncle Bob</a:t>
            </a:r>
            <a:r>
              <a:rPr lang="en-PH" dirty="0"/>
              <a:t>.</a:t>
            </a:r>
          </a:p>
          <a:p>
            <a:r>
              <a:rPr lang="en-PH" dirty="0"/>
              <a:t>These principles, when combined together, make it easy for a programmer to develop software that are easy to maintain and extend. </a:t>
            </a:r>
            <a:endParaRPr lang="en-PH" dirty="0" smtClean="0"/>
          </a:p>
          <a:p>
            <a:r>
              <a:rPr lang="en-PH" dirty="0" smtClean="0"/>
              <a:t>They </a:t>
            </a:r>
            <a:r>
              <a:rPr lang="en-PH" dirty="0"/>
              <a:t>also make it easy for developers to avoid code smells, easily refactor code, and are also a part of the agile or adaptive software development</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8966954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a:t>
            </a:r>
            <a:endParaRPr lang="en-US" dirty="0"/>
          </a:p>
        </p:txBody>
      </p:sp>
      <p:sp>
        <p:nvSpPr>
          <p:cNvPr id="3" name="Content Placeholder 2"/>
          <p:cNvSpPr>
            <a:spLocks noGrp="1"/>
          </p:cNvSpPr>
          <p:nvPr>
            <p:ph idx="1"/>
          </p:nvPr>
        </p:nvSpPr>
        <p:spPr>
          <a:xfrm>
            <a:off x="677334" y="1562793"/>
            <a:ext cx="8596668" cy="4478569"/>
          </a:xfrm>
        </p:spPr>
        <p:txBody>
          <a:bodyPr/>
          <a:lstStyle/>
          <a:p>
            <a:pPr marL="0" indent="0">
              <a:buNone/>
            </a:pPr>
            <a:r>
              <a:rPr lang="en-US" dirty="0"/>
              <a:t>S.O.L.I.D stands for:</a:t>
            </a:r>
          </a:p>
          <a:p>
            <a:endParaRPr lang="en-PH" dirty="0"/>
          </a:p>
        </p:txBody>
      </p:sp>
      <p:sp>
        <p:nvSpPr>
          <p:cNvPr id="4" name="Footer Placeholder 3"/>
          <p:cNvSpPr>
            <a:spLocks noGrp="1"/>
          </p:cNvSpPr>
          <p:nvPr>
            <p:ph type="ftr" sz="quarter" idx="11"/>
          </p:nvPr>
        </p:nvSpPr>
        <p:spPr/>
        <p:txBody>
          <a:bodyPr/>
          <a:lstStyle/>
          <a:p>
            <a:r>
              <a:rPr lang="en-PH" dirty="0"/>
              <a:t>https://en.wikipedia.org/wiki/SOLID_(object-oriented_design)</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816" y="2018838"/>
            <a:ext cx="7031038"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97395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7"/>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267230" y="-8468"/>
            <a:ext cx="4763558" cy="6866467"/>
            <a:chOff x="67175" y="-8467"/>
            <a:chExt cx="4763558" cy="6866467"/>
          </a:xfrm>
        </p:grpSpPr>
        <p:cxnSp>
          <p:nvCxnSpPr>
            <p:cNvPr id="11" name="Straight Connector 10"/>
            <p:cNvCxnSpPr/>
            <p:nvPr>
              <p:extLst>
                <p:ext uri="{386F3935-93C4-4BCD-93E2-E3B085C9AB24}">
                  <p16:designElem xmlns=""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extLst>
                <p:ext uri="{386F3935-93C4-4BCD-93E2-E3B085C9AB24}">
                  <p16:designElem xmlns=""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p:cNvSpPr/>
            <p:nvPr>
              <p:extLst>
                <p:ext uri="{386F3935-93C4-4BCD-93E2-E3B085C9AB24}">
                  <p16:designElem xmlns=""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p:cNvSpPr/>
            <p:nvPr>
              <p:extLst>
                <p:ext uri="{386F3935-93C4-4BCD-93E2-E3B085C9AB24}">
                  <p16:designElem xmlns=""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14"/>
            <p:cNvSpPr/>
            <p:nvPr>
              <p:extLst>
                <p:ext uri="{386F3935-93C4-4BCD-93E2-E3B085C9AB24}">
                  <p16:designElem xmlns=""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p:cNvSpPr/>
            <p:nvPr>
              <p:extLst>
                <p:ext uri="{386F3935-93C4-4BCD-93E2-E3B085C9AB24}">
                  <p16:designElem xmlns=""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extLst>
                <p:ext uri="{386F3935-93C4-4BCD-93E2-E3B085C9AB24}">
                  <p16:designElem xmlns=""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 name="Freeform: Shape 18"/>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77335" y="1282701"/>
            <a:ext cx="5096060" cy="4307148"/>
          </a:xfrm>
        </p:spPr>
        <p:txBody>
          <a:bodyPr anchor="ctr">
            <a:normAutofit/>
          </a:bodyPr>
          <a:lstStyle/>
          <a:p>
            <a:pPr lvl="0"/>
            <a:r>
              <a:rPr lang="en-US" dirty="0"/>
              <a:t>Programming with C#</a:t>
            </a:r>
            <a:endParaRPr lang="en-PH" dirty="0"/>
          </a:p>
        </p:txBody>
      </p:sp>
      <p:sp>
        <p:nvSpPr>
          <p:cNvPr id="3" name="Subtitle 2"/>
          <p:cNvSpPr>
            <a:spLocks noGrp="1"/>
          </p:cNvSpPr>
          <p:nvPr>
            <p:ph type="subTitle" idx="1"/>
          </p:nvPr>
        </p:nvSpPr>
        <p:spPr>
          <a:xfrm>
            <a:off x="7700216" y="2733675"/>
            <a:ext cx="4289621" cy="1605060"/>
          </a:xfrm>
        </p:spPr>
        <p:txBody>
          <a:bodyPr anchor="ctr">
            <a:normAutofit fontScale="77500" lnSpcReduction="20000"/>
          </a:bodyPr>
          <a:lstStyle/>
          <a:p>
            <a:pPr algn="l"/>
            <a:r>
              <a:rPr lang="en-PH" sz="2300" b="1" dirty="0">
                <a:solidFill>
                  <a:srgbClr val="FFFFFF"/>
                </a:solidFill>
              </a:rPr>
              <a:t>Lesson 4</a:t>
            </a:r>
          </a:p>
          <a:p>
            <a:pPr marL="285750" indent="-285750" algn="l">
              <a:buFont typeface="Arial" panose="020B0604020202020204" pitchFamily="34" charset="0"/>
              <a:buChar char="•"/>
            </a:pPr>
            <a:r>
              <a:rPr lang="en-GB" sz="1900" dirty="0">
                <a:solidFill>
                  <a:srgbClr val="FFFFFF"/>
                </a:solidFill>
              </a:rPr>
              <a:t>Arrays, Collections</a:t>
            </a:r>
          </a:p>
          <a:p>
            <a:pPr marL="285750" indent="-285750" algn="l">
              <a:buFont typeface="Arial" panose="020B0604020202020204" pitchFamily="34" charset="0"/>
              <a:buChar char="•"/>
            </a:pPr>
            <a:r>
              <a:rPr lang="en-GB" sz="1900" dirty="0">
                <a:solidFill>
                  <a:srgbClr val="FFFFFF"/>
                </a:solidFill>
              </a:rPr>
              <a:t>Interfaces</a:t>
            </a:r>
          </a:p>
          <a:p>
            <a:pPr marL="285750" indent="-285750" algn="l">
              <a:buFont typeface="Arial" panose="020B0604020202020204" pitchFamily="34" charset="0"/>
              <a:buChar char="•"/>
            </a:pPr>
            <a:r>
              <a:rPr lang="en-GB" sz="1900" dirty="0">
                <a:solidFill>
                  <a:srgbClr val="FFFFFF"/>
                </a:solidFill>
              </a:rPr>
              <a:t>Exception Handlings</a:t>
            </a:r>
          </a:p>
          <a:p>
            <a:pPr marL="285750" indent="-285750" algn="l">
              <a:buFont typeface="Arial" panose="020B0604020202020204" pitchFamily="34" charset="0"/>
              <a:buChar char="•"/>
            </a:pPr>
            <a:r>
              <a:rPr lang="en-GB" sz="1900" dirty="0">
                <a:solidFill>
                  <a:srgbClr val="FFFFFF"/>
                </a:solidFill>
              </a:rPr>
              <a:t>Delegates and Events</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6462696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Arrays</a:t>
            </a:r>
            <a:endParaRPr lang="en-PH" dirty="0"/>
          </a:p>
        </p:txBody>
      </p:sp>
      <p:sp>
        <p:nvSpPr>
          <p:cNvPr id="3" name="Content Placeholder 2"/>
          <p:cNvSpPr>
            <a:spLocks noGrp="1"/>
          </p:cNvSpPr>
          <p:nvPr>
            <p:ph idx="1"/>
          </p:nvPr>
        </p:nvSpPr>
        <p:spPr/>
        <p:txBody>
          <a:bodyPr>
            <a:normAutofit/>
          </a:bodyPr>
          <a:lstStyle/>
          <a:p>
            <a:r>
              <a:rPr lang="en-US" dirty="0"/>
              <a:t>You can store multiple variables of the same type in an array data structure. You declare an array by specifying the type of its elements</a:t>
            </a:r>
            <a:r>
              <a:rPr lang="en-US" dirty="0" smtClean="0"/>
              <a:t>.</a:t>
            </a:r>
          </a:p>
          <a:p>
            <a:r>
              <a:rPr lang="en-US" dirty="0"/>
              <a:t>An array can be </a:t>
            </a:r>
            <a:r>
              <a:rPr lang="en-US" dirty="0">
                <a:hlinkClick r:id="rId3"/>
              </a:rPr>
              <a:t>Single-Dimensional</a:t>
            </a:r>
            <a:r>
              <a:rPr lang="en-US" dirty="0"/>
              <a:t>, </a:t>
            </a:r>
            <a:r>
              <a:rPr lang="en-US" dirty="0">
                <a:hlinkClick r:id="rId4"/>
              </a:rPr>
              <a:t>Multidimensional</a:t>
            </a:r>
            <a:r>
              <a:rPr lang="en-US" dirty="0"/>
              <a:t> or </a:t>
            </a:r>
            <a:r>
              <a:rPr lang="en-US" dirty="0">
                <a:hlinkClick r:id="rId5"/>
              </a:rPr>
              <a:t>Jagged</a:t>
            </a:r>
            <a:r>
              <a:rPr lang="en-US" dirty="0"/>
              <a:t>. </a:t>
            </a:r>
          </a:p>
          <a:p>
            <a:r>
              <a:rPr lang="en-US" dirty="0"/>
              <a:t>The number of dimensions and the length of each dimension are established when the array instance is created. These values can't be changed during the lifetime of the instance. </a:t>
            </a:r>
          </a:p>
          <a:p>
            <a:endParaRPr lang="en-US" dirty="0"/>
          </a:p>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7163454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Arrays</a:t>
            </a:r>
            <a:endParaRPr lang="en-PH" dirty="0"/>
          </a:p>
        </p:txBody>
      </p:sp>
      <p:sp>
        <p:nvSpPr>
          <p:cNvPr id="3" name="Content Placeholder 2"/>
          <p:cNvSpPr>
            <a:spLocks noGrp="1"/>
          </p:cNvSpPr>
          <p:nvPr>
            <p:ph idx="1"/>
          </p:nvPr>
        </p:nvSpPr>
        <p:spPr>
          <a:xfrm>
            <a:off x="610832" y="2193840"/>
            <a:ext cx="8596668" cy="3880773"/>
          </a:xfrm>
        </p:spPr>
        <p:txBody>
          <a:bodyPr numCol="1"/>
          <a:lstStyle/>
          <a:p>
            <a:r>
              <a:rPr lang="en-US" dirty="0"/>
              <a:t>The default values of numeric array elements are set to zero, and reference elements are set to null. </a:t>
            </a:r>
          </a:p>
          <a:p>
            <a:r>
              <a:rPr lang="en-US" dirty="0"/>
              <a:t>A jagged array is an array of arrays, and therefore its elements are reference types and are initialized to null. </a:t>
            </a:r>
          </a:p>
          <a:p>
            <a:r>
              <a:rPr lang="en-US" dirty="0"/>
              <a:t>Arrays are zero indexed: an array with n elements is indexed from 0 to n-1. </a:t>
            </a:r>
          </a:p>
          <a:p>
            <a:pPr marL="457200" lvl="1" indent="0">
              <a:buNone/>
            </a:pPr>
            <a:endParaRPr lang="en-PH" dirty="0">
              <a:solidFill>
                <a:schemeClr val="accent2">
                  <a:lumMod val="75000"/>
                </a:schemeClr>
              </a:solidFill>
            </a:endParaRP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42723492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Arrays</a:t>
            </a:r>
            <a:endParaRPr lang="en-PH" dirty="0"/>
          </a:p>
        </p:txBody>
      </p:sp>
      <p:sp>
        <p:nvSpPr>
          <p:cNvPr id="3" name="Content Placeholder 2"/>
          <p:cNvSpPr>
            <a:spLocks noGrp="1"/>
          </p:cNvSpPr>
          <p:nvPr>
            <p:ph idx="1"/>
          </p:nvPr>
        </p:nvSpPr>
        <p:spPr>
          <a:xfrm>
            <a:off x="610832" y="2193840"/>
            <a:ext cx="8596668" cy="3880773"/>
          </a:xfrm>
        </p:spPr>
        <p:txBody>
          <a:bodyPr numCol="1"/>
          <a:lstStyle/>
          <a:p>
            <a:r>
              <a:rPr lang="en-US" dirty="0"/>
              <a:t>Array elements can be of any type, including an array type. </a:t>
            </a:r>
          </a:p>
          <a:p>
            <a:r>
              <a:rPr lang="en-US" dirty="0"/>
              <a:t>Array types are </a:t>
            </a:r>
            <a:r>
              <a:rPr lang="en-US" dirty="0">
                <a:hlinkClick r:id="rId2"/>
              </a:rPr>
              <a:t>reference types</a:t>
            </a:r>
            <a:r>
              <a:rPr lang="en-US" dirty="0"/>
              <a:t> derived from the abstract base type </a:t>
            </a:r>
            <a:r>
              <a:rPr lang="en-US" dirty="0">
                <a:hlinkClick r:id="rId3"/>
              </a:rPr>
              <a:t>Array</a:t>
            </a:r>
            <a:r>
              <a:rPr lang="en-US" dirty="0"/>
              <a:t>. Since this type implements </a:t>
            </a:r>
            <a:r>
              <a:rPr lang="en-US" dirty="0" err="1">
                <a:hlinkClick r:id="rId4"/>
              </a:rPr>
              <a:t>IEnumerable</a:t>
            </a:r>
            <a:r>
              <a:rPr lang="en-US" dirty="0"/>
              <a:t> and </a:t>
            </a:r>
            <a:r>
              <a:rPr lang="en-US" dirty="0" err="1">
                <a:hlinkClick r:id="rId5"/>
              </a:rPr>
              <a:t>IEnumerable</a:t>
            </a:r>
            <a:r>
              <a:rPr lang="en-US" dirty="0">
                <a:hlinkClick r:id="rId5"/>
              </a:rPr>
              <a:t>&lt;T&gt;</a:t>
            </a:r>
            <a:r>
              <a:rPr lang="en-US" dirty="0"/>
              <a:t>, you can use </a:t>
            </a:r>
            <a:r>
              <a:rPr lang="en-US" dirty="0" err="1">
                <a:hlinkClick r:id="rId6"/>
              </a:rPr>
              <a:t>foreach</a:t>
            </a:r>
            <a:r>
              <a:rPr lang="en-US" dirty="0"/>
              <a:t> iteration on all arrays in C#. </a:t>
            </a:r>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46504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idx="1"/>
          </p:nvPr>
        </p:nvSpPr>
        <p:spPr/>
        <p:txBody>
          <a:bodyPr/>
          <a:lstStyle/>
          <a:p>
            <a:r>
              <a:rPr lang="en-PH" dirty="0"/>
              <a:t>A </a:t>
            </a:r>
            <a:r>
              <a:rPr lang="en-PH" i="1" dirty="0"/>
              <a:t>class</a:t>
            </a:r>
            <a:r>
              <a:rPr lang="en-PH" dirty="0"/>
              <a:t> is simply a representation of a type of </a:t>
            </a:r>
            <a:r>
              <a:rPr lang="en-PH" i="1" dirty="0"/>
              <a:t>object</a:t>
            </a:r>
            <a:r>
              <a:rPr lang="en-PH" dirty="0"/>
              <a:t>. It is the blueprint, or plan, or template, that describes the details of an </a:t>
            </a:r>
            <a:r>
              <a:rPr lang="en-PH" i="1" dirty="0"/>
              <a:t>object</a:t>
            </a:r>
            <a:r>
              <a:rPr lang="en-PH" dirty="0" smtClean="0"/>
              <a:t>.</a:t>
            </a:r>
          </a:p>
          <a:p>
            <a:r>
              <a:rPr lang="en-PH" dirty="0" smtClean="0"/>
              <a:t> </a:t>
            </a:r>
            <a:r>
              <a:rPr lang="en-PH" dirty="0"/>
              <a:t>A class is the blueprint from which the individual objects are created. </a:t>
            </a:r>
            <a:r>
              <a:rPr lang="en-PH" i="1" dirty="0"/>
              <a:t>Class</a:t>
            </a:r>
            <a:r>
              <a:rPr lang="en-PH" dirty="0"/>
              <a:t> is composed of three things: a name, attributes, and operations</a:t>
            </a:r>
            <a:r>
              <a:rPr lang="en-PH" dirty="0" smtClean="0"/>
              <a:t>.</a:t>
            </a:r>
          </a:p>
          <a:p>
            <a:r>
              <a:rPr lang="en-PH" dirty="0"/>
              <a:t>In real world, you'll often find many individual objects all of the same kind. As an example, there may be thousands of other bicycles in existence, all of the same make and model</a:t>
            </a:r>
            <a:r>
              <a:rPr lang="en-PH" dirty="0" smtClean="0"/>
              <a:t>.</a:t>
            </a:r>
          </a:p>
          <a:p>
            <a:r>
              <a:rPr lang="en-PH" dirty="0" smtClean="0"/>
              <a:t>Each </a:t>
            </a:r>
            <a:r>
              <a:rPr lang="en-PH" dirty="0"/>
              <a:t>bicycle has built from the same blueprint. In object-oriented terms, we say that the bicycle is an instance of the class of objects known as bicycles.</a:t>
            </a:r>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2276902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Single-Dimensional </a:t>
            </a:r>
            <a:r>
              <a:rPr lang="en-US" dirty="0" smtClean="0"/>
              <a:t>Arrays</a:t>
            </a:r>
            <a:endParaRPr lang="en-PH" dirty="0"/>
          </a:p>
        </p:txBody>
      </p:sp>
      <p:sp>
        <p:nvSpPr>
          <p:cNvPr id="3" name="Content Placeholder 2"/>
          <p:cNvSpPr>
            <a:spLocks noGrp="1"/>
          </p:cNvSpPr>
          <p:nvPr>
            <p:ph idx="1"/>
          </p:nvPr>
        </p:nvSpPr>
        <p:spPr>
          <a:xfrm>
            <a:off x="610832" y="2193840"/>
            <a:ext cx="8596668" cy="3880773"/>
          </a:xfrm>
        </p:spPr>
        <p:txBody>
          <a:bodyPr numCol="1"/>
          <a:lstStyle/>
          <a:p>
            <a:r>
              <a:rPr lang="en-US" dirty="0"/>
              <a:t>You can declare a single-dimensional array of five integers as shown in the following example</a:t>
            </a:r>
            <a:r>
              <a:rPr lang="en-US" dirty="0" smtClean="0"/>
              <a:t>:</a:t>
            </a:r>
          </a:p>
          <a:p>
            <a:endParaRPr lang="en-US" dirty="0"/>
          </a:p>
          <a:p>
            <a:endParaRPr lang="en-US" dirty="0" smtClean="0"/>
          </a:p>
          <a:p>
            <a:r>
              <a:rPr lang="en-US" dirty="0"/>
              <a:t>Array </a:t>
            </a:r>
            <a:r>
              <a:rPr lang="en-US" dirty="0" smtClean="0"/>
              <a:t>Initialization: </a:t>
            </a:r>
            <a:endParaRPr lang="en-US" dirty="0"/>
          </a:p>
        </p:txBody>
      </p:sp>
      <p:sp>
        <p:nvSpPr>
          <p:cNvPr id="4" name="Footer Placeholder 3"/>
          <p:cNvSpPr>
            <a:spLocks noGrp="1"/>
          </p:cNvSpPr>
          <p:nvPr>
            <p:ph type="ftr" sz="quarter" idx="11"/>
          </p:nvPr>
        </p:nvSpPr>
        <p:spPr/>
        <p:txBody>
          <a:bodyPr/>
          <a:lstStyle/>
          <a:p>
            <a:endParaRPr lang="en-PH"/>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32" y="2997729"/>
            <a:ext cx="2276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532" y="4123267"/>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8532" y="4701116"/>
            <a:ext cx="620236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8532" y="5233459"/>
            <a:ext cx="45529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5315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 </a:t>
            </a:r>
            <a:endParaRPr lang="en-PH" dirty="0"/>
          </a:p>
        </p:txBody>
      </p:sp>
      <p:sp>
        <p:nvSpPr>
          <p:cNvPr id="3" name="Content Placeholder 2"/>
          <p:cNvSpPr>
            <a:spLocks noGrp="1"/>
          </p:cNvSpPr>
          <p:nvPr>
            <p:ph idx="1"/>
          </p:nvPr>
        </p:nvSpPr>
        <p:spPr>
          <a:xfrm>
            <a:off x="610832" y="2193840"/>
            <a:ext cx="8596668" cy="3880773"/>
          </a:xfrm>
        </p:spPr>
        <p:txBody>
          <a:bodyPr numCol="1"/>
          <a:lstStyle/>
          <a:p>
            <a:r>
              <a:rPr lang="en-US" dirty="0"/>
              <a:t>Arrays can have more than one dimension. For example, the following declaration creates a two-dimensional array of four rows and two columns</a:t>
            </a:r>
            <a:r>
              <a:rPr lang="en-US" dirty="0" smtClean="0"/>
              <a:t>.</a:t>
            </a:r>
          </a:p>
          <a:p>
            <a:endParaRPr lang="en-US" dirty="0"/>
          </a:p>
          <a:p>
            <a:endParaRPr lang="en-US" dirty="0" smtClean="0"/>
          </a:p>
        </p:txBody>
      </p:sp>
      <p:sp>
        <p:nvSpPr>
          <p:cNvPr id="4" name="Footer Placeholder 3"/>
          <p:cNvSpPr>
            <a:spLocks noGrp="1"/>
          </p:cNvSpPr>
          <p:nvPr>
            <p:ph type="ftr" sz="quarter" idx="11"/>
          </p:nvPr>
        </p:nvSpPr>
        <p:spPr/>
        <p:txBody>
          <a:bodyPr/>
          <a:lstStyle/>
          <a:p>
            <a:endParaRPr lang="en-PH"/>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484" y="3120571"/>
            <a:ext cx="24955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483" y="3756932"/>
            <a:ext cx="3114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26945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 </a:t>
            </a:r>
            <a:endParaRPr lang="en-PH" dirty="0"/>
          </a:p>
        </p:txBody>
      </p:sp>
      <p:sp>
        <p:nvSpPr>
          <p:cNvPr id="3" name="Content Placeholder 2"/>
          <p:cNvSpPr>
            <a:spLocks noGrp="1"/>
          </p:cNvSpPr>
          <p:nvPr>
            <p:ph idx="1"/>
          </p:nvPr>
        </p:nvSpPr>
        <p:spPr>
          <a:xfrm>
            <a:off x="610832" y="1378858"/>
            <a:ext cx="8596668" cy="4695756"/>
          </a:xfrm>
        </p:spPr>
        <p:txBody>
          <a:bodyPr numCol="1"/>
          <a:lstStyle/>
          <a:p>
            <a:r>
              <a:rPr lang="en-US" dirty="0"/>
              <a:t>You can initialize the array upon declaration, as is shown in the following example. </a:t>
            </a:r>
            <a:endParaRPr lang="en-US" dirty="0" smtClean="0"/>
          </a:p>
        </p:txBody>
      </p:sp>
      <p:sp>
        <p:nvSpPr>
          <p:cNvPr id="4" name="Footer Placeholder 3"/>
          <p:cNvSpPr>
            <a:spLocks noGrp="1"/>
          </p:cNvSpPr>
          <p:nvPr>
            <p:ph type="ftr" sz="quarter" idx="11"/>
          </p:nvPr>
        </p:nvSpPr>
        <p:spPr/>
        <p:txBody>
          <a:bodyPr/>
          <a:lstStyle/>
          <a:p>
            <a:r>
              <a:rPr lang="en-PH" dirty="0"/>
              <a:t>https://docs.microsoft.com/en-us/dotnet/csharp/programming-guide/arrays/multidimensional-arrays</a:t>
            </a:r>
            <a:endParaRPr lang="en-PH"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314" y="2052358"/>
            <a:ext cx="5500689" cy="385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4333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Jagged Arrays </a:t>
            </a:r>
            <a:endParaRPr lang="en-PH" dirty="0"/>
          </a:p>
        </p:txBody>
      </p:sp>
      <p:sp>
        <p:nvSpPr>
          <p:cNvPr id="3" name="Content Placeholder 2"/>
          <p:cNvSpPr>
            <a:spLocks noGrp="1"/>
          </p:cNvSpPr>
          <p:nvPr>
            <p:ph idx="1"/>
          </p:nvPr>
        </p:nvSpPr>
        <p:spPr>
          <a:xfrm>
            <a:off x="610832" y="1378858"/>
            <a:ext cx="8596668" cy="4695756"/>
          </a:xfrm>
        </p:spPr>
        <p:txBody>
          <a:bodyPr numCol="1"/>
          <a:lstStyle/>
          <a:p>
            <a:r>
              <a:rPr lang="en-US" dirty="0"/>
              <a:t>A jagged array is an array whose elements are arrays. The elements of a jagged array can be of different dimensions and sizes. </a:t>
            </a:r>
            <a:endParaRPr lang="en-US" dirty="0" smtClean="0"/>
          </a:p>
          <a:p>
            <a:r>
              <a:rPr lang="en-US" dirty="0" smtClean="0"/>
              <a:t>A </a:t>
            </a:r>
            <a:r>
              <a:rPr lang="en-US" dirty="0"/>
              <a:t>jagged array is sometimes called an "array of arrays</a:t>
            </a:r>
            <a:r>
              <a:rPr lang="en-US" dirty="0" smtClean="0"/>
              <a:t>.“</a:t>
            </a:r>
          </a:p>
          <a:p>
            <a:r>
              <a:rPr lang="en-US" dirty="0"/>
              <a:t>The following is a declaration of a single-dimensional array that has three elements, each of which is a single-dimensional array of integers: </a:t>
            </a:r>
            <a:endParaRPr lang="en-US" dirty="0" smtClean="0"/>
          </a:p>
        </p:txBody>
      </p:sp>
      <p:sp>
        <p:nvSpPr>
          <p:cNvPr id="4" name="Footer Placeholder 3"/>
          <p:cNvSpPr>
            <a:spLocks noGrp="1"/>
          </p:cNvSpPr>
          <p:nvPr>
            <p:ph type="ftr" sz="quarter" idx="11"/>
          </p:nvPr>
        </p:nvSpPr>
        <p:spPr/>
        <p:txBody>
          <a:bodyPr/>
          <a:lstStyle/>
          <a:p>
            <a:r>
              <a:rPr lang="en-PH" dirty="0"/>
              <a:t>https://docs.microsoft.com/en-us/dotnet/csharp/programming-guide/arrays/multidimensional-arrays</a:t>
            </a:r>
            <a:endParaRPr lang="en-PH"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428" y="3432175"/>
            <a:ext cx="33528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81437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Jagged Arrays </a:t>
            </a:r>
            <a:endParaRPr lang="en-PH" dirty="0"/>
          </a:p>
        </p:txBody>
      </p:sp>
      <p:sp>
        <p:nvSpPr>
          <p:cNvPr id="3" name="Content Placeholder 2"/>
          <p:cNvSpPr>
            <a:spLocks noGrp="1"/>
          </p:cNvSpPr>
          <p:nvPr>
            <p:ph idx="1"/>
          </p:nvPr>
        </p:nvSpPr>
        <p:spPr>
          <a:xfrm>
            <a:off x="610832" y="1378858"/>
            <a:ext cx="8596668" cy="4695756"/>
          </a:xfrm>
        </p:spPr>
        <p:txBody>
          <a:bodyPr numCol="1"/>
          <a:lstStyle/>
          <a:p>
            <a:r>
              <a:rPr lang="en-US" dirty="0"/>
              <a:t>Before you can use </a:t>
            </a:r>
            <a:r>
              <a:rPr lang="en-US" dirty="0" err="1"/>
              <a:t>jaggedArray</a:t>
            </a:r>
            <a:r>
              <a:rPr lang="en-US" dirty="0"/>
              <a:t>, its elements must be initialized. You can initialize the elements like this: </a:t>
            </a:r>
            <a:endParaRPr lang="en-US" dirty="0" smtClean="0"/>
          </a:p>
        </p:txBody>
      </p:sp>
      <p:sp>
        <p:nvSpPr>
          <p:cNvPr id="4" name="Footer Placeholder 3"/>
          <p:cNvSpPr>
            <a:spLocks noGrp="1"/>
          </p:cNvSpPr>
          <p:nvPr>
            <p:ph type="ftr" sz="quarter" idx="11"/>
          </p:nvPr>
        </p:nvSpPr>
        <p:spPr/>
        <p:txBody>
          <a:bodyPr/>
          <a:lstStyle/>
          <a:p>
            <a:r>
              <a:rPr lang="en-PH" dirty="0"/>
              <a:t>https://docs.microsoft.com/en-us/dotnet/csharp/programming-guide/arrays/multidimensional-arrays</a:t>
            </a:r>
            <a:endParaRPr lang="en-PH"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528" y="2311853"/>
            <a:ext cx="25146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0" y="3482521"/>
            <a:ext cx="40005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0" y="4584700"/>
            <a:ext cx="27146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44274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Jagged Arrays </a:t>
            </a:r>
            <a:endParaRPr lang="en-PH" dirty="0"/>
          </a:p>
        </p:txBody>
      </p:sp>
      <p:sp>
        <p:nvSpPr>
          <p:cNvPr id="3" name="Content Placeholder 2"/>
          <p:cNvSpPr>
            <a:spLocks noGrp="1"/>
          </p:cNvSpPr>
          <p:nvPr>
            <p:ph idx="1"/>
          </p:nvPr>
        </p:nvSpPr>
        <p:spPr>
          <a:xfrm>
            <a:off x="610832" y="1378858"/>
            <a:ext cx="8596668" cy="4695756"/>
          </a:xfrm>
        </p:spPr>
        <p:txBody>
          <a:bodyPr numCol="1"/>
          <a:lstStyle/>
          <a:p>
            <a:r>
              <a:rPr lang="en-US" dirty="0"/>
              <a:t>Before you can use </a:t>
            </a:r>
            <a:r>
              <a:rPr lang="en-US" dirty="0" err="1"/>
              <a:t>jaggedArray</a:t>
            </a:r>
            <a:r>
              <a:rPr lang="en-US" dirty="0"/>
              <a:t>, its elements must be initialized. You can initialize the elements like this: </a:t>
            </a:r>
            <a:endParaRPr lang="en-US" dirty="0" smtClean="0"/>
          </a:p>
        </p:txBody>
      </p:sp>
      <p:sp>
        <p:nvSpPr>
          <p:cNvPr id="4" name="Footer Placeholder 3"/>
          <p:cNvSpPr>
            <a:spLocks noGrp="1"/>
          </p:cNvSpPr>
          <p:nvPr>
            <p:ph type="ftr" sz="quarter" idx="11"/>
          </p:nvPr>
        </p:nvSpPr>
        <p:spPr/>
        <p:txBody>
          <a:bodyPr/>
          <a:lstStyle/>
          <a:p>
            <a:r>
              <a:rPr lang="en-PH" dirty="0"/>
              <a:t>https://docs.microsoft.com/en-us/dotnet/csharp/programming-guide/arrays/multidimensional-arrays</a:t>
            </a:r>
            <a:endParaRPr lang="en-PH"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528" y="2311853"/>
            <a:ext cx="25146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05741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Jagged Arrays </a:t>
            </a:r>
            <a:endParaRPr lang="en-PH" dirty="0"/>
          </a:p>
        </p:txBody>
      </p:sp>
      <p:sp>
        <p:nvSpPr>
          <p:cNvPr id="3" name="Content Placeholder 2"/>
          <p:cNvSpPr>
            <a:spLocks noGrp="1"/>
          </p:cNvSpPr>
          <p:nvPr>
            <p:ph idx="1"/>
          </p:nvPr>
        </p:nvSpPr>
        <p:spPr>
          <a:xfrm>
            <a:off x="610832" y="1378858"/>
            <a:ext cx="8596668" cy="4695756"/>
          </a:xfrm>
        </p:spPr>
        <p:txBody>
          <a:bodyPr numCol="1"/>
          <a:lstStyle/>
          <a:p>
            <a:r>
              <a:rPr lang="en-US" dirty="0"/>
              <a:t>A jagged array is an array of arrays, and therefore its elements are reference types and are initialized to null. + </a:t>
            </a:r>
          </a:p>
          <a:p>
            <a:r>
              <a:rPr lang="en-US" dirty="0"/>
              <a:t>You can access individual array elements like these examples</a:t>
            </a:r>
            <a:endParaRPr lang="en-US" dirty="0">
              <a:effectLst/>
            </a:endParaRPr>
          </a:p>
        </p:txBody>
      </p:sp>
      <p:sp>
        <p:nvSpPr>
          <p:cNvPr id="4" name="Footer Placeholder 3"/>
          <p:cNvSpPr>
            <a:spLocks noGrp="1"/>
          </p:cNvSpPr>
          <p:nvPr>
            <p:ph type="ftr" sz="quarter" idx="11"/>
          </p:nvPr>
        </p:nvSpPr>
        <p:spPr/>
        <p:txBody>
          <a:bodyPr/>
          <a:lstStyle/>
          <a:p>
            <a:r>
              <a:rPr lang="en-PH" dirty="0"/>
              <a:t>https://docs.microsoft.com/en-us/dotnet/csharp/programming-guide/arrays/multidimensional-arrays</a:t>
            </a:r>
            <a:endParaRPr lang="en-PH"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982" y="2933247"/>
            <a:ext cx="55911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6800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Jagged and </a:t>
            </a:r>
            <a:r>
              <a:rPr lang="en-US" dirty="0" err="1" smtClean="0"/>
              <a:t>Multidimension</a:t>
            </a:r>
            <a:r>
              <a:rPr lang="en-US" dirty="0" smtClean="0"/>
              <a:t> </a:t>
            </a:r>
            <a:r>
              <a:rPr lang="en-US" dirty="0"/>
              <a:t>Arrays </a:t>
            </a:r>
            <a:endParaRPr lang="en-PH" dirty="0"/>
          </a:p>
        </p:txBody>
      </p:sp>
      <p:sp>
        <p:nvSpPr>
          <p:cNvPr id="3" name="Content Placeholder 2"/>
          <p:cNvSpPr>
            <a:spLocks noGrp="1"/>
          </p:cNvSpPr>
          <p:nvPr>
            <p:ph idx="1"/>
          </p:nvPr>
        </p:nvSpPr>
        <p:spPr>
          <a:xfrm>
            <a:off x="610832" y="1378858"/>
            <a:ext cx="8596668" cy="4695756"/>
          </a:xfrm>
        </p:spPr>
        <p:txBody>
          <a:bodyPr numCol="1"/>
          <a:lstStyle/>
          <a:p>
            <a:r>
              <a:rPr lang="en-US" dirty="0"/>
              <a:t>It is possible to mix jagged and multidimensional arrays. </a:t>
            </a:r>
            <a:endParaRPr lang="en-US" dirty="0" smtClean="0"/>
          </a:p>
          <a:p>
            <a:r>
              <a:rPr lang="en-US" dirty="0" smtClean="0"/>
              <a:t>The </a:t>
            </a:r>
            <a:r>
              <a:rPr lang="en-US" dirty="0"/>
              <a:t>following is a declaration and initialization of a single-dimensional jagged array that contains three two-dimensional array elements of different sizes. </a:t>
            </a:r>
            <a:endParaRPr lang="en-US" dirty="0">
              <a:effectLst/>
            </a:endParaRPr>
          </a:p>
        </p:txBody>
      </p:sp>
      <p:sp>
        <p:nvSpPr>
          <p:cNvPr id="4" name="Footer Placeholder 3"/>
          <p:cNvSpPr>
            <a:spLocks noGrp="1"/>
          </p:cNvSpPr>
          <p:nvPr>
            <p:ph type="ftr" sz="quarter" idx="11"/>
          </p:nvPr>
        </p:nvSpPr>
        <p:spPr/>
        <p:txBody>
          <a:bodyPr/>
          <a:lstStyle/>
          <a:p>
            <a:r>
              <a:rPr lang="en-PH" dirty="0"/>
              <a:t>https://docs.microsoft.com/en-us/dotnet/csharp/programming-guide/arrays/multidimensional-arrays</a:t>
            </a:r>
            <a:endParaRPr lang="en-PH"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355" y="2632075"/>
            <a:ext cx="376237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354" y="4605111"/>
            <a:ext cx="44481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56437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p>
        </p:txBody>
      </p:sp>
      <p:sp>
        <p:nvSpPr>
          <p:cNvPr id="3" name="Content Placeholder 2"/>
          <p:cNvSpPr>
            <a:spLocks noGrp="1"/>
          </p:cNvSpPr>
          <p:nvPr>
            <p:ph idx="1"/>
          </p:nvPr>
        </p:nvSpPr>
        <p:spPr/>
        <p:txBody>
          <a:bodyPr/>
          <a:lstStyle/>
          <a:p>
            <a:r>
              <a:rPr lang="en-US" dirty="0"/>
              <a:t>Collections provide a more flexible way to work with groups of objects. Unlike arrays, the group of objects you work with can grow and shrink dynamically as the needs of the application change</a:t>
            </a:r>
            <a:r>
              <a:rPr lang="en-US" dirty="0" smtClean="0"/>
              <a:t>.</a:t>
            </a:r>
          </a:p>
          <a:p>
            <a:r>
              <a:rPr lang="en-US" dirty="0" smtClean="0"/>
              <a:t>For </a:t>
            </a:r>
            <a:r>
              <a:rPr lang="en-US" dirty="0"/>
              <a:t>some collections, you can assign a key to any object that you put into the collection so that you can quickly retrieve the object by using the key. </a:t>
            </a:r>
            <a:endParaRPr lang="en-US" dirty="0" smtClean="0"/>
          </a:p>
          <a:p>
            <a:r>
              <a:rPr lang="en-US" dirty="0"/>
              <a:t>A collection is a class, so you must declare an instance of the class before you can add elements to that collection. </a:t>
            </a:r>
          </a:p>
        </p:txBody>
      </p:sp>
      <p:sp>
        <p:nvSpPr>
          <p:cNvPr id="4" name="Footer Placeholder 3"/>
          <p:cNvSpPr>
            <a:spLocks noGrp="1"/>
          </p:cNvSpPr>
          <p:nvPr>
            <p:ph type="ftr" sz="quarter" idx="11"/>
          </p:nvPr>
        </p:nvSpPr>
        <p:spPr/>
        <p:txBody>
          <a:bodyPr/>
          <a:lstStyle/>
          <a:p>
            <a:r>
              <a:rPr lang="en-PH" dirty="0"/>
              <a:t>https://docs.microsoft.com/en-us/dotnet/csharp/programming-guide/concepts/collections</a:t>
            </a:r>
            <a:endParaRPr lang="en-PH" dirty="0"/>
          </a:p>
        </p:txBody>
      </p:sp>
    </p:spTree>
    <p:extLst>
      <p:ext uri="{BB962C8B-B14F-4D97-AF65-F5344CB8AC3E}">
        <p14:creationId xmlns:p14="http://schemas.microsoft.com/office/powerpoint/2010/main" val="31629841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Simple Collection</a:t>
            </a:r>
          </a:p>
        </p:txBody>
      </p:sp>
      <p:sp>
        <p:nvSpPr>
          <p:cNvPr id="3" name="Content Placeholder 2"/>
          <p:cNvSpPr>
            <a:spLocks noGrp="1"/>
          </p:cNvSpPr>
          <p:nvPr>
            <p:ph idx="1"/>
          </p:nvPr>
        </p:nvSpPr>
        <p:spPr>
          <a:xfrm>
            <a:off x="677334" y="1422401"/>
            <a:ext cx="8596668" cy="4618962"/>
          </a:xfrm>
        </p:spPr>
        <p:txBody>
          <a:bodyPr/>
          <a:lstStyle/>
          <a:p>
            <a:r>
              <a:rPr lang="en-US" dirty="0"/>
              <a:t>The examples in this section use the generic </a:t>
            </a:r>
            <a:r>
              <a:rPr lang="en-US" dirty="0">
                <a:hlinkClick r:id="rId2"/>
              </a:rPr>
              <a:t>List&lt;T&gt;</a:t>
            </a:r>
            <a:r>
              <a:rPr lang="en-US" dirty="0"/>
              <a:t> class, which enables you to work with a strongly typed list of objects. + </a:t>
            </a:r>
          </a:p>
          <a:p>
            <a:r>
              <a:rPr lang="en-US" dirty="0"/>
              <a:t>The following example creates a list of strings and then iterates through the strings by using a or </a:t>
            </a:r>
            <a:r>
              <a:rPr lang="en-US" dirty="0" err="1">
                <a:hlinkClick r:id="rId3"/>
              </a:rPr>
              <a:t>foreach</a:t>
            </a:r>
            <a:r>
              <a:rPr lang="en-US" dirty="0"/>
              <a:t> statement. </a:t>
            </a:r>
          </a:p>
        </p:txBody>
      </p:sp>
      <p:sp>
        <p:nvSpPr>
          <p:cNvPr id="4" name="Footer Placeholder 3"/>
          <p:cNvSpPr>
            <a:spLocks noGrp="1"/>
          </p:cNvSpPr>
          <p:nvPr>
            <p:ph type="ftr" sz="quarter" idx="11"/>
          </p:nvPr>
        </p:nvSpPr>
        <p:spPr/>
        <p:txBody>
          <a:bodyPr/>
          <a:lstStyle/>
          <a:p>
            <a:r>
              <a:rPr lang="en-PH" dirty="0"/>
              <a:t>https://docs.microsoft.com/en-us/dotnet/csharp/programming-guide/concepts/collections</a:t>
            </a:r>
            <a:endParaRPr lang="en-PH"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579" y="2920999"/>
            <a:ext cx="33909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2865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4375"/>
          </a:xfrm>
        </p:spPr>
        <p:txBody>
          <a:bodyPr>
            <a:normAutofit fontScale="90000"/>
          </a:bodyPr>
          <a:lstStyle/>
          <a:p>
            <a:r>
              <a:rPr lang="en-PH" dirty="0"/>
              <a:t>Classes and Objects</a:t>
            </a:r>
            <a:br>
              <a:rPr lang="en-PH" dirty="0"/>
            </a:br>
            <a:r>
              <a:rPr lang="en-PH" dirty="0"/>
              <a:t/>
            </a:r>
            <a:br>
              <a:rPr lang="en-PH" dirty="0"/>
            </a:br>
            <a:endParaRPr lang="en-PH" dirty="0"/>
          </a:p>
        </p:txBody>
      </p:sp>
      <p:sp>
        <p:nvSpPr>
          <p:cNvPr id="5" name="Footer Placeholder 4"/>
          <p:cNvSpPr>
            <a:spLocks noGrp="1"/>
          </p:cNvSpPr>
          <p:nvPr>
            <p:ph type="ftr" sz="quarter" idx="11"/>
          </p:nvPr>
        </p:nvSpPr>
        <p:spPr/>
        <p:txBody>
          <a:bodyPr/>
          <a:lstStyle/>
          <a:p>
            <a:r>
              <a:rPr lang="en-PH" dirty="0"/>
              <a:t>https://en.wikipedia.org/wiki/.NET_Framework</a:t>
            </a:r>
          </a:p>
        </p:txBody>
      </p:sp>
      <p:sp>
        <p:nvSpPr>
          <p:cNvPr id="3" name="Content Placeholder 2"/>
          <p:cNvSpPr>
            <a:spLocks noGrp="1"/>
          </p:cNvSpPr>
          <p:nvPr>
            <p:ph idx="1"/>
          </p:nvPr>
        </p:nvSpPr>
        <p:spPr/>
        <p:txBody>
          <a:bodyPr/>
          <a:lstStyle/>
          <a:p>
            <a:r>
              <a:rPr lang="en-GB" dirty="0"/>
              <a:t>The terms </a:t>
            </a:r>
            <a:r>
              <a:rPr lang="en-GB" i="1" dirty="0"/>
              <a:t>class</a:t>
            </a:r>
            <a:r>
              <a:rPr lang="en-GB" dirty="0"/>
              <a:t> and </a:t>
            </a:r>
            <a:r>
              <a:rPr lang="en-GB" i="1" dirty="0"/>
              <a:t>object</a:t>
            </a:r>
            <a:r>
              <a:rPr lang="en-GB" dirty="0"/>
              <a:t> are sometimes used interchangeably, but in fact, classes describe the </a:t>
            </a:r>
            <a:r>
              <a:rPr lang="en-GB" i="1" dirty="0"/>
              <a:t>type</a:t>
            </a:r>
            <a:r>
              <a:rPr lang="en-GB" dirty="0"/>
              <a:t> of objects, while objects are usable </a:t>
            </a:r>
            <a:r>
              <a:rPr lang="en-GB" i="1" dirty="0" err="1"/>
              <a:t>instances</a:t>
            </a:r>
            <a:r>
              <a:rPr lang="en-GB" dirty="0" err="1"/>
              <a:t>of</a:t>
            </a:r>
            <a:r>
              <a:rPr lang="en-GB" dirty="0"/>
              <a:t> classes. </a:t>
            </a:r>
          </a:p>
          <a:p>
            <a:r>
              <a:rPr lang="en-GB" dirty="0"/>
              <a:t>So, the act of creating an object is called </a:t>
            </a:r>
            <a:r>
              <a:rPr lang="en-GB" i="1" dirty="0"/>
              <a:t>instantiation</a:t>
            </a:r>
            <a:r>
              <a:rPr lang="en-GB" dirty="0"/>
              <a:t>. Using the blueprint analogy, a class is a blueprint, and an object is a building made from that blueprint.</a:t>
            </a:r>
          </a:p>
          <a:p>
            <a:r>
              <a:rPr lang="en-PH" dirty="0"/>
              <a:t>To define a class:</a:t>
            </a:r>
            <a:endParaRPr lang="en-GB" dirty="0"/>
          </a:p>
          <a:p>
            <a:endParaRPr lang="en-GB" dirty="0"/>
          </a:p>
          <a:p>
            <a:endParaRPr lang="en-PH" dirty="0"/>
          </a:p>
        </p:txBody>
      </p:sp>
      <p:pic>
        <p:nvPicPr>
          <p:cNvPr id="6" name="Picture 5"/>
          <p:cNvPicPr>
            <a:picLocks noChangeAspect="1"/>
          </p:cNvPicPr>
          <p:nvPr/>
        </p:nvPicPr>
        <p:blipFill>
          <a:blip r:embed="rId2"/>
          <a:stretch>
            <a:fillRect/>
          </a:stretch>
        </p:blipFill>
        <p:spPr>
          <a:xfrm>
            <a:off x="1547414" y="4579922"/>
            <a:ext cx="1981477" cy="695422"/>
          </a:xfrm>
          <a:prstGeom prst="rect">
            <a:avLst/>
          </a:prstGeom>
        </p:spPr>
      </p:pic>
    </p:spTree>
    <p:extLst>
      <p:ext uri="{BB962C8B-B14F-4D97-AF65-F5344CB8AC3E}">
        <p14:creationId xmlns:p14="http://schemas.microsoft.com/office/powerpoint/2010/main" val="59594326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Simple Collection</a:t>
            </a:r>
          </a:p>
        </p:txBody>
      </p:sp>
      <p:sp>
        <p:nvSpPr>
          <p:cNvPr id="3" name="Content Placeholder 2"/>
          <p:cNvSpPr>
            <a:spLocks noGrp="1"/>
          </p:cNvSpPr>
          <p:nvPr>
            <p:ph idx="1"/>
          </p:nvPr>
        </p:nvSpPr>
        <p:spPr>
          <a:xfrm>
            <a:off x="677334" y="1422401"/>
            <a:ext cx="8596668" cy="4618962"/>
          </a:xfrm>
        </p:spPr>
        <p:txBody>
          <a:bodyPr/>
          <a:lstStyle/>
          <a:p>
            <a:r>
              <a:rPr lang="en-US" dirty="0"/>
              <a:t>If the contents of a collection are known in advance, you can use a </a:t>
            </a:r>
            <a:r>
              <a:rPr lang="en-US" i="1" dirty="0"/>
              <a:t>collection initializer</a:t>
            </a:r>
            <a:r>
              <a:rPr lang="en-US" dirty="0"/>
              <a:t> to initialize the collection. For more information, see </a:t>
            </a:r>
            <a:r>
              <a:rPr lang="en-US" dirty="0">
                <a:hlinkClick r:id="rId2"/>
              </a:rPr>
              <a:t>Object and Collection Initializers</a:t>
            </a:r>
            <a:r>
              <a:rPr lang="en-US" dirty="0"/>
              <a:t>. </a:t>
            </a:r>
          </a:p>
          <a:p>
            <a:r>
              <a:rPr lang="en-US" dirty="0"/>
              <a:t>The following example is the same as the previous example, except a collection initializer is used to add elements to the collection. </a:t>
            </a:r>
          </a:p>
          <a:p>
            <a:endParaRPr lang="en-US" dirty="0"/>
          </a:p>
        </p:txBody>
      </p:sp>
      <p:sp>
        <p:nvSpPr>
          <p:cNvPr id="4" name="Footer Placeholder 3"/>
          <p:cNvSpPr>
            <a:spLocks noGrp="1"/>
          </p:cNvSpPr>
          <p:nvPr>
            <p:ph type="ftr" sz="quarter" idx="11"/>
          </p:nvPr>
        </p:nvSpPr>
        <p:spPr/>
        <p:txBody>
          <a:bodyPr/>
          <a:lstStyle/>
          <a:p>
            <a:endParaRPr lang="en-PH"/>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229" y="3265034"/>
            <a:ext cx="6450013"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23570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Simple Collection</a:t>
            </a:r>
          </a:p>
        </p:txBody>
      </p:sp>
      <p:sp>
        <p:nvSpPr>
          <p:cNvPr id="3" name="Content Placeholder 2"/>
          <p:cNvSpPr>
            <a:spLocks noGrp="1"/>
          </p:cNvSpPr>
          <p:nvPr>
            <p:ph idx="1"/>
          </p:nvPr>
        </p:nvSpPr>
        <p:spPr>
          <a:xfrm>
            <a:off x="677334" y="1422401"/>
            <a:ext cx="8596668" cy="4618962"/>
          </a:xfrm>
        </p:spPr>
        <p:txBody>
          <a:bodyPr/>
          <a:lstStyle/>
          <a:p>
            <a:r>
              <a:rPr lang="en-US" dirty="0"/>
              <a:t>You can use a </a:t>
            </a:r>
            <a:r>
              <a:rPr lang="en-US" dirty="0">
                <a:hlinkClick r:id="rId2"/>
              </a:rPr>
              <a:t>for</a:t>
            </a:r>
            <a:r>
              <a:rPr lang="en-US" dirty="0"/>
              <a:t> statement instead of a </a:t>
            </a:r>
            <a:r>
              <a:rPr lang="en-US" dirty="0" err="1"/>
              <a:t>foreach</a:t>
            </a:r>
            <a:r>
              <a:rPr lang="en-US" dirty="0"/>
              <a:t> statement to iterate through a collection. </a:t>
            </a:r>
            <a:endParaRPr lang="en-US" dirty="0" smtClean="0"/>
          </a:p>
          <a:p>
            <a:r>
              <a:rPr lang="en-US" dirty="0" smtClean="0"/>
              <a:t>You </a:t>
            </a:r>
            <a:r>
              <a:rPr lang="en-US" dirty="0"/>
              <a:t>accomplish this by accessing the collection elements by the index position. The index of the elements starts at 0 and ends at the element count minus 1. </a:t>
            </a:r>
          </a:p>
        </p:txBody>
      </p:sp>
      <p:sp>
        <p:nvSpPr>
          <p:cNvPr id="4" name="Footer Placeholder 3"/>
          <p:cNvSpPr>
            <a:spLocks noGrp="1"/>
          </p:cNvSpPr>
          <p:nvPr>
            <p:ph type="ftr" sz="quarter" idx="11"/>
          </p:nvPr>
        </p:nvSpPr>
        <p:spPr/>
        <p:txBody>
          <a:bodyPr/>
          <a:lstStyle/>
          <a:p>
            <a:endParaRPr lang="en-PH"/>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299" y="3297238"/>
            <a:ext cx="6249987"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6439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Simple Collection</a:t>
            </a:r>
          </a:p>
        </p:txBody>
      </p:sp>
      <p:sp>
        <p:nvSpPr>
          <p:cNvPr id="3" name="Content Placeholder 2"/>
          <p:cNvSpPr>
            <a:spLocks noGrp="1"/>
          </p:cNvSpPr>
          <p:nvPr>
            <p:ph idx="1"/>
          </p:nvPr>
        </p:nvSpPr>
        <p:spPr>
          <a:xfrm>
            <a:off x="677334" y="1422401"/>
            <a:ext cx="8596668" cy="4618962"/>
          </a:xfrm>
        </p:spPr>
        <p:txBody>
          <a:bodyPr/>
          <a:lstStyle/>
          <a:p>
            <a:r>
              <a:rPr lang="en-US" dirty="0"/>
              <a:t>The following example removes an element from the collection by specifying the object to remove. </a:t>
            </a:r>
          </a:p>
        </p:txBody>
      </p:sp>
      <p:sp>
        <p:nvSpPr>
          <p:cNvPr id="4" name="Footer Placeholder 3"/>
          <p:cNvSpPr>
            <a:spLocks noGrp="1"/>
          </p:cNvSpPr>
          <p:nvPr>
            <p:ph type="ftr" sz="quarter" idx="11"/>
          </p:nvPr>
        </p:nvSpPr>
        <p:spPr/>
        <p:txBody>
          <a:bodyPr/>
          <a:lstStyle/>
          <a:p>
            <a:endParaRPr lang="en-PH"/>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108" y="2405063"/>
            <a:ext cx="6259513"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28632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Simple Collection</a:t>
            </a:r>
          </a:p>
        </p:txBody>
      </p:sp>
      <p:sp>
        <p:nvSpPr>
          <p:cNvPr id="3" name="Content Placeholder 2"/>
          <p:cNvSpPr>
            <a:spLocks noGrp="1"/>
          </p:cNvSpPr>
          <p:nvPr>
            <p:ph idx="1"/>
          </p:nvPr>
        </p:nvSpPr>
        <p:spPr>
          <a:xfrm>
            <a:off x="677334" y="1422401"/>
            <a:ext cx="8596668" cy="4618962"/>
          </a:xfrm>
        </p:spPr>
        <p:txBody>
          <a:bodyPr/>
          <a:lstStyle/>
          <a:p>
            <a:r>
              <a:rPr lang="en-US" dirty="0"/>
              <a:t>For the type of elements in the </a:t>
            </a:r>
            <a:r>
              <a:rPr lang="en-US" dirty="0">
                <a:hlinkClick r:id="rId2"/>
              </a:rPr>
              <a:t>List&lt;T&gt;</a:t>
            </a:r>
            <a:r>
              <a:rPr lang="en-US" dirty="0"/>
              <a:t>, you can also define your own class. In the following example, the Galaxy class that is used by the </a:t>
            </a:r>
            <a:r>
              <a:rPr lang="en-US" dirty="0">
                <a:hlinkClick r:id="rId2"/>
              </a:rPr>
              <a:t>List&lt;T&gt;</a:t>
            </a:r>
            <a:r>
              <a:rPr lang="en-US" dirty="0"/>
              <a:t> is defined in the code. </a:t>
            </a:r>
          </a:p>
        </p:txBody>
      </p:sp>
      <p:sp>
        <p:nvSpPr>
          <p:cNvPr id="4" name="Footer Placeholder 3"/>
          <p:cNvSpPr>
            <a:spLocks noGrp="1"/>
          </p:cNvSpPr>
          <p:nvPr>
            <p:ph type="ftr" sz="quarter" idx="11"/>
          </p:nvPr>
        </p:nvSpPr>
        <p:spPr/>
        <p:txBody>
          <a:bodyPr/>
          <a:lstStyle/>
          <a:p>
            <a:endParaRPr lang="en-PH"/>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031" y="2322284"/>
            <a:ext cx="5065025" cy="4066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70961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Kinds of Collections</a:t>
            </a:r>
          </a:p>
        </p:txBody>
      </p:sp>
      <p:sp>
        <p:nvSpPr>
          <p:cNvPr id="3" name="Content Placeholder 2"/>
          <p:cNvSpPr>
            <a:spLocks noGrp="1"/>
          </p:cNvSpPr>
          <p:nvPr>
            <p:ph idx="1"/>
          </p:nvPr>
        </p:nvSpPr>
        <p:spPr/>
        <p:txBody>
          <a:bodyPr/>
          <a:lstStyle/>
          <a:p>
            <a:r>
              <a:rPr lang="en-US" dirty="0"/>
              <a:t>Many common collections are provided by the .NET Framework. Each type of collection is designed for a specific purpose. + </a:t>
            </a:r>
          </a:p>
          <a:p>
            <a:r>
              <a:rPr lang="en-US" dirty="0"/>
              <a:t>Some of the common collection classes are described in this section: + </a:t>
            </a:r>
          </a:p>
          <a:p>
            <a:pPr lvl="1"/>
            <a:r>
              <a:rPr lang="en-US" dirty="0" err="1">
                <a:hlinkClick r:id="rId2"/>
              </a:rPr>
              <a:t>System.Collections.Generic</a:t>
            </a:r>
            <a:r>
              <a:rPr lang="en-US" dirty="0"/>
              <a:t> classes </a:t>
            </a:r>
          </a:p>
          <a:p>
            <a:pPr lvl="1"/>
            <a:r>
              <a:rPr lang="en-US" dirty="0" err="1">
                <a:hlinkClick r:id="rId3"/>
              </a:rPr>
              <a:t>System.Collections.Concurrent</a:t>
            </a:r>
            <a:r>
              <a:rPr lang="en-US" dirty="0"/>
              <a:t> classes </a:t>
            </a:r>
          </a:p>
          <a:p>
            <a:pPr lvl="1"/>
            <a:r>
              <a:rPr lang="en-US" dirty="0" err="1">
                <a:hlinkClick r:id="rId4"/>
              </a:rPr>
              <a:t>System.Collections</a:t>
            </a:r>
            <a:r>
              <a:rPr lang="en-US" dirty="0"/>
              <a:t> classes </a:t>
            </a:r>
          </a:p>
          <a:p>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0539613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System.Collections.Generic</a:t>
            </a:r>
            <a:r>
              <a:rPr lang="en-US" dirty="0"/>
              <a:t> Classes</a:t>
            </a:r>
          </a:p>
        </p:txBody>
      </p:sp>
      <p:sp>
        <p:nvSpPr>
          <p:cNvPr id="3" name="Content Placeholder 2"/>
          <p:cNvSpPr>
            <a:spLocks noGrp="1"/>
          </p:cNvSpPr>
          <p:nvPr>
            <p:ph idx="1"/>
          </p:nvPr>
        </p:nvSpPr>
        <p:spPr>
          <a:xfrm>
            <a:off x="677334" y="1582057"/>
            <a:ext cx="8596668" cy="4459305"/>
          </a:xfrm>
        </p:spPr>
        <p:txBody>
          <a:bodyPr/>
          <a:lstStyle/>
          <a:p>
            <a:r>
              <a:rPr lang="en-US" dirty="0"/>
              <a:t>You can create a generic collection by using one of the classes in the </a:t>
            </a:r>
            <a:r>
              <a:rPr lang="en-US" dirty="0" err="1">
                <a:hlinkClick r:id="rId2"/>
              </a:rPr>
              <a:t>System.Collections.Generic</a:t>
            </a:r>
            <a:r>
              <a:rPr lang="en-US" dirty="0"/>
              <a:t> namespace. A generic collection is useful when every item in the collection has the same data type. A generic collection enforces strong typing by allowing only the desired data type to be added. + </a:t>
            </a:r>
          </a:p>
          <a:p>
            <a:r>
              <a:rPr lang="en-US" dirty="0"/>
              <a:t>The following table lists some of the frequently used classes of the </a:t>
            </a:r>
            <a:r>
              <a:rPr lang="en-US" dirty="0" err="1">
                <a:hlinkClick r:id="rId2"/>
              </a:rPr>
              <a:t>System.Collections.Generic</a:t>
            </a:r>
            <a:r>
              <a:rPr lang="en-US" dirty="0"/>
              <a:t> namespace: </a:t>
            </a:r>
          </a:p>
          <a:p>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731344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System.Collections.Generic</a:t>
            </a:r>
            <a:r>
              <a:rPr lang="en-US" dirty="0"/>
              <a:t> Classes</a:t>
            </a:r>
          </a:p>
        </p:txBody>
      </p:sp>
      <p:sp>
        <p:nvSpPr>
          <p:cNvPr id="4" name="Footer Placeholder 3"/>
          <p:cNvSpPr>
            <a:spLocks noGrp="1"/>
          </p:cNvSpPr>
          <p:nvPr>
            <p:ph type="ftr" sz="quarter" idx="11"/>
          </p:nvPr>
        </p:nvSpPr>
        <p:spPr/>
        <p:txBody>
          <a:bodyPr/>
          <a:lstStyle/>
          <a:p>
            <a:endParaRPr lang="en-PH"/>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2671" y="1840431"/>
            <a:ext cx="7306695" cy="3943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5483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System.Collections.Concurrent</a:t>
            </a:r>
            <a:r>
              <a:rPr lang="en-US" dirty="0"/>
              <a:t> Classes</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US" dirty="0"/>
              <a:t>In the .NET Framework 4 or newer, the collections in the </a:t>
            </a:r>
            <a:r>
              <a:rPr lang="en-US" dirty="0" err="1">
                <a:hlinkClick r:id="rId2"/>
              </a:rPr>
              <a:t>System.Collections.Concurrent</a:t>
            </a:r>
            <a:r>
              <a:rPr lang="en-US" dirty="0"/>
              <a:t> namespace provide efficient thread-safe operations for accessing collection items from multiple threads. + </a:t>
            </a:r>
          </a:p>
          <a:p>
            <a:r>
              <a:rPr lang="en-US" dirty="0"/>
              <a:t>The classes in the </a:t>
            </a:r>
            <a:r>
              <a:rPr lang="en-US" dirty="0" err="1">
                <a:hlinkClick r:id="rId2"/>
              </a:rPr>
              <a:t>System.Collections.Concurrent</a:t>
            </a:r>
            <a:r>
              <a:rPr lang="en-US" dirty="0"/>
              <a:t> namespace should be used instead of the corresponding types in the </a:t>
            </a:r>
            <a:r>
              <a:rPr lang="en-US" dirty="0" err="1">
                <a:hlinkClick r:id="rId3"/>
              </a:rPr>
              <a:t>System.Collections.Generic</a:t>
            </a:r>
            <a:r>
              <a:rPr lang="en-US" dirty="0"/>
              <a:t> and </a:t>
            </a:r>
            <a:r>
              <a:rPr lang="en-US" dirty="0" err="1">
                <a:hlinkClick r:id="rId4"/>
              </a:rPr>
              <a:t>System.Collections</a:t>
            </a:r>
            <a:r>
              <a:rPr lang="en-US" dirty="0"/>
              <a:t> namespaces whenever multiple threads are accessing the collection concurrently.</a:t>
            </a:r>
          </a:p>
          <a:p>
            <a:r>
              <a:rPr lang="en-US" dirty="0"/>
              <a:t>Some classes included in the </a:t>
            </a:r>
            <a:r>
              <a:rPr lang="en-US" dirty="0" err="1">
                <a:hlinkClick r:id="rId2"/>
              </a:rPr>
              <a:t>System.Collections.Concurrent</a:t>
            </a:r>
            <a:r>
              <a:rPr lang="en-US" dirty="0"/>
              <a:t> namespace are </a:t>
            </a:r>
            <a:r>
              <a:rPr lang="en-US" dirty="0" err="1">
                <a:hlinkClick r:id="rId5"/>
              </a:rPr>
              <a:t>BlockingCollection</a:t>
            </a:r>
            <a:r>
              <a:rPr lang="en-US" dirty="0">
                <a:hlinkClick r:id="rId5"/>
              </a:rPr>
              <a:t>&lt;T&gt;</a:t>
            </a:r>
            <a:r>
              <a:rPr lang="en-US" dirty="0"/>
              <a:t>, </a:t>
            </a:r>
            <a:r>
              <a:rPr lang="en-US" dirty="0" err="1">
                <a:hlinkClick r:id="rId6"/>
              </a:rPr>
              <a:t>ConcurrentDictionary</a:t>
            </a:r>
            <a:r>
              <a:rPr lang="en-US" dirty="0">
                <a:hlinkClick r:id="rId6"/>
              </a:rPr>
              <a:t>&lt;</a:t>
            </a:r>
            <a:r>
              <a:rPr lang="en-US" dirty="0" err="1">
                <a:hlinkClick r:id="rId6"/>
              </a:rPr>
              <a:t>TKey,TValue</a:t>
            </a:r>
            <a:r>
              <a:rPr lang="en-US" dirty="0">
                <a:hlinkClick r:id="rId6"/>
              </a:rPr>
              <a:t>&gt;</a:t>
            </a:r>
            <a:r>
              <a:rPr lang="en-US" dirty="0"/>
              <a:t>, </a:t>
            </a:r>
            <a:r>
              <a:rPr lang="en-US" dirty="0" err="1">
                <a:hlinkClick r:id="rId7"/>
              </a:rPr>
              <a:t>ConcurrentQueue</a:t>
            </a:r>
            <a:r>
              <a:rPr lang="en-US" dirty="0">
                <a:hlinkClick r:id="rId7"/>
              </a:rPr>
              <a:t>&lt;T&gt;</a:t>
            </a:r>
            <a:r>
              <a:rPr lang="en-US" dirty="0"/>
              <a:t>, and </a:t>
            </a:r>
            <a:r>
              <a:rPr lang="en-US" dirty="0" err="1">
                <a:hlinkClick r:id="rId8"/>
              </a:rPr>
              <a:t>ConcurrentStack</a:t>
            </a:r>
            <a:r>
              <a:rPr lang="en-US" dirty="0">
                <a:hlinkClick r:id="rId8"/>
              </a:rPr>
              <a:t>&lt;T&gt;</a:t>
            </a:r>
            <a:r>
              <a:rPr lang="en-US" dirty="0"/>
              <a:t>. </a:t>
            </a:r>
          </a:p>
        </p:txBody>
      </p:sp>
    </p:spTree>
    <p:extLst>
      <p:ext uri="{BB962C8B-B14F-4D97-AF65-F5344CB8AC3E}">
        <p14:creationId xmlns:p14="http://schemas.microsoft.com/office/powerpoint/2010/main" val="1945664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System.Collections</a:t>
            </a:r>
            <a:r>
              <a:rPr lang="en-US" dirty="0"/>
              <a:t> Classes</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US" dirty="0"/>
              <a:t>The classes in the </a:t>
            </a:r>
            <a:r>
              <a:rPr lang="en-US" dirty="0" err="1">
                <a:hlinkClick r:id="rId2"/>
              </a:rPr>
              <a:t>System.Collections</a:t>
            </a:r>
            <a:r>
              <a:rPr lang="en-US" dirty="0"/>
              <a:t> namespace do not store elements as specifically typed objects, but as objects of type Object. + </a:t>
            </a:r>
          </a:p>
          <a:p>
            <a:r>
              <a:rPr lang="en-US" dirty="0"/>
              <a:t>Whenever possible, you should use the generic collections in the </a:t>
            </a:r>
            <a:r>
              <a:rPr lang="en-US" dirty="0" err="1">
                <a:hlinkClick r:id="rId3"/>
              </a:rPr>
              <a:t>System.Collections.Generic</a:t>
            </a:r>
            <a:r>
              <a:rPr lang="en-US" dirty="0"/>
              <a:t> namespace or the </a:t>
            </a:r>
            <a:r>
              <a:rPr lang="en-US" dirty="0" err="1">
                <a:hlinkClick r:id="rId4"/>
              </a:rPr>
              <a:t>System.Collections.Concurrent</a:t>
            </a:r>
            <a:r>
              <a:rPr lang="en-US" dirty="0"/>
              <a:t> namespace instead of the legacy types in the </a:t>
            </a:r>
            <a:r>
              <a:rPr lang="en-US" dirty="0" err="1"/>
              <a:t>System.Collections</a:t>
            </a:r>
            <a:r>
              <a:rPr lang="en-US" dirty="0"/>
              <a:t> namespace. </a:t>
            </a:r>
            <a:endParaRPr lang="en-US" dirty="0" smtClean="0"/>
          </a:p>
          <a:p>
            <a:r>
              <a:rPr lang="en-US" dirty="0"/>
              <a:t>The following table lists some of the frequently used classes in the </a:t>
            </a:r>
            <a:r>
              <a:rPr lang="en-US" dirty="0" err="1"/>
              <a:t>System.Collections</a:t>
            </a:r>
            <a:r>
              <a:rPr lang="en-US" dirty="0"/>
              <a:t> namespace: </a:t>
            </a:r>
          </a:p>
        </p:txBody>
      </p:sp>
    </p:spTree>
    <p:extLst>
      <p:ext uri="{BB962C8B-B14F-4D97-AF65-F5344CB8AC3E}">
        <p14:creationId xmlns:p14="http://schemas.microsoft.com/office/powerpoint/2010/main" val="33305581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System.Collections</a:t>
            </a:r>
            <a:r>
              <a:rPr lang="en-US" dirty="0"/>
              <a:t> Classes</a:t>
            </a:r>
          </a:p>
        </p:txBody>
      </p:sp>
      <p:sp>
        <p:nvSpPr>
          <p:cNvPr id="4" name="Footer Placeholder 3"/>
          <p:cNvSpPr>
            <a:spLocks noGrp="1"/>
          </p:cNvSpPr>
          <p:nvPr>
            <p:ph type="ftr" sz="quarter" idx="11"/>
          </p:nvPr>
        </p:nvSpPr>
        <p:spPr/>
        <p:txBody>
          <a:bodyPr/>
          <a:lstStyle/>
          <a:p>
            <a:endParaRPr lang="en-PH"/>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7434" y="2505646"/>
            <a:ext cx="7297169" cy="3191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1306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Class Members</a:t>
            </a:r>
          </a:p>
        </p:txBody>
      </p:sp>
      <p:sp>
        <p:nvSpPr>
          <p:cNvPr id="3" name="Content Placeholder 2"/>
          <p:cNvSpPr>
            <a:spLocks noGrp="1"/>
          </p:cNvSpPr>
          <p:nvPr>
            <p:ph idx="1"/>
          </p:nvPr>
        </p:nvSpPr>
        <p:spPr/>
        <p:txBody>
          <a:bodyPr>
            <a:normAutofit/>
          </a:bodyPr>
          <a:lstStyle/>
          <a:p>
            <a:pPr marL="0" indent="0">
              <a:buNone/>
            </a:pPr>
            <a:r>
              <a:rPr lang="en-GB" dirty="0"/>
              <a:t>Each class can have different </a:t>
            </a:r>
            <a:r>
              <a:rPr lang="en-GB" i="1" dirty="0"/>
              <a:t>class members</a:t>
            </a:r>
            <a:r>
              <a:rPr lang="en-GB" dirty="0"/>
              <a:t> that include properties that describe class data, methods that define class </a:t>
            </a:r>
            <a:r>
              <a:rPr lang="en-GB" dirty="0" err="1"/>
              <a:t>behavior</a:t>
            </a:r>
            <a:r>
              <a:rPr lang="en-GB" dirty="0"/>
              <a:t>, and events that provide communication between different classes and objects.</a:t>
            </a:r>
          </a:p>
          <a:p>
            <a:r>
              <a:rPr lang="en-PH" dirty="0"/>
              <a:t>Properties and Fields</a:t>
            </a:r>
          </a:p>
          <a:p>
            <a:r>
              <a:rPr lang="en-PH" dirty="0"/>
              <a:t>Methods</a:t>
            </a:r>
          </a:p>
          <a:p>
            <a:r>
              <a:rPr lang="en-PH" dirty="0"/>
              <a:t>Constructors</a:t>
            </a:r>
          </a:p>
          <a:p>
            <a:r>
              <a:rPr lang="en-PH" dirty="0"/>
              <a:t>Finalizers</a:t>
            </a:r>
          </a:p>
          <a:p>
            <a:r>
              <a:rPr lang="en-PH" dirty="0"/>
              <a:t>Events</a:t>
            </a:r>
          </a:p>
          <a:p>
            <a:r>
              <a:rPr lang="en-PH" dirty="0"/>
              <a:t>Nested Classes</a:t>
            </a:r>
            <a:br>
              <a:rPr lang="en-PH" dirty="0"/>
            </a:b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52076197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LINQ to Access a Collection</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US" dirty="0"/>
              <a:t>LINQ (Language-Integrated Query) can be used to access collections. LINQ queries provide filtering, ordering, and grouping capabilities. </a:t>
            </a:r>
            <a:endParaRPr lang="en-US" dirty="0" smtClean="0"/>
          </a:p>
          <a:p>
            <a:r>
              <a:rPr lang="en-US" dirty="0" smtClean="0"/>
              <a:t>The </a:t>
            </a:r>
            <a:r>
              <a:rPr lang="en-US" dirty="0"/>
              <a:t>following example runs a LINQ query against a generic List. The LINQ query returns a different collection that contains the results. </a:t>
            </a:r>
          </a:p>
          <a:p>
            <a:endParaRPr lang="en-US" dirty="0"/>
          </a:p>
        </p:txBody>
      </p:sp>
    </p:spTree>
    <p:extLst>
      <p:ext uri="{BB962C8B-B14F-4D97-AF65-F5344CB8AC3E}">
        <p14:creationId xmlns:p14="http://schemas.microsoft.com/office/powerpoint/2010/main" val="32295177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LINQ to Access a Collection</a:t>
            </a:r>
          </a:p>
        </p:txBody>
      </p:sp>
      <p:sp>
        <p:nvSpPr>
          <p:cNvPr id="4" name="Footer Placeholder 3"/>
          <p:cNvSpPr>
            <a:spLocks noGrp="1"/>
          </p:cNvSpPr>
          <p:nvPr>
            <p:ph type="ftr" sz="quarter" idx="11"/>
          </p:nvPr>
        </p:nvSpPr>
        <p:spPr/>
        <p:txBody>
          <a:bodyPr/>
          <a:lstStyle/>
          <a:p>
            <a:r>
              <a:rPr lang="en-PH" dirty="0"/>
              <a:t>https://docs.microsoft.com/en-us/dotnet/csharp/programming-guide/concepts/collections</a:t>
            </a:r>
            <a:endParaRPr lang="en-PH" dirty="0"/>
          </a:p>
        </p:txBody>
      </p:sp>
      <p:pic>
        <p:nvPicPr>
          <p:cNvPr id="1433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1598" y="1362303"/>
            <a:ext cx="4373087" cy="4949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23801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a:t>
            </a:r>
          </a:p>
        </p:txBody>
      </p:sp>
      <p:sp>
        <p:nvSpPr>
          <p:cNvPr id="4" name="Footer Placeholder 3"/>
          <p:cNvSpPr>
            <a:spLocks noGrp="1"/>
          </p:cNvSpPr>
          <p:nvPr>
            <p:ph type="ftr" sz="quarter" idx="11"/>
          </p:nvPr>
        </p:nvSpPr>
        <p:spPr/>
        <p:txBody>
          <a:bodyPr/>
          <a:lstStyle/>
          <a:p>
            <a:r>
              <a:rPr lang="en-PH" dirty="0"/>
              <a:t>https://docs.microsoft.com/en-us/dotnet/csharp/language-reference/keywords/interface</a:t>
            </a:r>
            <a:endParaRPr lang="en-PH" dirty="0"/>
          </a:p>
        </p:txBody>
      </p:sp>
      <p:sp>
        <p:nvSpPr>
          <p:cNvPr id="3" name="Content Placeholder 2"/>
          <p:cNvSpPr>
            <a:spLocks noGrp="1"/>
          </p:cNvSpPr>
          <p:nvPr>
            <p:ph idx="1"/>
          </p:nvPr>
        </p:nvSpPr>
        <p:spPr/>
        <p:txBody>
          <a:bodyPr/>
          <a:lstStyle/>
          <a:p>
            <a:r>
              <a:rPr lang="en-US" dirty="0"/>
              <a:t>An interface contains only the signatures of </a:t>
            </a:r>
            <a:r>
              <a:rPr lang="en-US" dirty="0">
                <a:hlinkClick r:id="rId2"/>
              </a:rPr>
              <a:t>methods</a:t>
            </a:r>
            <a:r>
              <a:rPr lang="en-US" dirty="0"/>
              <a:t>, </a:t>
            </a:r>
            <a:r>
              <a:rPr lang="en-US" dirty="0">
                <a:hlinkClick r:id="rId3"/>
              </a:rPr>
              <a:t>properties</a:t>
            </a:r>
            <a:r>
              <a:rPr lang="en-US" dirty="0"/>
              <a:t>, </a:t>
            </a:r>
            <a:r>
              <a:rPr lang="en-US" dirty="0">
                <a:hlinkClick r:id="rId4"/>
              </a:rPr>
              <a:t>events</a:t>
            </a:r>
            <a:r>
              <a:rPr lang="en-US" dirty="0"/>
              <a:t> or </a:t>
            </a:r>
            <a:r>
              <a:rPr lang="en-US" dirty="0">
                <a:hlinkClick r:id="rId5"/>
              </a:rPr>
              <a:t>indexers</a:t>
            </a:r>
            <a:r>
              <a:rPr lang="en-US" dirty="0"/>
              <a:t>. </a:t>
            </a:r>
            <a:endParaRPr lang="en-US" dirty="0" smtClean="0"/>
          </a:p>
          <a:p>
            <a:r>
              <a:rPr lang="en-US" dirty="0" smtClean="0"/>
              <a:t>A </a:t>
            </a:r>
            <a:r>
              <a:rPr lang="en-US" dirty="0"/>
              <a:t>class or </a:t>
            </a:r>
            <a:r>
              <a:rPr lang="en-US" dirty="0" err="1"/>
              <a:t>struct</a:t>
            </a:r>
            <a:r>
              <a:rPr lang="en-US" dirty="0"/>
              <a:t> that implements the interface must implement the members of the interface that are specified in the interface definition. </a:t>
            </a:r>
          </a:p>
        </p:txBody>
      </p:sp>
    </p:spTree>
    <p:extLst>
      <p:ext uri="{BB962C8B-B14F-4D97-AF65-F5344CB8AC3E}">
        <p14:creationId xmlns:p14="http://schemas.microsoft.com/office/powerpoint/2010/main" val="14564991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a:t>
            </a:r>
          </a:p>
        </p:txBody>
      </p:sp>
      <p:sp>
        <p:nvSpPr>
          <p:cNvPr id="4" name="Footer Placeholder 3"/>
          <p:cNvSpPr>
            <a:spLocks noGrp="1"/>
          </p:cNvSpPr>
          <p:nvPr>
            <p:ph type="ftr" sz="quarter" idx="11"/>
          </p:nvPr>
        </p:nvSpPr>
        <p:spPr/>
        <p:txBody>
          <a:bodyPr/>
          <a:lstStyle/>
          <a:p>
            <a:r>
              <a:rPr lang="en-PH" dirty="0"/>
              <a:t>https:// https://docs.microsoft.com/en-us/dotnet/csharp/language-reference/keywords/interface</a:t>
            </a:r>
            <a:endParaRPr lang="en-PH" dirty="0"/>
          </a:p>
        </p:txBody>
      </p:sp>
      <p:sp>
        <p:nvSpPr>
          <p:cNvPr id="3" name="Content Placeholder 2"/>
          <p:cNvSpPr>
            <a:spLocks noGrp="1"/>
          </p:cNvSpPr>
          <p:nvPr>
            <p:ph idx="1"/>
          </p:nvPr>
        </p:nvSpPr>
        <p:spPr/>
        <p:txBody>
          <a:bodyPr/>
          <a:lstStyle/>
          <a:p>
            <a:r>
              <a:rPr lang="en-US" dirty="0"/>
              <a:t>In the following example, class </a:t>
            </a:r>
            <a:r>
              <a:rPr lang="en-US" dirty="0" err="1"/>
              <a:t>ImplementationClass</a:t>
            </a:r>
            <a:r>
              <a:rPr lang="en-US" dirty="0"/>
              <a:t> must implement a method named </a:t>
            </a:r>
            <a:r>
              <a:rPr lang="en-US" dirty="0" err="1"/>
              <a:t>SampleMethod</a:t>
            </a:r>
            <a:r>
              <a:rPr lang="en-US" dirty="0"/>
              <a:t> that has no parameters and returns void. </a:t>
            </a:r>
          </a:p>
          <a:p>
            <a:pPr marL="0" indent="0">
              <a:buNone/>
            </a:pPr>
            <a:r>
              <a:rPr lang="en-US" dirty="0" smtClean="0"/>
              <a:t> </a:t>
            </a:r>
            <a:endParaRPr lang="en-US" dirty="0"/>
          </a:p>
        </p:txBody>
      </p:sp>
    </p:spTree>
    <p:extLst>
      <p:ext uri="{BB962C8B-B14F-4D97-AF65-F5344CB8AC3E}">
        <p14:creationId xmlns:p14="http://schemas.microsoft.com/office/powerpoint/2010/main" val="13470957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a:t>
            </a:r>
          </a:p>
        </p:txBody>
      </p:sp>
      <p:sp>
        <p:nvSpPr>
          <p:cNvPr id="4" name="Footer Placeholder 3"/>
          <p:cNvSpPr>
            <a:spLocks noGrp="1"/>
          </p:cNvSpPr>
          <p:nvPr>
            <p:ph type="ftr" sz="quarter" idx="11"/>
          </p:nvPr>
        </p:nvSpPr>
        <p:spPr/>
        <p:txBody>
          <a:bodyPr/>
          <a:lstStyle/>
          <a:p>
            <a:r>
              <a:rPr lang="en-PH" dirty="0"/>
              <a:t>https://docs.microsoft.com/en-us/dotnet/csharp/language-reference/keywords/interface</a:t>
            </a:r>
            <a:endParaRPr lang="en-PH" dirty="0"/>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6801" y="1928360"/>
            <a:ext cx="4604950"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53722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a:t>
            </a:r>
          </a:p>
        </p:txBody>
      </p:sp>
      <p:sp>
        <p:nvSpPr>
          <p:cNvPr id="3" name="Content Placeholder 2"/>
          <p:cNvSpPr>
            <a:spLocks noGrp="1"/>
          </p:cNvSpPr>
          <p:nvPr>
            <p:ph idx="1"/>
          </p:nvPr>
        </p:nvSpPr>
        <p:spPr/>
        <p:txBody>
          <a:bodyPr/>
          <a:lstStyle/>
          <a:p>
            <a:pPr marL="0" indent="0">
              <a:buNone/>
            </a:pPr>
            <a:r>
              <a:rPr lang="en-US" dirty="0"/>
              <a:t>An interface can be a member of a namespace or a class and can contain signatures of the following members: </a:t>
            </a:r>
          </a:p>
          <a:p>
            <a:r>
              <a:rPr lang="en-US" dirty="0">
                <a:hlinkClick r:id="rId2"/>
              </a:rPr>
              <a:t>Methods</a:t>
            </a:r>
            <a:r>
              <a:rPr lang="en-US" dirty="0"/>
              <a:t> </a:t>
            </a:r>
          </a:p>
          <a:p>
            <a:r>
              <a:rPr lang="en-US" dirty="0">
                <a:hlinkClick r:id="rId3"/>
              </a:rPr>
              <a:t>Properties</a:t>
            </a:r>
            <a:r>
              <a:rPr lang="en-US" dirty="0"/>
              <a:t> </a:t>
            </a:r>
          </a:p>
          <a:p>
            <a:r>
              <a:rPr lang="en-US" dirty="0">
                <a:hlinkClick r:id="rId4"/>
              </a:rPr>
              <a:t>Indexers</a:t>
            </a:r>
            <a:r>
              <a:rPr lang="en-US" dirty="0"/>
              <a:t> </a:t>
            </a:r>
          </a:p>
          <a:p>
            <a:r>
              <a:rPr lang="en-US" dirty="0">
                <a:hlinkClick r:id="rId5"/>
              </a:rPr>
              <a:t>Events</a:t>
            </a:r>
            <a:r>
              <a:rPr lang="en-US" dirty="0"/>
              <a:t> </a:t>
            </a:r>
          </a:p>
          <a:p>
            <a:endParaRPr lang="en-US" dirty="0"/>
          </a:p>
        </p:txBody>
      </p:sp>
      <p:sp>
        <p:nvSpPr>
          <p:cNvPr id="4" name="Footer Placeholder 3"/>
          <p:cNvSpPr>
            <a:spLocks noGrp="1"/>
          </p:cNvSpPr>
          <p:nvPr>
            <p:ph type="ftr" sz="quarter" idx="11"/>
          </p:nvPr>
        </p:nvSpPr>
        <p:spPr/>
        <p:txBody>
          <a:bodyPr/>
          <a:lstStyle/>
          <a:p>
            <a:r>
              <a:rPr lang="en-PH" dirty="0"/>
              <a:t>https://docs.microsoft.com/en-us/dotnet/csharp/language-reference/keywords/interface</a:t>
            </a:r>
            <a:endParaRPr lang="en-PH" dirty="0"/>
          </a:p>
        </p:txBody>
      </p:sp>
    </p:spTree>
    <p:extLst>
      <p:ext uri="{BB962C8B-B14F-4D97-AF65-F5344CB8AC3E}">
        <p14:creationId xmlns:p14="http://schemas.microsoft.com/office/powerpoint/2010/main" val="16111099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a:t>
            </a:r>
            <a:r>
              <a:rPr lang="en-US" dirty="0" smtClean="0"/>
              <a:t>Handling</a:t>
            </a:r>
            <a:endParaRPr lang="en-US" dirty="0"/>
          </a:p>
        </p:txBody>
      </p:sp>
      <p:sp>
        <p:nvSpPr>
          <p:cNvPr id="3" name="Content Placeholder 2"/>
          <p:cNvSpPr>
            <a:spLocks noGrp="1"/>
          </p:cNvSpPr>
          <p:nvPr>
            <p:ph idx="1"/>
          </p:nvPr>
        </p:nvSpPr>
        <p:spPr/>
        <p:txBody>
          <a:bodyPr/>
          <a:lstStyle/>
          <a:p>
            <a:r>
              <a:rPr lang="en-US" dirty="0"/>
              <a:t>A </a:t>
            </a:r>
            <a:r>
              <a:rPr lang="en-US" dirty="0">
                <a:hlinkClick r:id="rId2"/>
              </a:rPr>
              <a:t>try</a:t>
            </a:r>
            <a:r>
              <a:rPr lang="en-US" dirty="0"/>
              <a:t> block is used by C# programmers to partition code that might be affected by an exception. Associated </a:t>
            </a:r>
            <a:r>
              <a:rPr lang="en-US" dirty="0">
                <a:hlinkClick r:id="rId2"/>
              </a:rPr>
              <a:t>catch</a:t>
            </a:r>
            <a:r>
              <a:rPr lang="en-US" dirty="0"/>
              <a:t> blocks are used to handle any resulting exceptions. A </a:t>
            </a:r>
            <a:r>
              <a:rPr lang="en-US" dirty="0">
                <a:hlinkClick r:id="rId3"/>
              </a:rPr>
              <a:t>finally</a:t>
            </a:r>
            <a:r>
              <a:rPr lang="en-US" dirty="0"/>
              <a:t> block contains code that is run regardless of whether or not an exception is thrown in the try block, such as releasing resources that are allocated in the try block. A try block requires one or more associated catch blocks, or a finally block, or both. + </a:t>
            </a:r>
          </a:p>
          <a:p>
            <a:r>
              <a:rPr lang="en-US" dirty="0"/>
              <a:t>The following examples show a try-catch statement, a try-finally statement, and a try-catch-finally statement. </a:t>
            </a:r>
          </a:p>
        </p:txBody>
      </p:sp>
      <p:sp>
        <p:nvSpPr>
          <p:cNvPr id="4" name="Footer Placeholder 3"/>
          <p:cNvSpPr>
            <a:spLocks noGrp="1"/>
          </p:cNvSpPr>
          <p:nvPr>
            <p:ph type="ftr" sz="quarter" idx="11"/>
          </p:nvPr>
        </p:nvSpPr>
        <p:spPr/>
        <p:txBody>
          <a:bodyPr/>
          <a:lstStyle/>
          <a:p>
            <a:r>
              <a:rPr lang="en-PH" dirty="0"/>
              <a:t>https://docs.microsoft.com/en-us/dotnet/csharp/programming-guide/exceptions/exception-handling</a:t>
            </a:r>
            <a:endParaRPr lang="en-PH" dirty="0"/>
          </a:p>
        </p:txBody>
      </p:sp>
    </p:spTree>
    <p:extLst>
      <p:ext uri="{BB962C8B-B14F-4D97-AF65-F5344CB8AC3E}">
        <p14:creationId xmlns:p14="http://schemas.microsoft.com/office/powerpoint/2010/main" val="25654049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a:t>
            </a:r>
            <a:r>
              <a:rPr lang="en-US" dirty="0" smtClean="0"/>
              <a:t>Handling</a:t>
            </a:r>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https://docs.microsoft.com/en-us/dotnet/csharp/programming-guide/exceptions/exception-handling</a:t>
            </a:r>
            <a:endParaRPr lang="en-PH" dirty="0"/>
          </a:p>
        </p:txBody>
      </p:sp>
      <p:pic>
        <p:nvPicPr>
          <p:cNvPr id="1638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562" y="2232207"/>
            <a:ext cx="5039429" cy="2257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44267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a:t>
            </a:r>
            <a:r>
              <a:rPr lang="en-US" dirty="0" smtClean="0"/>
              <a:t>Handling</a:t>
            </a:r>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https://docs.microsoft.com/en-us/dotnet/csharp/programming-guide/exceptions/exception-handling</a:t>
            </a:r>
            <a:endParaRPr lang="en-PH" dirty="0"/>
          </a:p>
        </p:txBody>
      </p:sp>
      <p:pic>
        <p:nvPicPr>
          <p:cNvPr id="1741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7305" y="3258226"/>
            <a:ext cx="4677428" cy="1686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36498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a:t>
            </a:r>
            <a:r>
              <a:rPr lang="en-US" dirty="0" smtClean="0"/>
              <a:t>Handling</a:t>
            </a:r>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https://docs.microsoft.com/en-us/dotnet/csharp/programming-guide/exceptions/exception-handling</a:t>
            </a:r>
            <a:endParaRPr lang="en-PH" dirty="0"/>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8120" y="2791436"/>
            <a:ext cx="5715798" cy="2619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984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Properties and </a:t>
            </a:r>
            <a:r>
              <a:rPr lang="en-PH" dirty="0" smtClean="0"/>
              <a:t>Fields</a:t>
            </a:r>
            <a:endParaRPr lang="en-PH" dirty="0"/>
          </a:p>
        </p:txBody>
      </p:sp>
      <p:sp>
        <p:nvSpPr>
          <p:cNvPr id="3" name="Content Placeholder 2"/>
          <p:cNvSpPr>
            <a:spLocks noGrp="1"/>
          </p:cNvSpPr>
          <p:nvPr>
            <p:ph idx="1"/>
          </p:nvPr>
        </p:nvSpPr>
        <p:spPr/>
        <p:txBody>
          <a:bodyPr/>
          <a:lstStyle/>
          <a:p>
            <a:r>
              <a:rPr lang="en-GB" dirty="0"/>
              <a:t>Fields and properties represent information that an object contains. Fields are like variables because they can be read or set directly.</a:t>
            </a:r>
          </a:p>
          <a:p>
            <a:r>
              <a:rPr lang="en-PH" dirty="0"/>
              <a:t>To define a field:</a:t>
            </a:r>
          </a:p>
          <a:p>
            <a:pPr marL="0" indent="0">
              <a:buNone/>
            </a:pPr>
            <a:r>
              <a:rPr lang="en-PH" dirty="0"/>
              <a:t/>
            </a:r>
            <a:br>
              <a:rPr lang="en-PH" dirty="0"/>
            </a:br>
            <a:endParaRPr lang="en-PH" dirty="0"/>
          </a:p>
        </p:txBody>
      </p:sp>
      <p:sp>
        <p:nvSpPr>
          <p:cNvPr id="4" name="Footer Placeholder 3"/>
          <p:cNvSpPr>
            <a:spLocks noGrp="1"/>
          </p:cNvSpPr>
          <p:nvPr>
            <p:ph type="ftr" sz="quarter" idx="11"/>
          </p:nvPr>
        </p:nvSpPr>
        <p:spPr/>
        <p:txBody>
          <a:bodyPr/>
          <a:lstStyle/>
          <a:p>
            <a:endParaRPr lang="en-PH"/>
          </a:p>
        </p:txBody>
      </p:sp>
      <p:pic>
        <p:nvPicPr>
          <p:cNvPr id="5" name="Picture 4"/>
          <p:cNvPicPr>
            <a:picLocks noChangeAspect="1"/>
          </p:cNvPicPr>
          <p:nvPr/>
        </p:nvPicPr>
        <p:blipFill>
          <a:blip r:embed="rId2"/>
          <a:stretch>
            <a:fillRect/>
          </a:stretch>
        </p:blipFill>
        <p:spPr>
          <a:xfrm>
            <a:off x="1396691" y="3575198"/>
            <a:ext cx="2781688" cy="771633"/>
          </a:xfrm>
          <a:prstGeom prst="rect">
            <a:avLst/>
          </a:prstGeom>
        </p:spPr>
      </p:pic>
    </p:spTree>
    <p:extLst>
      <p:ext uri="{BB962C8B-B14F-4D97-AF65-F5344CB8AC3E}">
        <p14:creationId xmlns:p14="http://schemas.microsoft.com/office/powerpoint/2010/main" val="65147736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 Blocks</a:t>
            </a:r>
          </a:p>
        </p:txBody>
      </p:sp>
      <p:sp>
        <p:nvSpPr>
          <p:cNvPr id="4" name="Footer Placeholder 3"/>
          <p:cNvSpPr>
            <a:spLocks noGrp="1"/>
          </p:cNvSpPr>
          <p:nvPr>
            <p:ph type="ftr" sz="quarter" idx="11"/>
          </p:nvPr>
        </p:nvSpPr>
        <p:spPr/>
        <p:txBody>
          <a:bodyPr/>
          <a:lstStyle/>
          <a:p>
            <a:r>
              <a:rPr lang="en-PH" dirty="0"/>
              <a:t>https://docs.microsoft.com/en-us/dotnet/csharp/programming-guide/exceptions/exception-handling</a:t>
            </a:r>
            <a:endParaRPr lang="en-PH" dirty="0"/>
          </a:p>
        </p:txBody>
      </p:sp>
      <p:sp>
        <p:nvSpPr>
          <p:cNvPr id="3" name="Content Placeholder 2"/>
          <p:cNvSpPr>
            <a:spLocks noGrp="1"/>
          </p:cNvSpPr>
          <p:nvPr>
            <p:ph idx="1"/>
          </p:nvPr>
        </p:nvSpPr>
        <p:spPr/>
        <p:txBody>
          <a:bodyPr/>
          <a:lstStyle/>
          <a:p>
            <a:r>
              <a:rPr lang="en-US" dirty="0"/>
              <a:t>A catch block can specify the type of exception to catch. The type specification is called an </a:t>
            </a:r>
            <a:r>
              <a:rPr lang="en-US" i="1" dirty="0"/>
              <a:t>exception filter</a:t>
            </a:r>
            <a:r>
              <a:rPr lang="en-US" dirty="0"/>
              <a:t>. The exception type should be derived from </a:t>
            </a:r>
            <a:r>
              <a:rPr lang="en-US" dirty="0">
                <a:hlinkClick r:id="rId2"/>
              </a:rPr>
              <a:t>Exception</a:t>
            </a:r>
            <a:r>
              <a:rPr lang="en-US" dirty="0" smtClean="0"/>
              <a:t>.</a:t>
            </a:r>
          </a:p>
          <a:p>
            <a:r>
              <a:rPr lang="en-US" dirty="0" smtClean="0"/>
              <a:t>In </a:t>
            </a:r>
            <a:r>
              <a:rPr lang="en-US" dirty="0"/>
              <a:t>general, do not specify </a:t>
            </a:r>
            <a:r>
              <a:rPr lang="en-US" dirty="0">
                <a:hlinkClick r:id="rId2"/>
              </a:rPr>
              <a:t>Exception</a:t>
            </a:r>
            <a:r>
              <a:rPr lang="en-US" dirty="0"/>
              <a:t> as the exception filter unless either you know how to handle all exceptions that might be thrown in the try block, or you have included a </a:t>
            </a:r>
            <a:r>
              <a:rPr lang="en-US" dirty="0">
                <a:hlinkClick r:id="rId3"/>
              </a:rPr>
              <a:t>throw</a:t>
            </a:r>
            <a:r>
              <a:rPr lang="en-US" dirty="0"/>
              <a:t> statement at the end of your catch block.</a:t>
            </a:r>
          </a:p>
        </p:txBody>
      </p:sp>
    </p:spTree>
    <p:extLst>
      <p:ext uri="{BB962C8B-B14F-4D97-AF65-F5344CB8AC3E}">
        <p14:creationId xmlns:p14="http://schemas.microsoft.com/office/powerpoint/2010/main" val="33333758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 Blocks</a:t>
            </a:r>
          </a:p>
        </p:txBody>
      </p:sp>
      <p:sp>
        <p:nvSpPr>
          <p:cNvPr id="4" name="Footer Placeholder 3"/>
          <p:cNvSpPr>
            <a:spLocks noGrp="1"/>
          </p:cNvSpPr>
          <p:nvPr>
            <p:ph type="ftr" sz="quarter" idx="11"/>
          </p:nvPr>
        </p:nvSpPr>
        <p:spPr/>
        <p:txBody>
          <a:bodyPr/>
          <a:lstStyle/>
          <a:p>
            <a:r>
              <a:rPr lang="en-PH" dirty="0"/>
              <a:t>https://docs.microsoft.com/en-us/dotnet/csharp/programming-guide/exceptions/exception-handling</a:t>
            </a:r>
            <a:endParaRPr lang="en-PH" dirty="0"/>
          </a:p>
        </p:txBody>
      </p:sp>
      <p:sp>
        <p:nvSpPr>
          <p:cNvPr id="3" name="Content Placeholder 2"/>
          <p:cNvSpPr>
            <a:spLocks noGrp="1"/>
          </p:cNvSpPr>
          <p:nvPr>
            <p:ph idx="1"/>
          </p:nvPr>
        </p:nvSpPr>
        <p:spPr/>
        <p:txBody>
          <a:bodyPr/>
          <a:lstStyle/>
          <a:p>
            <a:r>
              <a:rPr lang="en-US" dirty="0"/>
              <a:t>Multiple catch blocks with different exception filters can be chained together. The catch blocks are evaluated from top to bottom in your code, but only one catch block is executed for each exception that is thrown. </a:t>
            </a:r>
            <a:endParaRPr lang="en-US" dirty="0" smtClean="0"/>
          </a:p>
          <a:p>
            <a:r>
              <a:rPr lang="en-US" dirty="0" smtClean="0"/>
              <a:t>The </a:t>
            </a:r>
            <a:r>
              <a:rPr lang="en-US" dirty="0"/>
              <a:t>first catch block that specifies the exact type or a base class of the thrown exception is executed</a:t>
            </a:r>
            <a:r>
              <a:rPr lang="en-US" dirty="0" smtClean="0"/>
              <a:t>.</a:t>
            </a:r>
          </a:p>
          <a:p>
            <a:r>
              <a:rPr lang="en-US" dirty="0" smtClean="0"/>
              <a:t>If </a:t>
            </a:r>
            <a:r>
              <a:rPr lang="en-US" dirty="0"/>
              <a:t>no catch block specifies a matching exception filter, a catch block that does not have a filter is selected, if one is present in the statement. It is important to position catch blocks with the most specific (that is, the most derived) exception types first.</a:t>
            </a:r>
          </a:p>
        </p:txBody>
      </p:sp>
    </p:spTree>
    <p:extLst>
      <p:ext uri="{BB962C8B-B14F-4D97-AF65-F5344CB8AC3E}">
        <p14:creationId xmlns:p14="http://schemas.microsoft.com/office/powerpoint/2010/main" val="27636228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 Blocks</a:t>
            </a:r>
          </a:p>
        </p:txBody>
      </p:sp>
      <p:sp>
        <p:nvSpPr>
          <p:cNvPr id="4" name="Footer Placeholder 3"/>
          <p:cNvSpPr>
            <a:spLocks noGrp="1"/>
          </p:cNvSpPr>
          <p:nvPr>
            <p:ph type="ftr" sz="quarter" idx="11"/>
          </p:nvPr>
        </p:nvSpPr>
        <p:spPr/>
        <p:txBody>
          <a:bodyPr/>
          <a:lstStyle/>
          <a:p>
            <a:r>
              <a:rPr lang="en-PH" dirty="0"/>
              <a:t>https://docs.microsoft.com/en-us/dotnet/csharp/programming-guide/exceptions/exception-handling</a:t>
            </a:r>
            <a:endParaRPr lang="en-PH" dirty="0"/>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5884" y="2867646"/>
            <a:ext cx="4620270" cy="2467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16026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 Blocks</a:t>
            </a:r>
          </a:p>
        </p:txBody>
      </p:sp>
      <p:sp>
        <p:nvSpPr>
          <p:cNvPr id="4" name="Footer Placeholder 3"/>
          <p:cNvSpPr>
            <a:spLocks noGrp="1"/>
          </p:cNvSpPr>
          <p:nvPr>
            <p:ph type="ftr" sz="quarter" idx="11"/>
          </p:nvPr>
        </p:nvSpPr>
        <p:spPr/>
        <p:txBody>
          <a:bodyPr/>
          <a:lstStyle/>
          <a:p>
            <a:r>
              <a:rPr lang="en-PH" dirty="0"/>
              <a:t>https://docs.microsoft.com/en-us/dotnet/csharp/programming-guide/exceptions/exception-handling</a:t>
            </a:r>
            <a:endParaRPr lang="en-PH" dirty="0"/>
          </a:p>
        </p:txBody>
      </p:sp>
      <p:sp>
        <p:nvSpPr>
          <p:cNvPr id="3" name="Content Placeholder 2"/>
          <p:cNvSpPr>
            <a:spLocks noGrp="1"/>
          </p:cNvSpPr>
          <p:nvPr>
            <p:ph idx="1"/>
          </p:nvPr>
        </p:nvSpPr>
        <p:spPr/>
        <p:txBody>
          <a:bodyPr/>
          <a:lstStyle/>
          <a:p>
            <a:r>
              <a:rPr lang="en-US" dirty="0"/>
              <a:t>A finally block enables you to clean up actions that are performed in a try </a:t>
            </a:r>
            <a:r>
              <a:rPr lang="en-US" dirty="0" smtClean="0"/>
              <a:t>block.</a:t>
            </a:r>
          </a:p>
          <a:p>
            <a:r>
              <a:rPr lang="en-US" dirty="0" smtClean="0"/>
              <a:t>If </a:t>
            </a:r>
            <a:r>
              <a:rPr lang="en-US" dirty="0"/>
              <a:t>present, the finally block executes last, after the try block and any matched catch block. </a:t>
            </a:r>
            <a:endParaRPr lang="en-US" dirty="0" smtClean="0"/>
          </a:p>
          <a:p>
            <a:r>
              <a:rPr lang="en-US" dirty="0" smtClean="0"/>
              <a:t>A </a:t>
            </a:r>
            <a:r>
              <a:rPr lang="en-US" dirty="0"/>
              <a:t>finally block always runs, regardless of whether an exception is thrown or a catch block matching the exception type is found</a:t>
            </a:r>
            <a:r>
              <a:rPr lang="en-US" dirty="0" smtClean="0"/>
              <a:t>.</a:t>
            </a:r>
          </a:p>
          <a:p>
            <a:r>
              <a:rPr lang="en-US" dirty="0"/>
              <a:t>The finally block can be used to release resources such as file streams, database connections, and graphics handles without waiting for the garbage collector in the runtime to finalize the objects.</a:t>
            </a:r>
          </a:p>
        </p:txBody>
      </p:sp>
    </p:spTree>
    <p:extLst>
      <p:ext uri="{BB962C8B-B14F-4D97-AF65-F5344CB8AC3E}">
        <p14:creationId xmlns:p14="http://schemas.microsoft.com/office/powerpoint/2010/main" val="11109108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 Blocks</a:t>
            </a:r>
          </a:p>
        </p:txBody>
      </p:sp>
      <p:sp>
        <p:nvSpPr>
          <p:cNvPr id="4" name="Footer Placeholder 3"/>
          <p:cNvSpPr>
            <a:spLocks noGrp="1"/>
          </p:cNvSpPr>
          <p:nvPr>
            <p:ph type="ftr" sz="quarter" idx="11"/>
          </p:nvPr>
        </p:nvSpPr>
        <p:spPr/>
        <p:txBody>
          <a:bodyPr/>
          <a:lstStyle/>
          <a:p>
            <a:r>
              <a:rPr lang="en-PH" dirty="0"/>
              <a:t>https://docs.microsoft.com/en-us/dotnet/csharp/programming-guide/exceptions/exception-handling</a:t>
            </a:r>
            <a:endParaRPr lang="en-PH" dirty="0"/>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1909" y="2591383"/>
            <a:ext cx="5868219" cy="3019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77382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Delegates</a:t>
            </a:r>
          </a:p>
        </p:txBody>
      </p:sp>
      <p:sp>
        <p:nvSpPr>
          <p:cNvPr id="4" name="Footer Placeholder 3"/>
          <p:cNvSpPr>
            <a:spLocks noGrp="1"/>
          </p:cNvSpPr>
          <p:nvPr>
            <p:ph type="ftr" sz="quarter" idx="11"/>
          </p:nvPr>
        </p:nvSpPr>
        <p:spPr/>
        <p:txBody>
          <a:bodyPr/>
          <a:lstStyle/>
          <a:p>
            <a:r>
              <a:rPr lang="en-PH" dirty="0"/>
              <a:t>https://docs.microsoft.com/en-us/dotnet/csharp/programming-guide/delegates/</a:t>
            </a:r>
            <a:endParaRPr lang="en-PH" dirty="0"/>
          </a:p>
        </p:txBody>
      </p:sp>
      <p:sp>
        <p:nvSpPr>
          <p:cNvPr id="3" name="Content Placeholder 2"/>
          <p:cNvSpPr>
            <a:spLocks noGrp="1"/>
          </p:cNvSpPr>
          <p:nvPr>
            <p:ph idx="1"/>
          </p:nvPr>
        </p:nvSpPr>
        <p:spPr/>
        <p:txBody>
          <a:bodyPr/>
          <a:lstStyle/>
          <a:p>
            <a:r>
              <a:rPr lang="en-US" dirty="0"/>
              <a:t>A </a:t>
            </a:r>
            <a:r>
              <a:rPr lang="en-US" dirty="0">
                <a:hlinkClick r:id="rId2"/>
              </a:rPr>
              <a:t>delegate</a:t>
            </a:r>
            <a:r>
              <a:rPr lang="en-US" dirty="0"/>
              <a:t> is a type that represents references to methods with a particular parameter list and return type. </a:t>
            </a:r>
            <a:endParaRPr lang="en-US" dirty="0" smtClean="0"/>
          </a:p>
          <a:p>
            <a:r>
              <a:rPr lang="en-US" dirty="0" smtClean="0"/>
              <a:t>When </a:t>
            </a:r>
            <a:r>
              <a:rPr lang="en-US" dirty="0"/>
              <a:t>you instantiate a delegate, you can associate its instance with any method with a compatible signature and return type. </a:t>
            </a:r>
            <a:endParaRPr lang="en-US" dirty="0" smtClean="0"/>
          </a:p>
          <a:p>
            <a:r>
              <a:rPr lang="en-US" dirty="0" smtClean="0"/>
              <a:t>You </a:t>
            </a:r>
            <a:r>
              <a:rPr lang="en-US" dirty="0"/>
              <a:t>can invoke (or call) the method through the delegate instance.</a:t>
            </a:r>
          </a:p>
        </p:txBody>
      </p:sp>
    </p:spTree>
    <p:extLst>
      <p:ext uri="{BB962C8B-B14F-4D97-AF65-F5344CB8AC3E}">
        <p14:creationId xmlns:p14="http://schemas.microsoft.com/office/powerpoint/2010/main" val="27456274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Delegates</a:t>
            </a:r>
          </a:p>
        </p:txBody>
      </p:sp>
      <p:sp>
        <p:nvSpPr>
          <p:cNvPr id="4" name="Footer Placeholder 3"/>
          <p:cNvSpPr>
            <a:spLocks noGrp="1"/>
          </p:cNvSpPr>
          <p:nvPr>
            <p:ph type="ftr" sz="quarter" idx="11"/>
          </p:nvPr>
        </p:nvSpPr>
        <p:spPr/>
        <p:txBody>
          <a:bodyPr/>
          <a:lstStyle/>
          <a:p>
            <a:r>
              <a:rPr lang="en-PH" dirty="0"/>
              <a:t>https://docs.microsoft.com/en-us/dotnet/csharp/programming-guide/delegates/</a:t>
            </a:r>
            <a:endParaRPr lang="en-PH" dirty="0"/>
          </a:p>
        </p:txBody>
      </p:sp>
      <p:sp>
        <p:nvSpPr>
          <p:cNvPr id="3" name="Content Placeholder 2"/>
          <p:cNvSpPr>
            <a:spLocks noGrp="1"/>
          </p:cNvSpPr>
          <p:nvPr>
            <p:ph idx="1"/>
          </p:nvPr>
        </p:nvSpPr>
        <p:spPr/>
        <p:txBody>
          <a:bodyPr/>
          <a:lstStyle/>
          <a:p>
            <a:r>
              <a:rPr lang="en-US" dirty="0"/>
              <a:t>Delegates are used to pass methods as arguments to other methods. Event handlers are nothing more than methods that are invoked through delegates. </a:t>
            </a:r>
            <a:endParaRPr lang="en-US" dirty="0" smtClean="0"/>
          </a:p>
          <a:p>
            <a:r>
              <a:rPr lang="en-US" dirty="0" smtClean="0"/>
              <a:t>You </a:t>
            </a:r>
            <a:r>
              <a:rPr lang="en-US" dirty="0"/>
              <a:t>create a custom method, and a class such as a windows control can call your method when a certain event occurs. The following example shows a delegate declaration:.</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8316" y="4122738"/>
            <a:ext cx="46958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78437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Delegates</a:t>
            </a:r>
          </a:p>
        </p:txBody>
      </p:sp>
      <p:sp>
        <p:nvSpPr>
          <p:cNvPr id="4" name="Footer Placeholder 3"/>
          <p:cNvSpPr>
            <a:spLocks noGrp="1"/>
          </p:cNvSpPr>
          <p:nvPr>
            <p:ph type="ftr" sz="quarter" idx="11"/>
          </p:nvPr>
        </p:nvSpPr>
        <p:spPr/>
        <p:txBody>
          <a:bodyPr/>
          <a:lstStyle/>
          <a:p>
            <a:r>
              <a:rPr lang="en-PH" dirty="0"/>
              <a:t>https://docs.microsoft.com/en-us/dotnet/csharp/programming-guide/delegates/</a:t>
            </a:r>
            <a:endParaRPr lang="en-PH" dirty="0"/>
          </a:p>
        </p:txBody>
      </p:sp>
      <p:sp>
        <p:nvSpPr>
          <p:cNvPr id="3" name="Content Placeholder 2"/>
          <p:cNvSpPr>
            <a:spLocks noGrp="1"/>
          </p:cNvSpPr>
          <p:nvPr>
            <p:ph idx="1"/>
          </p:nvPr>
        </p:nvSpPr>
        <p:spPr/>
        <p:txBody>
          <a:bodyPr/>
          <a:lstStyle/>
          <a:p>
            <a:r>
              <a:rPr lang="en-US" dirty="0"/>
              <a:t>Any method from any accessible class or </a:t>
            </a:r>
            <a:r>
              <a:rPr lang="en-US" dirty="0" err="1"/>
              <a:t>struct</a:t>
            </a:r>
            <a:r>
              <a:rPr lang="en-US" dirty="0"/>
              <a:t> that matches the delegate type can be assigned to the delegate. </a:t>
            </a:r>
            <a:endParaRPr lang="en-US" dirty="0" smtClean="0"/>
          </a:p>
          <a:p>
            <a:r>
              <a:rPr lang="en-US" dirty="0" smtClean="0"/>
              <a:t>The </a:t>
            </a:r>
            <a:r>
              <a:rPr lang="en-US" dirty="0"/>
              <a:t>method can be either static or an instance method. </a:t>
            </a:r>
            <a:endParaRPr lang="en-US" dirty="0" smtClean="0"/>
          </a:p>
          <a:p>
            <a:r>
              <a:rPr lang="en-US" dirty="0" smtClean="0"/>
              <a:t>This </a:t>
            </a:r>
            <a:r>
              <a:rPr lang="en-US" dirty="0"/>
              <a:t>makes it possible to programmatically change method calls, and also plug new code into existing classes</a:t>
            </a:r>
            <a:r>
              <a:rPr lang="en-US" dirty="0" smtClean="0"/>
              <a:t>.</a:t>
            </a:r>
          </a:p>
        </p:txBody>
      </p:sp>
    </p:spTree>
    <p:extLst>
      <p:ext uri="{BB962C8B-B14F-4D97-AF65-F5344CB8AC3E}">
        <p14:creationId xmlns:p14="http://schemas.microsoft.com/office/powerpoint/2010/main" val="17869516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Delegates</a:t>
            </a:r>
          </a:p>
        </p:txBody>
      </p:sp>
      <p:sp>
        <p:nvSpPr>
          <p:cNvPr id="4" name="Footer Placeholder 3"/>
          <p:cNvSpPr>
            <a:spLocks noGrp="1"/>
          </p:cNvSpPr>
          <p:nvPr>
            <p:ph type="ftr" sz="quarter" idx="11"/>
          </p:nvPr>
        </p:nvSpPr>
        <p:spPr/>
        <p:txBody>
          <a:bodyPr/>
          <a:lstStyle/>
          <a:p>
            <a:r>
              <a:rPr lang="en-PH" dirty="0"/>
              <a:t>https://docs.microsoft.com/en-us/dotnet/csharp/programming-guide/delegates/</a:t>
            </a:r>
            <a:endParaRPr lang="en-PH" dirty="0"/>
          </a:p>
        </p:txBody>
      </p:sp>
      <p:sp>
        <p:nvSpPr>
          <p:cNvPr id="3" name="Content Placeholder 2"/>
          <p:cNvSpPr>
            <a:spLocks noGrp="1"/>
          </p:cNvSpPr>
          <p:nvPr>
            <p:ph idx="1"/>
          </p:nvPr>
        </p:nvSpPr>
        <p:spPr/>
        <p:txBody>
          <a:bodyPr/>
          <a:lstStyle/>
          <a:p>
            <a:r>
              <a:rPr lang="en-US" dirty="0"/>
              <a:t>This ability to refer to a method as a parameter makes delegates ideal for defining callback methods. </a:t>
            </a:r>
          </a:p>
          <a:p>
            <a:r>
              <a:rPr lang="en-US" dirty="0"/>
              <a:t>For example, a reference to a method that compares two objects could be passed as an argument to a sort algorithm. Because the comparison code is in a separate procedure, the sort algorithm can be written in a more general way.</a:t>
            </a:r>
            <a:endParaRPr lang="en-US" dirty="0"/>
          </a:p>
        </p:txBody>
      </p:sp>
    </p:spTree>
    <p:extLst>
      <p:ext uri="{BB962C8B-B14F-4D97-AF65-F5344CB8AC3E}">
        <p14:creationId xmlns:p14="http://schemas.microsoft.com/office/powerpoint/2010/main" val="222265791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Delegates</a:t>
            </a:r>
          </a:p>
        </p:txBody>
      </p:sp>
      <p:sp>
        <p:nvSpPr>
          <p:cNvPr id="4" name="Footer Placeholder 3"/>
          <p:cNvSpPr>
            <a:spLocks noGrp="1"/>
          </p:cNvSpPr>
          <p:nvPr>
            <p:ph type="ftr" sz="quarter" idx="11"/>
          </p:nvPr>
        </p:nvSpPr>
        <p:spPr/>
        <p:txBody>
          <a:bodyPr/>
          <a:lstStyle/>
          <a:p>
            <a:r>
              <a:rPr lang="en-PH" dirty="0"/>
              <a:t>https://docs.microsoft.com/en-us/dotnet/csharp/programming-guide/delegates/</a:t>
            </a:r>
            <a:endParaRPr lang="en-PH" dirty="0"/>
          </a:p>
        </p:txBody>
      </p:sp>
      <p:sp>
        <p:nvSpPr>
          <p:cNvPr id="3" name="Content Placeholder 2"/>
          <p:cNvSpPr>
            <a:spLocks noGrp="1"/>
          </p:cNvSpPr>
          <p:nvPr>
            <p:ph idx="1"/>
          </p:nvPr>
        </p:nvSpPr>
        <p:spPr>
          <a:xfrm>
            <a:off x="677334" y="1582057"/>
            <a:ext cx="8596668" cy="4459305"/>
          </a:xfrm>
        </p:spPr>
        <p:txBody>
          <a:bodyPr>
            <a:normAutofit fontScale="92500" lnSpcReduction="10000"/>
          </a:bodyPr>
          <a:lstStyle/>
          <a:p>
            <a:pPr marL="0" indent="0">
              <a:buNone/>
            </a:pPr>
            <a:r>
              <a:rPr lang="en-US" dirty="0"/>
              <a:t>Delegates have the following properties: </a:t>
            </a:r>
          </a:p>
          <a:p>
            <a:r>
              <a:rPr lang="en-US" dirty="0"/>
              <a:t>Delegates are like C++ function pointers but are type safe. </a:t>
            </a:r>
          </a:p>
          <a:p>
            <a:r>
              <a:rPr lang="en-US" dirty="0"/>
              <a:t>Delegates allow methods to be passed as parameters. </a:t>
            </a:r>
          </a:p>
          <a:p>
            <a:r>
              <a:rPr lang="en-US" dirty="0"/>
              <a:t>Delegates can be used to define callback methods. </a:t>
            </a:r>
          </a:p>
          <a:p>
            <a:r>
              <a:rPr lang="en-US" dirty="0"/>
              <a:t>Delegates can be chained together; for example, multiple methods can be called on a single event. </a:t>
            </a:r>
          </a:p>
          <a:p>
            <a:r>
              <a:rPr lang="en-US" dirty="0"/>
              <a:t>Methods do not have to match the delegate type exactly. For more information, see </a:t>
            </a:r>
            <a:r>
              <a:rPr lang="en-US" dirty="0">
                <a:hlinkClick r:id="rId2"/>
              </a:rPr>
              <a:t>Using Variance in Delegates</a:t>
            </a:r>
            <a:r>
              <a:rPr lang="en-US" dirty="0"/>
              <a:t>. </a:t>
            </a:r>
          </a:p>
          <a:p>
            <a:r>
              <a:rPr lang="en-US" dirty="0"/>
              <a:t>C# version 2.0 introduced the concept of </a:t>
            </a:r>
            <a:r>
              <a:rPr lang="en-US" dirty="0">
                <a:hlinkClick r:id="rId3"/>
              </a:rPr>
              <a:t>Anonymous Methods</a:t>
            </a:r>
            <a:r>
              <a:rPr lang="en-US" dirty="0"/>
              <a:t>, which allow code blocks to be passed as parameters in place of a separately defined method. C# 3.0 introduced lambda expressions as a more concise way of writing inline code blocks. Both anonymous methods and lambda expressions (in certain contexts) are compiled to delegate types. Together, these features are now known as anonymous functions. For more information about lambda expressions, see </a:t>
            </a:r>
            <a:r>
              <a:rPr lang="en-US" dirty="0">
                <a:hlinkClick r:id="rId4"/>
              </a:rPr>
              <a:t>Anonymous Functions</a:t>
            </a:r>
            <a:r>
              <a:rPr lang="en-US" dirty="0"/>
              <a:t>. </a:t>
            </a:r>
          </a:p>
        </p:txBody>
      </p:sp>
    </p:spTree>
    <p:extLst>
      <p:ext uri="{BB962C8B-B14F-4D97-AF65-F5344CB8AC3E}">
        <p14:creationId xmlns:p14="http://schemas.microsoft.com/office/powerpoint/2010/main" val="28991600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631</TotalTime>
  <Words>5117</Words>
  <Application>Microsoft Office PowerPoint</Application>
  <PresentationFormat>Custom</PresentationFormat>
  <Paragraphs>429</Paragraphs>
  <Slides>104</Slides>
  <Notes>1</Notes>
  <HiddenSlides>0</HiddenSlides>
  <MMClips>0</MMClips>
  <ScaleCrop>false</ScaleCrop>
  <HeadingPairs>
    <vt:vector size="4" baseType="variant">
      <vt:variant>
        <vt:lpstr>Theme</vt:lpstr>
      </vt:variant>
      <vt:variant>
        <vt:i4>1</vt:i4>
      </vt:variant>
      <vt:variant>
        <vt:lpstr>Slide Titles</vt:lpstr>
      </vt:variant>
      <vt:variant>
        <vt:i4>104</vt:i4>
      </vt:variant>
    </vt:vector>
  </HeadingPairs>
  <TitlesOfParts>
    <vt:vector size="105" baseType="lpstr">
      <vt:lpstr>Facet</vt:lpstr>
      <vt:lpstr>Object-Oriented Programming in C#</vt:lpstr>
      <vt:lpstr>Object-Oriented Programming</vt:lpstr>
      <vt:lpstr>ELI5: Explain Like I'm Five</vt:lpstr>
      <vt:lpstr>Four Pillars of OOP</vt:lpstr>
      <vt:lpstr>Object</vt:lpstr>
      <vt:lpstr>Class</vt:lpstr>
      <vt:lpstr>Classes and Objects  </vt:lpstr>
      <vt:lpstr>Class Members</vt:lpstr>
      <vt:lpstr>Properties and Fields</vt:lpstr>
      <vt:lpstr>Properties and Fields </vt:lpstr>
      <vt:lpstr>Properties and Fields</vt:lpstr>
      <vt:lpstr>Methods</vt:lpstr>
      <vt:lpstr>Methods</vt:lpstr>
      <vt:lpstr>Constructors</vt:lpstr>
      <vt:lpstr>Constructors</vt:lpstr>
      <vt:lpstr>Finalizers</vt:lpstr>
      <vt:lpstr>Events</vt:lpstr>
      <vt:lpstr>Nested Classes</vt:lpstr>
      <vt:lpstr>Access Modifiers and Access Levels</vt:lpstr>
      <vt:lpstr>Instantiating Classes</vt:lpstr>
      <vt:lpstr>Instantiating Classes</vt:lpstr>
      <vt:lpstr>Static Classes and Members</vt:lpstr>
      <vt:lpstr>Static Classes and Members</vt:lpstr>
      <vt:lpstr>Anonymous Types</vt:lpstr>
      <vt:lpstr>Inheritance</vt:lpstr>
      <vt:lpstr>Inheritance</vt:lpstr>
      <vt:lpstr>Inheritance</vt:lpstr>
      <vt:lpstr>Inheritance</vt:lpstr>
      <vt:lpstr>Inheritance</vt:lpstr>
      <vt:lpstr>Abstract and Virtual Methods</vt:lpstr>
      <vt:lpstr>Abstract Base Classes</vt:lpstr>
      <vt:lpstr>Abstract Base Classes</vt:lpstr>
      <vt:lpstr>Abstract Base Classes</vt:lpstr>
      <vt:lpstr>Abstract Base Classes</vt:lpstr>
      <vt:lpstr>Abstract Base Classes</vt:lpstr>
      <vt:lpstr>Abstract Base Classes</vt:lpstr>
      <vt:lpstr>Overriding Members</vt:lpstr>
      <vt:lpstr>Overriding Members</vt:lpstr>
      <vt:lpstr>Polymorphism</vt:lpstr>
      <vt:lpstr>Polymorphism</vt:lpstr>
      <vt:lpstr>Polymorphism</vt:lpstr>
      <vt:lpstr>Virtual Members</vt:lpstr>
      <vt:lpstr>Virtual Members</vt:lpstr>
      <vt:lpstr>Virtual Members</vt:lpstr>
      <vt:lpstr>Hiding Base Class Members</vt:lpstr>
      <vt:lpstr>Hiding Base Class Members</vt:lpstr>
      <vt:lpstr>Hiding Base Class Members</vt:lpstr>
      <vt:lpstr>Preventing Derived Classes from Overriding Virtual Members</vt:lpstr>
      <vt:lpstr>Preventing Derived Classes from Overriding Virtual Members</vt:lpstr>
      <vt:lpstr>Preventing Derived Classes from Overriding Virtual Members</vt:lpstr>
      <vt:lpstr>Preventing Derived Classes from Overriding Virtual Members</vt:lpstr>
      <vt:lpstr>Accessing Base Class Virtual Members from Derived Classes</vt:lpstr>
      <vt:lpstr>Designing Objects</vt:lpstr>
      <vt:lpstr>SOLID</vt:lpstr>
      <vt:lpstr>SOLID</vt:lpstr>
      <vt:lpstr>Programming with C#</vt:lpstr>
      <vt:lpstr>Arrays</vt:lpstr>
      <vt:lpstr>Arrays</vt:lpstr>
      <vt:lpstr>Arrays</vt:lpstr>
      <vt:lpstr>Single-Dimensional Arrays</vt:lpstr>
      <vt:lpstr>Multidimensional Arrays </vt:lpstr>
      <vt:lpstr>Multidimensional Arrays </vt:lpstr>
      <vt:lpstr>Jagged Arrays </vt:lpstr>
      <vt:lpstr>Jagged Arrays </vt:lpstr>
      <vt:lpstr>Jagged Arrays </vt:lpstr>
      <vt:lpstr>Jagged Arrays </vt:lpstr>
      <vt:lpstr>Jagged and Multidimension Arrays </vt:lpstr>
      <vt:lpstr>Collections </vt:lpstr>
      <vt:lpstr>Using a Simple Collection</vt:lpstr>
      <vt:lpstr>Using a Simple Collection</vt:lpstr>
      <vt:lpstr>Using a Simple Collection</vt:lpstr>
      <vt:lpstr>Using a Simple Collection</vt:lpstr>
      <vt:lpstr>Using a Simple Collection</vt:lpstr>
      <vt:lpstr>Kinds of Collections</vt:lpstr>
      <vt:lpstr>System.Collections.Generic Classes</vt:lpstr>
      <vt:lpstr>System.Collections.Generic Classes</vt:lpstr>
      <vt:lpstr>System.Collections.Concurrent Classes</vt:lpstr>
      <vt:lpstr>System.Collections Classes</vt:lpstr>
      <vt:lpstr>System.Collections Classes</vt:lpstr>
      <vt:lpstr>Using LINQ to Access a Collection</vt:lpstr>
      <vt:lpstr>Using LINQ to Access a Collection</vt:lpstr>
      <vt:lpstr>interface </vt:lpstr>
      <vt:lpstr>interface </vt:lpstr>
      <vt:lpstr>interface </vt:lpstr>
      <vt:lpstr>interface</vt:lpstr>
      <vt:lpstr>Exception Handling</vt:lpstr>
      <vt:lpstr>Exception Handling</vt:lpstr>
      <vt:lpstr>Exception Handling</vt:lpstr>
      <vt:lpstr>Exception Handling</vt:lpstr>
      <vt:lpstr>Catch Blocks</vt:lpstr>
      <vt:lpstr>Catch Blocks</vt:lpstr>
      <vt:lpstr>Catch Blocks</vt:lpstr>
      <vt:lpstr>Finally Blocks</vt:lpstr>
      <vt:lpstr>Finally Blocks</vt:lpstr>
      <vt:lpstr>Delegates</vt:lpstr>
      <vt:lpstr>Delegates</vt:lpstr>
      <vt:lpstr>Delegates</vt:lpstr>
      <vt:lpstr>Delegates</vt:lpstr>
      <vt:lpstr>Delegates</vt:lpstr>
      <vt:lpstr>Events </vt:lpstr>
      <vt:lpstr>Events </vt:lpstr>
      <vt:lpstr>Events </vt:lpstr>
      <vt:lpstr>Subscribe to and Unsubscribe from Events </vt:lpstr>
      <vt:lpstr>Publish Events that Conform to .NET Framework Guidelines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dc:title>
  <dc:creator>Jordan Balintac</dc:creator>
  <cp:lastModifiedBy>C#SUC-2017</cp:lastModifiedBy>
  <cp:revision>66</cp:revision>
  <dcterms:created xsi:type="dcterms:W3CDTF">2017-07-02T08:01:25Z</dcterms:created>
  <dcterms:modified xsi:type="dcterms:W3CDTF">2017-07-04T04:37:49Z</dcterms:modified>
</cp:coreProperties>
</file>