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8"/>
  </p:notesMasterIdLst>
  <p:handoutMasterIdLst>
    <p:handoutMasterId r:id="rId149"/>
  </p:handoutMasterIdLst>
  <p:sldIdLst>
    <p:sldId id="256" r:id="rId2"/>
    <p:sldId id="408" r:id="rId3"/>
    <p:sldId id="407" r:id="rId4"/>
    <p:sldId id="409" r:id="rId5"/>
    <p:sldId id="406" r:id="rId6"/>
    <p:sldId id="261" r:id="rId7"/>
    <p:sldId id="263" r:id="rId8"/>
    <p:sldId id="258" r:id="rId9"/>
    <p:sldId id="264" r:id="rId10"/>
    <p:sldId id="415" r:id="rId11"/>
    <p:sldId id="260" r:id="rId12"/>
    <p:sldId id="257" r:id="rId13"/>
    <p:sldId id="265" r:id="rId14"/>
    <p:sldId id="267" r:id="rId15"/>
    <p:sldId id="268" r:id="rId16"/>
    <p:sldId id="270" r:id="rId17"/>
    <p:sldId id="305" r:id="rId18"/>
    <p:sldId id="306" r:id="rId19"/>
    <p:sldId id="307" r:id="rId20"/>
    <p:sldId id="308" r:id="rId21"/>
    <p:sldId id="310" r:id="rId22"/>
    <p:sldId id="311" r:id="rId23"/>
    <p:sldId id="312" r:id="rId24"/>
    <p:sldId id="269" r:id="rId25"/>
    <p:sldId id="271" r:id="rId26"/>
    <p:sldId id="272" r:id="rId27"/>
    <p:sldId id="273" r:id="rId28"/>
    <p:sldId id="274" r:id="rId29"/>
    <p:sldId id="276" r:id="rId30"/>
    <p:sldId id="277" r:id="rId31"/>
    <p:sldId id="278" r:id="rId32"/>
    <p:sldId id="279" r:id="rId33"/>
    <p:sldId id="410" r:id="rId34"/>
    <p:sldId id="280" r:id="rId35"/>
    <p:sldId id="281"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3" r:id="rId56"/>
    <p:sldId id="304" r:id="rId57"/>
    <p:sldId id="313" r:id="rId58"/>
    <p:sldId id="314" r:id="rId59"/>
    <p:sldId id="315" r:id="rId60"/>
    <p:sldId id="316" r:id="rId61"/>
    <p:sldId id="318" r:id="rId62"/>
    <p:sldId id="320" r:id="rId63"/>
    <p:sldId id="321" r:id="rId64"/>
    <p:sldId id="319"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8" r:id="rId79"/>
    <p:sldId id="356" r:id="rId80"/>
    <p:sldId id="357" r:id="rId81"/>
    <p:sldId id="358" r:id="rId82"/>
    <p:sldId id="360" r:id="rId83"/>
    <p:sldId id="361" r:id="rId84"/>
    <p:sldId id="362" r:id="rId85"/>
    <p:sldId id="363" r:id="rId86"/>
    <p:sldId id="359" r:id="rId87"/>
    <p:sldId id="364" r:id="rId88"/>
    <p:sldId id="365" r:id="rId89"/>
    <p:sldId id="366" r:id="rId90"/>
    <p:sldId id="367" r:id="rId91"/>
    <p:sldId id="368" r:id="rId92"/>
    <p:sldId id="369" r:id="rId93"/>
    <p:sldId id="370" r:id="rId94"/>
    <p:sldId id="339" r:id="rId95"/>
    <p:sldId id="340" r:id="rId96"/>
    <p:sldId id="341" r:id="rId97"/>
    <p:sldId id="342" r:id="rId98"/>
    <p:sldId id="343" r:id="rId99"/>
    <p:sldId id="344" r:id="rId100"/>
    <p:sldId id="345" r:id="rId101"/>
    <p:sldId id="346" r:id="rId102"/>
    <p:sldId id="352" r:id="rId103"/>
    <p:sldId id="347" r:id="rId104"/>
    <p:sldId id="348" r:id="rId105"/>
    <p:sldId id="350" r:id="rId106"/>
    <p:sldId id="351" r:id="rId107"/>
    <p:sldId id="353" r:id="rId108"/>
    <p:sldId id="371" r:id="rId109"/>
    <p:sldId id="372" r:id="rId110"/>
    <p:sldId id="373" r:id="rId111"/>
    <p:sldId id="374" r:id="rId112"/>
    <p:sldId id="375" r:id="rId113"/>
    <p:sldId id="376" r:id="rId114"/>
    <p:sldId id="377" r:id="rId115"/>
    <p:sldId id="378" r:id="rId116"/>
    <p:sldId id="379" r:id="rId117"/>
    <p:sldId id="380" r:id="rId118"/>
    <p:sldId id="381" r:id="rId119"/>
    <p:sldId id="354" r:id="rId120"/>
    <p:sldId id="355"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7" r:id="rId136"/>
    <p:sldId id="398" r:id="rId137"/>
    <p:sldId id="399" r:id="rId138"/>
    <p:sldId id="400" r:id="rId139"/>
    <p:sldId id="401" r:id="rId140"/>
    <p:sldId id="402" r:id="rId141"/>
    <p:sldId id="403" r:id="rId142"/>
    <p:sldId id="404" r:id="rId143"/>
    <p:sldId id="405" r:id="rId144"/>
    <p:sldId id="412" r:id="rId145"/>
    <p:sldId id="413" r:id="rId146"/>
    <p:sldId id="414" r:id="rId1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6030ED-DEB0-4FA5-B959-CB7604BDE983}">
          <p14:sldIdLst>
            <p14:sldId id="256"/>
            <p14:sldId id="408"/>
            <p14:sldId id="407"/>
            <p14:sldId id="409"/>
            <p14:sldId id="406"/>
            <p14:sldId id="261"/>
            <p14:sldId id="263"/>
            <p14:sldId id="258"/>
            <p14:sldId id="264"/>
            <p14:sldId id="415"/>
            <p14:sldId id="260"/>
            <p14:sldId id="257"/>
            <p14:sldId id="265"/>
            <p14:sldId id="267"/>
            <p14:sldId id="268"/>
            <p14:sldId id="270"/>
            <p14:sldId id="305"/>
            <p14:sldId id="306"/>
            <p14:sldId id="307"/>
            <p14:sldId id="308"/>
            <p14:sldId id="310"/>
            <p14:sldId id="311"/>
            <p14:sldId id="312"/>
            <p14:sldId id="269"/>
            <p14:sldId id="271"/>
            <p14:sldId id="272"/>
            <p14:sldId id="273"/>
            <p14:sldId id="274"/>
            <p14:sldId id="276"/>
            <p14:sldId id="277"/>
            <p14:sldId id="278"/>
            <p14:sldId id="279"/>
            <p14:sldId id="410"/>
            <p14:sldId id="280"/>
            <p14:sldId id="281"/>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3"/>
            <p14:sldId id="304"/>
            <p14:sldId id="313"/>
            <p14:sldId id="314"/>
            <p14:sldId id="315"/>
            <p14:sldId id="316"/>
            <p14:sldId id="318"/>
            <p14:sldId id="320"/>
            <p14:sldId id="321"/>
            <p14:sldId id="319"/>
            <p14:sldId id="322"/>
            <p14:sldId id="323"/>
            <p14:sldId id="324"/>
            <p14:sldId id="325"/>
            <p14:sldId id="326"/>
            <p14:sldId id="327"/>
            <p14:sldId id="328"/>
            <p14:sldId id="329"/>
            <p14:sldId id="330"/>
            <p14:sldId id="331"/>
            <p14:sldId id="332"/>
            <p14:sldId id="333"/>
            <p14:sldId id="334"/>
            <p14:sldId id="338"/>
            <p14:sldId id="356"/>
            <p14:sldId id="357"/>
            <p14:sldId id="358"/>
            <p14:sldId id="360"/>
            <p14:sldId id="361"/>
            <p14:sldId id="362"/>
            <p14:sldId id="363"/>
            <p14:sldId id="359"/>
            <p14:sldId id="364"/>
            <p14:sldId id="365"/>
            <p14:sldId id="366"/>
            <p14:sldId id="367"/>
            <p14:sldId id="368"/>
            <p14:sldId id="369"/>
            <p14:sldId id="370"/>
            <p14:sldId id="339"/>
            <p14:sldId id="340"/>
            <p14:sldId id="341"/>
            <p14:sldId id="342"/>
            <p14:sldId id="343"/>
            <p14:sldId id="344"/>
            <p14:sldId id="345"/>
            <p14:sldId id="346"/>
            <p14:sldId id="352"/>
            <p14:sldId id="347"/>
            <p14:sldId id="348"/>
            <p14:sldId id="350"/>
            <p14:sldId id="351"/>
            <p14:sldId id="353"/>
            <p14:sldId id="371"/>
            <p14:sldId id="372"/>
            <p14:sldId id="373"/>
            <p14:sldId id="374"/>
            <p14:sldId id="375"/>
            <p14:sldId id="376"/>
            <p14:sldId id="377"/>
            <p14:sldId id="378"/>
            <p14:sldId id="379"/>
            <p14:sldId id="380"/>
            <p14:sldId id="381"/>
            <p14:sldId id="354"/>
            <p14:sldId id="355"/>
            <p14:sldId id="382"/>
            <p14:sldId id="383"/>
            <p14:sldId id="384"/>
            <p14:sldId id="385"/>
            <p14:sldId id="386"/>
            <p14:sldId id="387"/>
            <p14:sldId id="388"/>
            <p14:sldId id="389"/>
            <p14:sldId id="390"/>
            <p14:sldId id="391"/>
            <p14:sldId id="392"/>
            <p14:sldId id="393"/>
            <p14:sldId id="394"/>
            <p14:sldId id="395"/>
            <p14:sldId id="397"/>
            <p14:sldId id="398"/>
            <p14:sldId id="399"/>
            <p14:sldId id="400"/>
            <p14:sldId id="401"/>
            <p14:sldId id="402"/>
            <p14:sldId id="403"/>
            <p14:sldId id="404"/>
            <p14:sldId id="405"/>
            <p14:sldId id="412"/>
            <p14:sldId id="413"/>
            <p14:sldId id="41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79812" autoAdjust="0"/>
  </p:normalViewPr>
  <p:slideViewPr>
    <p:cSldViewPr snapToGrid="0">
      <p:cViewPr varScale="1">
        <p:scale>
          <a:sx n="91" d="100"/>
          <a:sy n="91" d="100"/>
        </p:scale>
        <p:origin x="126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A47415-C195-4C9B-A420-D778FF33638B}" type="datetimeFigureOut">
              <a:rPr lang="en-PH" smtClean="0"/>
              <a:t>02/07/2017</a:t>
            </a:fld>
            <a:endParaRPr lang="en-PH"/>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26AF0-D676-461D-B809-AE1BDDB6E74D}" type="slidenum">
              <a:rPr lang="en-PH" smtClean="0"/>
              <a:t>‹#›</a:t>
            </a:fld>
            <a:endParaRPr lang="en-PH"/>
          </a:p>
        </p:txBody>
      </p:sp>
    </p:spTree>
    <p:extLst>
      <p:ext uri="{BB962C8B-B14F-4D97-AF65-F5344CB8AC3E}">
        <p14:creationId xmlns:p14="http://schemas.microsoft.com/office/powerpoint/2010/main" val="815432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A8BF3-117B-4BE3-AB31-E30379DA3708}" type="datetimeFigureOut">
              <a:rPr lang="en-PH" smtClean="0"/>
              <a:t>02/07/2017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23F5A-E5E3-4EF1-A418-18E93E4B7FFA}" type="slidenum">
              <a:rPr lang="en-PH" smtClean="0"/>
              <a:t>‹#›</a:t>
            </a:fld>
            <a:endParaRPr lang="en-PH"/>
          </a:p>
        </p:txBody>
      </p:sp>
    </p:spTree>
    <p:extLst>
      <p:ext uri="{BB962C8B-B14F-4D97-AF65-F5344CB8AC3E}">
        <p14:creationId xmlns:p14="http://schemas.microsoft.com/office/powerpoint/2010/main" val="177687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docs.microsoft.com/en-us/dotnet/api/system.datetime" TargetMode="External"/><Relationship Id="rId13" Type="http://schemas.openxmlformats.org/officeDocument/2006/relationships/hyperlink" Target="https://docs.microsoft.com/en-us/dotnet/api/system.int64" TargetMode="External"/><Relationship Id="rId18" Type="http://schemas.openxmlformats.org/officeDocument/2006/relationships/hyperlink" Target="https://docs.microsoft.com/en-us/dotnet/api/system.uint64" TargetMode="External"/><Relationship Id="rId3" Type="http://schemas.openxmlformats.org/officeDocument/2006/relationships/hyperlink" Target="https://docs.microsoft.com/en-us/dotnet/api/system.object" TargetMode="External"/><Relationship Id="rId7" Type="http://schemas.openxmlformats.org/officeDocument/2006/relationships/hyperlink" Target="https://docs.microsoft.com/en-us/dotnet/api/system.char" TargetMode="External"/><Relationship Id="rId12" Type="http://schemas.openxmlformats.org/officeDocument/2006/relationships/hyperlink" Target="https://docs.microsoft.com/en-us/dotnet/api/system.int32" TargetMode="External"/><Relationship Id="rId17" Type="http://schemas.openxmlformats.org/officeDocument/2006/relationships/hyperlink" Target="https://docs.microsoft.com/en-us/dotnet/api/system.uint32" TargetMode="External"/><Relationship Id="rId2" Type="http://schemas.openxmlformats.org/officeDocument/2006/relationships/slide" Target="../slides/slide25.xml"/><Relationship Id="rId16" Type="http://schemas.openxmlformats.org/officeDocument/2006/relationships/hyperlink" Target="https://docs.microsoft.com/en-us/dotnet/api/system.uint16" TargetMode="External"/><Relationship Id="rId20" Type="http://schemas.openxmlformats.org/officeDocument/2006/relationships/hyperlink" Target="https://docs.microsoft.com/en-us/dotnet/api/system.flagsattribute" TargetMode="External"/><Relationship Id="rId1" Type="http://schemas.openxmlformats.org/officeDocument/2006/relationships/notesMaster" Target="../notesMasters/notesMaster1.xml"/><Relationship Id="rId6" Type="http://schemas.openxmlformats.org/officeDocument/2006/relationships/hyperlink" Target="https://docs.microsoft.com/en-us/dotnet/api/system.byte" TargetMode="External"/><Relationship Id="rId11" Type="http://schemas.openxmlformats.org/officeDocument/2006/relationships/hyperlink" Target="https://docs.microsoft.com/en-us/dotnet/api/system.int16" TargetMode="External"/><Relationship Id="rId5" Type="http://schemas.openxmlformats.org/officeDocument/2006/relationships/hyperlink" Target="https://docs.microsoft.com/en-us/dotnet/api/system.boolean" TargetMode="External"/><Relationship Id="rId15" Type="http://schemas.openxmlformats.org/officeDocument/2006/relationships/hyperlink" Target="https://docs.microsoft.com/en-us/dotnet/api/system.single" TargetMode="External"/><Relationship Id="rId10" Type="http://schemas.openxmlformats.org/officeDocument/2006/relationships/hyperlink" Target="https://docs.microsoft.com/en-us/dotnet/api/system.double" TargetMode="External"/><Relationship Id="rId19" Type="http://schemas.openxmlformats.org/officeDocument/2006/relationships/hyperlink" Target="https://docs.microsoft.com/en-us/dotnet/api/system.enum" TargetMode="External"/><Relationship Id="rId4" Type="http://schemas.openxmlformats.org/officeDocument/2006/relationships/hyperlink" Target="https://docs.microsoft.com/en-us/dotnet/api/system.valuetype" TargetMode="External"/><Relationship Id="rId9" Type="http://schemas.openxmlformats.org/officeDocument/2006/relationships/hyperlink" Target="https://docs.microsoft.com/en-us/dotnet/api/system.decimal" TargetMode="External"/><Relationship Id="rId14" Type="http://schemas.openxmlformats.org/officeDocument/2006/relationships/hyperlink" Target="https://docs.microsoft.com/en-us/dotnet/api/system.sbyte"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dotnet/api/system.objec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docs.microsoft.com/en-us/dotnet/api/system.datetime" TargetMode="External"/><Relationship Id="rId13" Type="http://schemas.openxmlformats.org/officeDocument/2006/relationships/hyperlink" Target="https://docs.microsoft.com/en-us/dotnet/api/system.int64" TargetMode="External"/><Relationship Id="rId18" Type="http://schemas.openxmlformats.org/officeDocument/2006/relationships/hyperlink" Target="https://docs.microsoft.com/en-us/dotnet/api/system.uint64" TargetMode="External"/><Relationship Id="rId3" Type="http://schemas.openxmlformats.org/officeDocument/2006/relationships/hyperlink" Target="https://docs.microsoft.com/en-us/dotnet/api/system.valuetype" TargetMode="External"/><Relationship Id="rId7" Type="http://schemas.openxmlformats.org/officeDocument/2006/relationships/hyperlink" Target="https://docs.microsoft.com/en-us/dotnet/api/system.char" TargetMode="External"/><Relationship Id="rId12" Type="http://schemas.openxmlformats.org/officeDocument/2006/relationships/hyperlink" Target="https://docs.microsoft.com/en-us/dotnet/api/system.int32" TargetMode="External"/><Relationship Id="rId17" Type="http://schemas.openxmlformats.org/officeDocument/2006/relationships/hyperlink" Target="https://docs.microsoft.com/en-us/dotnet/api/system.uint32" TargetMode="External"/><Relationship Id="rId2" Type="http://schemas.openxmlformats.org/officeDocument/2006/relationships/slide" Target="../slides/slide28.xml"/><Relationship Id="rId16" Type="http://schemas.openxmlformats.org/officeDocument/2006/relationships/hyperlink" Target="https://docs.microsoft.com/en-us/dotnet/api/system.uint16" TargetMode="External"/><Relationship Id="rId1" Type="http://schemas.openxmlformats.org/officeDocument/2006/relationships/notesMaster" Target="../notesMasters/notesMaster1.xml"/><Relationship Id="rId6" Type="http://schemas.openxmlformats.org/officeDocument/2006/relationships/hyperlink" Target="https://docs.microsoft.com/en-us/dotnet/api/system.byte" TargetMode="External"/><Relationship Id="rId11" Type="http://schemas.openxmlformats.org/officeDocument/2006/relationships/hyperlink" Target="https://docs.microsoft.com/en-us/dotnet/api/system.int16" TargetMode="External"/><Relationship Id="rId5" Type="http://schemas.openxmlformats.org/officeDocument/2006/relationships/hyperlink" Target="https://docs.microsoft.com/en-us/dotnet/api/system.boolean" TargetMode="External"/><Relationship Id="rId15" Type="http://schemas.openxmlformats.org/officeDocument/2006/relationships/hyperlink" Target="https://docs.microsoft.com/en-us/dotnet/api/system.single" TargetMode="External"/><Relationship Id="rId10" Type="http://schemas.openxmlformats.org/officeDocument/2006/relationships/hyperlink" Target="https://docs.microsoft.com/en-us/dotnet/api/system.double" TargetMode="External"/><Relationship Id="rId4" Type="http://schemas.openxmlformats.org/officeDocument/2006/relationships/hyperlink" Target="https://docs.microsoft.com/en-us/dotnet/api/system.object" TargetMode="External"/><Relationship Id="rId9" Type="http://schemas.openxmlformats.org/officeDocument/2006/relationships/hyperlink" Target="https://docs.microsoft.com/en-us/dotnet/api/system.decimal" TargetMode="External"/><Relationship Id="rId14" Type="http://schemas.openxmlformats.org/officeDocument/2006/relationships/hyperlink" Target="https://docs.microsoft.com/en-us/dotnet/api/system.sbyte" TargetMode="External"/></Relationships>
</file>

<file path=ppt/notesSlides/_rels/notesSlide2.xml.rels><?xml version="1.0" encoding="UTF-8" standalone="yes"?>
<Relationships xmlns="http://schemas.openxmlformats.org/package/2006/relationships"><Relationship Id="rId13" Type="http://schemas.openxmlformats.org/officeDocument/2006/relationships/hyperlink" Target="https://en.wikipedia.org/wiki/Process_virtual_machine" TargetMode="External"/><Relationship Id="rId18" Type="http://schemas.openxmlformats.org/officeDocument/2006/relationships/hyperlink" Target="https://en.wikipedia.org/wiki/Data_access" TargetMode="External"/><Relationship Id="rId26" Type="http://schemas.openxmlformats.org/officeDocument/2006/relationships/hyperlink" Target="https://en.wikipedia.org/wiki/Microsoft_Visual_Studio" TargetMode="External"/><Relationship Id="rId39" Type="http://schemas.openxmlformats.org/officeDocument/2006/relationships/hyperlink" Target="https://en.wikipedia.org/wiki/.NET_Micro_Framework" TargetMode="External"/><Relationship Id="rId3" Type="http://schemas.openxmlformats.org/officeDocument/2006/relationships/hyperlink" Target="https://en.wikipedia.org/wiki/Software_framework" TargetMode="External"/><Relationship Id="rId21" Type="http://schemas.openxmlformats.org/officeDocument/2006/relationships/hyperlink" Target="https://en.wikipedia.org/wiki/Web_application" TargetMode="External"/><Relationship Id="rId34" Type="http://schemas.openxmlformats.org/officeDocument/2006/relationships/hyperlink" Target="https://en.wikipedia.org/wiki/Browser_extension" TargetMode="External"/><Relationship Id="rId42" Type="http://schemas.openxmlformats.org/officeDocument/2006/relationships/hyperlink" Target="https://en.wikipedia.org/wiki/Mono_(software)" TargetMode="External"/><Relationship Id="rId47" Type="http://schemas.openxmlformats.org/officeDocument/2006/relationships/hyperlink" Target="https://en.wikipedia.org/wiki/Universal_Windows_Platform" TargetMode="External"/><Relationship Id="rId7" Type="http://schemas.openxmlformats.org/officeDocument/2006/relationships/hyperlink" Target="https://en.wikipedia.org/wiki/Framework_Class_Library" TargetMode="External"/><Relationship Id="rId12" Type="http://schemas.openxmlformats.org/officeDocument/2006/relationships/hyperlink" Target="https://en.wikipedia.org/wiki/Common_Language_Runtime" TargetMode="External"/><Relationship Id="rId17" Type="http://schemas.openxmlformats.org/officeDocument/2006/relationships/hyperlink" Target="https://en.wikipedia.org/wiki/User_interface" TargetMode="External"/><Relationship Id="rId25" Type="http://schemas.openxmlformats.org/officeDocument/2006/relationships/hyperlink" Target="https://en.wikipedia.org/wiki/Integrated_development_environment" TargetMode="External"/><Relationship Id="rId33" Type="http://schemas.openxmlformats.org/officeDocument/2006/relationships/hyperlink" Target="https://en.wikipedia.org/wiki/Operating_system" TargetMode="External"/><Relationship Id="rId38" Type="http://schemas.openxmlformats.org/officeDocument/2006/relationships/hyperlink" Target="https://en.wikipedia.org/wiki/Smartphone" TargetMode="External"/><Relationship Id="rId46" Type="http://schemas.openxmlformats.org/officeDocument/2006/relationships/hyperlink" Target="https://en.wikipedia.org/wiki/.NET_Framework#.NET_Core" TargetMode="External"/><Relationship Id="rId2" Type="http://schemas.openxmlformats.org/officeDocument/2006/relationships/slide" Target="../slides/slide6.xml"/><Relationship Id="rId16" Type="http://schemas.openxmlformats.org/officeDocument/2006/relationships/hyperlink" Target="https://en.wikipedia.org/wiki/Managed_code" TargetMode="External"/><Relationship Id="rId20" Type="http://schemas.openxmlformats.org/officeDocument/2006/relationships/hyperlink" Target="https://en.wikipedia.org/wiki/Cryptography" TargetMode="External"/><Relationship Id="rId29" Type="http://schemas.openxmlformats.org/officeDocument/2006/relationships/hyperlink" Target="https://en.wikipedia.org/wiki/Free_and_open-source_software" TargetMode="External"/><Relationship Id="rId41" Type="http://schemas.openxmlformats.org/officeDocument/2006/relationships/hyperlink" Target="https://en.wikipedia.org/wiki/Web_browser" TargetMode="External"/><Relationship Id="rId1" Type="http://schemas.openxmlformats.org/officeDocument/2006/relationships/notesMaster" Target="../notesMasters/notesMaster1.xml"/><Relationship Id="rId6" Type="http://schemas.openxmlformats.org/officeDocument/2006/relationships/hyperlink" Target="https://en.wikipedia.org/wiki/Class_library" TargetMode="External"/><Relationship Id="rId11" Type="http://schemas.openxmlformats.org/officeDocument/2006/relationships/hyperlink" Target="https://en.wikipedia.org/wiki/Computer_hardware" TargetMode="External"/><Relationship Id="rId24" Type="http://schemas.openxmlformats.org/officeDocument/2006/relationships/hyperlink" Target="https://en.wikipedia.org/wiki/Source_code" TargetMode="External"/><Relationship Id="rId32" Type="http://schemas.openxmlformats.org/officeDocument/2006/relationships/hyperlink" Target="https://en.wikipedia.org/wiki/Embedded_device" TargetMode="External"/><Relationship Id="rId37" Type="http://schemas.openxmlformats.org/officeDocument/2006/relationships/hyperlink" Target="https://en.wikipedia.org/wiki/Windows_Mobile" TargetMode="External"/><Relationship Id="rId40" Type="http://schemas.openxmlformats.org/officeDocument/2006/relationships/hyperlink" Target="https://en.wikipedia.org/wiki/Silverlight" TargetMode="External"/><Relationship Id="rId45" Type="http://schemas.openxmlformats.org/officeDocument/2006/relationships/hyperlink" Target="https://en.wikipedia.org/wiki/Game_engine" TargetMode="External"/><Relationship Id="rId5" Type="http://schemas.openxmlformats.org/officeDocument/2006/relationships/hyperlink" Target="https://en.wikipedia.org/wiki/Microsoft_Windows" TargetMode="External"/><Relationship Id="rId15" Type="http://schemas.openxmlformats.org/officeDocument/2006/relationships/hyperlink" Target="https://en.wikipedia.org/wiki/Exception_handling" TargetMode="External"/><Relationship Id="rId23" Type="http://schemas.openxmlformats.org/officeDocument/2006/relationships/hyperlink" Target="https://en.wikipedia.org/wiki/Computer_networking" TargetMode="External"/><Relationship Id="rId28" Type="http://schemas.openxmlformats.org/officeDocument/2006/relationships/hyperlink" Target="https://en.wikipedia.org/wiki/Software_standard" TargetMode="External"/><Relationship Id="rId36" Type="http://schemas.openxmlformats.org/officeDocument/2006/relationships/hyperlink" Target="https://en.wikipedia.org/wiki/Windows_CE" TargetMode="External"/><Relationship Id="rId49" Type="http://schemas.openxmlformats.org/officeDocument/2006/relationships/hyperlink" Target="https://en.wikipedia.org/wiki/Cloud_computing" TargetMode="External"/><Relationship Id="rId10" Type="http://schemas.openxmlformats.org/officeDocument/2006/relationships/hyperlink" Target="https://en.wikipedia.org/wiki/Software" TargetMode="External"/><Relationship Id="rId19" Type="http://schemas.openxmlformats.org/officeDocument/2006/relationships/hyperlink" Target="https://en.wikipedia.org/wiki/Database_connection" TargetMode="External"/><Relationship Id="rId31" Type="http://schemas.openxmlformats.org/officeDocument/2006/relationships/hyperlink" Target="https://en.wikipedia.org/wiki/Mobile_computing" TargetMode="External"/><Relationship Id="rId44" Type="http://schemas.openxmlformats.org/officeDocument/2006/relationships/hyperlink" Target="https://en.wikipedia.org/wiki/IOS"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ki/Programming_language" TargetMode="External"/><Relationship Id="rId14" Type="http://schemas.openxmlformats.org/officeDocument/2006/relationships/hyperlink" Target="https://en.wikipedia.org/wiki/Memory_management" TargetMode="External"/><Relationship Id="rId22" Type="http://schemas.openxmlformats.org/officeDocument/2006/relationships/hyperlink" Target="https://en.wikipedia.org/wiki/Algorithm" TargetMode="External"/><Relationship Id="rId27" Type="http://schemas.openxmlformats.org/officeDocument/2006/relationships/hyperlink" Target="https://en.wikipedia.org/wiki/Proprietary_software" TargetMode="External"/><Relationship Id="rId30" Type="http://schemas.openxmlformats.org/officeDocument/2006/relationships/hyperlink" Target="https://en.wikipedia.org/wiki/Software_patent" TargetMode="External"/><Relationship Id="rId35" Type="http://schemas.openxmlformats.org/officeDocument/2006/relationships/hyperlink" Target="https://en.wikipedia.org/wiki/.NET_Compact_Framework" TargetMode="External"/><Relationship Id="rId43" Type="http://schemas.openxmlformats.org/officeDocument/2006/relationships/hyperlink" Target="https://en.wikipedia.org/wiki/Android_(operating_system)" TargetMode="External"/><Relationship Id="rId48" Type="http://schemas.openxmlformats.org/officeDocument/2006/relationships/hyperlink" Target="https://en.wikipedia.org/wiki/Cross-platform" TargetMode="External"/><Relationship Id="rId8" Type="http://schemas.openxmlformats.org/officeDocument/2006/relationships/hyperlink" Target="https://en.wikipedia.org/wiki/Language_interoperability"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dotnet/api/system.enum"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docs.microsoft.com/en-us/dotnet/api/system.uint64" TargetMode="External"/><Relationship Id="rId5" Type="http://schemas.openxmlformats.org/officeDocument/2006/relationships/hyperlink" Target="https://docs.microsoft.com/en-us/dotnet/api/system.int32" TargetMode="External"/><Relationship Id="rId4" Type="http://schemas.openxmlformats.org/officeDocument/2006/relationships/hyperlink" Target="https://docs.microsoft.com/en-us/dotnet/api/system.byte"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dotnet/api/system.flagsattribut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dotnet/api/system.icomparable" TargetMode="External"/><Relationship Id="rId7" Type="http://schemas.openxmlformats.org/officeDocument/2006/relationships/hyperlink" Target="https://docs.microsoft.com/en-us/dotnet/api/system.collections.generic.ienumerable-1"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docs.microsoft.com/en-us/dotnet/api/system.collections.ienumerable" TargetMode="External"/><Relationship Id="rId5" Type="http://schemas.openxmlformats.org/officeDocument/2006/relationships/hyperlink" Target="https://docs.microsoft.com/en-us/dotnet/api/system.iequatable-1" TargetMode="External"/><Relationship Id="rId4" Type="http://schemas.openxmlformats.org/officeDocument/2006/relationships/hyperlink" Target="https://docs.microsoft.com/en-us/dotnet/api/system.icomparable-1"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dotnet/api/system.icomparable" TargetMode="External"/><Relationship Id="rId7" Type="http://schemas.openxmlformats.org/officeDocument/2006/relationships/hyperlink" Target="https://docs.microsoft.com/en-us/dotnet/api/system.collections.generic.ienumerable-1"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docs.microsoft.com/en-us/dotnet/api/system.collections.ienumerable" TargetMode="External"/><Relationship Id="rId5" Type="http://schemas.openxmlformats.org/officeDocument/2006/relationships/hyperlink" Target="https://docs.microsoft.com/en-us/dotnet/api/system.iequatable-1" TargetMode="External"/><Relationship Id="rId4" Type="http://schemas.openxmlformats.org/officeDocument/2006/relationships/hyperlink" Target="https://docs.microsoft.com/en-us/dotnet/api/system.icomparable-1"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docs.microsoft.com/en-us/dotnet/api/system.delegate.combine"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api/system.multicastdelegate"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docs.microsoft.com/en-us/dotnet/api/system.delegate" TargetMode="External"/><Relationship Id="rId5" Type="http://schemas.openxmlformats.org/officeDocument/2006/relationships/hyperlink" Target="https://docs.microsoft.com/en-us/dotnet/api/system.delegate.createdelegate#System_Delegate_CreateDelegate_System_Type_System_Object_System_Reflection_MethodInfo_" TargetMode="External"/><Relationship Id="rId10" Type="http://schemas.openxmlformats.org/officeDocument/2006/relationships/hyperlink" Target="https://docs.microsoft.com/en-us/dotnet/api/system.delegate.getinvocationlist" TargetMode="External"/><Relationship Id="rId4" Type="http://schemas.openxmlformats.org/officeDocument/2006/relationships/hyperlink" Target="https://docs.microsoft.com/en-us/dotnet/api/system.object" TargetMode="External"/><Relationship Id="rId9" Type="http://schemas.openxmlformats.org/officeDocument/2006/relationships/hyperlink" Target="https://docs.microsoft.com/en-us/dotnet/api/system.delegate.remove"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dotnet/api/system.attribute"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ocs.microsoft.com/en-us/dotnet/api/system.attributeusageattribute"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Ecma_International" TargetMode="External"/><Relationship Id="rId13" Type="http://schemas.openxmlformats.org/officeDocument/2006/relationships/hyperlink" Target="https://en.wikipedia.org/wiki/.NET_Framework#cite_note-5" TargetMode="External"/><Relationship Id="rId18" Type="http://schemas.openxmlformats.org/officeDocument/2006/relationships/hyperlink" Target="https://en.wikipedia.org/wiki/.NET_Framework#cite_note-Ms-RSL-dab-7" TargetMode="External"/><Relationship Id="rId26" Type="http://schemas.openxmlformats.org/officeDocument/2006/relationships/hyperlink" Target="https://en.wikipedia.org/wiki/Shared_Source_Common_Language_Infrastructure" TargetMode="External"/><Relationship Id="rId39" Type="http://schemas.openxmlformats.org/officeDocument/2006/relationships/hyperlink" Target="https://en.wikipedia.org/wiki/.NET_Framework#cite_note-Microsoft_PP_Mono-17" TargetMode="External"/><Relationship Id="rId3" Type="http://schemas.openxmlformats.org/officeDocument/2006/relationships/hyperlink" Target="https://en.wikipedia.org/wiki/Microsoft" TargetMode="External"/><Relationship Id="rId21" Type="http://schemas.openxmlformats.org/officeDocument/2006/relationships/hyperlink" Target="https://en.wikipedia.org/wiki/.NET_Framework#cite_note-9" TargetMode="External"/><Relationship Id="rId34" Type="http://schemas.openxmlformats.org/officeDocument/2006/relationships/hyperlink" Target="https://en.wikipedia.org/wiki/Build_(developer_conference)" TargetMode="External"/><Relationship Id="rId42" Type="http://schemas.openxmlformats.org/officeDocument/2006/relationships/hyperlink" Target="https://en.wikipedia.org/wiki/.NET_Framework#cite_note-ms-pr-dotnetcore-oss-19" TargetMode="External"/><Relationship Id="rId7" Type="http://schemas.openxmlformats.org/officeDocument/2006/relationships/hyperlink" Target="https://en.wikipedia.org/wiki/C_Sharp_(programming_language)" TargetMode="External"/><Relationship Id="rId12" Type="http://schemas.openxmlformats.org/officeDocument/2006/relationships/hyperlink" Target="https://en.wikipedia.org/wiki/.NET_Framework#cite_note-4" TargetMode="External"/><Relationship Id="rId17" Type="http://schemas.openxmlformats.org/officeDocument/2006/relationships/hyperlink" Target="https://en.wikipedia.org/wiki/Microsoft_Reference_Source_License" TargetMode="External"/><Relationship Id="rId25" Type="http://schemas.openxmlformats.org/officeDocument/2006/relationships/hyperlink" Target="https://en.wikipedia.org/wiki/.NET_Framework#cite_note-icaza-dotnetcore-oss-10" TargetMode="External"/><Relationship Id="rId33" Type="http://schemas.openxmlformats.org/officeDocument/2006/relationships/hyperlink" Target="https://en.wikipedia.org/wiki/.NET_Framework#cite_note-dotnet-patent-promise-14" TargetMode="External"/><Relationship Id="rId38" Type="http://schemas.openxmlformats.org/officeDocument/2006/relationships/hyperlink" Target="https://en.wikipedia.org/wiki/.NET_Framework#cite_note-Ferraira1-16" TargetMode="External"/><Relationship Id="rId2" Type="http://schemas.openxmlformats.org/officeDocument/2006/relationships/slide" Target="../slides/slide7.xml"/><Relationship Id="rId16" Type="http://schemas.openxmlformats.org/officeDocument/2006/relationships/hyperlink" Target="https://en.wikipedia.org/wiki/Source_code" TargetMode="External"/><Relationship Id="rId20" Type="http://schemas.openxmlformats.org/officeDocument/2006/relationships/hyperlink" Target="https://en.wikipedia.org/wiki/Scott_Guthrie" TargetMode="External"/><Relationship Id="rId29" Type="http://schemas.openxmlformats.org/officeDocument/2006/relationships/hyperlink" Target="https://en.wikipedia.org/wiki/.NET_Framework#cite_note-dotnetcore-github-12" TargetMode="External"/><Relationship Id="rId41" Type="http://schemas.openxmlformats.org/officeDocument/2006/relationships/hyperlink" Target="https://en.wikipedia.org/wiki/.NET_Framework#cite_note-Friedman2-18" TargetMode="External"/><Relationship Id="rId1" Type="http://schemas.openxmlformats.org/officeDocument/2006/relationships/notesMaster" Target="../notesMasters/notesMaster1.xml"/><Relationship Id="rId6" Type="http://schemas.openxmlformats.org/officeDocument/2006/relationships/hyperlink" Target="https://en.wikipedia.org/wiki/Common_Language_Infrastructure" TargetMode="External"/><Relationship Id="rId11" Type="http://schemas.openxmlformats.org/officeDocument/2006/relationships/hyperlink" Target="https://en.wikipedia.org/wiki/International_Organisation_for_Standardisation" TargetMode="External"/><Relationship Id="rId24" Type="http://schemas.openxmlformats.org/officeDocument/2006/relationships/hyperlink" Target="https://en.wikipedia.org/wiki/Miguel_de_Icaza" TargetMode="External"/><Relationship Id="rId32" Type="http://schemas.openxmlformats.org/officeDocument/2006/relationships/hyperlink" Target="https://en.wikipedia.org/wiki/Loophole" TargetMode="External"/><Relationship Id="rId37" Type="http://schemas.openxmlformats.org/officeDocument/2006/relationships/hyperlink" Target="https://en.wikipedia.org/wiki/.NET_Framework#cite_note-15" TargetMode="External"/><Relationship Id="rId40" Type="http://schemas.openxmlformats.org/officeDocument/2006/relationships/hyperlink" Target="https://en.wikipedia.org/wiki/Xamarin" TargetMode="External"/><Relationship Id="rId5" Type="http://schemas.openxmlformats.org/officeDocument/2006/relationships/hyperlink" Target="https://en.wikipedia.org/wiki/Intel" TargetMode="External"/><Relationship Id="rId15" Type="http://schemas.openxmlformats.org/officeDocument/2006/relationships/hyperlink" Target="https://en.wikipedia.org/wiki/.NET_Framework#cite_note-6" TargetMode="External"/><Relationship Id="rId23" Type="http://schemas.openxmlformats.org/officeDocument/2006/relationships/hyperlink" Target="https://en.wikipedia.org/wiki/.NET_Foundation" TargetMode="External"/><Relationship Id="rId28" Type="http://schemas.openxmlformats.org/officeDocument/2006/relationships/hyperlink" Target="https://en.wikipedia.org/wiki/.NET_Framework#cite_note-landwerth-dotnetcore-oss-11" TargetMode="External"/><Relationship Id="rId36" Type="http://schemas.openxmlformats.org/officeDocument/2006/relationships/hyperlink" Target="https://en.wikipedia.org/wiki/MIT_License" TargetMode="External"/><Relationship Id="rId10" Type="http://schemas.openxmlformats.org/officeDocument/2006/relationships/hyperlink" Target="https://en.wikipedia.org/wiki/.NET_Framework#cite_note-3" TargetMode="External"/><Relationship Id="rId19" Type="http://schemas.openxmlformats.org/officeDocument/2006/relationships/hyperlink" Target="https://en.wikipedia.org/wiki/.NET_Framework#cite_note-sourcerelease-8" TargetMode="External"/><Relationship Id="rId31" Type="http://schemas.openxmlformats.org/officeDocument/2006/relationships/hyperlink" Target="https://en.wikipedia.org/wiki/Mono_(software)" TargetMode="External"/><Relationship Id="rId4" Type="http://schemas.openxmlformats.org/officeDocument/2006/relationships/hyperlink" Target="https://en.wikipedia.org/wiki/Hewlett-Packard" TargetMode="External"/><Relationship Id="rId9" Type="http://schemas.openxmlformats.org/officeDocument/2006/relationships/hyperlink" Target="https://en.wikipedia.org/wiki/.NET_Framework#cite_note-2" TargetMode="External"/><Relationship Id="rId14" Type="http://schemas.openxmlformats.org/officeDocument/2006/relationships/hyperlink" Target="https://en.wikipedia.org/wiki/Reasonable_and_non-discriminatory_licensing" TargetMode="External"/><Relationship Id="rId22" Type="http://schemas.openxmlformats.org/officeDocument/2006/relationships/hyperlink" Target="https://en.wikipedia.org/wiki/Open-source_software#Development_model" TargetMode="External"/><Relationship Id="rId27" Type="http://schemas.openxmlformats.org/officeDocument/2006/relationships/hyperlink" Target="https://en.wikipedia.org/wiki/Open_Source_Initiative" TargetMode="External"/><Relationship Id="rId30" Type="http://schemas.openxmlformats.org/officeDocument/2006/relationships/hyperlink" Target="https://en.wikipedia.org/wiki/.NET_Framework#cite_note-referencesource-github-13" TargetMode="External"/><Relationship Id="rId35" Type="http://schemas.openxmlformats.org/officeDocument/2006/relationships/hyperlink" Target="https://en.wikipedia.org/wiki/Software_relicensing" TargetMode="External"/><Relationship Id="rId43" Type="http://schemas.openxmlformats.org/officeDocument/2006/relationships/hyperlink" Target="https://en.wikipedia.org/wiki/.NET_Framework#cite_note-zdnet-moreopensource-2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dotnet/api/system.paramarrayattribute"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private"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internal" TargetMode="External"/><Relationship Id="rId5" Type="http://schemas.openxmlformats.org/officeDocument/2006/relationships/hyperlink" Target="https://docs.microsoft.com/en-us/dotnet/csharp/language-reference/keywords/protected" TargetMode="External"/><Relationship Id="rId4" Type="http://schemas.openxmlformats.org/officeDocument/2006/relationships/hyperlink" Target="https://docs.microsoft.com/en-us/dotnet/csharp/language-reference/keywords/public"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dotnet/api/system.type" TargetMode="External"/><Relationship Id="rId2" Type="http://schemas.openxmlformats.org/officeDocument/2006/relationships/slide" Target="../slides/slide58.xml"/><Relationship Id="rId1" Type="http://schemas.openxmlformats.org/officeDocument/2006/relationships/notesMaster" Target="../notesMasters/notesMaster1.xml"/><Relationship Id="rId6" Type="http://schemas.openxmlformats.org/officeDocument/2006/relationships/hyperlink" Target="https://docs.microsoft.com/en-us/dotnet/csharp/programming-guide/types/casting-and-type-conversions" TargetMode="External"/><Relationship Id="rId5" Type="http://schemas.openxmlformats.org/officeDocument/2006/relationships/hyperlink" Target="https://docs.microsoft.com/en-us/dotnet/csharp/language-reference/keywords/remove" TargetMode="External"/><Relationship Id="rId4" Type="http://schemas.openxmlformats.org/officeDocument/2006/relationships/hyperlink" Target="https://docs.microsoft.com/en-us/dotnet/csharp/language-reference/keywords/add"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dotnet/standard/net-standard"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mono-project.com/docs/" TargetMode="External"/><Relationship Id="rId5" Type="http://schemas.openxmlformats.org/officeDocument/2006/relationships/hyperlink" Target="https://docs.microsoft.com/en-us/dotnet/framework/index" TargetMode="External"/><Relationship Id="rId4" Type="http://schemas.openxmlformats.org/officeDocument/2006/relationships/hyperlink" Target="https://docs.microsoft.com/en-us/dotnet/core/index"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d05daf50-00fe-45c7-8383-06fe4169735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8" Type="http://schemas.openxmlformats.org/officeDocument/2006/relationships/hyperlink" Target="https://docs.microsoft.com/en-us/dotnet/api/system.linq.expressions.expression" TargetMode="External"/><Relationship Id="rId3" Type="http://schemas.openxmlformats.org/officeDocument/2006/relationships/hyperlink" Target="https://docs.microsoft.com/en-us/dotnet/csharp/programming-guide/statements-expressions-operators/operators" TargetMode="External"/><Relationship Id="rId7" Type="http://schemas.openxmlformats.org/officeDocument/2006/relationships/hyperlink" Target="https://docs.microsoft.com/en-us/dotnet/api/system.linq.queryable" TargetMode="External"/><Relationship Id="rId2" Type="http://schemas.openxmlformats.org/officeDocument/2006/relationships/slide" Target="../slides/slide89.xml"/><Relationship Id="rId1" Type="http://schemas.openxmlformats.org/officeDocument/2006/relationships/notesMaster" Target="../notesMasters/notesMaster1.xml"/><Relationship Id="rId6" Type="http://schemas.openxmlformats.org/officeDocument/2006/relationships/hyperlink" Target="https://docs.microsoft.com/en-us/dotnet/api/system.func-2" TargetMode="External"/><Relationship Id="rId11" Type="http://schemas.openxmlformats.org/officeDocument/2006/relationships/hyperlink" Target="https://docs.microsoft.com/en-us/dotnet/csharp/programming-guide/statements-expressions-operators/anonymous-methods" TargetMode="External"/><Relationship Id="rId5" Type="http://schemas.openxmlformats.org/officeDocument/2006/relationships/hyperlink" Target="https://docs.microsoft.com/en-us/dotnet/api/system.linq.enumerable" TargetMode="External"/><Relationship Id="rId10" Type="http://schemas.openxmlformats.org/officeDocument/2006/relationships/hyperlink" Target="https://docs.microsoft.com/en-us/dotnet/csharp/language-reference/keywords/as" TargetMode="External"/><Relationship Id="rId4" Type="http://schemas.openxmlformats.org/officeDocument/2006/relationships/hyperlink" Target="https://docs.microsoft.com/en-us/dotnet/api/system.linq.enumerable.where" TargetMode="External"/><Relationship Id="rId9" Type="http://schemas.openxmlformats.org/officeDocument/2006/relationships/hyperlink" Target="https://docs.microsoft.com/en-us/dotnet/csharp/language-reference/keywords/is"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throw" TargetMode="External"/><Relationship Id="rId3" Type="http://schemas.openxmlformats.org/officeDocument/2006/relationships/hyperlink" Target="https://docs.microsoft.com/en-us/dotnet/csharp/language-reference/keywords/while" TargetMode="External"/><Relationship Id="rId7" Type="http://schemas.openxmlformats.org/officeDocument/2006/relationships/hyperlink" Target="https://docs.microsoft.com/en-us/dotnet/csharp/language-reference/keywords/return" TargetMode="External"/><Relationship Id="rId2" Type="http://schemas.openxmlformats.org/officeDocument/2006/relationships/slide" Target="../slides/slide134.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goto" TargetMode="External"/><Relationship Id="rId5" Type="http://schemas.openxmlformats.org/officeDocument/2006/relationships/hyperlink" Target="https://docs.microsoft.com/en-us/dotnet/csharp/language-reference/keywords/continue" TargetMode="External"/><Relationship Id="rId4" Type="http://schemas.openxmlformats.org/officeDocument/2006/relationships/hyperlink" Target="https://docs.microsoft.com/en-us/dotnet/csharp/language-reference/keywords/break" TargetMode="Externa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break" TargetMode="External"/><Relationship Id="rId3" Type="http://schemas.openxmlformats.org/officeDocument/2006/relationships/hyperlink" Target="https://docs.microsoft.com/en-us/dotnet/csharp/language-reference/operators/assignment-operator" TargetMode="External"/><Relationship Id="rId7" Type="http://schemas.openxmlformats.org/officeDocument/2006/relationships/hyperlink" Target="https://docs.microsoft.com/en-us/dotnet/csharp/language-reference/keywords/await" TargetMode="External"/><Relationship Id="rId12" Type="http://schemas.openxmlformats.org/officeDocument/2006/relationships/hyperlink" Target="https://docs.microsoft.com/en-us/dotnet/csharp/language-reference/keywords/throw" TargetMode="External"/><Relationship Id="rId2" Type="http://schemas.openxmlformats.org/officeDocument/2006/relationships/slide" Target="../slides/slide136.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new-operator" TargetMode="External"/><Relationship Id="rId11" Type="http://schemas.openxmlformats.org/officeDocument/2006/relationships/hyperlink" Target="https://docs.microsoft.com/en-us/dotnet/csharp/language-reference/keywords/return" TargetMode="External"/><Relationship Id="rId5" Type="http://schemas.openxmlformats.org/officeDocument/2006/relationships/hyperlink" Target="https://docs.microsoft.com/en-us/dotnet/csharp/language-reference/operators/decrement-operator" TargetMode="External"/><Relationship Id="rId10" Type="http://schemas.openxmlformats.org/officeDocument/2006/relationships/hyperlink" Target="https://docs.microsoft.com/en-us/dotnet/csharp/language-reference/keywords/goto" TargetMode="External"/><Relationship Id="rId4" Type="http://schemas.openxmlformats.org/officeDocument/2006/relationships/hyperlink" Target="https://docs.microsoft.com/en-us/dotnet/csharp/language-reference/operators/increment-operator" TargetMode="External"/><Relationship Id="rId9" Type="http://schemas.openxmlformats.org/officeDocument/2006/relationships/hyperlink" Target="https://docs.microsoft.com/en-us/dotnet/csharp/language-reference/keywords/continue" TargetMode="External"/></Relationships>
</file>

<file path=ppt/notesSlides/_rels/notesSlide68.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break" TargetMode="External"/><Relationship Id="rId3" Type="http://schemas.openxmlformats.org/officeDocument/2006/relationships/hyperlink" Target="https://docs.microsoft.com/en-us/dotnet/csharp/language-reference/operators/assignment-operator" TargetMode="External"/><Relationship Id="rId7" Type="http://schemas.openxmlformats.org/officeDocument/2006/relationships/hyperlink" Target="https://docs.microsoft.com/en-us/dotnet/csharp/language-reference/keywords/await" TargetMode="External"/><Relationship Id="rId12" Type="http://schemas.openxmlformats.org/officeDocument/2006/relationships/hyperlink" Target="https://docs.microsoft.com/en-us/dotnet/csharp/language-reference/keywords/throw" TargetMode="External"/><Relationship Id="rId2" Type="http://schemas.openxmlformats.org/officeDocument/2006/relationships/slide" Target="../slides/slide137.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new-operator" TargetMode="External"/><Relationship Id="rId11" Type="http://schemas.openxmlformats.org/officeDocument/2006/relationships/hyperlink" Target="https://docs.microsoft.com/en-us/dotnet/csharp/language-reference/keywords/return" TargetMode="External"/><Relationship Id="rId5" Type="http://schemas.openxmlformats.org/officeDocument/2006/relationships/hyperlink" Target="https://docs.microsoft.com/en-us/dotnet/csharp/language-reference/operators/decrement-operator" TargetMode="External"/><Relationship Id="rId10" Type="http://schemas.openxmlformats.org/officeDocument/2006/relationships/hyperlink" Target="https://docs.microsoft.com/en-us/dotnet/csharp/language-reference/keywords/goto" TargetMode="External"/><Relationship Id="rId4" Type="http://schemas.openxmlformats.org/officeDocument/2006/relationships/hyperlink" Target="https://docs.microsoft.com/en-us/dotnet/csharp/language-reference/operators/increment-operator" TargetMode="External"/><Relationship Id="rId9" Type="http://schemas.openxmlformats.org/officeDocument/2006/relationships/hyperlink" Target="https://docs.microsoft.com/en-us/dotnet/csharp/language-reference/keywords/continue" TargetMode="External"/></Relationships>
</file>

<file path=ppt/notesSlides/_rels/notesSlide69.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break" TargetMode="External"/><Relationship Id="rId3" Type="http://schemas.openxmlformats.org/officeDocument/2006/relationships/hyperlink" Target="https://docs.microsoft.com/en-us/dotnet/csharp/language-reference/operators/assignment-operator" TargetMode="External"/><Relationship Id="rId7" Type="http://schemas.openxmlformats.org/officeDocument/2006/relationships/hyperlink" Target="https://docs.microsoft.com/en-us/dotnet/csharp/language-reference/keywords/await" TargetMode="External"/><Relationship Id="rId12" Type="http://schemas.openxmlformats.org/officeDocument/2006/relationships/hyperlink" Target="https://docs.microsoft.com/en-us/dotnet/csharp/language-reference/keywords/throw" TargetMode="External"/><Relationship Id="rId2" Type="http://schemas.openxmlformats.org/officeDocument/2006/relationships/slide" Target="../slides/slide138.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new-operator" TargetMode="External"/><Relationship Id="rId11" Type="http://schemas.openxmlformats.org/officeDocument/2006/relationships/hyperlink" Target="https://docs.microsoft.com/en-us/dotnet/csharp/language-reference/keywords/return" TargetMode="External"/><Relationship Id="rId5" Type="http://schemas.openxmlformats.org/officeDocument/2006/relationships/hyperlink" Target="https://docs.microsoft.com/en-us/dotnet/csharp/language-reference/operators/decrement-operator" TargetMode="External"/><Relationship Id="rId10" Type="http://schemas.openxmlformats.org/officeDocument/2006/relationships/hyperlink" Target="https://docs.microsoft.com/en-us/dotnet/csharp/language-reference/keywords/goto" TargetMode="External"/><Relationship Id="rId4" Type="http://schemas.openxmlformats.org/officeDocument/2006/relationships/hyperlink" Target="https://docs.microsoft.com/en-us/dotnet/csharp/language-reference/operators/increment-operator" TargetMode="External"/><Relationship Id="rId9" Type="http://schemas.openxmlformats.org/officeDocument/2006/relationships/hyperlink" Target="https://docs.microsoft.com/en-us/dotnet/csharp/language-reference/keywords/continu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goto"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csharp/language-reference/keywords/continue" TargetMode="External"/><Relationship Id="rId2" Type="http://schemas.openxmlformats.org/officeDocument/2006/relationships/slide" Target="../slides/slide139.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break" TargetMode="External"/><Relationship Id="rId5" Type="http://schemas.openxmlformats.org/officeDocument/2006/relationships/hyperlink" Target="https://docs.microsoft.com/en-us/dotnet/csharp/language-reference/keywords/for" TargetMode="External"/><Relationship Id="rId10" Type="http://schemas.openxmlformats.org/officeDocument/2006/relationships/hyperlink" Target="https://docs.microsoft.com/en-us/dotnet/csharp/language-reference/keywords/throw" TargetMode="External"/><Relationship Id="rId4" Type="http://schemas.openxmlformats.org/officeDocument/2006/relationships/hyperlink" Target="https://docs.microsoft.com/en-us/dotnet/api/system.collections.generic.ienumerable-1" TargetMode="External"/><Relationship Id="rId9" Type="http://schemas.openxmlformats.org/officeDocument/2006/relationships/hyperlink" Target="https://docs.microsoft.com/en-us/dotnet/csharp/language-reference/keywords/return" TargetMode="External"/></Relationships>
</file>

<file path=ppt/notesSlides/_rels/notesSlide71.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goto"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csharp/language-reference/keywords/continue" TargetMode="External"/><Relationship Id="rId2" Type="http://schemas.openxmlformats.org/officeDocument/2006/relationships/slide" Target="../slides/slide140.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break" TargetMode="External"/><Relationship Id="rId5" Type="http://schemas.openxmlformats.org/officeDocument/2006/relationships/hyperlink" Target="https://docs.microsoft.com/en-us/dotnet/csharp/language-reference/keywords/for" TargetMode="External"/><Relationship Id="rId10" Type="http://schemas.openxmlformats.org/officeDocument/2006/relationships/hyperlink" Target="https://docs.microsoft.com/en-us/dotnet/csharp/language-reference/keywords/throw" TargetMode="External"/><Relationship Id="rId4" Type="http://schemas.openxmlformats.org/officeDocument/2006/relationships/hyperlink" Target="https://docs.microsoft.com/en-us/dotnet/api/system.collections.generic.ienumerable-1" TargetMode="External"/><Relationship Id="rId9" Type="http://schemas.openxmlformats.org/officeDocument/2006/relationships/hyperlink" Target="https://docs.microsoft.com/en-us/dotnet/csharp/language-reference/keywords/return" TargetMode="External"/></Relationships>
</file>

<file path=ppt/notesSlides/_rels/notesSlide72.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goto"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csharp/language-reference/keywords/continue" TargetMode="External"/><Relationship Id="rId2" Type="http://schemas.openxmlformats.org/officeDocument/2006/relationships/slide" Target="../slides/slide141.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break" TargetMode="External"/><Relationship Id="rId5" Type="http://schemas.openxmlformats.org/officeDocument/2006/relationships/hyperlink" Target="https://docs.microsoft.com/en-us/dotnet/csharp/language-reference/keywords/for" TargetMode="External"/><Relationship Id="rId10" Type="http://schemas.openxmlformats.org/officeDocument/2006/relationships/hyperlink" Target="https://docs.microsoft.com/en-us/dotnet/csharp/language-reference/keywords/throw" TargetMode="External"/><Relationship Id="rId4" Type="http://schemas.openxmlformats.org/officeDocument/2006/relationships/hyperlink" Target="https://docs.microsoft.com/en-us/dotnet/api/system.collections.generic.ienumerable-1" TargetMode="External"/><Relationship Id="rId9" Type="http://schemas.openxmlformats.org/officeDocument/2006/relationships/hyperlink" Target="https://docs.microsoft.com/en-us/dotnet/csharp/language-reference/keywords/return" TargetMode="External"/></Relationships>
</file>

<file path=ppt/notesSlides/_rels/notesSlide73.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goto"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csharp/language-reference/keywords/continue" TargetMode="External"/><Relationship Id="rId2" Type="http://schemas.openxmlformats.org/officeDocument/2006/relationships/slide" Target="../slides/slide142.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break" TargetMode="External"/><Relationship Id="rId5" Type="http://schemas.openxmlformats.org/officeDocument/2006/relationships/hyperlink" Target="https://docs.microsoft.com/en-us/dotnet/csharp/language-reference/keywords/for" TargetMode="External"/><Relationship Id="rId10" Type="http://schemas.openxmlformats.org/officeDocument/2006/relationships/hyperlink" Target="https://docs.microsoft.com/en-us/dotnet/csharp/language-reference/keywords/throw" TargetMode="External"/><Relationship Id="rId4" Type="http://schemas.openxmlformats.org/officeDocument/2006/relationships/hyperlink" Target="https://docs.microsoft.com/en-us/dotnet/api/system.collections.generic.ienumerable-1" TargetMode="External"/><Relationship Id="rId9" Type="http://schemas.openxmlformats.org/officeDocument/2006/relationships/hyperlink" Target="https://docs.microsoft.com/en-us/dotnet/csharp/language-reference/keywords/return" TargetMode="External"/></Relationships>
</file>

<file path=ppt/notesSlides/_rels/notesSlide74.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goto"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csharp/language-reference/keywords/continue" TargetMode="External"/><Relationship Id="rId2" Type="http://schemas.openxmlformats.org/officeDocument/2006/relationships/slide" Target="../slides/slide143.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break" TargetMode="External"/><Relationship Id="rId5" Type="http://schemas.openxmlformats.org/officeDocument/2006/relationships/hyperlink" Target="https://docs.microsoft.com/en-us/dotnet/csharp/language-reference/keywords/for" TargetMode="External"/><Relationship Id="rId10" Type="http://schemas.openxmlformats.org/officeDocument/2006/relationships/hyperlink" Target="https://docs.microsoft.com/en-us/dotnet/csharp/language-reference/keywords/throw" TargetMode="External"/><Relationship Id="rId4" Type="http://schemas.openxmlformats.org/officeDocument/2006/relationships/hyperlink" Target="https://docs.microsoft.com/en-us/dotnet/api/system.collections.generic.ienumerable-1" TargetMode="External"/><Relationship Id="rId9" Type="http://schemas.openxmlformats.org/officeDocument/2006/relationships/hyperlink" Target="https://docs.microsoft.com/en-us/dotnet/csharp/language-reference/keywords/retur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a:t>
            </a:fld>
            <a:endParaRPr lang="en-PH"/>
          </a:p>
        </p:txBody>
      </p:sp>
    </p:spTree>
    <p:extLst>
      <p:ext uri="{BB962C8B-B14F-4D97-AF65-F5344CB8AC3E}">
        <p14:creationId xmlns:p14="http://schemas.microsoft.com/office/powerpoint/2010/main" val="185508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predefined reference types are object and string. The type object is the ultimate base type of all other types. The type string is used to represent Unicode string values. Values of type string are immutable.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predefined value types include signed and unsigned integral types, floating point types, and the types bool, char, and decimal. The signed integral types are </a:t>
            </a:r>
            <a:r>
              <a:rPr lang="en-GB" sz="1200" b="0" i="0" kern="1200" dirty="0" err="1">
                <a:solidFill>
                  <a:schemeClr val="tx1"/>
                </a:solidFill>
                <a:effectLst/>
                <a:latin typeface="+mn-lt"/>
                <a:ea typeface="+mn-ea"/>
                <a:cs typeface="+mn-cs"/>
              </a:rPr>
              <a:t>sbyte</a:t>
            </a:r>
            <a:r>
              <a:rPr lang="en-GB" sz="1200" b="0" i="0" kern="1200" dirty="0">
                <a:solidFill>
                  <a:schemeClr val="tx1"/>
                </a:solidFill>
                <a:effectLst/>
                <a:latin typeface="+mn-lt"/>
                <a:ea typeface="+mn-ea"/>
                <a:cs typeface="+mn-cs"/>
              </a:rPr>
              <a:t>, short,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long; the unsigned integral types are byte, </a:t>
            </a:r>
            <a:r>
              <a:rPr lang="en-GB" sz="1200" b="0" i="0" kern="1200" dirty="0" err="1">
                <a:solidFill>
                  <a:schemeClr val="tx1"/>
                </a:solidFill>
                <a:effectLst/>
                <a:latin typeface="+mn-lt"/>
                <a:ea typeface="+mn-ea"/>
                <a:cs typeface="+mn-cs"/>
              </a:rPr>
              <a:t>ushort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uint</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ulong</a:t>
            </a:r>
            <a:r>
              <a:rPr lang="en-GB" sz="1200" b="0" i="0" kern="1200" dirty="0">
                <a:solidFill>
                  <a:schemeClr val="tx1"/>
                </a:solidFill>
                <a:effectLst/>
                <a:latin typeface="+mn-lt"/>
                <a:ea typeface="+mn-ea"/>
                <a:cs typeface="+mn-cs"/>
              </a:rPr>
              <a:t>; and the floating point types are </a:t>
            </a:r>
            <a:r>
              <a:rPr lang="en-GB" sz="1200" b="0" i="0" kern="1200" dirty="0" err="1">
                <a:solidFill>
                  <a:schemeClr val="tx1"/>
                </a:solidFill>
                <a:effectLst/>
                <a:latin typeface="+mn-lt"/>
                <a:ea typeface="+mn-ea"/>
                <a:cs typeface="+mn-cs"/>
              </a:rPr>
              <a:t>floatand</a:t>
            </a:r>
            <a:r>
              <a:rPr lang="en-GB" sz="1200" b="0" i="0" kern="1200" dirty="0">
                <a:solidFill>
                  <a:schemeClr val="tx1"/>
                </a:solidFill>
                <a:effectLst/>
                <a:latin typeface="+mn-lt"/>
                <a:ea typeface="+mn-ea"/>
                <a:cs typeface="+mn-cs"/>
              </a:rPr>
              <a:t> double.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bool type is used to represent Boolean values: values that are either true or false. The inclusion of bool makes it easier to write self-documenting code, and also helps eliminate the all-too-common C++ coding error in which a developer mistakenly uses "=" when "==" should have been used. In C#, the example</a:t>
            </a:r>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Common examples include financial calculations such as tax computations and currency conversions. The decimal type provides 28 significant digits.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18</a:t>
            </a:fld>
            <a:endParaRPr lang="en-PH"/>
          </a:p>
        </p:txBody>
      </p:sp>
    </p:spTree>
    <p:extLst>
      <p:ext uri="{BB962C8B-B14F-4D97-AF65-F5344CB8AC3E}">
        <p14:creationId xmlns:p14="http://schemas.microsoft.com/office/powerpoint/2010/main" val="2902823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predefined reference types are object and string. The type object is the ultimate base type of all other types. The type string is used to represent Unicode string values. Values of type string are immutable.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predefined value types include signed and unsigned integral types, floating point types, and the types bool, char, and decimal. The signed integral types are </a:t>
            </a:r>
            <a:r>
              <a:rPr lang="en-GB" sz="1200" b="0" i="0" kern="1200" dirty="0" err="1">
                <a:solidFill>
                  <a:schemeClr val="tx1"/>
                </a:solidFill>
                <a:effectLst/>
                <a:latin typeface="+mn-lt"/>
                <a:ea typeface="+mn-ea"/>
                <a:cs typeface="+mn-cs"/>
              </a:rPr>
              <a:t>sbyte</a:t>
            </a:r>
            <a:r>
              <a:rPr lang="en-GB" sz="1200" b="0" i="0" kern="1200" dirty="0">
                <a:solidFill>
                  <a:schemeClr val="tx1"/>
                </a:solidFill>
                <a:effectLst/>
                <a:latin typeface="+mn-lt"/>
                <a:ea typeface="+mn-ea"/>
                <a:cs typeface="+mn-cs"/>
              </a:rPr>
              <a:t>, short,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long; the unsigned integral types are byte, </a:t>
            </a:r>
            <a:r>
              <a:rPr lang="en-GB" sz="1200" b="0" i="0" kern="1200" dirty="0" err="1">
                <a:solidFill>
                  <a:schemeClr val="tx1"/>
                </a:solidFill>
                <a:effectLst/>
                <a:latin typeface="+mn-lt"/>
                <a:ea typeface="+mn-ea"/>
                <a:cs typeface="+mn-cs"/>
              </a:rPr>
              <a:t>ushort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uint</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ulong</a:t>
            </a:r>
            <a:r>
              <a:rPr lang="en-GB" sz="1200" b="0" i="0" kern="1200" dirty="0">
                <a:solidFill>
                  <a:schemeClr val="tx1"/>
                </a:solidFill>
                <a:effectLst/>
                <a:latin typeface="+mn-lt"/>
                <a:ea typeface="+mn-ea"/>
                <a:cs typeface="+mn-cs"/>
              </a:rPr>
              <a:t>; and the floating point types are </a:t>
            </a:r>
            <a:r>
              <a:rPr lang="en-GB" sz="1200" b="0" i="0" kern="1200" dirty="0" err="1">
                <a:solidFill>
                  <a:schemeClr val="tx1"/>
                </a:solidFill>
                <a:effectLst/>
                <a:latin typeface="+mn-lt"/>
                <a:ea typeface="+mn-ea"/>
                <a:cs typeface="+mn-cs"/>
              </a:rPr>
              <a:t>floatand</a:t>
            </a:r>
            <a:r>
              <a:rPr lang="en-GB" sz="1200" b="0" i="0" kern="1200" dirty="0">
                <a:solidFill>
                  <a:schemeClr val="tx1"/>
                </a:solidFill>
                <a:effectLst/>
                <a:latin typeface="+mn-lt"/>
                <a:ea typeface="+mn-ea"/>
                <a:cs typeface="+mn-cs"/>
              </a:rPr>
              <a:t> double.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bool type is used to represent Boolean values: values that are either true or false. The inclusion of bool makes it easier to write self-documenting code, and also helps eliminate the all-too-common C++ coding error in which a developer mistakenly uses "=" when "==" should have been used. In C#, the example</a:t>
            </a:r>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Common examples include financial calculations such as tax computations and currency conversions. The decimal type provides 28 significant digits.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19</a:t>
            </a:fld>
            <a:endParaRPr lang="en-PH"/>
          </a:p>
        </p:txBody>
      </p:sp>
    </p:spTree>
    <p:extLst>
      <p:ext uri="{BB962C8B-B14F-4D97-AF65-F5344CB8AC3E}">
        <p14:creationId xmlns:p14="http://schemas.microsoft.com/office/powerpoint/2010/main" val="382617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predefined reference types are object and string. The type object is the ultimate base type of all other types. The type string is used to represent Unicode string values. Values of type string are immutable.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predefined value types include signed and unsigned integral types, floating point types, and the types bool, char, and decimal. The signed integral types are </a:t>
            </a:r>
            <a:r>
              <a:rPr lang="en-GB" sz="1200" b="0" i="0" kern="1200" dirty="0" err="1">
                <a:solidFill>
                  <a:schemeClr val="tx1"/>
                </a:solidFill>
                <a:effectLst/>
                <a:latin typeface="+mn-lt"/>
                <a:ea typeface="+mn-ea"/>
                <a:cs typeface="+mn-cs"/>
              </a:rPr>
              <a:t>sbyte</a:t>
            </a:r>
            <a:r>
              <a:rPr lang="en-GB" sz="1200" b="0" i="0" kern="1200" dirty="0">
                <a:solidFill>
                  <a:schemeClr val="tx1"/>
                </a:solidFill>
                <a:effectLst/>
                <a:latin typeface="+mn-lt"/>
                <a:ea typeface="+mn-ea"/>
                <a:cs typeface="+mn-cs"/>
              </a:rPr>
              <a:t>, short,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long; the unsigned integral types are byte, </a:t>
            </a:r>
            <a:r>
              <a:rPr lang="en-GB" sz="1200" b="0" i="0" kern="1200" dirty="0" err="1">
                <a:solidFill>
                  <a:schemeClr val="tx1"/>
                </a:solidFill>
                <a:effectLst/>
                <a:latin typeface="+mn-lt"/>
                <a:ea typeface="+mn-ea"/>
                <a:cs typeface="+mn-cs"/>
              </a:rPr>
              <a:t>ushort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uint</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ulong</a:t>
            </a:r>
            <a:r>
              <a:rPr lang="en-GB" sz="1200" b="0" i="0" kern="1200" dirty="0">
                <a:solidFill>
                  <a:schemeClr val="tx1"/>
                </a:solidFill>
                <a:effectLst/>
                <a:latin typeface="+mn-lt"/>
                <a:ea typeface="+mn-ea"/>
                <a:cs typeface="+mn-cs"/>
              </a:rPr>
              <a:t>; and the floating point types are </a:t>
            </a:r>
            <a:r>
              <a:rPr lang="en-GB" sz="1200" b="0" i="0" kern="1200" dirty="0" err="1">
                <a:solidFill>
                  <a:schemeClr val="tx1"/>
                </a:solidFill>
                <a:effectLst/>
                <a:latin typeface="+mn-lt"/>
                <a:ea typeface="+mn-ea"/>
                <a:cs typeface="+mn-cs"/>
              </a:rPr>
              <a:t>floatand</a:t>
            </a:r>
            <a:r>
              <a:rPr lang="en-GB" sz="1200" b="0" i="0" kern="1200" dirty="0">
                <a:solidFill>
                  <a:schemeClr val="tx1"/>
                </a:solidFill>
                <a:effectLst/>
                <a:latin typeface="+mn-lt"/>
                <a:ea typeface="+mn-ea"/>
                <a:cs typeface="+mn-cs"/>
              </a:rPr>
              <a:t> double.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bool type is used to represent Boolean values: values that are either true or false. The inclusion of bool makes it easier to write self-documenting code, and also helps eliminate the all-too-common C++ coding error in which a developer mistakenly uses "=" when "==" should have been used. In C#, the example</a:t>
            </a:r>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Common examples include financial calculations such as tax computations and currency conversions. The decimal type provides 28 significant digits.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20</a:t>
            </a:fld>
            <a:endParaRPr lang="en-PH"/>
          </a:p>
        </p:txBody>
      </p:sp>
    </p:spTree>
    <p:extLst>
      <p:ext uri="{BB962C8B-B14F-4D97-AF65-F5344CB8AC3E}">
        <p14:creationId xmlns:p14="http://schemas.microsoft.com/office/powerpoint/2010/main" val="793419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Each of the predefined types is shorthand for a system-provided type. For example, the keyword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refers to the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System.Int32. As a matter of style, use of the keyword is </a:t>
            </a:r>
            <a:r>
              <a:rPr lang="en-GB" sz="1200" b="0" i="0" kern="1200" dirty="0" err="1">
                <a:solidFill>
                  <a:schemeClr val="tx1"/>
                </a:solidFill>
                <a:effectLst/>
                <a:latin typeface="+mn-lt"/>
                <a:ea typeface="+mn-ea"/>
                <a:cs typeface="+mn-cs"/>
              </a:rPr>
              <a:t>favored</a:t>
            </a:r>
            <a:r>
              <a:rPr lang="en-GB" sz="1200" b="0" i="0" kern="1200" dirty="0">
                <a:solidFill>
                  <a:schemeClr val="tx1"/>
                </a:solidFill>
                <a:effectLst/>
                <a:latin typeface="+mn-lt"/>
                <a:ea typeface="+mn-ea"/>
                <a:cs typeface="+mn-cs"/>
              </a:rPr>
              <a:t> over use of the complete system type name.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Predefined value types such as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are treated specially in a few ways but are for the most part treated exactly like other </a:t>
            </a:r>
            <a:r>
              <a:rPr lang="en-GB" sz="1200" b="0" i="0" kern="1200" dirty="0" err="1">
                <a:solidFill>
                  <a:schemeClr val="tx1"/>
                </a:solidFill>
                <a:effectLst/>
                <a:latin typeface="+mn-lt"/>
                <a:ea typeface="+mn-ea"/>
                <a:cs typeface="+mn-cs"/>
              </a:rPr>
              <a:t>structs</a:t>
            </a:r>
            <a:r>
              <a:rPr lang="en-GB" sz="1200" b="0" i="0" kern="1200" dirty="0">
                <a:solidFill>
                  <a:schemeClr val="tx1"/>
                </a:solidFill>
                <a:effectLst/>
                <a:latin typeface="+mn-lt"/>
                <a:ea typeface="+mn-ea"/>
                <a:cs typeface="+mn-cs"/>
              </a:rPr>
              <a:t>. Operator overloading enables developers to define new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types that behave much like the predefined value types. For instance, a Digit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can support the same mathematical operations as the predefined integral types, and can define conversions between Digit and predefined types.</a:t>
            </a:r>
          </a:p>
          <a:p>
            <a:br>
              <a:rPr lang="en-GB" dirty="0"/>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21</a:t>
            </a:fld>
            <a:endParaRPr lang="en-PH"/>
          </a:p>
        </p:txBody>
      </p:sp>
    </p:spTree>
    <p:extLst>
      <p:ext uri="{BB962C8B-B14F-4D97-AF65-F5344CB8AC3E}">
        <p14:creationId xmlns:p14="http://schemas.microsoft.com/office/powerpoint/2010/main" val="323833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Each of the predefined types is shorthand for a system-provided type. For example, the keyword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refers to the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System.Int32. As a matter of style, use of the keyword is </a:t>
            </a:r>
            <a:r>
              <a:rPr lang="en-GB" sz="1200" b="0" i="0" kern="1200" dirty="0" err="1">
                <a:solidFill>
                  <a:schemeClr val="tx1"/>
                </a:solidFill>
                <a:effectLst/>
                <a:latin typeface="+mn-lt"/>
                <a:ea typeface="+mn-ea"/>
                <a:cs typeface="+mn-cs"/>
              </a:rPr>
              <a:t>favored</a:t>
            </a:r>
            <a:r>
              <a:rPr lang="en-GB" sz="1200" b="0" i="0" kern="1200" dirty="0">
                <a:solidFill>
                  <a:schemeClr val="tx1"/>
                </a:solidFill>
                <a:effectLst/>
                <a:latin typeface="+mn-lt"/>
                <a:ea typeface="+mn-ea"/>
                <a:cs typeface="+mn-cs"/>
              </a:rPr>
              <a:t> over use of the complete system type name.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Predefined value types such as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are treated specially in a few ways but are for the most part treated exactly like other </a:t>
            </a:r>
            <a:r>
              <a:rPr lang="en-GB" sz="1200" b="0" i="0" kern="1200" dirty="0" err="1">
                <a:solidFill>
                  <a:schemeClr val="tx1"/>
                </a:solidFill>
                <a:effectLst/>
                <a:latin typeface="+mn-lt"/>
                <a:ea typeface="+mn-ea"/>
                <a:cs typeface="+mn-cs"/>
              </a:rPr>
              <a:t>structs</a:t>
            </a:r>
            <a:r>
              <a:rPr lang="en-GB" sz="1200" b="0" i="0" kern="1200" dirty="0">
                <a:solidFill>
                  <a:schemeClr val="tx1"/>
                </a:solidFill>
                <a:effectLst/>
                <a:latin typeface="+mn-lt"/>
                <a:ea typeface="+mn-ea"/>
                <a:cs typeface="+mn-cs"/>
              </a:rPr>
              <a:t>. Operator overloading enables developers to define new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types that behave much like the predefined value types. For instance, a Digit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can support the same mathematical operations as the predefined integral types, and can define conversions between Digit and predefined types.</a:t>
            </a:r>
          </a:p>
          <a:p>
            <a:br>
              <a:rPr lang="en-GB" dirty="0"/>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22</a:t>
            </a:fld>
            <a:endParaRPr lang="en-PH"/>
          </a:p>
        </p:txBody>
      </p:sp>
    </p:spTree>
    <p:extLst>
      <p:ext uri="{BB962C8B-B14F-4D97-AF65-F5344CB8AC3E}">
        <p14:creationId xmlns:p14="http://schemas.microsoft.com/office/powerpoint/2010/main" val="236864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kern="1200" dirty="0">
                <a:solidFill>
                  <a:schemeClr val="tx1"/>
                </a:solidFill>
                <a:effectLst/>
                <a:latin typeface="+mn-lt"/>
                <a:ea typeface="+mn-ea"/>
                <a:cs typeface="+mn-cs"/>
              </a:rPr>
              <a:t>The example produces the output </a:t>
            </a:r>
            <a:r>
              <a:rPr lang="en-GB" sz="1200" b="0" i="0" kern="1200" dirty="0">
                <a:solidFill>
                  <a:schemeClr val="tx1"/>
                </a:solidFill>
                <a:effectLst/>
                <a:latin typeface="+mn-lt"/>
                <a:ea typeface="+mn-ea"/>
                <a:cs typeface="+mn-cs"/>
              </a:rPr>
              <a:t>because the first comparison compares two expressions of type string, and the second comparison compares two expressions of type object.</a:t>
            </a:r>
          </a:p>
          <a:p>
            <a:br>
              <a:rPr lang="en-GB" sz="1200" b="0" i="0" kern="1200" dirty="0">
                <a:solidFill>
                  <a:schemeClr val="tx1"/>
                </a:solidFill>
                <a:effectLst/>
                <a:latin typeface="+mn-lt"/>
                <a:ea typeface="+mn-ea"/>
                <a:cs typeface="+mn-cs"/>
              </a:rPr>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23</a:t>
            </a:fld>
            <a:endParaRPr lang="en-PH"/>
          </a:p>
        </p:txBody>
      </p:sp>
    </p:spTree>
    <p:extLst>
      <p:ext uri="{BB962C8B-B14F-4D97-AF65-F5344CB8AC3E}">
        <p14:creationId xmlns:p14="http://schemas.microsoft.com/office/powerpoint/2010/main" val="2030585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common type system defines how types are declared, used, and managed in the common language runtime, and is also an important part of the runtime's support for cross-language integration. The common type system performs the following functions: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24</a:t>
            </a:fld>
            <a:endParaRPr lang="en-PH"/>
          </a:p>
        </p:txBody>
      </p:sp>
    </p:spTree>
    <p:extLst>
      <p:ext uri="{BB962C8B-B14F-4D97-AF65-F5344CB8AC3E}">
        <p14:creationId xmlns:p14="http://schemas.microsoft.com/office/powerpoint/2010/main" val="1337040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class is a reference type that can be derived directly from another class and that is derived implicitly from </a:t>
            </a:r>
            <a:r>
              <a:rPr lang="en-GB" sz="1200" b="0" i="0" u="none" strike="noStrike" kern="1200" dirty="0" err="1">
                <a:solidFill>
                  <a:schemeClr val="tx1"/>
                </a:solidFill>
                <a:effectLst/>
                <a:latin typeface="+mn-lt"/>
                <a:ea typeface="+mn-ea"/>
                <a:cs typeface="+mn-cs"/>
                <a:hlinkClick r:id="rId3"/>
              </a:rPr>
              <a:t>System.Object</a:t>
            </a:r>
            <a:r>
              <a:rPr lang="en-GB" sz="1200" b="0" i="0" kern="1200" dirty="0">
                <a:solidFill>
                  <a:schemeClr val="tx1"/>
                </a:solidFill>
                <a:effectLst/>
                <a:latin typeface="+mn-lt"/>
                <a:ea typeface="+mn-ea"/>
                <a:cs typeface="+mn-cs"/>
              </a:rPr>
              <a:t>. The class defines the operations that an object (which is an instance of the class) can perform (methods, events, or properties) and the data that the object contains (fields). Although a class generally includes both definition and implementation (unlike interfaces, for example, which contain only definition without implementation), it can have one or more members that have no implementation.</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Class members that have no implementation are abstract members. A class that has one or more abstract members is itself abstract; new instances of it cannot be created. Some languages that target the runtime let you mark a class as abstract even if none of its members are abstract. You can use an abstract class when you want to encapsulate a basic set of functionality that derived classes can inherit or override when appropriate. Classes that are not abstract are referred to as concrete classes.</a:t>
            </a:r>
          </a:p>
          <a:p>
            <a:r>
              <a:rPr lang="en-GB" sz="1200" b="0" i="0" kern="1200" dirty="0">
                <a:solidFill>
                  <a:schemeClr val="tx1"/>
                </a:solidFill>
                <a:effectLst/>
                <a:latin typeface="+mn-lt"/>
                <a:ea typeface="+mn-ea"/>
                <a:cs typeface="+mn-cs"/>
              </a:rPr>
              <a:t>A class can implement any number of interfaces, but it can inherit from only one base class in addition to </a:t>
            </a:r>
            <a:r>
              <a:rPr lang="en-GB" sz="1200" b="0" i="0" u="none" strike="noStrike" kern="1200" dirty="0" err="1">
                <a:solidFill>
                  <a:schemeClr val="tx1"/>
                </a:solidFill>
                <a:effectLst/>
                <a:latin typeface="+mn-lt"/>
                <a:ea typeface="+mn-ea"/>
                <a:cs typeface="+mn-cs"/>
                <a:hlinkClick r:id="rId3"/>
              </a:rPr>
              <a:t>System.Object</a:t>
            </a:r>
            <a:r>
              <a:rPr lang="en-GB" sz="1200" b="0" i="0" kern="1200" dirty="0">
                <a:solidFill>
                  <a:schemeClr val="tx1"/>
                </a:solidFill>
                <a:effectLst/>
                <a:latin typeface="+mn-lt"/>
                <a:ea typeface="+mn-ea"/>
                <a:cs typeface="+mn-cs"/>
              </a:rPr>
              <a:t>, from which all classes inherit implicitly. All classes must have at least one constructor, which initializes new instances of the class. If you do not explicitly define a constructor, most compilers will automatically provide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a:t>
            </a:r>
          </a:p>
          <a:p>
            <a:endParaRPr lang="en-PH" dirty="0"/>
          </a:p>
          <a:p>
            <a:r>
              <a:rPr lang="en-PH" dirty="0"/>
              <a:t>-------------------------------</a:t>
            </a:r>
          </a:p>
          <a:p>
            <a:endParaRPr lang="en-PH" dirty="0"/>
          </a:p>
          <a:p>
            <a:r>
              <a:rPr lang="en-GB" sz="1200" b="0" i="0" kern="1200" dirty="0">
                <a:solidFill>
                  <a:schemeClr val="tx1"/>
                </a:solidFill>
                <a:effectLst/>
                <a:latin typeface="+mn-lt"/>
                <a:ea typeface="+mn-ea"/>
                <a:cs typeface="+mn-cs"/>
              </a:rPr>
              <a:t>Structures</a:t>
            </a:r>
          </a:p>
          <a:p>
            <a:r>
              <a:rPr lang="en-GB" sz="1200" b="0" i="0" kern="1200" dirty="0">
                <a:solidFill>
                  <a:schemeClr val="tx1"/>
                </a:solidFill>
                <a:effectLst/>
                <a:latin typeface="+mn-lt"/>
                <a:ea typeface="+mn-ea"/>
                <a:cs typeface="+mn-cs"/>
              </a:rPr>
              <a:t>A structure is a value type that derives implicitly from </a:t>
            </a:r>
            <a:r>
              <a:rPr lang="en-GB" sz="1200" b="0" i="0" u="none" strike="noStrike" kern="1200" dirty="0" err="1">
                <a:solidFill>
                  <a:schemeClr val="tx1"/>
                </a:solidFill>
                <a:effectLst/>
                <a:latin typeface="+mn-lt"/>
                <a:ea typeface="+mn-ea"/>
                <a:cs typeface="+mn-cs"/>
                <a:hlinkClick r:id="rId4"/>
              </a:rPr>
              <a:t>System.ValueType</a:t>
            </a:r>
            <a:r>
              <a:rPr lang="en-GB" sz="1200" b="0" i="0" kern="1200" dirty="0">
                <a:solidFill>
                  <a:schemeClr val="tx1"/>
                </a:solidFill>
                <a:effectLst/>
                <a:latin typeface="+mn-lt"/>
                <a:ea typeface="+mn-ea"/>
                <a:cs typeface="+mn-cs"/>
              </a:rPr>
              <a:t>, which in turn is derived from </a:t>
            </a:r>
            <a:r>
              <a:rPr lang="en-GB" sz="1200" b="0" i="0" u="none" strike="noStrike" kern="1200" dirty="0" err="1">
                <a:solidFill>
                  <a:schemeClr val="tx1"/>
                </a:solidFill>
                <a:effectLst/>
                <a:latin typeface="+mn-lt"/>
                <a:ea typeface="+mn-ea"/>
                <a:cs typeface="+mn-cs"/>
                <a:hlinkClick r:id="rId3"/>
              </a:rPr>
              <a:t>System.Object</a:t>
            </a:r>
            <a:r>
              <a:rPr lang="en-GB" sz="1200" b="0" i="0" kern="1200" dirty="0">
                <a:solidFill>
                  <a:schemeClr val="tx1"/>
                </a:solidFill>
                <a:effectLst/>
                <a:latin typeface="+mn-lt"/>
                <a:ea typeface="+mn-ea"/>
                <a:cs typeface="+mn-cs"/>
              </a:rPr>
              <a:t>. A structure is very useful for representing values whose memory requirements are small, and for passing values as by-value parameters to methods that have strongly typed parameters. In .NET, all primitive data types (</a:t>
            </a:r>
            <a:r>
              <a:rPr lang="en-GB" sz="1200" b="0" i="0" u="none" strike="noStrike" kern="1200" dirty="0">
                <a:solidFill>
                  <a:schemeClr val="tx1"/>
                </a:solidFill>
                <a:effectLst/>
                <a:latin typeface="+mn-lt"/>
                <a:ea typeface="+mn-ea"/>
                <a:cs typeface="+mn-cs"/>
                <a:hlinkClick r:id="rId5"/>
              </a:rPr>
              <a:t>Boolean</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6"/>
              </a:rPr>
              <a:t>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7"/>
              </a:rPr>
              <a:t>Char</a:t>
            </a:r>
            <a:r>
              <a:rPr lang="en-GB" sz="1200" b="0" i="0"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hlinkClick r:id="rId8"/>
              </a:rPr>
              <a:t>DateTime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Decimal</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0"/>
              </a:rPr>
              <a:t>Double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a:rPr>
              <a:t>Int16</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2"/>
              </a:rPr>
              <a:t>Int32</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3"/>
              </a:rPr>
              <a:t>Int64</a:t>
            </a:r>
            <a:r>
              <a:rPr lang="en-GB" sz="1200" b="0" i="0"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hlinkClick r:id="rId14"/>
              </a:rPr>
              <a:t>SByte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5"/>
              </a:rPr>
              <a:t>Single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6"/>
              </a:rPr>
              <a:t>UInt16</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7"/>
              </a:rPr>
              <a:t>UInt32</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18"/>
              </a:rPr>
              <a:t>UInt64</a:t>
            </a:r>
            <a:r>
              <a:rPr lang="en-GB" sz="1200" b="0" i="0" kern="1200" dirty="0">
                <a:solidFill>
                  <a:schemeClr val="tx1"/>
                </a:solidFill>
                <a:effectLst/>
                <a:latin typeface="+mn-lt"/>
                <a:ea typeface="+mn-ea"/>
                <a:cs typeface="+mn-cs"/>
              </a:rPr>
              <a:t>) are defined as structures.</a:t>
            </a:r>
          </a:p>
          <a:p>
            <a:r>
              <a:rPr lang="en-GB" sz="1200" b="0" i="0" kern="1200" dirty="0">
                <a:solidFill>
                  <a:schemeClr val="tx1"/>
                </a:solidFill>
                <a:effectLst/>
                <a:latin typeface="+mn-lt"/>
                <a:ea typeface="+mn-ea"/>
                <a:cs typeface="+mn-cs"/>
              </a:rPr>
              <a:t>Like classes, structures define both data (the fields of the structure) and the operations that can be performed on that data (the methods of the structure). This means that you can call methods on structures, including the virtual methods defined on the </a:t>
            </a:r>
            <a:r>
              <a:rPr lang="en-GB" sz="1200" b="0" i="0" u="none" strike="noStrike" kern="1200" dirty="0" err="1">
                <a:solidFill>
                  <a:schemeClr val="tx1"/>
                </a:solidFill>
                <a:effectLst/>
                <a:latin typeface="+mn-lt"/>
                <a:ea typeface="+mn-ea"/>
                <a:cs typeface="+mn-cs"/>
                <a:hlinkClick r:id="rId3"/>
              </a:rPr>
              <a:t>System.Object</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4"/>
              </a:rPr>
              <a:t>System.ValueType</a:t>
            </a:r>
            <a:r>
              <a:rPr lang="en-GB" sz="1200" b="0" i="0" kern="1200" dirty="0" err="1">
                <a:solidFill>
                  <a:schemeClr val="tx1"/>
                </a:solidFill>
                <a:effectLst/>
                <a:latin typeface="+mn-lt"/>
                <a:ea typeface="+mn-ea"/>
                <a:cs typeface="+mn-cs"/>
              </a:rPr>
              <a:t>classes</a:t>
            </a:r>
            <a:r>
              <a:rPr lang="en-GB" sz="1200" b="0" i="0" kern="1200" dirty="0">
                <a:solidFill>
                  <a:schemeClr val="tx1"/>
                </a:solidFill>
                <a:effectLst/>
                <a:latin typeface="+mn-lt"/>
                <a:ea typeface="+mn-ea"/>
                <a:cs typeface="+mn-cs"/>
              </a:rPr>
              <a:t>, and any methods defined on the value type itself. In other words, structures can have fields, properties, and events, as well as static and </a:t>
            </a:r>
            <a:r>
              <a:rPr lang="en-GB" sz="1200" b="0" i="0" kern="1200" dirty="0" err="1">
                <a:solidFill>
                  <a:schemeClr val="tx1"/>
                </a:solidFill>
                <a:effectLst/>
                <a:latin typeface="+mn-lt"/>
                <a:ea typeface="+mn-ea"/>
                <a:cs typeface="+mn-cs"/>
              </a:rPr>
              <a:t>nonstatic</a:t>
            </a:r>
            <a:r>
              <a:rPr lang="en-GB" sz="1200" b="0" i="0" kern="1200" dirty="0">
                <a:solidFill>
                  <a:schemeClr val="tx1"/>
                </a:solidFill>
                <a:effectLst/>
                <a:latin typeface="+mn-lt"/>
                <a:ea typeface="+mn-ea"/>
                <a:cs typeface="+mn-cs"/>
              </a:rPr>
              <a:t> methods. You can create instances of structures, pass them as parameters, store them as local variables, or store them in a field of another value type or reference type. Structures can also implement interfaces.</a:t>
            </a:r>
          </a:p>
          <a:p>
            <a:r>
              <a:rPr lang="en-GB" sz="1200" b="0" i="0" kern="1200" dirty="0">
                <a:solidFill>
                  <a:schemeClr val="tx1"/>
                </a:solidFill>
                <a:effectLst/>
                <a:latin typeface="+mn-lt"/>
                <a:ea typeface="+mn-ea"/>
                <a:cs typeface="+mn-cs"/>
              </a:rPr>
              <a:t>Value types also differ from classes in several respects. First, although they implicitly inherit from </a:t>
            </a:r>
            <a:r>
              <a:rPr lang="en-GB" sz="1200" b="0" i="0" u="none" strike="noStrike" kern="1200" dirty="0" err="1">
                <a:solidFill>
                  <a:schemeClr val="tx1"/>
                </a:solidFill>
                <a:effectLst/>
                <a:latin typeface="+mn-lt"/>
                <a:ea typeface="+mn-ea"/>
                <a:cs typeface="+mn-cs"/>
                <a:hlinkClick r:id="rId4"/>
              </a:rPr>
              <a:t>System.ValueType</a:t>
            </a:r>
            <a:r>
              <a:rPr lang="en-GB" sz="1200" b="0" i="0" kern="1200" dirty="0">
                <a:solidFill>
                  <a:schemeClr val="tx1"/>
                </a:solidFill>
                <a:effectLst/>
                <a:latin typeface="+mn-lt"/>
                <a:ea typeface="+mn-ea"/>
                <a:cs typeface="+mn-cs"/>
              </a:rPr>
              <a:t>, they cannot directly inherit from any type. Similarly, all value types are sealed, which means that no other type can be derived from them. They also do not require constructors.</a:t>
            </a:r>
          </a:p>
          <a:p>
            <a:r>
              <a:rPr lang="en-GB" sz="1200" b="0" i="0" kern="1200" dirty="0">
                <a:solidFill>
                  <a:schemeClr val="tx1"/>
                </a:solidFill>
                <a:effectLst/>
                <a:latin typeface="+mn-lt"/>
                <a:ea typeface="+mn-ea"/>
                <a:cs typeface="+mn-cs"/>
              </a:rPr>
              <a:t>For each value type, the common language runtime supplies a corresponding boxed type, which is a class that has the same state and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as the value type. An instance of a value type is boxed when it is passed to a method that accepts a parameter of type </a:t>
            </a:r>
            <a:r>
              <a:rPr lang="en-GB" sz="1200" b="0" i="0" u="none" strike="noStrike" kern="1200" dirty="0" err="1">
                <a:solidFill>
                  <a:schemeClr val="tx1"/>
                </a:solidFill>
                <a:effectLst/>
                <a:latin typeface="+mn-lt"/>
                <a:ea typeface="+mn-ea"/>
                <a:cs typeface="+mn-cs"/>
                <a:hlinkClick r:id="rId3"/>
              </a:rPr>
              <a:t>System.Object</a:t>
            </a:r>
            <a:r>
              <a:rPr lang="en-GB" sz="1200" b="0" i="0" kern="1200" dirty="0">
                <a:solidFill>
                  <a:schemeClr val="tx1"/>
                </a:solidFill>
                <a:effectLst/>
                <a:latin typeface="+mn-lt"/>
                <a:ea typeface="+mn-ea"/>
                <a:cs typeface="+mn-cs"/>
              </a:rPr>
              <a:t>. It is unboxed (that is, converted from an instance of a class back to an instance of a value type) when control returns from a method call that accepts a value type as a by-reference parameter. Some languages require that you use special syntax when the boxed type is required; others automatically use the boxed type when it is needed. When you define a value type, you are defining both the boxed and the unboxed type.</a:t>
            </a:r>
          </a:p>
          <a:p>
            <a:r>
              <a:rPr lang="en-GB" sz="1200" b="0" i="0" kern="1200" dirty="0">
                <a:solidFill>
                  <a:schemeClr val="tx1"/>
                </a:solidFill>
                <a:effectLst/>
                <a:latin typeface="+mn-lt"/>
                <a:ea typeface="+mn-ea"/>
                <a:cs typeface="+mn-cs"/>
              </a:rPr>
              <a:t>Enumerations</a:t>
            </a:r>
          </a:p>
          <a:p>
            <a:r>
              <a:rPr lang="en-GB" sz="1200" b="0" i="0" kern="1200" dirty="0">
                <a:solidFill>
                  <a:schemeClr val="tx1"/>
                </a:solidFill>
                <a:effectLst/>
                <a:latin typeface="+mn-lt"/>
                <a:ea typeface="+mn-ea"/>
                <a:cs typeface="+mn-cs"/>
              </a:rPr>
              <a:t>An enumeration (</a:t>
            </a:r>
            <a:r>
              <a:rPr lang="en-GB" sz="1200" b="0" i="0" kern="1200" dirty="0" err="1">
                <a:solidFill>
                  <a:schemeClr val="tx1"/>
                </a:solidFill>
                <a:effectLst/>
                <a:latin typeface="+mn-lt"/>
                <a:ea typeface="+mn-ea"/>
                <a:cs typeface="+mn-cs"/>
              </a:rPr>
              <a:t>enum</a:t>
            </a:r>
            <a:r>
              <a:rPr lang="en-GB" sz="1200" b="0" i="0" kern="1200" dirty="0">
                <a:solidFill>
                  <a:schemeClr val="tx1"/>
                </a:solidFill>
                <a:effectLst/>
                <a:latin typeface="+mn-lt"/>
                <a:ea typeface="+mn-ea"/>
                <a:cs typeface="+mn-cs"/>
              </a:rPr>
              <a:t>) is a value type that inherits directly from </a:t>
            </a:r>
            <a:r>
              <a:rPr lang="en-GB" sz="1200" b="0" i="0" u="none" strike="noStrike" kern="1200" dirty="0" err="1">
                <a:solidFill>
                  <a:schemeClr val="tx1"/>
                </a:solidFill>
                <a:effectLst/>
                <a:latin typeface="+mn-lt"/>
                <a:ea typeface="+mn-ea"/>
                <a:cs typeface="+mn-cs"/>
                <a:hlinkClick r:id="rId19"/>
              </a:rPr>
              <a:t>System.Enum</a:t>
            </a:r>
            <a:r>
              <a:rPr lang="en-GB" sz="1200" b="0" i="0" kern="1200" dirty="0">
                <a:solidFill>
                  <a:schemeClr val="tx1"/>
                </a:solidFill>
                <a:effectLst/>
                <a:latin typeface="+mn-lt"/>
                <a:ea typeface="+mn-ea"/>
                <a:cs typeface="+mn-cs"/>
              </a:rPr>
              <a:t> and that supplies alternate names for the values of an underlying primitive type. An enumeration type has a name, an underlying type that must be one of the built-in signed or unsigned integer types (such as </a:t>
            </a:r>
            <a:r>
              <a:rPr lang="en-GB" sz="1200" b="0" i="0" u="none" strike="noStrike" kern="1200" dirty="0">
                <a:solidFill>
                  <a:schemeClr val="tx1"/>
                </a:solidFill>
                <a:effectLst/>
                <a:latin typeface="+mn-lt"/>
                <a:ea typeface="+mn-ea"/>
                <a:cs typeface="+mn-cs"/>
                <a:hlinkClick r:id="rId6"/>
              </a:rPr>
              <a:t>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2"/>
              </a:rPr>
              <a:t>Int32</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8"/>
              </a:rPr>
              <a:t>UInt64</a:t>
            </a:r>
            <a:r>
              <a:rPr lang="en-GB" sz="1200" b="0" i="0" kern="1200" dirty="0">
                <a:solidFill>
                  <a:schemeClr val="tx1"/>
                </a:solidFill>
                <a:effectLst/>
                <a:latin typeface="+mn-lt"/>
                <a:ea typeface="+mn-ea"/>
                <a:cs typeface="+mn-cs"/>
              </a:rPr>
              <a:t>), and a set of fields. The fields are static literal fields, each of which represents a constant. The same value can be assigned to multiple fields. When this occurs, you must mark one of the values as the primary enumeration value for reflection and string conversion.</a:t>
            </a:r>
          </a:p>
          <a:p>
            <a:r>
              <a:rPr lang="en-GB" sz="1200" b="0" i="0" kern="1200" dirty="0">
                <a:solidFill>
                  <a:schemeClr val="tx1"/>
                </a:solidFill>
                <a:effectLst/>
                <a:latin typeface="+mn-lt"/>
                <a:ea typeface="+mn-ea"/>
                <a:cs typeface="+mn-cs"/>
              </a:rPr>
              <a:t>You can assign a value of the underlying type to an enumeration and vice versa (no cast is required by the runtime). You can create an instance of an enumeration and call the methods of </a:t>
            </a:r>
            <a:r>
              <a:rPr lang="en-GB" sz="1200" b="0" i="0" u="none" strike="noStrike" kern="1200" dirty="0" err="1">
                <a:solidFill>
                  <a:schemeClr val="tx1"/>
                </a:solidFill>
                <a:effectLst/>
                <a:latin typeface="+mn-lt"/>
                <a:ea typeface="+mn-ea"/>
                <a:cs typeface="+mn-cs"/>
                <a:hlinkClick r:id="rId19"/>
              </a:rPr>
              <a:t>System.Enum</a:t>
            </a:r>
            <a:r>
              <a:rPr lang="en-GB" sz="1200" b="0" i="0" kern="1200" dirty="0">
                <a:solidFill>
                  <a:schemeClr val="tx1"/>
                </a:solidFill>
                <a:effectLst/>
                <a:latin typeface="+mn-lt"/>
                <a:ea typeface="+mn-ea"/>
                <a:cs typeface="+mn-cs"/>
              </a:rPr>
              <a:t>, as well as any methods defined on the enumeration's underlying type. However, some languages might not let you pass an enumeration as a parameter when an instance of the underlying type is required (or vice versa).</a:t>
            </a:r>
          </a:p>
          <a:p>
            <a:r>
              <a:rPr lang="en-GB" sz="1200" b="0" i="0" kern="1200" dirty="0">
                <a:solidFill>
                  <a:schemeClr val="tx1"/>
                </a:solidFill>
                <a:effectLst/>
                <a:latin typeface="+mn-lt"/>
                <a:ea typeface="+mn-ea"/>
                <a:cs typeface="+mn-cs"/>
              </a:rPr>
              <a:t>The following additional restrictions apply to enumerations:</a:t>
            </a:r>
          </a:p>
          <a:p>
            <a:r>
              <a:rPr lang="en-GB" sz="1200" b="0" i="0" kern="1200" dirty="0">
                <a:solidFill>
                  <a:schemeClr val="tx1"/>
                </a:solidFill>
                <a:effectLst/>
                <a:latin typeface="+mn-lt"/>
                <a:ea typeface="+mn-ea"/>
                <a:cs typeface="+mn-cs"/>
              </a:rPr>
              <a:t>They cannot define their own methods.</a:t>
            </a:r>
          </a:p>
          <a:p>
            <a:r>
              <a:rPr lang="en-GB" sz="1200" b="0" i="0" kern="1200" dirty="0">
                <a:solidFill>
                  <a:schemeClr val="tx1"/>
                </a:solidFill>
                <a:effectLst/>
                <a:latin typeface="+mn-lt"/>
                <a:ea typeface="+mn-ea"/>
                <a:cs typeface="+mn-cs"/>
              </a:rPr>
              <a:t>They cannot implement interfaces.</a:t>
            </a:r>
          </a:p>
          <a:p>
            <a:r>
              <a:rPr lang="en-GB" sz="1200" b="0" i="0" kern="1200" dirty="0">
                <a:solidFill>
                  <a:schemeClr val="tx1"/>
                </a:solidFill>
                <a:effectLst/>
                <a:latin typeface="+mn-lt"/>
                <a:ea typeface="+mn-ea"/>
                <a:cs typeface="+mn-cs"/>
              </a:rPr>
              <a:t>They cannot define properties or events.</a:t>
            </a:r>
          </a:p>
          <a:p>
            <a:r>
              <a:rPr lang="en-GB" sz="1200" b="0" i="0" kern="1200" dirty="0">
                <a:solidFill>
                  <a:schemeClr val="tx1"/>
                </a:solidFill>
                <a:effectLst/>
                <a:latin typeface="+mn-lt"/>
                <a:ea typeface="+mn-ea"/>
                <a:cs typeface="+mn-cs"/>
              </a:rPr>
              <a:t>They cannot be generic, unless they are generic only because they are nested within a generic type. That is, an enumeration cannot have type parameters of its own.</a:t>
            </a:r>
          </a:p>
          <a:p>
            <a:endParaRPr lang="en-PH" dirty="0"/>
          </a:p>
          <a:p>
            <a:r>
              <a:rPr lang="en-GB" sz="1200" b="0" i="0" kern="1200" dirty="0">
                <a:solidFill>
                  <a:schemeClr val="tx1"/>
                </a:solidFill>
                <a:effectLst/>
                <a:latin typeface="+mn-lt"/>
                <a:ea typeface="+mn-ea"/>
                <a:cs typeface="+mn-cs"/>
              </a:rPr>
              <a:t>The </a:t>
            </a:r>
            <a:r>
              <a:rPr lang="en-GB" sz="1200" b="0" i="0" u="none" strike="noStrike" kern="1200" dirty="0" err="1">
                <a:solidFill>
                  <a:schemeClr val="tx1"/>
                </a:solidFill>
                <a:effectLst/>
                <a:latin typeface="+mn-lt"/>
                <a:ea typeface="+mn-ea"/>
                <a:cs typeface="+mn-cs"/>
                <a:hlinkClick r:id="rId20"/>
              </a:rPr>
              <a:t>FlagsAttribute</a:t>
            </a:r>
            <a:r>
              <a:rPr lang="en-GB" sz="1200" b="0" i="0" kern="1200" dirty="0">
                <a:solidFill>
                  <a:schemeClr val="tx1"/>
                </a:solidFill>
                <a:effectLst/>
                <a:latin typeface="+mn-lt"/>
                <a:ea typeface="+mn-ea"/>
                <a:cs typeface="+mn-cs"/>
              </a:rPr>
              <a:t> attribute denotes a special kind of enumeration called a bit field. The runtime itself does not distinguish between traditional enumerations and bit fields, but your language might do so. When this distinction is made, bitwise operators can be used on bit fields, but not on enumerations, to generate unnamed values. Enumerations are generally used for lists of unique elements, such as days of the week, country or region names, and so on. Bit fields are generally used for lists of qualities or quantities that might occur in combination, such as Red And Big And Fast.</a:t>
            </a:r>
          </a:p>
          <a:p>
            <a:r>
              <a:rPr lang="en-GB" sz="1200" b="0" i="0" kern="1200" dirty="0">
                <a:solidFill>
                  <a:schemeClr val="tx1"/>
                </a:solidFill>
                <a:effectLst/>
                <a:latin typeface="+mn-lt"/>
                <a:ea typeface="+mn-ea"/>
                <a:cs typeface="+mn-cs"/>
              </a:rPr>
              <a:t>The following example shows how to use both bit fields and traditional enumerations.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25</a:t>
            </a:fld>
            <a:endParaRPr lang="en-PH"/>
          </a:p>
        </p:txBody>
      </p:sp>
    </p:spTree>
    <p:extLst>
      <p:ext uri="{BB962C8B-B14F-4D97-AF65-F5344CB8AC3E}">
        <p14:creationId xmlns:p14="http://schemas.microsoft.com/office/powerpoint/2010/main" val="1971140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class is a reference type that can be derived directly from another class and that is derived implicitly from </a:t>
            </a:r>
            <a:r>
              <a:rPr lang="en-GB" dirty="0" err="1">
                <a:hlinkClick r:id="rId3"/>
              </a:rPr>
              <a:t>System.Object</a:t>
            </a:r>
            <a:r>
              <a:rPr lang="en-GB" dirty="0"/>
              <a:t>. </a:t>
            </a:r>
          </a:p>
          <a:p>
            <a:endParaRPr lang="en-GB" dirty="0"/>
          </a:p>
          <a:p>
            <a:r>
              <a:rPr lang="en-GB" dirty="0"/>
              <a:t>The class defines the operations that an object (which is an instance of the class) can perform (methods, events, or properties) and the data that the object contains (fields). Although a class generally includes both definition and implementation (unlike interfaces, for example, which contain only definition without implementation), it can have one or more members that have no implementation.</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following table describes some of the characteristics that a class may have. Each language that supports the runtime provides a way to indicate that a class or class member has one or more of these characteristics. However, individual programming languages that target .NET may not make all these characteristics available.</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26</a:t>
            </a:fld>
            <a:endParaRPr lang="en-PH"/>
          </a:p>
        </p:txBody>
      </p:sp>
    </p:spTree>
    <p:extLst>
      <p:ext uri="{BB962C8B-B14F-4D97-AF65-F5344CB8AC3E}">
        <p14:creationId xmlns:p14="http://schemas.microsoft.com/office/powerpoint/2010/main" val="396790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structure is a value type that derives implicitly from </a:t>
            </a:r>
            <a:r>
              <a:rPr lang="en-GB" sz="1200" b="0" i="0" u="none" strike="noStrike" kern="1200" dirty="0" err="1">
                <a:solidFill>
                  <a:schemeClr val="tx1"/>
                </a:solidFill>
                <a:effectLst/>
                <a:latin typeface="+mn-lt"/>
                <a:ea typeface="+mn-ea"/>
                <a:cs typeface="+mn-cs"/>
                <a:hlinkClick r:id="rId3"/>
              </a:rPr>
              <a:t>System.ValueType</a:t>
            </a:r>
            <a:r>
              <a:rPr lang="en-GB" sz="1200" b="0" i="0" kern="1200" dirty="0">
                <a:solidFill>
                  <a:schemeClr val="tx1"/>
                </a:solidFill>
                <a:effectLst/>
                <a:latin typeface="+mn-lt"/>
                <a:ea typeface="+mn-ea"/>
                <a:cs typeface="+mn-cs"/>
              </a:rPr>
              <a:t>, which in turn is derived from </a:t>
            </a:r>
            <a:r>
              <a:rPr lang="en-GB" sz="1200" b="0" i="0" u="none" strike="noStrike" kern="1200" dirty="0" err="1">
                <a:solidFill>
                  <a:schemeClr val="tx1"/>
                </a:solidFill>
                <a:effectLst/>
                <a:latin typeface="+mn-lt"/>
                <a:ea typeface="+mn-ea"/>
                <a:cs typeface="+mn-cs"/>
                <a:hlinkClick r:id="rId4"/>
              </a:rPr>
              <a:t>System.Object</a:t>
            </a:r>
            <a:r>
              <a:rPr lang="en-GB" sz="1200" b="0" i="0" kern="1200" dirty="0">
                <a:solidFill>
                  <a:schemeClr val="tx1"/>
                </a:solidFill>
                <a:effectLst/>
                <a:latin typeface="+mn-lt"/>
                <a:ea typeface="+mn-ea"/>
                <a:cs typeface="+mn-cs"/>
              </a:rPr>
              <a:t>. A structure is very useful for representing values whose memory requirements are small, and for passing values as by-value parameters to methods that have strongly typed parameters. In .NET, all primitive data types (</a:t>
            </a:r>
            <a:r>
              <a:rPr lang="en-GB" sz="1200" b="0" i="0" u="none" strike="noStrike" kern="1200" dirty="0">
                <a:solidFill>
                  <a:schemeClr val="tx1"/>
                </a:solidFill>
                <a:effectLst/>
                <a:latin typeface="+mn-lt"/>
                <a:ea typeface="+mn-ea"/>
                <a:cs typeface="+mn-cs"/>
                <a:hlinkClick r:id="rId5"/>
              </a:rPr>
              <a:t>Boolean</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6"/>
              </a:rPr>
              <a:t>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7"/>
              </a:rPr>
              <a:t>Char</a:t>
            </a:r>
            <a:r>
              <a:rPr lang="en-GB" sz="1200" b="0" i="0"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hlinkClick r:id="rId8"/>
              </a:rPr>
              <a:t>DateTime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Decimal</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0"/>
              </a:rPr>
              <a:t>Double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a:rPr>
              <a:t>Int16</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2"/>
              </a:rPr>
              <a:t>Int32</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3"/>
              </a:rPr>
              <a:t>Int64</a:t>
            </a:r>
            <a:r>
              <a:rPr lang="en-GB" sz="1200" b="0" i="0"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hlinkClick r:id="rId14"/>
              </a:rPr>
              <a:t>SByte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5"/>
              </a:rPr>
              <a:t>Single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6"/>
              </a:rPr>
              <a:t>UInt16</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7"/>
              </a:rPr>
              <a:t>UInt32</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18"/>
              </a:rPr>
              <a:t>UInt64</a:t>
            </a:r>
            <a:r>
              <a:rPr lang="en-GB" sz="1200" b="0" i="0" kern="1200" dirty="0">
                <a:solidFill>
                  <a:schemeClr val="tx1"/>
                </a:solidFill>
                <a:effectLst/>
                <a:latin typeface="+mn-lt"/>
                <a:ea typeface="+mn-ea"/>
                <a:cs typeface="+mn-cs"/>
              </a:rPr>
              <a:t>) are defined as structures.</a:t>
            </a:r>
          </a:p>
          <a:p>
            <a:r>
              <a:rPr lang="en-GB" sz="1200" b="0" i="0" kern="1200" dirty="0">
                <a:solidFill>
                  <a:schemeClr val="tx1"/>
                </a:solidFill>
                <a:effectLst/>
                <a:latin typeface="+mn-lt"/>
                <a:ea typeface="+mn-ea"/>
                <a:cs typeface="+mn-cs"/>
              </a:rPr>
              <a:t>Like classes, structures define both data (the fields of the structure) and the operations that can be performed on that data (the methods of the structure). This means that you can call methods on structures, including the virtual methods defined on the </a:t>
            </a:r>
            <a:r>
              <a:rPr lang="en-GB" sz="1200" b="0" i="0" u="none" strike="noStrike" kern="1200" dirty="0" err="1">
                <a:solidFill>
                  <a:schemeClr val="tx1"/>
                </a:solidFill>
                <a:effectLst/>
                <a:latin typeface="+mn-lt"/>
                <a:ea typeface="+mn-ea"/>
                <a:cs typeface="+mn-cs"/>
                <a:hlinkClick r:id="rId4"/>
              </a:rPr>
              <a:t>System.Object</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3"/>
              </a:rPr>
              <a:t>System.ValueType</a:t>
            </a:r>
            <a:r>
              <a:rPr lang="en-GB" sz="1200" b="0" i="0" kern="1200" dirty="0" err="1">
                <a:solidFill>
                  <a:schemeClr val="tx1"/>
                </a:solidFill>
                <a:effectLst/>
                <a:latin typeface="+mn-lt"/>
                <a:ea typeface="+mn-ea"/>
                <a:cs typeface="+mn-cs"/>
              </a:rPr>
              <a:t>classes</a:t>
            </a:r>
            <a:r>
              <a:rPr lang="en-GB" sz="1200" b="0" i="0" kern="1200" dirty="0">
                <a:solidFill>
                  <a:schemeClr val="tx1"/>
                </a:solidFill>
                <a:effectLst/>
                <a:latin typeface="+mn-lt"/>
                <a:ea typeface="+mn-ea"/>
                <a:cs typeface="+mn-cs"/>
              </a:rPr>
              <a:t>, and any methods defined on the value type itself. In other words, structures can have fields, properties, and events, as well as static and </a:t>
            </a:r>
            <a:r>
              <a:rPr lang="en-GB" sz="1200" b="0" i="0" kern="1200" dirty="0" err="1">
                <a:solidFill>
                  <a:schemeClr val="tx1"/>
                </a:solidFill>
                <a:effectLst/>
                <a:latin typeface="+mn-lt"/>
                <a:ea typeface="+mn-ea"/>
                <a:cs typeface="+mn-cs"/>
              </a:rPr>
              <a:t>nonstatic</a:t>
            </a:r>
            <a:r>
              <a:rPr lang="en-GB" sz="1200" b="0" i="0" kern="1200" dirty="0">
                <a:solidFill>
                  <a:schemeClr val="tx1"/>
                </a:solidFill>
                <a:effectLst/>
                <a:latin typeface="+mn-lt"/>
                <a:ea typeface="+mn-ea"/>
                <a:cs typeface="+mn-cs"/>
              </a:rPr>
              <a:t> methods. You can create instances of structures, pass them as parameters, store them as local variables, or store them in a field of another value type or reference type. Structures can also implement interfaces.</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Value types also differ from classes in several respects. First, although they implicitly inherit from </a:t>
            </a:r>
            <a:r>
              <a:rPr lang="en-GB" sz="1200" b="0" i="0" u="none" strike="noStrike" kern="1200" dirty="0" err="1">
                <a:solidFill>
                  <a:schemeClr val="tx1"/>
                </a:solidFill>
                <a:effectLst/>
                <a:latin typeface="+mn-lt"/>
                <a:ea typeface="+mn-ea"/>
                <a:cs typeface="+mn-cs"/>
                <a:hlinkClick r:id="rId3"/>
              </a:rPr>
              <a:t>System.ValueType</a:t>
            </a:r>
            <a:r>
              <a:rPr lang="en-GB" sz="1200" b="0" i="0" kern="1200" dirty="0">
                <a:solidFill>
                  <a:schemeClr val="tx1"/>
                </a:solidFill>
                <a:effectLst/>
                <a:latin typeface="+mn-lt"/>
                <a:ea typeface="+mn-ea"/>
                <a:cs typeface="+mn-cs"/>
              </a:rPr>
              <a:t>, they cannot directly inherit from any type. Similarly, all value types are sealed, which means that no other type can be derived from them. They also do not require constructors.</a:t>
            </a:r>
          </a:p>
          <a:p>
            <a:r>
              <a:rPr lang="en-GB" sz="1200" b="0" i="0" kern="1200" dirty="0">
                <a:solidFill>
                  <a:schemeClr val="tx1"/>
                </a:solidFill>
                <a:effectLst/>
                <a:latin typeface="+mn-lt"/>
                <a:ea typeface="+mn-ea"/>
                <a:cs typeface="+mn-cs"/>
              </a:rPr>
              <a:t>For each value type, the common language runtime supplies a corresponding boxed type, which is a class that has the same state and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as the value type. An instance of a value type is boxed when it is passed to a method that accepts a parameter of type </a:t>
            </a:r>
            <a:r>
              <a:rPr lang="en-GB" sz="1200" b="0" i="0" u="none" strike="noStrike" kern="1200" dirty="0" err="1">
                <a:solidFill>
                  <a:schemeClr val="tx1"/>
                </a:solidFill>
                <a:effectLst/>
                <a:latin typeface="+mn-lt"/>
                <a:ea typeface="+mn-ea"/>
                <a:cs typeface="+mn-cs"/>
                <a:hlinkClick r:id="rId4"/>
              </a:rPr>
              <a:t>System.Object</a:t>
            </a:r>
            <a:r>
              <a:rPr lang="en-GB" sz="1200" b="0" i="0" kern="1200" dirty="0">
                <a:solidFill>
                  <a:schemeClr val="tx1"/>
                </a:solidFill>
                <a:effectLst/>
                <a:latin typeface="+mn-lt"/>
                <a:ea typeface="+mn-ea"/>
                <a:cs typeface="+mn-cs"/>
              </a:rPr>
              <a:t>. It is unboxed (that is, converted from an instance of a class back to an instance of a value type) when control returns from a method call that accepts a value type as a by-reference parameter. Some languages require that you use special syntax when the boxed type is required; others automatically use the boxed type when it is needed. When you define a value type, you are defining both the boxed and the unboxed type.</a:t>
            </a:r>
          </a:p>
        </p:txBody>
      </p:sp>
      <p:sp>
        <p:nvSpPr>
          <p:cNvPr id="4" name="Slide Number Placeholder 3"/>
          <p:cNvSpPr>
            <a:spLocks noGrp="1"/>
          </p:cNvSpPr>
          <p:nvPr>
            <p:ph type="sldNum" sz="quarter" idx="10"/>
          </p:nvPr>
        </p:nvSpPr>
        <p:spPr/>
        <p:txBody>
          <a:bodyPr/>
          <a:lstStyle/>
          <a:p>
            <a:fld id="{9D423F5A-E5E3-4EF1-A418-18E93E4B7FFA}" type="slidenum">
              <a:rPr lang="en-PH" smtClean="0"/>
              <a:t>28</a:t>
            </a:fld>
            <a:endParaRPr lang="en-PH"/>
          </a:p>
        </p:txBody>
      </p:sp>
    </p:spTree>
    <p:extLst>
      <p:ext uri="{BB962C8B-B14F-4D97-AF65-F5344CB8AC3E}">
        <p14:creationId xmlns:p14="http://schemas.microsoft.com/office/powerpoint/2010/main" val="991815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.NET Framework</a:t>
            </a:r>
            <a:r>
              <a:rPr lang="en-GB" sz="1200" b="0" i="0" kern="1200" dirty="0">
                <a:solidFill>
                  <a:schemeClr val="tx1"/>
                </a:solidFill>
                <a:effectLst/>
                <a:latin typeface="+mn-lt"/>
                <a:ea typeface="+mn-ea"/>
                <a:cs typeface="+mn-cs"/>
              </a:rPr>
              <a:t> (pronounced </a:t>
            </a:r>
            <a:r>
              <a:rPr lang="en-GB" sz="1200" b="0" i="1" kern="1200" dirty="0">
                <a:solidFill>
                  <a:schemeClr val="tx1"/>
                </a:solidFill>
                <a:effectLst/>
                <a:latin typeface="+mn-lt"/>
                <a:ea typeface="+mn-ea"/>
                <a:cs typeface="+mn-cs"/>
              </a:rPr>
              <a:t>dot net</a:t>
            </a:r>
            <a:r>
              <a:rPr lang="en-GB" sz="1200" b="0" i="0" kern="1200" dirty="0">
                <a:solidFill>
                  <a:schemeClr val="tx1"/>
                </a:solidFill>
                <a:effectLst/>
                <a:latin typeface="+mn-lt"/>
                <a:ea typeface="+mn-ea"/>
                <a:cs typeface="+mn-cs"/>
              </a:rPr>
              <a:t>) is a </a:t>
            </a:r>
            <a:r>
              <a:rPr lang="en-GB" sz="1200" b="0" i="0" u="none" strike="noStrike" kern="1200" dirty="0">
                <a:solidFill>
                  <a:schemeClr val="tx1"/>
                </a:solidFill>
                <a:effectLst/>
                <a:latin typeface="+mn-lt"/>
                <a:ea typeface="+mn-ea"/>
                <a:cs typeface="+mn-cs"/>
                <a:hlinkClick r:id="rId3" tooltip="Software framework"/>
              </a:rPr>
              <a:t>software framework</a:t>
            </a:r>
            <a:r>
              <a:rPr lang="en-GB" sz="1200" b="0" i="0" kern="1200" dirty="0">
                <a:solidFill>
                  <a:schemeClr val="tx1"/>
                </a:solidFill>
                <a:effectLst/>
                <a:latin typeface="+mn-lt"/>
                <a:ea typeface="+mn-ea"/>
                <a:cs typeface="+mn-cs"/>
              </a:rPr>
              <a:t> developed by </a:t>
            </a:r>
            <a:r>
              <a:rPr lang="en-GB" sz="1200" b="0" i="0" u="none" strike="noStrike" kern="1200" dirty="0">
                <a:solidFill>
                  <a:schemeClr val="tx1"/>
                </a:solidFill>
                <a:effectLst/>
                <a:latin typeface="+mn-lt"/>
                <a:ea typeface="+mn-ea"/>
                <a:cs typeface="+mn-cs"/>
                <a:hlinkClick r:id="rId4" tooltip="Microsoft"/>
              </a:rPr>
              <a:t>Microsoft</a:t>
            </a:r>
            <a:r>
              <a:rPr lang="en-GB" sz="1200" b="0" i="0" kern="1200" dirty="0">
                <a:solidFill>
                  <a:schemeClr val="tx1"/>
                </a:solidFill>
                <a:effectLst/>
                <a:latin typeface="+mn-lt"/>
                <a:ea typeface="+mn-ea"/>
                <a:cs typeface="+mn-cs"/>
              </a:rPr>
              <a:t> that runs primarily on </a:t>
            </a:r>
            <a:r>
              <a:rPr lang="en-GB" sz="1200" b="0" i="0" u="none" strike="noStrike" kern="1200" dirty="0">
                <a:solidFill>
                  <a:schemeClr val="tx1"/>
                </a:solidFill>
                <a:effectLst/>
                <a:latin typeface="+mn-lt"/>
                <a:ea typeface="+mn-ea"/>
                <a:cs typeface="+mn-cs"/>
                <a:hlinkClick r:id="rId5" tooltip="Microsoft Windows"/>
              </a:rPr>
              <a:t>Microsoft Windows</a:t>
            </a:r>
            <a:r>
              <a:rPr lang="en-GB" sz="1200" b="0" i="0" kern="1200" dirty="0">
                <a:solidFill>
                  <a:schemeClr val="tx1"/>
                </a:solidFill>
                <a:effectLst/>
                <a:latin typeface="+mn-lt"/>
                <a:ea typeface="+mn-ea"/>
                <a:cs typeface="+mn-cs"/>
              </a:rPr>
              <a:t>. It includes a large </a:t>
            </a:r>
            <a:r>
              <a:rPr lang="en-GB" sz="1200" b="0" i="0" u="none" strike="noStrike" kern="1200" dirty="0">
                <a:solidFill>
                  <a:schemeClr val="tx1"/>
                </a:solidFill>
                <a:effectLst/>
                <a:latin typeface="+mn-lt"/>
                <a:ea typeface="+mn-ea"/>
                <a:cs typeface="+mn-cs"/>
                <a:hlinkClick r:id="rId6" tooltip="Class library"/>
              </a:rPr>
              <a:t>class library</a:t>
            </a:r>
            <a:r>
              <a:rPr lang="en-GB" sz="1200" b="0" i="0" kern="1200" dirty="0">
                <a:solidFill>
                  <a:schemeClr val="tx1"/>
                </a:solidFill>
                <a:effectLst/>
                <a:latin typeface="+mn-lt"/>
                <a:ea typeface="+mn-ea"/>
                <a:cs typeface="+mn-cs"/>
              </a:rPr>
              <a:t> named </a:t>
            </a:r>
            <a:r>
              <a:rPr lang="en-GB" sz="1200" b="0" i="0" u="none" strike="noStrike" kern="1200" dirty="0">
                <a:solidFill>
                  <a:schemeClr val="tx1"/>
                </a:solidFill>
                <a:effectLst/>
                <a:latin typeface="+mn-lt"/>
                <a:ea typeface="+mn-ea"/>
                <a:cs typeface="+mn-cs"/>
                <a:hlinkClick r:id="rId7" tooltip="Framework Class Library"/>
              </a:rPr>
              <a:t>Framework Class Library</a:t>
            </a:r>
            <a:r>
              <a:rPr lang="en-GB" sz="1200" b="0" i="0" kern="1200" dirty="0">
                <a:solidFill>
                  <a:schemeClr val="tx1"/>
                </a:solidFill>
                <a:effectLst/>
                <a:latin typeface="+mn-lt"/>
                <a:ea typeface="+mn-ea"/>
                <a:cs typeface="+mn-cs"/>
              </a:rPr>
              <a:t> (FCL) and provides </a:t>
            </a:r>
            <a:r>
              <a:rPr lang="en-GB" sz="1200" b="0" i="0" u="none" strike="noStrike" kern="1200" dirty="0">
                <a:solidFill>
                  <a:schemeClr val="tx1"/>
                </a:solidFill>
                <a:effectLst/>
                <a:latin typeface="+mn-lt"/>
                <a:ea typeface="+mn-ea"/>
                <a:cs typeface="+mn-cs"/>
                <a:hlinkClick r:id="rId8" tooltip="Language interoperability"/>
              </a:rPr>
              <a:t>language interoperability</a:t>
            </a:r>
            <a:r>
              <a:rPr lang="en-GB" sz="1200" b="0" i="0" kern="1200" dirty="0">
                <a:solidFill>
                  <a:schemeClr val="tx1"/>
                </a:solidFill>
                <a:effectLst/>
                <a:latin typeface="+mn-lt"/>
                <a:ea typeface="+mn-ea"/>
                <a:cs typeface="+mn-cs"/>
              </a:rPr>
              <a:t> (each language can use code written in other languages) across several </a:t>
            </a:r>
            <a:r>
              <a:rPr lang="en-GB" sz="1200" b="0" i="0" u="none" strike="noStrike" kern="1200" dirty="0">
                <a:solidFill>
                  <a:schemeClr val="tx1"/>
                </a:solidFill>
                <a:effectLst/>
                <a:latin typeface="+mn-lt"/>
                <a:ea typeface="+mn-ea"/>
                <a:cs typeface="+mn-cs"/>
                <a:hlinkClick r:id="rId9" tooltip="Programming language"/>
              </a:rPr>
              <a:t>programming languages</a:t>
            </a:r>
            <a:r>
              <a:rPr lang="en-GB" sz="1200" b="0" i="0" kern="1200" dirty="0">
                <a:solidFill>
                  <a:schemeClr val="tx1"/>
                </a:solidFill>
                <a:effectLst/>
                <a:latin typeface="+mn-lt"/>
                <a:ea typeface="+mn-ea"/>
                <a:cs typeface="+mn-cs"/>
              </a:rPr>
              <a:t>. Programs written for .NET Framework execute in a </a:t>
            </a:r>
            <a:r>
              <a:rPr lang="en-GB" sz="1200" b="0" i="0" u="none" strike="noStrike" kern="1200" dirty="0">
                <a:solidFill>
                  <a:schemeClr val="tx1"/>
                </a:solidFill>
                <a:effectLst/>
                <a:latin typeface="+mn-lt"/>
                <a:ea typeface="+mn-ea"/>
                <a:cs typeface="+mn-cs"/>
                <a:hlinkClick r:id="rId10" tooltip="Software"/>
              </a:rPr>
              <a:t>software</a:t>
            </a:r>
            <a:r>
              <a:rPr lang="en-GB" sz="1200" b="0" i="0" kern="1200" dirty="0">
                <a:solidFill>
                  <a:schemeClr val="tx1"/>
                </a:solidFill>
                <a:effectLst/>
                <a:latin typeface="+mn-lt"/>
                <a:ea typeface="+mn-ea"/>
                <a:cs typeface="+mn-cs"/>
              </a:rPr>
              <a:t> environment (in contrast to a </a:t>
            </a:r>
            <a:r>
              <a:rPr lang="en-GB" sz="1200" b="0" i="0" u="none" strike="noStrike" kern="1200" dirty="0">
                <a:solidFill>
                  <a:schemeClr val="tx1"/>
                </a:solidFill>
                <a:effectLst/>
                <a:latin typeface="+mn-lt"/>
                <a:ea typeface="+mn-ea"/>
                <a:cs typeface="+mn-cs"/>
                <a:hlinkClick r:id="rId11" tooltip="Computer hardware"/>
              </a:rPr>
              <a:t>hardware</a:t>
            </a:r>
            <a:r>
              <a:rPr lang="en-GB" sz="1200" b="0" i="0" kern="1200" dirty="0">
                <a:solidFill>
                  <a:schemeClr val="tx1"/>
                </a:solidFill>
                <a:effectLst/>
                <a:latin typeface="+mn-lt"/>
                <a:ea typeface="+mn-ea"/>
                <a:cs typeface="+mn-cs"/>
              </a:rPr>
              <a:t> environment) named </a:t>
            </a:r>
            <a:r>
              <a:rPr lang="en-GB" sz="1200" b="0" i="0" u="none" strike="noStrike" kern="1200" dirty="0">
                <a:solidFill>
                  <a:schemeClr val="tx1"/>
                </a:solidFill>
                <a:effectLst/>
                <a:latin typeface="+mn-lt"/>
                <a:ea typeface="+mn-ea"/>
                <a:cs typeface="+mn-cs"/>
                <a:hlinkClick r:id="rId12" tooltip="Common Language Runtime"/>
              </a:rPr>
              <a:t>Common Language Runtime</a:t>
            </a:r>
            <a:r>
              <a:rPr lang="en-GB" sz="1200" b="0" i="0" kern="1200" dirty="0">
                <a:solidFill>
                  <a:schemeClr val="tx1"/>
                </a:solidFill>
                <a:effectLst/>
                <a:latin typeface="+mn-lt"/>
                <a:ea typeface="+mn-ea"/>
                <a:cs typeface="+mn-cs"/>
              </a:rPr>
              <a:t> (CLR), an </a:t>
            </a:r>
            <a:r>
              <a:rPr lang="en-GB" sz="1200" b="0" i="0" u="none" strike="noStrike" kern="1200" dirty="0">
                <a:solidFill>
                  <a:schemeClr val="tx1"/>
                </a:solidFill>
                <a:effectLst/>
                <a:latin typeface="+mn-lt"/>
                <a:ea typeface="+mn-ea"/>
                <a:cs typeface="+mn-cs"/>
                <a:hlinkClick r:id="rId13" tooltip="Process virtual machine"/>
              </a:rPr>
              <a:t>application virtual machine</a:t>
            </a:r>
            <a:r>
              <a:rPr lang="en-GB" sz="1200" b="0" i="0" kern="1200" dirty="0">
                <a:solidFill>
                  <a:schemeClr val="tx1"/>
                </a:solidFill>
                <a:effectLst/>
                <a:latin typeface="+mn-lt"/>
                <a:ea typeface="+mn-ea"/>
                <a:cs typeface="+mn-cs"/>
              </a:rPr>
              <a:t> that provides services such as security, </a:t>
            </a:r>
            <a:r>
              <a:rPr lang="en-GB" sz="1200" b="0" i="0" u="none" strike="noStrike" kern="1200" dirty="0">
                <a:solidFill>
                  <a:schemeClr val="tx1"/>
                </a:solidFill>
                <a:effectLst/>
                <a:latin typeface="+mn-lt"/>
                <a:ea typeface="+mn-ea"/>
                <a:cs typeface="+mn-cs"/>
                <a:hlinkClick r:id="rId14" tooltip="Memory management"/>
              </a:rPr>
              <a:t>memory management</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15" tooltip="Exception handling"/>
              </a:rPr>
              <a:t>exception handling</a:t>
            </a:r>
            <a:r>
              <a:rPr lang="en-GB" sz="1200" b="0" i="0" kern="1200" dirty="0">
                <a:solidFill>
                  <a:schemeClr val="tx1"/>
                </a:solidFill>
                <a:effectLst/>
                <a:latin typeface="+mn-lt"/>
                <a:ea typeface="+mn-ea"/>
                <a:cs typeface="+mn-cs"/>
              </a:rPr>
              <a:t>. (As such, computer code written using .NET Framework is called "</a:t>
            </a:r>
            <a:r>
              <a:rPr lang="en-GB" sz="1200" b="0" i="0" u="none" strike="noStrike" kern="1200" dirty="0">
                <a:solidFill>
                  <a:schemeClr val="tx1"/>
                </a:solidFill>
                <a:effectLst/>
                <a:latin typeface="+mn-lt"/>
                <a:ea typeface="+mn-ea"/>
                <a:cs typeface="+mn-cs"/>
                <a:hlinkClick r:id="rId16" tooltip="Managed code"/>
              </a:rPr>
              <a:t>managed code</a:t>
            </a:r>
            <a:r>
              <a:rPr lang="en-GB" sz="1200" b="0" i="0" kern="1200" dirty="0">
                <a:solidFill>
                  <a:schemeClr val="tx1"/>
                </a:solidFill>
                <a:effectLst/>
                <a:latin typeface="+mn-lt"/>
                <a:ea typeface="+mn-ea"/>
                <a:cs typeface="+mn-cs"/>
              </a:rPr>
              <a:t>".) FCL and CLR together constitute .NET Framework.</a:t>
            </a:r>
          </a:p>
          <a:p>
            <a:r>
              <a:rPr lang="en-GB" sz="1200" b="0" i="0" kern="1200" dirty="0">
                <a:solidFill>
                  <a:schemeClr val="tx1"/>
                </a:solidFill>
                <a:effectLst/>
                <a:latin typeface="+mn-lt"/>
                <a:ea typeface="+mn-ea"/>
                <a:cs typeface="+mn-cs"/>
              </a:rPr>
              <a:t>FCL provides </a:t>
            </a:r>
            <a:r>
              <a:rPr lang="en-GB" sz="1200" b="0" i="0" u="none" strike="noStrike" kern="1200" dirty="0">
                <a:solidFill>
                  <a:schemeClr val="tx1"/>
                </a:solidFill>
                <a:effectLst/>
                <a:latin typeface="+mn-lt"/>
                <a:ea typeface="+mn-ea"/>
                <a:cs typeface="+mn-cs"/>
                <a:hlinkClick r:id="rId17" tooltip="User interface"/>
              </a:rPr>
              <a:t>user interface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8" tooltip="Data access"/>
              </a:rPr>
              <a:t>data access</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9" tooltip="Database connection"/>
              </a:rPr>
              <a:t>database connectivity</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20" tooltip="Cryptography"/>
              </a:rPr>
              <a:t>cryptography</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21" tooltip="Web application"/>
              </a:rPr>
              <a:t>web application</a:t>
            </a:r>
            <a:r>
              <a:rPr lang="en-GB" sz="1200" b="0" i="0" kern="1200" dirty="0">
                <a:solidFill>
                  <a:schemeClr val="tx1"/>
                </a:solidFill>
                <a:effectLst/>
                <a:latin typeface="+mn-lt"/>
                <a:ea typeface="+mn-ea"/>
                <a:cs typeface="+mn-cs"/>
              </a:rPr>
              <a:t> development, numeric </a:t>
            </a:r>
            <a:r>
              <a:rPr lang="en-GB" sz="1200" b="0" i="0" u="none" strike="noStrike" kern="1200" dirty="0">
                <a:solidFill>
                  <a:schemeClr val="tx1"/>
                </a:solidFill>
                <a:effectLst/>
                <a:latin typeface="+mn-lt"/>
                <a:ea typeface="+mn-ea"/>
                <a:cs typeface="+mn-cs"/>
                <a:hlinkClick r:id="rId22" tooltip="Algorithm"/>
              </a:rPr>
              <a:t>algorithms</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23" tooltip="Computer networking"/>
              </a:rPr>
              <a:t>network communications</a:t>
            </a:r>
            <a:r>
              <a:rPr lang="en-GB" sz="1200" b="0" i="0" kern="1200" dirty="0">
                <a:solidFill>
                  <a:schemeClr val="tx1"/>
                </a:solidFill>
                <a:effectLst/>
                <a:latin typeface="+mn-lt"/>
                <a:ea typeface="+mn-ea"/>
                <a:cs typeface="+mn-cs"/>
              </a:rPr>
              <a:t>. Programmers produce software by combining their </a:t>
            </a:r>
            <a:r>
              <a:rPr lang="en-GB" sz="1200" b="0" i="0" u="none" strike="noStrike" kern="1200" dirty="0">
                <a:solidFill>
                  <a:schemeClr val="tx1"/>
                </a:solidFill>
                <a:effectLst/>
                <a:latin typeface="+mn-lt"/>
                <a:ea typeface="+mn-ea"/>
                <a:cs typeface="+mn-cs"/>
                <a:hlinkClick r:id="rId24" tooltip="Source code"/>
              </a:rPr>
              <a:t>source code</a:t>
            </a:r>
            <a:r>
              <a:rPr lang="en-GB" sz="1200" b="0" i="0" kern="1200" dirty="0">
                <a:solidFill>
                  <a:schemeClr val="tx1"/>
                </a:solidFill>
                <a:effectLst/>
                <a:latin typeface="+mn-lt"/>
                <a:ea typeface="+mn-ea"/>
                <a:cs typeface="+mn-cs"/>
              </a:rPr>
              <a:t> with .NET Framework and other libraries. The framework is intended to be used by most new applications created for the Windows platform. Microsoft also produces an </a:t>
            </a:r>
            <a:r>
              <a:rPr lang="en-GB" sz="1200" b="0" i="0" u="none" strike="noStrike" kern="1200" dirty="0">
                <a:solidFill>
                  <a:schemeClr val="tx1"/>
                </a:solidFill>
                <a:effectLst/>
                <a:latin typeface="+mn-lt"/>
                <a:ea typeface="+mn-ea"/>
                <a:cs typeface="+mn-cs"/>
                <a:hlinkClick r:id="rId25" tooltip="Integrated development environment"/>
              </a:rPr>
              <a:t>integrated development </a:t>
            </a:r>
            <a:r>
              <a:rPr lang="en-GB" sz="1200" b="0" i="0" u="none" strike="noStrike" kern="1200" dirty="0" err="1">
                <a:solidFill>
                  <a:schemeClr val="tx1"/>
                </a:solidFill>
                <a:effectLst/>
                <a:latin typeface="+mn-lt"/>
                <a:ea typeface="+mn-ea"/>
                <a:cs typeface="+mn-cs"/>
                <a:hlinkClick r:id="rId25" tooltip="Integrated development environment"/>
              </a:rPr>
              <a:t>environment</a:t>
            </a:r>
            <a:r>
              <a:rPr lang="en-GB" sz="1200" b="0" i="0" kern="1200" dirty="0" err="1">
                <a:solidFill>
                  <a:schemeClr val="tx1"/>
                </a:solidFill>
                <a:effectLst/>
                <a:latin typeface="+mn-lt"/>
                <a:ea typeface="+mn-ea"/>
                <a:cs typeface="+mn-cs"/>
              </a:rPr>
              <a:t>largely</a:t>
            </a:r>
            <a:r>
              <a:rPr lang="en-GB" sz="1200" b="0" i="0" kern="1200" dirty="0">
                <a:solidFill>
                  <a:schemeClr val="tx1"/>
                </a:solidFill>
                <a:effectLst/>
                <a:latin typeface="+mn-lt"/>
                <a:ea typeface="+mn-ea"/>
                <a:cs typeface="+mn-cs"/>
              </a:rPr>
              <a:t> for .NET software called </a:t>
            </a:r>
            <a:r>
              <a:rPr lang="en-GB" sz="1200" b="0" i="0" u="none" strike="noStrike" kern="1200" dirty="0">
                <a:solidFill>
                  <a:schemeClr val="tx1"/>
                </a:solidFill>
                <a:effectLst/>
                <a:latin typeface="+mn-lt"/>
                <a:ea typeface="+mn-ea"/>
                <a:cs typeface="+mn-cs"/>
                <a:hlinkClick r:id="rId26" tooltip="Microsoft Visual Studio"/>
              </a:rPr>
              <a:t>Visual Studio</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.NET Framework began as </a:t>
            </a:r>
            <a:r>
              <a:rPr lang="en-GB" sz="1200" b="0" i="0" u="none" strike="noStrike" kern="1200" dirty="0">
                <a:solidFill>
                  <a:schemeClr val="tx1"/>
                </a:solidFill>
                <a:effectLst/>
                <a:latin typeface="+mn-lt"/>
                <a:ea typeface="+mn-ea"/>
                <a:cs typeface="+mn-cs"/>
                <a:hlinkClick r:id="rId27" tooltip="Proprietary software"/>
              </a:rPr>
              <a:t>proprietary software</a:t>
            </a:r>
            <a:r>
              <a:rPr lang="en-GB" sz="1200" b="0" i="0" kern="1200" dirty="0">
                <a:solidFill>
                  <a:schemeClr val="tx1"/>
                </a:solidFill>
                <a:effectLst/>
                <a:latin typeface="+mn-lt"/>
                <a:ea typeface="+mn-ea"/>
                <a:cs typeface="+mn-cs"/>
              </a:rPr>
              <a:t>, although the firm worked to </a:t>
            </a:r>
            <a:r>
              <a:rPr lang="en-GB" sz="1200" b="0" i="0" u="none" strike="noStrike" kern="1200" dirty="0">
                <a:solidFill>
                  <a:schemeClr val="tx1"/>
                </a:solidFill>
                <a:effectLst/>
                <a:latin typeface="+mn-lt"/>
                <a:ea typeface="+mn-ea"/>
                <a:cs typeface="+mn-cs"/>
                <a:hlinkClick r:id="rId28" tooltip="Software standard"/>
              </a:rPr>
              <a:t>standardize</a:t>
            </a:r>
            <a:r>
              <a:rPr lang="en-GB" sz="1200" b="0" i="0" kern="1200" dirty="0">
                <a:solidFill>
                  <a:schemeClr val="tx1"/>
                </a:solidFill>
                <a:effectLst/>
                <a:latin typeface="+mn-lt"/>
                <a:ea typeface="+mn-ea"/>
                <a:cs typeface="+mn-cs"/>
              </a:rPr>
              <a:t> the software stack almost immediately, even before its first release. Despite the standardization efforts, developers, mainly those in the </a:t>
            </a:r>
            <a:r>
              <a:rPr lang="en-GB" sz="1200" b="0" i="0" u="none" strike="noStrike" kern="1200" dirty="0">
                <a:solidFill>
                  <a:schemeClr val="tx1"/>
                </a:solidFill>
                <a:effectLst/>
                <a:latin typeface="+mn-lt"/>
                <a:ea typeface="+mn-ea"/>
                <a:cs typeface="+mn-cs"/>
                <a:hlinkClick r:id="rId29" tooltip="Free and open-source software"/>
              </a:rPr>
              <a:t>free and open-source software</a:t>
            </a:r>
            <a:r>
              <a:rPr lang="en-GB" sz="1200" b="0" i="0" kern="1200" dirty="0">
                <a:solidFill>
                  <a:schemeClr val="tx1"/>
                </a:solidFill>
                <a:effectLst/>
                <a:latin typeface="+mn-lt"/>
                <a:ea typeface="+mn-ea"/>
                <a:cs typeface="+mn-cs"/>
              </a:rPr>
              <a:t> communities, expressed their unease with the selected terms and the prospects of any free and open-source implementation, especially regarding </a:t>
            </a:r>
            <a:r>
              <a:rPr lang="en-GB" sz="1200" b="0" i="0" u="none" strike="noStrike" kern="1200" dirty="0">
                <a:solidFill>
                  <a:schemeClr val="tx1"/>
                </a:solidFill>
                <a:effectLst/>
                <a:latin typeface="+mn-lt"/>
                <a:ea typeface="+mn-ea"/>
                <a:cs typeface="+mn-cs"/>
                <a:hlinkClick r:id="rId30" tooltip="Software patent"/>
              </a:rPr>
              <a:t>software patents</a:t>
            </a:r>
            <a:r>
              <a:rPr lang="en-GB" sz="1200" b="0" i="0" kern="1200" dirty="0">
                <a:solidFill>
                  <a:schemeClr val="tx1"/>
                </a:solidFill>
                <a:effectLst/>
                <a:latin typeface="+mn-lt"/>
                <a:ea typeface="+mn-ea"/>
                <a:cs typeface="+mn-cs"/>
              </a:rPr>
              <a:t>. Since then, Microsoft has changed .NET development to more closely follow a contemporary model of a community-developed software project, including issuing an update to its patent promising to address the concerns.</a:t>
            </a:r>
          </a:p>
          <a:p>
            <a:r>
              <a:rPr lang="en-GB" sz="1200" b="0" i="0" kern="1200" dirty="0">
                <a:solidFill>
                  <a:schemeClr val="tx1"/>
                </a:solidFill>
                <a:effectLst/>
                <a:latin typeface="+mn-lt"/>
                <a:ea typeface="+mn-ea"/>
                <a:cs typeface="+mn-cs"/>
              </a:rPr>
              <a:t>.NET Framework led to a family of .NET platforms targeting </a:t>
            </a:r>
            <a:r>
              <a:rPr lang="en-GB" sz="1200" b="0" i="0" u="none" strike="noStrike" kern="1200" dirty="0">
                <a:solidFill>
                  <a:schemeClr val="tx1"/>
                </a:solidFill>
                <a:effectLst/>
                <a:latin typeface="+mn-lt"/>
                <a:ea typeface="+mn-ea"/>
                <a:cs typeface="+mn-cs"/>
                <a:hlinkClick r:id="rId31" tooltip="Mobile computing"/>
              </a:rPr>
              <a:t>mobile computing</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32" tooltip="Embedded device"/>
              </a:rPr>
              <a:t>embedded devices</a:t>
            </a:r>
            <a:r>
              <a:rPr lang="en-GB" sz="1200" b="0" i="0" kern="1200" dirty="0">
                <a:solidFill>
                  <a:schemeClr val="tx1"/>
                </a:solidFill>
                <a:effectLst/>
                <a:latin typeface="+mn-lt"/>
                <a:ea typeface="+mn-ea"/>
                <a:cs typeface="+mn-cs"/>
              </a:rPr>
              <a:t>, alternative </a:t>
            </a:r>
            <a:r>
              <a:rPr lang="en-GB" sz="1200" b="0" i="0" u="none" strike="noStrike" kern="1200" dirty="0">
                <a:solidFill>
                  <a:schemeClr val="tx1"/>
                </a:solidFill>
                <a:effectLst/>
                <a:latin typeface="+mn-lt"/>
                <a:ea typeface="+mn-ea"/>
                <a:cs typeface="+mn-cs"/>
                <a:hlinkClick r:id="rId33" tooltip="Operating system"/>
              </a:rPr>
              <a:t>operating systems</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34" tooltip="Browser extension"/>
              </a:rPr>
              <a:t>web browser plug-ins</a:t>
            </a:r>
            <a:r>
              <a:rPr lang="en-GB" sz="1200" b="0" i="0" kern="1200" dirty="0">
                <a:solidFill>
                  <a:schemeClr val="tx1"/>
                </a:solidFill>
                <a:effectLst/>
                <a:latin typeface="+mn-lt"/>
                <a:ea typeface="+mn-ea"/>
                <a:cs typeface="+mn-cs"/>
              </a:rPr>
              <a:t>. A reduced version of the framework, </a:t>
            </a:r>
            <a:r>
              <a:rPr lang="en-GB" sz="1200" b="0" i="0" u="none" strike="noStrike" kern="1200" dirty="0">
                <a:solidFill>
                  <a:schemeClr val="tx1"/>
                </a:solidFill>
                <a:effectLst/>
                <a:latin typeface="+mn-lt"/>
                <a:ea typeface="+mn-ea"/>
                <a:cs typeface="+mn-cs"/>
                <a:hlinkClick r:id="rId35" tooltip=".NET Compact Framework"/>
              </a:rPr>
              <a:t>.NET Compact Framework</a:t>
            </a:r>
            <a:r>
              <a:rPr lang="en-GB" sz="1200" b="0" i="0" kern="1200" dirty="0">
                <a:solidFill>
                  <a:schemeClr val="tx1"/>
                </a:solidFill>
                <a:effectLst/>
                <a:latin typeface="+mn-lt"/>
                <a:ea typeface="+mn-ea"/>
                <a:cs typeface="+mn-cs"/>
              </a:rPr>
              <a:t>, is available on </a:t>
            </a:r>
            <a:r>
              <a:rPr lang="en-GB" sz="1200" b="0" i="0" u="none" strike="noStrike" kern="1200" dirty="0">
                <a:solidFill>
                  <a:schemeClr val="tx1"/>
                </a:solidFill>
                <a:effectLst/>
                <a:latin typeface="+mn-lt"/>
                <a:ea typeface="+mn-ea"/>
                <a:cs typeface="+mn-cs"/>
                <a:hlinkClick r:id="rId36" tooltip="Windows CE"/>
              </a:rPr>
              <a:t>Windows CE</a:t>
            </a:r>
            <a:r>
              <a:rPr lang="en-GB" sz="1200" b="0" i="0" kern="1200" dirty="0">
                <a:solidFill>
                  <a:schemeClr val="tx1"/>
                </a:solidFill>
                <a:effectLst/>
                <a:latin typeface="+mn-lt"/>
                <a:ea typeface="+mn-ea"/>
                <a:cs typeface="+mn-cs"/>
              </a:rPr>
              <a:t> platforms, including </a:t>
            </a:r>
            <a:r>
              <a:rPr lang="en-GB" sz="1200" b="0" i="0" u="none" strike="noStrike" kern="1200" dirty="0">
                <a:solidFill>
                  <a:schemeClr val="tx1"/>
                </a:solidFill>
                <a:effectLst/>
                <a:latin typeface="+mn-lt"/>
                <a:ea typeface="+mn-ea"/>
                <a:cs typeface="+mn-cs"/>
                <a:hlinkClick r:id="rId37" tooltip="Windows Mobile"/>
              </a:rPr>
              <a:t>Windows Mobile</a:t>
            </a:r>
            <a:r>
              <a:rPr lang="en-GB" sz="1200" b="0" i="0" kern="1200" dirty="0">
                <a:solidFill>
                  <a:schemeClr val="tx1"/>
                </a:solidFill>
                <a:effectLst/>
                <a:latin typeface="+mn-lt"/>
                <a:ea typeface="+mn-ea"/>
                <a:cs typeface="+mn-cs"/>
              </a:rPr>
              <a:t> devices such as </a:t>
            </a:r>
            <a:r>
              <a:rPr lang="en-GB" sz="1200" b="0" i="0" u="none" strike="noStrike" kern="1200" dirty="0">
                <a:solidFill>
                  <a:schemeClr val="tx1"/>
                </a:solidFill>
                <a:effectLst/>
                <a:latin typeface="+mn-lt"/>
                <a:ea typeface="+mn-ea"/>
                <a:cs typeface="+mn-cs"/>
                <a:hlinkClick r:id="rId38" tooltip="Smartphone"/>
              </a:rPr>
              <a:t>smartphones</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39" tooltip=".NET Micro Framework"/>
              </a:rPr>
              <a:t>.NET Micro Framework</a:t>
            </a:r>
            <a:r>
              <a:rPr lang="en-GB" sz="1200" b="0" i="0" kern="1200" dirty="0">
                <a:solidFill>
                  <a:schemeClr val="tx1"/>
                </a:solidFill>
                <a:effectLst/>
                <a:latin typeface="+mn-lt"/>
                <a:ea typeface="+mn-ea"/>
                <a:cs typeface="+mn-cs"/>
              </a:rPr>
              <a:t> is targeted at very resource-constrained embedded devices. </a:t>
            </a:r>
            <a:r>
              <a:rPr lang="en-GB" sz="1200" b="0" i="0" u="none" strike="noStrike" kern="1200" dirty="0">
                <a:solidFill>
                  <a:schemeClr val="tx1"/>
                </a:solidFill>
                <a:effectLst/>
                <a:latin typeface="+mn-lt"/>
                <a:ea typeface="+mn-ea"/>
                <a:cs typeface="+mn-cs"/>
                <a:hlinkClick r:id="rId40" tooltip="Silverlight"/>
              </a:rPr>
              <a:t>Silverlight</a:t>
            </a:r>
            <a:r>
              <a:rPr lang="en-GB" sz="1200" b="0" i="0" kern="1200" dirty="0">
                <a:solidFill>
                  <a:schemeClr val="tx1"/>
                </a:solidFill>
                <a:effectLst/>
                <a:latin typeface="+mn-lt"/>
                <a:ea typeface="+mn-ea"/>
                <a:cs typeface="+mn-cs"/>
              </a:rPr>
              <a:t> was available as a </a:t>
            </a:r>
            <a:r>
              <a:rPr lang="en-GB" sz="1200" b="0" i="0" u="none" strike="noStrike" kern="1200" dirty="0">
                <a:solidFill>
                  <a:schemeClr val="tx1"/>
                </a:solidFill>
                <a:effectLst/>
                <a:latin typeface="+mn-lt"/>
                <a:ea typeface="+mn-ea"/>
                <a:cs typeface="+mn-cs"/>
                <a:hlinkClick r:id="rId41" tooltip="Web browser"/>
              </a:rPr>
              <a:t>web browser</a:t>
            </a:r>
            <a:r>
              <a:rPr lang="en-GB" sz="1200" b="0" i="0" kern="1200" dirty="0">
                <a:solidFill>
                  <a:schemeClr val="tx1"/>
                </a:solidFill>
                <a:effectLst/>
                <a:latin typeface="+mn-lt"/>
                <a:ea typeface="+mn-ea"/>
                <a:cs typeface="+mn-cs"/>
              </a:rPr>
              <a:t> plugin. </a:t>
            </a:r>
            <a:r>
              <a:rPr lang="en-GB" sz="1200" b="0" i="0" u="none" strike="noStrike" kern="1200" dirty="0">
                <a:solidFill>
                  <a:schemeClr val="tx1"/>
                </a:solidFill>
                <a:effectLst/>
                <a:latin typeface="+mn-lt"/>
                <a:ea typeface="+mn-ea"/>
                <a:cs typeface="+mn-cs"/>
                <a:hlinkClick r:id="rId42" tooltip="Mono (software)"/>
              </a:rPr>
              <a:t>Mono</a:t>
            </a:r>
            <a:r>
              <a:rPr lang="en-GB" sz="1200" b="0" i="0" kern="1200" dirty="0">
                <a:solidFill>
                  <a:schemeClr val="tx1"/>
                </a:solidFill>
                <a:effectLst/>
                <a:latin typeface="+mn-lt"/>
                <a:ea typeface="+mn-ea"/>
                <a:cs typeface="+mn-cs"/>
              </a:rPr>
              <a:t> is available for many operating systems and is customized into popular smartphone operating systems (</a:t>
            </a:r>
            <a:r>
              <a:rPr lang="en-GB" sz="1200" b="0" i="0" u="none" strike="noStrike" kern="1200" dirty="0">
                <a:solidFill>
                  <a:schemeClr val="tx1"/>
                </a:solidFill>
                <a:effectLst/>
                <a:latin typeface="+mn-lt"/>
                <a:ea typeface="+mn-ea"/>
                <a:cs typeface="+mn-cs"/>
                <a:hlinkClick r:id="rId43" tooltip="Android (operating system)"/>
              </a:rPr>
              <a:t>Android</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44" tooltip="IOS"/>
              </a:rPr>
              <a:t>iOS</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45" tooltip="Game engine"/>
              </a:rPr>
              <a:t>game engines</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46"/>
              </a:rPr>
              <a:t>.NET Core</a:t>
            </a:r>
            <a:r>
              <a:rPr lang="en-GB" sz="1200" b="0" i="0" kern="1200" dirty="0">
                <a:solidFill>
                  <a:schemeClr val="tx1"/>
                </a:solidFill>
                <a:effectLst/>
                <a:latin typeface="+mn-lt"/>
                <a:ea typeface="+mn-ea"/>
                <a:cs typeface="+mn-cs"/>
              </a:rPr>
              <a:t> targets the </a:t>
            </a:r>
            <a:r>
              <a:rPr lang="en-GB" sz="1200" b="0" i="0" u="none" strike="noStrike" kern="1200" dirty="0">
                <a:solidFill>
                  <a:schemeClr val="tx1"/>
                </a:solidFill>
                <a:effectLst/>
                <a:latin typeface="+mn-lt"/>
                <a:ea typeface="+mn-ea"/>
                <a:cs typeface="+mn-cs"/>
                <a:hlinkClick r:id="rId47" tooltip="Universal Windows Platform"/>
              </a:rPr>
              <a:t>Universal Windows Platform</a:t>
            </a:r>
            <a:r>
              <a:rPr lang="en-GB" sz="1200" b="0" i="0" kern="1200" dirty="0">
                <a:solidFill>
                  <a:schemeClr val="tx1"/>
                </a:solidFill>
                <a:effectLst/>
                <a:latin typeface="+mn-lt"/>
                <a:ea typeface="+mn-ea"/>
                <a:cs typeface="+mn-cs"/>
              </a:rPr>
              <a:t> (UWP), and </a:t>
            </a:r>
            <a:r>
              <a:rPr lang="en-GB" sz="1200" b="0" i="0" u="none" strike="noStrike" kern="1200" dirty="0">
                <a:solidFill>
                  <a:schemeClr val="tx1"/>
                </a:solidFill>
                <a:effectLst/>
                <a:latin typeface="+mn-lt"/>
                <a:ea typeface="+mn-ea"/>
                <a:cs typeface="+mn-cs"/>
                <a:hlinkClick r:id="rId48" tooltip="Cross-platform"/>
              </a:rPr>
              <a:t>cross-platform</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49" tooltip="Cloud computing"/>
              </a:rPr>
              <a:t>cloud computing</a:t>
            </a:r>
            <a:r>
              <a:rPr lang="en-GB" sz="1200" b="0" i="0" kern="1200" dirty="0">
                <a:solidFill>
                  <a:schemeClr val="tx1"/>
                </a:solidFill>
                <a:effectLst/>
                <a:latin typeface="+mn-lt"/>
                <a:ea typeface="+mn-ea"/>
                <a:cs typeface="+mn-cs"/>
              </a:rPr>
              <a:t> workloads.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6</a:t>
            </a:fld>
            <a:endParaRPr lang="en-PH"/>
          </a:p>
        </p:txBody>
      </p:sp>
    </p:spTree>
    <p:extLst>
      <p:ext uri="{BB962C8B-B14F-4D97-AF65-F5344CB8AC3E}">
        <p14:creationId xmlns:p14="http://schemas.microsoft.com/office/powerpoint/2010/main" val="493456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 enumeration (</a:t>
            </a:r>
            <a:r>
              <a:rPr lang="en-GB" sz="1200" b="0" i="0" kern="1200" dirty="0" err="1">
                <a:solidFill>
                  <a:schemeClr val="tx1"/>
                </a:solidFill>
                <a:effectLst/>
                <a:latin typeface="+mn-lt"/>
                <a:ea typeface="+mn-ea"/>
                <a:cs typeface="+mn-cs"/>
              </a:rPr>
              <a:t>enum</a:t>
            </a:r>
            <a:r>
              <a:rPr lang="en-GB" sz="1200" b="0" i="0" kern="1200" dirty="0">
                <a:solidFill>
                  <a:schemeClr val="tx1"/>
                </a:solidFill>
                <a:effectLst/>
                <a:latin typeface="+mn-lt"/>
                <a:ea typeface="+mn-ea"/>
                <a:cs typeface="+mn-cs"/>
              </a:rPr>
              <a:t>) is a value type that inherits directly from </a:t>
            </a:r>
            <a:r>
              <a:rPr lang="en-GB" sz="1200" b="0" i="0" u="none" strike="noStrike" kern="1200" dirty="0" err="1">
                <a:solidFill>
                  <a:schemeClr val="tx1"/>
                </a:solidFill>
                <a:effectLst/>
                <a:latin typeface="+mn-lt"/>
                <a:ea typeface="+mn-ea"/>
                <a:cs typeface="+mn-cs"/>
                <a:hlinkClick r:id="rId3"/>
              </a:rPr>
              <a:t>System.Enum</a:t>
            </a:r>
            <a:r>
              <a:rPr lang="en-GB" sz="1200" b="0" i="0" kern="1200" dirty="0">
                <a:solidFill>
                  <a:schemeClr val="tx1"/>
                </a:solidFill>
                <a:effectLst/>
                <a:latin typeface="+mn-lt"/>
                <a:ea typeface="+mn-ea"/>
                <a:cs typeface="+mn-cs"/>
              </a:rPr>
              <a:t> and that supplies alternate names for the values of an underlying primitive type. An enumeration type has a name, an underlying type that must be one of the built-in signed or unsigned integer types (such as </a:t>
            </a:r>
            <a:r>
              <a:rPr lang="en-GB" sz="1200" b="0" i="0" u="none" strike="noStrike" kern="1200" dirty="0">
                <a:solidFill>
                  <a:schemeClr val="tx1"/>
                </a:solidFill>
                <a:effectLst/>
                <a:latin typeface="+mn-lt"/>
                <a:ea typeface="+mn-ea"/>
                <a:cs typeface="+mn-cs"/>
                <a:hlinkClick r:id="rId4"/>
              </a:rPr>
              <a:t>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5"/>
              </a:rPr>
              <a:t>Int32</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6"/>
              </a:rPr>
              <a:t>UInt64</a:t>
            </a:r>
            <a:r>
              <a:rPr lang="en-GB" sz="1200" b="0" i="0" kern="1200" dirty="0">
                <a:solidFill>
                  <a:schemeClr val="tx1"/>
                </a:solidFill>
                <a:effectLst/>
                <a:latin typeface="+mn-lt"/>
                <a:ea typeface="+mn-ea"/>
                <a:cs typeface="+mn-cs"/>
              </a:rPr>
              <a:t>), and a set of fields. The fields are static literal fields, each of which represents a constant. The same value can be assigned to multiple fields. When this occurs, you must mark one of the values as the primary enumeration value for reflection and string conversion.</a:t>
            </a:r>
          </a:p>
          <a:p>
            <a:r>
              <a:rPr lang="en-GB" sz="1200" b="0" i="0" kern="1200" dirty="0">
                <a:solidFill>
                  <a:schemeClr val="tx1"/>
                </a:solidFill>
                <a:effectLst/>
                <a:latin typeface="+mn-lt"/>
                <a:ea typeface="+mn-ea"/>
                <a:cs typeface="+mn-cs"/>
              </a:rPr>
              <a:t>You can assign a value of the underlying type to an enumeration and vice versa (no cast is required by the runtime). You can create an instance of an enumeration and call the methods of </a:t>
            </a:r>
            <a:r>
              <a:rPr lang="en-GB" sz="1200" b="0" i="0" u="none" strike="noStrike" kern="1200" dirty="0" err="1">
                <a:solidFill>
                  <a:schemeClr val="tx1"/>
                </a:solidFill>
                <a:effectLst/>
                <a:latin typeface="+mn-lt"/>
                <a:ea typeface="+mn-ea"/>
                <a:cs typeface="+mn-cs"/>
                <a:hlinkClick r:id="rId3"/>
              </a:rPr>
              <a:t>System.Enum</a:t>
            </a:r>
            <a:r>
              <a:rPr lang="en-GB" sz="1200" b="0" i="0" kern="1200" dirty="0">
                <a:solidFill>
                  <a:schemeClr val="tx1"/>
                </a:solidFill>
                <a:effectLst/>
                <a:latin typeface="+mn-lt"/>
                <a:ea typeface="+mn-ea"/>
                <a:cs typeface="+mn-cs"/>
              </a:rPr>
              <a:t>, as well as any methods defined on the enumeration's underlying type. However, some languages might not let you pass an enumeration as a parameter when an instance of the underlying type is required (or vice versa).</a:t>
            </a:r>
          </a:p>
        </p:txBody>
      </p:sp>
      <p:sp>
        <p:nvSpPr>
          <p:cNvPr id="4" name="Slide Number Placeholder 3"/>
          <p:cNvSpPr>
            <a:spLocks noGrp="1"/>
          </p:cNvSpPr>
          <p:nvPr>
            <p:ph type="sldNum" sz="quarter" idx="10"/>
          </p:nvPr>
        </p:nvSpPr>
        <p:spPr/>
        <p:txBody>
          <a:bodyPr/>
          <a:lstStyle/>
          <a:p>
            <a:fld id="{9D423F5A-E5E3-4EF1-A418-18E93E4B7FFA}" type="slidenum">
              <a:rPr lang="en-PH" smtClean="0"/>
              <a:t>29</a:t>
            </a:fld>
            <a:endParaRPr lang="en-PH"/>
          </a:p>
        </p:txBody>
      </p:sp>
    </p:spTree>
    <p:extLst>
      <p:ext uri="{BB962C8B-B14F-4D97-AF65-F5344CB8AC3E}">
        <p14:creationId xmlns:p14="http://schemas.microsoft.com/office/powerpoint/2010/main" val="2390668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u="none" strike="noStrike" kern="1200" dirty="0" err="1">
                <a:solidFill>
                  <a:schemeClr val="tx1"/>
                </a:solidFill>
                <a:effectLst/>
                <a:latin typeface="+mn-lt"/>
                <a:ea typeface="+mn-ea"/>
                <a:cs typeface="+mn-cs"/>
                <a:hlinkClick r:id="rId3"/>
              </a:rPr>
              <a:t>FlagsAttribute</a:t>
            </a:r>
            <a:r>
              <a:rPr lang="en-GB" sz="1200" b="0" i="0" kern="1200" dirty="0">
                <a:solidFill>
                  <a:schemeClr val="tx1"/>
                </a:solidFill>
                <a:effectLst/>
                <a:latin typeface="+mn-lt"/>
                <a:ea typeface="+mn-ea"/>
                <a:cs typeface="+mn-cs"/>
              </a:rPr>
              <a:t> attribute denotes a special kind of enumeration called a bit field. The runtime itself does not distinguish between traditional enumerations and bit fields, but your language might do so. When this distinction is made, bitwise operators can be used on bit fields, but not on enumerations, to generate unnamed values. Enumerations are generally used for lists of unique elements, such as days of the week, country or region names, and so on. Bit fields are generally used for lists of qualities or quantities that might occur in combination, such as </a:t>
            </a:r>
            <a:r>
              <a:rPr lang="en-GB" dirty="0"/>
              <a:t>Red And Big And Fast</a:t>
            </a:r>
            <a:r>
              <a:rPr lang="en-GB" sz="1200" b="0" i="0" kern="1200" dirty="0">
                <a:solidFill>
                  <a:schemeClr val="tx1"/>
                </a:solidFill>
                <a:effectLst/>
                <a:latin typeface="+mn-lt"/>
                <a:ea typeface="+mn-ea"/>
                <a:cs typeface="+mn-cs"/>
              </a:rPr>
              <a:t>.</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31</a:t>
            </a:fld>
            <a:endParaRPr lang="en-PH"/>
          </a:p>
        </p:txBody>
      </p:sp>
    </p:spTree>
    <p:extLst>
      <p:ext uri="{BB962C8B-B14F-4D97-AF65-F5344CB8AC3E}">
        <p14:creationId xmlns:p14="http://schemas.microsoft.com/office/powerpoint/2010/main" val="4037409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 interface defines a contract that specifies a "can do" relationship or a "has a" relationship. Interfaces are often used to implement functionality, such as comparing and sorting (the </a:t>
            </a:r>
            <a:r>
              <a:rPr lang="en-GB" sz="1200" b="0" i="0" u="none" strike="noStrike" kern="1200" dirty="0" err="1">
                <a:solidFill>
                  <a:schemeClr val="tx1"/>
                </a:solidFill>
                <a:effectLst/>
                <a:latin typeface="+mn-lt"/>
                <a:ea typeface="+mn-ea"/>
                <a:cs typeface="+mn-cs"/>
                <a:hlinkClick r:id="rId3"/>
              </a:rPr>
              <a:t>IComparable</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4"/>
              </a:rPr>
              <a:t>IComparable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interfaces), testing for equality (the </a:t>
            </a:r>
            <a:r>
              <a:rPr lang="en-GB" sz="1200" b="0" i="0" u="none" strike="noStrike" kern="1200" dirty="0" err="1">
                <a:solidFill>
                  <a:schemeClr val="tx1"/>
                </a:solidFill>
                <a:effectLst/>
                <a:latin typeface="+mn-lt"/>
                <a:ea typeface="+mn-ea"/>
                <a:cs typeface="+mn-cs"/>
                <a:hlinkClick r:id="rId5"/>
              </a:rPr>
              <a:t>IEquatable</a:t>
            </a:r>
            <a:r>
              <a:rPr lang="en-GB" sz="1200" b="0" i="0" u="none" strike="noStrike" kern="1200" dirty="0">
                <a:solidFill>
                  <a:schemeClr val="tx1"/>
                </a:solidFill>
                <a:effectLst/>
                <a:latin typeface="+mn-lt"/>
                <a:ea typeface="+mn-ea"/>
                <a:cs typeface="+mn-cs"/>
                <a:hlinkClick r:id="rId5"/>
              </a:rPr>
              <a:t>&lt;T&gt;</a:t>
            </a:r>
            <a:r>
              <a:rPr lang="en-GB" sz="1200" b="0" i="0" kern="1200" dirty="0">
                <a:solidFill>
                  <a:schemeClr val="tx1"/>
                </a:solidFill>
                <a:effectLst/>
                <a:latin typeface="+mn-lt"/>
                <a:ea typeface="+mn-ea"/>
                <a:cs typeface="+mn-cs"/>
              </a:rPr>
              <a:t> interface), or enumerating items in a collection (the </a:t>
            </a:r>
            <a:r>
              <a:rPr lang="en-GB" sz="1200" b="0" i="0" u="none" strike="noStrike" kern="1200" dirty="0" err="1">
                <a:solidFill>
                  <a:schemeClr val="tx1"/>
                </a:solidFill>
                <a:effectLst/>
                <a:latin typeface="+mn-lt"/>
                <a:ea typeface="+mn-ea"/>
                <a:cs typeface="+mn-cs"/>
                <a:hlinkClick r:id="rId6"/>
              </a:rPr>
              <a:t>IEnumerable</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7"/>
              </a:rPr>
              <a:t>IEnumerable</a:t>
            </a:r>
            <a:r>
              <a:rPr lang="en-GB" sz="1200" b="0" i="0" u="none" strike="noStrike" kern="1200" dirty="0">
                <a:solidFill>
                  <a:schemeClr val="tx1"/>
                </a:solidFill>
                <a:effectLst/>
                <a:latin typeface="+mn-lt"/>
                <a:ea typeface="+mn-ea"/>
                <a:cs typeface="+mn-cs"/>
                <a:hlinkClick r:id="rId7"/>
              </a:rPr>
              <a:t>&lt;T&gt;</a:t>
            </a:r>
            <a:r>
              <a:rPr lang="en-GB" sz="1200" b="0" i="0" kern="1200" dirty="0">
                <a:solidFill>
                  <a:schemeClr val="tx1"/>
                </a:solidFill>
                <a:effectLst/>
                <a:latin typeface="+mn-lt"/>
                <a:ea typeface="+mn-ea"/>
                <a:cs typeface="+mn-cs"/>
              </a:rPr>
              <a:t> interfaces). Interfaces can have properties, methods, and events, all of which are abstract members; that is, although the interface defines the members and their signatures, it leaves it to the type that implements the interface to define the functionality of each interface member. This means that any class or structure that implements an interface must supply definitions for the abstract members declared in the interface. An interface can require any implementing class or structure to also implement one or more other interfaces.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32</a:t>
            </a:fld>
            <a:endParaRPr lang="en-PH"/>
          </a:p>
        </p:txBody>
      </p:sp>
    </p:spTree>
    <p:extLst>
      <p:ext uri="{BB962C8B-B14F-4D97-AF65-F5344CB8AC3E}">
        <p14:creationId xmlns:p14="http://schemas.microsoft.com/office/powerpoint/2010/main" val="3293716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 interface defines a contract that specifies a "can do" relationship or a "has a" relationship. Interfaces are often used to implement functionality, such as comparing and sorting (the </a:t>
            </a:r>
            <a:r>
              <a:rPr lang="en-GB" sz="1200" b="0" i="0" u="none" strike="noStrike" kern="1200" dirty="0" err="1">
                <a:solidFill>
                  <a:schemeClr val="tx1"/>
                </a:solidFill>
                <a:effectLst/>
                <a:latin typeface="+mn-lt"/>
                <a:ea typeface="+mn-ea"/>
                <a:cs typeface="+mn-cs"/>
                <a:hlinkClick r:id="rId3"/>
              </a:rPr>
              <a:t>IComparable</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4"/>
              </a:rPr>
              <a:t>IComparable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interfaces), testing for equality (the </a:t>
            </a:r>
            <a:r>
              <a:rPr lang="en-GB" sz="1200" b="0" i="0" u="none" strike="noStrike" kern="1200" dirty="0" err="1">
                <a:solidFill>
                  <a:schemeClr val="tx1"/>
                </a:solidFill>
                <a:effectLst/>
                <a:latin typeface="+mn-lt"/>
                <a:ea typeface="+mn-ea"/>
                <a:cs typeface="+mn-cs"/>
                <a:hlinkClick r:id="rId5"/>
              </a:rPr>
              <a:t>IEquatable</a:t>
            </a:r>
            <a:r>
              <a:rPr lang="en-GB" sz="1200" b="0" i="0" u="none" strike="noStrike" kern="1200" dirty="0">
                <a:solidFill>
                  <a:schemeClr val="tx1"/>
                </a:solidFill>
                <a:effectLst/>
                <a:latin typeface="+mn-lt"/>
                <a:ea typeface="+mn-ea"/>
                <a:cs typeface="+mn-cs"/>
                <a:hlinkClick r:id="rId5"/>
              </a:rPr>
              <a:t>&lt;T&gt;</a:t>
            </a:r>
            <a:r>
              <a:rPr lang="en-GB" sz="1200" b="0" i="0" kern="1200" dirty="0">
                <a:solidFill>
                  <a:schemeClr val="tx1"/>
                </a:solidFill>
                <a:effectLst/>
                <a:latin typeface="+mn-lt"/>
                <a:ea typeface="+mn-ea"/>
                <a:cs typeface="+mn-cs"/>
              </a:rPr>
              <a:t> interface), or enumerating items in a collection (the </a:t>
            </a:r>
            <a:r>
              <a:rPr lang="en-GB" sz="1200" b="0" i="0" u="none" strike="noStrike" kern="1200" dirty="0" err="1">
                <a:solidFill>
                  <a:schemeClr val="tx1"/>
                </a:solidFill>
                <a:effectLst/>
                <a:latin typeface="+mn-lt"/>
                <a:ea typeface="+mn-ea"/>
                <a:cs typeface="+mn-cs"/>
                <a:hlinkClick r:id="rId6"/>
              </a:rPr>
              <a:t>IEnumerable</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7"/>
              </a:rPr>
              <a:t>IEnumerable</a:t>
            </a:r>
            <a:r>
              <a:rPr lang="en-GB" sz="1200" b="0" i="0" u="none" strike="noStrike" kern="1200" dirty="0">
                <a:solidFill>
                  <a:schemeClr val="tx1"/>
                </a:solidFill>
                <a:effectLst/>
                <a:latin typeface="+mn-lt"/>
                <a:ea typeface="+mn-ea"/>
                <a:cs typeface="+mn-cs"/>
                <a:hlinkClick r:id="rId7"/>
              </a:rPr>
              <a:t>&lt;T&gt;</a:t>
            </a:r>
            <a:r>
              <a:rPr lang="en-GB" sz="1200" b="0" i="0" kern="1200" dirty="0">
                <a:solidFill>
                  <a:schemeClr val="tx1"/>
                </a:solidFill>
                <a:effectLst/>
                <a:latin typeface="+mn-lt"/>
                <a:ea typeface="+mn-ea"/>
                <a:cs typeface="+mn-cs"/>
              </a:rPr>
              <a:t> interfaces). Interfaces can have properties, methods, and events, all of which are abstract members; that is, although the interface defines the members and their signatures, it leaves it to the type that implements the interface to define the functionality of each interface member. This means that any class or structure that implements an interface must supply definitions for the abstract members declared in the interface. An interface can require any implementing class or structure to also implement one or more other interfaces.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33</a:t>
            </a:fld>
            <a:endParaRPr lang="en-PH"/>
          </a:p>
        </p:txBody>
      </p:sp>
    </p:spTree>
    <p:extLst>
      <p:ext uri="{BB962C8B-B14F-4D97-AF65-F5344CB8AC3E}">
        <p14:creationId xmlns:p14="http://schemas.microsoft.com/office/powerpoint/2010/main" val="1237979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34</a:t>
            </a:fld>
            <a:endParaRPr lang="en-PH"/>
          </a:p>
        </p:txBody>
      </p:sp>
    </p:spTree>
    <p:extLst>
      <p:ext uri="{BB962C8B-B14F-4D97-AF65-F5344CB8AC3E}">
        <p14:creationId xmlns:p14="http://schemas.microsoft.com/office/powerpoint/2010/main" val="3596117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Delegates are reference types that serve a purpose similar to that of function pointers in C++. They are used for event handlers and </a:t>
            </a:r>
            <a:r>
              <a:rPr lang="en-GB" sz="1200" b="0" i="0" kern="1200" dirty="0" err="1">
                <a:solidFill>
                  <a:schemeClr val="tx1"/>
                </a:solidFill>
                <a:effectLst/>
                <a:latin typeface="+mn-lt"/>
                <a:ea typeface="+mn-ea"/>
                <a:cs typeface="+mn-cs"/>
              </a:rPr>
              <a:t>callback</a:t>
            </a:r>
            <a:r>
              <a:rPr lang="en-GB" sz="1200" b="0" i="0" kern="1200" dirty="0">
                <a:solidFill>
                  <a:schemeClr val="tx1"/>
                </a:solidFill>
                <a:effectLst/>
                <a:latin typeface="+mn-lt"/>
                <a:ea typeface="+mn-ea"/>
                <a:cs typeface="+mn-cs"/>
              </a:rPr>
              <a:t> functions in .NET. Unlike function pointers, delegates are secure, verifiable, and type safe. A delegate type can represent any instance method or static method that has a compatible signature.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parameter of a delegate is compatible with the corresponding parameter of a method if the type of the delegate parameter is more restrictive than the type of the method parameter, because this guarantees that an argument passed to the delegate can be passed safely to the method.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Similarly, the return type of a delegate is compatible with the return type of a method if the return type of the method is more restrictive than the return type of the delegate, because this guarantees that the return value of the method can be cast safely to the return type of the delegate.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For example, a delegate that has a parameter of type </a:t>
            </a:r>
            <a:r>
              <a:rPr lang="en-GB" sz="1200" b="0" i="0" u="none" strike="noStrike" kern="1200" dirty="0" err="1">
                <a:solidFill>
                  <a:schemeClr val="tx1"/>
                </a:solidFill>
                <a:effectLst/>
                <a:latin typeface="+mn-lt"/>
                <a:ea typeface="+mn-ea"/>
                <a:cs typeface="+mn-cs"/>
                <a:hlinkClick r:id="rId3"/>
              </a:rPr>
              <a:t>IEnumerable</a:t>
            </a:r>
            <a:r>
              <a:rPr lang="en-GB" sz="1200" b="0" i="0" kern="1200" dirty="0">
                <a:solidFill>
                  <a:schemeClr val="tx1"/>
                </a:solidFill>
                <a:effectLst/>
                <a:latin typeface="+mn-lt"/>
                <a:ea typeface="+mn-ea"/>
                <a:cs typeface="+mn-cs"/>
              </a:rPr>
              <a:t> and a return type of </a:t>
            </a:r>
            <a:r>
              <a:rPr lang="en-GB" sz="1200" b="0" i="0" u="none" strike="noStrike" kern="1200" dirty="0">
                <a:solidFill>
                  <a:schemeClr val="tx1"/>
                </a:solidFill>
                <a:effectLst/>
                <a:latin typeface="+mn-lt"/>
                <a:ea typeface="+mn-ea"/>
                <a:cs typeface="+mn-cs"/>
                <a:hlinkClick r:id="rId4"/>
              </a:rPr>
              <a:t>Object</a:t>
            </a:r>
            <a:r>
              <a:rPr lang="en-GB" sz="1200" b="0" i="0" kern="1200" dirty="0">
                <a:solidFill>
                  <a:schemeClr val="tx1"/>
                </a:solidFill>
                <a:effectLst/>
                <a:latin typeface="+mn-lt"/>
                <a:ea typeface="+mn-ea"/>
                <a:cs typeface="+mn-cs"/>
              </a:rPr>
              <a:t> can represent a method that has a parameter of type </a:t>
            </a:r>
            <a:r>
              <a:rPr lang="en-GB" sz="1200" b="0" i="0" u="none" strike="noStrike" kern="1200" dirty="0">
                <a:solidFill>
                  <a:schemeClr val="tx1"/>
                </a:solidFill>
                <a:effectLst/>
                <a:latin typeface="+mn-lt"/>
                <a:ea typeface="+mn-ea"/>
                <a:cs typeface="+mn-cs"/>
                <a:hlinkClick r:id="rId4"/>
              </a:rPr>
              <a:t>Object</a:t>
            </a:r>
            <a:r>
              <a:rPr lang="en-GB" sz="1200" b="0" i="0" kern="1200" dirty="0">
                <a:solidFill>
                  <a:schemeClr val="tx1"/>
                </a:solidFill>
                <a:effectLst/>
                <a:latin typeface="+mn-lt"/>
                <a:ea typeface="+mn-ea"/>
                <a:cs typeface="+mn-cs"/>
              </a:rPr>
              <a:t> and a return value of type </a:t>
            </a:r>
            <a:r>
              <a:rPr lang="en-GB" sz="1200" b="0" i="0" u="none" strike="noStrike" kern="1200" dirty="0" err="1">
                <a:solidFill>
                  <a:schemeClr val="tx1"/>
                </a:solidFill>
                <a:effectLst/>
                <a:latin typeface="+mn-lt"/>
                <a:ea typeface="+mn-ea"/>
                <a:cs typeface="+mn-cs"/>
                <a:hlinkClick r:id="rId3"/>
              </a:rPr>
              <a:t>IEnumerable</a:t>
            </a:r>
            <a:r>
              <a:rPr lang="en-GB" sz="1200" b="0" i="0" kern="1200" dirty="0">
                <a:solidFill>
                  <a:schemeClr val="tx1"/>
                </a:solidFill>
                <a:effectLst/>
                <a:latin typeface="+mn-lt"/>
                <a:ea typeface="+mn-ea"/>
                <a:cs typeface="+mn-cs"/>
              </a:rPr>
              <a:t>. For more information and example code, see </a:t>
            </a:r>
            <a:r>
              <a:rPr lang="en-GB" sz="1200" b="0" i="0" u="none" strike="noStrike" kern="1200" dirty="0" err="1">
                <a:solidFill>
                  <a:schemeClr val="tx1"/>
                </a:solidFill>
                <a:effectLst/>
                <a:latin typeface="+mn-lt"/>
                <a:ea typeface="+mn-ea"/>
                <a:cs typeface="+mn-cs"/>
                <a:hlinkClick r:id="rId5"/>
              </a:rPr>
              <a:t>System.Delegate.CreateDelegate</a:t>
            </a:r>
            <a:r>
              <a:rPr lang="en-GB" sz="1200" b="0" i="0" u="none" strike="noStrike" kern="1200" dirty="0">
                <a:solidFill>
                  <a:schemeClr val="tx1"/>
                </a:solidFill>
                <a:effectLst/>
                <a:latin typeface="+mn-lt"/>
                <a:ea typeface="+mn-ea"/>
                <a:cs typeface="+mn-cs"/>
                <a:hlinkClick r:id="rId5"/>
              </a:rPr>
              <a:t>(Type, Object, </a:t>
            </a:r>
            <a:r>
              <a:rPr lang="en-GB" sz="1200" b="0" i="0" u="none" strike="noStrike" kern="1200" dirty="0" err="1">
                <a:solidFill>
                  <a:schemeClr val="tx1"/>
                </a:solidFill>
                <a:effectLst/>
                <a:latin typeface="+mn-lt"/>
                <a:ea typeface="+mn-ea"/>
                <a:cs typeface="+mn-cs"/>
                <a:hlinkClick r:id="rId5"/>
              </a:rPr>
              <a:t>MethodInfo</a:t>
            </a:r>
            <a:r>
              <a:rPr lang="en-GB" sz="1200" b="0" i="0" u="none" strike="noStrike" kern="1200" dirty="0">
                <a:solidFill>
                  <a:schemeClr val="tx1"/>
                </a:solidFill>
                <a:effectLst/>
                <a:latin typeface="+mn-lt"/>
                <a:ea typeface="+mn-ea"/>
                <a:cs typeface="+mn-cs"/>
                <a:hlinkClick r:id="rId5"/>
              </a:rPr>
              <a:t>)</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A delegate is said to be bound to the method it represents. In addition to being bound to the method, a delegate can be bound to an object. The object represents the first parameter of the method, and is passed to the method every time the delegate is invoked. If the method is an instance method, the bound object is passed as the implicit this parameter (Me in Visual Basic); if the method is static, the object is passed as the first formal parameter of the method, and the delegate signature must match the remaining parameters. For more information and example code, see </a:t>
            </a:r>
            <a:r>
              <a:rPr lang="en-GB" sz="1200" b="0" i="0" u="none" strike="noStrike" kern="1200" dirty="0" err="1">
                <a:solidFill>
                  <a:schemeClr val="tx1"/>
                </a:solidFill>
                <a:effectLst/>
                <a:latin typeface="+mn-lt"/>
                <a:ea typeface="+mn-ea"/>
                <a:cs typeface="+mn-cs"/>
                <a:hlinkClick r:id="rId6"/>
              </a:rPr>
              <a:t>System.Delegate</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All delegates inherit from </a:t>
            </a:r>
            <a:r>
              <a:rPr lang="en-GB" sz="1200" b="0" i="0" u="none" strike="noStrike" kern="1200" dirty="0" err="1">
                <a:solidFill>
                  <a:schemeClr val="tx1"/>
                </a:solidFill>
                <a:effectLst/>
                <a:latin typeface="+mn-lt"/>
                <a:ea typeface="+mn-ea"/>
                <a:cs typeface="+mn-cs"/>
                <a:hlinkClick r:id="rId7"/>
              </a:rPr>
              <a:t>System.MulticastDelegate</a:t>
            </a:r>
            <a:r>
              <a:rPr lang="en-GB" sz="1200" b="0" i="0" kern="1200" dirty="0">
                <a:solidFill>
                  <a:schemeClr val="tx1"/>
                </a:solidFill>
                <a:effectLst/>
                <a:latin typeface="+mn-lt"/>
                <a:ea typeface="+mn-ea"/>
                <a:cs typeface="+mn-cs"/>
              </a:rPr>
              <a:t>, which inherits from </a:t>
            </a:r>
            <a:r>
              <a:rPr lang="en-GB" sz="1200" b="0" i="0" u="none" strike="noStrike" kern="1200" dirty="0" err="1">
                <a:solidFill>
                  <a:schemeClr val="tx1"/>
                </a:solidFill>
                <a:effectLst/>
                <a:latin typeface="+mn-lt"/>
                <a:ea typeface="+mn-ea"/>
                <a:cs typeface="+mn-cs"/>
                <a:hlinkClick r:id="rId6"/>
              </a:rPr>
              <a:t>System.Delegate</a:t>
            </a:r>
            <a:r>
              <a:rPr lang="en-GB" sz="1200" b="0" i="0" kern="1200" dirty="0">
                <a:solidFill>
                  <a:schemeClr val="tx1"/>
                </a:solidFill>
                <a:effectLst/>
                <a:latin typeface="+mn-lt"/>
                <a:ea typeface="+mn-ea"/>
                <a:cs typeface="+mn-cs"/>
              </a:rPr>
              <a:t>. The C#, Visual Basic, and C++ languages do not allow inheritance from these types. Instead, they provide keywords for declaring delegates.</a:t>
            </a:r>
          </a:p>
          <a:p>
            <a:r>
              <a:rPr lang="en-GB" sz="1200" b="0" i="0" kern="1200" dirty="0">
                <a:solidFill>
                  <a:schemeClr val="tx1"/>
                </a:solidFill>
                <a:effectLst/>
                <a:latin typeface="+mn-lt"/>
                <a:ea typeface="+mn-ea"/>
                <a:cs typeface="+mn-cs"/>
              </a:rPr>
              <a:t>Because delegates inherit from </a:t>
            </a:r>
            <a:r>
              <a:rPr lang="en-GB" sz="1200" b="0" i="0" u="none" strike="noStrike" kern="1200" dirty="0" err="1">
                <a:solidFill>
                  <a:schemeClr val="tx1"/>
                </a:solidFill>
                <a:effectLst/>
                <a:latin typeface="+mn-lt"/>
                <a:ea typeface="+mn-ea"/>
                <a:cs typeface="+mn-cs"/>
                <a:hlinkClick r:id="rId7"/>
              </a:rPr>
              <a:t>MulticastDelegate</a:t>
            </a:r>
            <a:r>
              <a:rPr lang="en-GB" sz="1200" b="0" i="0" kern="1200" dirty="0">
                <a:solidFill>
                  <a:schemeClr val="tx1"/>
                </a:solidFill>
                <a:effectLst/>
                <a:latin typeface="+mn-lt"/>
                <a:ea typeface="+mn-ea"/>
                <a:cs typeface="+mn-cs"/>
              </a:rPr>
              <a:t>, a delegate has an invocation list, which is a list of methods that the delegate represents and that are executed when the delegate is invoked. All methods in the list receive the arguments supplied when the delegate is invoked.</a:t>
            </a:r>
          </a:p>
          <a:p>
            <a:endParaRPr lang="en-PH" dirty="0"/>
          </a:p>
          <a:p>
            <a:r>
              <a:rPr lang="en-GB" sz="1200" b="0" i="0" kern="1200" dirty="0">
                <a:solidFill>
                  <a:schemeClr val="tx1"/>
                </a:solidFill>
                <a:effectLst/>
                <a:latin typeface="+mn-lt"/>
                <a:ea typeface="+mn-ea"/>
                <a:cs typeface="+mn-cs"/>
              </a:rPr>
              <a:t>In many cases, such as with </a:t>
            </a:r>
            <a:r>
              <a:rPr lang="en-GB" sz="1200" b="0" i="0" kern="1200" dirty="0" err="1">
                <a:solidFill>
                  <a:schemeClr val="tx1"/>
                </a:solidFill>
                <a:effectLst/>
                <a:latin typeface="+mn-lt"/>
                <a:ea typeface="+mn-ea"/>
                <a:cs typeface="+mn-cs"/>
              </a:rPr>
              <a:t>callback</a:t>
            </a:r>
            <a:r>
              <a:rPr lang="en-GB" sz="1200" b="0" i="0" kern="1200" dirty="0">
                <a:solidFill>
                  <a:schemeClr val="tx1"/>
                </a:solidFill>
                <a:effectLst/>
                <a:latin typeface="+mn-lt"/>
                <a:ea typeface="+mn-ea"/>
                <a:cs typeface="+mn-cs"/>
              </a:rPr>
              <a:t> methods, a delegate represents only one method, and the only actions you have to take are creating the delegate and invoking it.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For delegates that represent multiple methods, .NET provides methods of the </a:t>
            </a:r>
            <a:r>
              <a:rPr lang="en-GB" sz="1200" b="0" i="0" u="none" strike="noStrike" kern="1200" dirty="0">
                <a:solidFill>
                  <a:schemeClr val="tx1"/>
                </a:solidFill>
                <a:effectLst/>
                <a:latin typeface="+mn-lt"/>
                <a:ea typeface="+mn-ea"/>
                <a:cs typeface="+mn-cs"/>
                <a:hlinkClick r:id="rId6"/>
              </a:rPr>
              <a:t>Delegate</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7"/>
              </a:rPr>
              <a:t>MulticastDelegate</a:t>
            </a:r>
            <a:r>
              <a:rPr lang="en-GB" sz="1200" b="0" i="0" kern="1200" dirty="0">
                <a:solidFill>
                  <a:schemeClr val="tx1"/>
                </a:solidFill>
                <a:effectLst/>
                <a:latin typeface="+mn-lt"/>
                <a:ea typeface="+mn-ea"/>
                <a:cs typeface="+mn-cs"/>
              </a:rPr>
              <a:t> delegate classes to support operations such as adding a method to a delegate's invocation list (the </a:t>
            </a:r>
            <a:r>
              <a:rPr lang="en-GB" sz="1200" b="0" i="0" u="none" strike="noStrike" kern="1200" dirty="0" err="1">
                <a:solidFill>
                  <a:schemeClr val="tx1"/>
                </a:solidFill>
                <a:effectLst/>
                <a:latin typeface="+mn-lt"/>
                <a:ea typeface="+mn-ea"/>
                <a:cs typeface="+mn-cs"/>
                <a:hlinkClick r:id="rId8"/>
              </a:rPr>
              <a:t>System.Delegate.Combine</a:t>
            </a:r>
            <a:r>
              <a:rPr lang="en-GB" sz="1200" b="0" i="0" kern="1200" dirty="0">
                <a:solidFill>
                  <a:schemeClr val="tx1"/>
                </a:solidFill>
                <a:effectLst/>
                <a:latin typeface="+mn-lt"/>
                <a:ea typeface="+mn-ea"/>
                <a:cs typeface="+mn-cs"/>
              </a:rPr>
              <a:t> method), removing a method (the </a:t>
            </a:r>
            <a:r>
              <a:rPr lang="en-GB" sz="1200" b="0" i="0" u="none" strike="noStrike" kern="1200" dirty="0" err="1">
                <a:solidFill>
                  <a:schemeClr val="tx1"/>
                </a:solidFill>
                <a:effectLst/>
                <a:latin typeface="+mn-lt"/>
                <a:ea typeface="+mn-ea"/>
                <a:cs typeface="+mn-cs"/>
                <a:hlinkClick r:id="rId9"/>
              </a:rPr>
              <a:t>System.Delegate.Remove</a:t>
            </a:r>
            <a:r>
              <a:rPr lang="en-GB" sz="1200" b="0" i="0" kern="1200" dirty="0">
                <a:solidFill>
                  <a:schemeClr val="tx1"/>
                </a:solidFill>
                <a:effectLst/>
                <a:latin typeface="+mn-lt"/>
                <a:ea typeface="+mn-ea"/>
                <a:cs typeface="+mn-cs"/>
              </a:rPr>
              <a:t> method), and getting the invocation list (the </a:t>
            </a:r>
            <a:r>
              <a:rPr lang="en-GB" sz="1200" b="0" i="0" u="none" strike="noStrike" kern="1200" dirty="0" err="1">
                <a:solidFill>
                  <a:schemeClr val="tx1"/>
                </a:solidFill>
                <a:effectLst/>
                <a:latin typeface="+mn-lt"/>
                <a:ea typeface="+mn-ea"/>
                <a:cs typeface="+mn-cs"/>
                <a:hlinkClick r:id="rId10"/>
              </a:rPr>
              <a:t>System.Delegate.GetInvocationList</a:t>
            </a:r>
            <a:r>
              <a:rPr lang="en-GB" sz="1200" b="0" i="0" kern="1200" dirty="0">
                <a:solidFill>
                  <a:schemeClr val="tx1"/>
                </a:solidFill>
                <a:effectLst/>
                <a:latin typeface="+mn-lt"/>
                <a:ea typeface="+mn-ea"/>
                <a:cs typeface="+mn-cs"/>
              </a:rPr>
              <a:t> method).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35</a:t>
            </a:fld>
            <a:endParaRPr lang="en-PH"/>
          </a:p>
        </p:txBody>
      </p:sp>
    </p:spTree>
    <p:extLst>
      <p:ext uri="{BB962C8B-B14F-4D97-AF65-F5344CB8AC3E}">
        <p14:creationId xmlns:p14="http://schemas.microsoft.com/office/powerpoint/2010/main" val="220412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Attributes are themselves classes that inherit from </a:t>
            </a:r>
            <a:r>
              <a:rPr lang="en-GB" sz="1200" b="0" i="0" u="none" strike="noStrike" kern="1200" dirty="0" err="1">
                <a:solidFill>
                  <a:schemeClr val="tx1"/>
                </a:solidFill>
                <a:effectLst/>
                <a:latin typeface="+mn-lt"/>
                <a:ea typeface="+mn-ea"/>
                <a:cs typeface="+mn-cs"/>
                <a:hlinkClick r:id="rId3"/>
              </a:rPr>
              <a:t>System.Attribute</a:t>
            </a:r>
            <a:r>
              <a:rPr lang="en-GB" sz="1200" b="0" i="0" kern="1200" dirty="0">
                <a:solidFill>
                  <a:schemeClr val="tx1"/>
                </a:solidFill>
                <a:effectLst/>
                <a:latin typeface="+mn-lt"/>
                <a:ea typeface="+mn-ea"/>
                <a:cs typeface="+mn-cs"/>
              </a:rPr>
              <a:t>. Languages that support the use of attributes each have their own syntax for applying attributes to a language element. Attributes can be applied to almost any language element; the specific elements to which an attribute can be applied are defined by the </a:t>
            </a:r>
            <a:r>
              <a:rPr lang="en-GB" sz="1200" b="0" i="0" u="none" strike="noStrike" kern="1200" dirty="0" err="1">
                <a:solidFill>
                  <a:schemeClr val="tx1"/>
                </a:solidFill>
                <a:effectLst/>
                <a:latin typeface="+mn-lt"/>
                <a:ea typeface="+mn-ea"/>
                <a:cs typeface="+mn-cs"/>
                <a:hlinkClick r:id="rId4"/>
              </a:rPr>
              <a:t>AttributeUsageAttribute</a:t>
            </a:r>
            <a:r>
              <a:rPr lang="en-GB" sz="1200" b="0" i="0" kern="1200" dirty="0">
                <a:solidFill>
                  <a:schemeClr val="tx1"/>
                </a:solidFill>
                <a:effectLst/>
                <a:latin typeface="+mn-lt"/>
                <a:ea typeface="+mn-ea"/>
                <a:cs typeface="+mn-cs"/>
              </a:rPr>
              <a:t> that is applied to that attribute class.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accessibility of a nested type depends on its accessibility domain, which is determined by both the declared accessibility of the member and the accessibility domain of the immediately containing type. However, the accessibility domain of a nested type cannot exceed that of the containing type.</a:t>
            </a:r>
          </a:p>
          <a:p>
            <a:r>
              <a:rPr lang="en-GB" sz="1200" b="0" i="0" kern="1200" dirty="0">
                <a:solidFill>
                  <a:schemeClr val="tx1"/>
                </a:solidFill>
                <a:effectLst/>
                <a:latin typeface="+mn-lt"/>
                <a:ea typeface="+mn-ea"/>
                <a:cs typeface="+mn-cs"/>
              </a:rPr>
              <a:t>The accessibility domain of a nested member M declared in a type T within a program P is defined as follows (noting that M might itself be a type):</a:t>
            </a:r>
          </a:p>
          <a:p>
            <a:r>
              <a:rPr lang="en-GB" sz="1200" b="0" i="0" kern="1200" dirty="0">
                <a:solidFill>
                  <a:schemeClr val="tx1"/>
                </a:solidFill>
                <a:effectLst/>
                <a:latin typeface="+mn-lt"/>
                <a:ea typeface="+mn-ea"/>
                <a:cs typeface="+mn-cs"/>
              </a:rPr>
              <a:t>If the declared accessibility of M is public, the accessibility domain of M is the accessibility domain of T.</a:t>
            </a:r>
          </a:p>
          <a:p>
            <a:r>
              <a:rPr lang="en-GB" sz="1200" b="0" i="0" kern="1200" dirty="0">
                <a:solidFill>
                  <a:schemeClr val="tx1"/>
                </a:solidFill>
                <a:effectLst/>
                <a:latin typeface="+mn-lt"/>
                <a:ea typeface="+mn-ea"/>
                <a:cs typeface="+mn-cs"/>
              </a:rPr>
              <a:t>If the declared accessibility of M is protected internal, the accessibility domain of M is the intersection of the accessibility domain of T with the program text of P and the program text of any type derived from T declared outside P.</a:t>
            </a:r>
          </a:p>
          <a:p>
            <a:r>
              <a:rPr lang="en-GB" sz="1200" b="0" i="0" kern="1200" dirty="0">
                <a:solidFill>
                  <a:schemeClr val="tx1"/>
                </a:solidFill>
                <a:effectLst/>
                <a:latin typeface="+mn-lt"/>
                <a:ea typeface="+mn-ea"/>
                <a:cs typeface="+mn-cs"/>
              </a:rPr>
              <a:t>If the declared accessibility of M is protected, the accessibility domain of M is the intersection of the accessibility domain of T with the program text of T and any type derived from T.</a:t>
            </a:r>
          </a:p>
          <a:p>
            <a:r>
              <a:rPr lang="en-GB" sz="1200" b="0" i="0" kern="1200" dirty="0">
                <a:solidFill>
                  <a:schemeClr val="tx1"/>
                </a:solidFill>
                <a:effectLst/>
                <a:latin typeface="+mn-lt"/>
                <a:ea typeface="+mn-ea"/>
                <a:cs typeface="+mn-cs"/>
              </a:rPr>
              <a:t>If the declared accessibility of M is internal, the accessibility domain of M is the intersection of the accessibility domain of T with the program text of P.</a:t>
            </a:r>
          </a:p>
          <a:p>
            <a:r>
              <a:rPr lang="en-GB" sz="1200" b="0" i="0" kern="1200" dirty="0">
                <a:solidFill>
                  <a:schemeClr val="tx1"/>
                </a:solidFill>
                <a:effectLst/>
                <a:latin typeface="+mn-lt"/>
                <a:ea typeface="+mn-ea"/>
                <a:cs typeface="+mn-cs"/>
              </a:rPr>
              <a:t>If the declared accessibility of M is private, the accessibility domain of M is the program text of T.</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38</a:t>
            </a:fld>
            <a:endParaRPr lang="en-PH"/>
          </a:p>
        </p:txBody>
      </p:sp>
    </p:spTree>
    <p:extLst>
      <p:ext uri="{BB962C8B-B14F-4D97-AF65-F5344CB8AC3E}">
        <p14:creationId xmlns:p14="http://schemas.microsoft.com/office/powerpoint/2010/main" val="4099874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However, most languages impose additional restrictions on type names. All comparisons are done on a byte-by-byte basis, and are therefore case-sensitive and locale-independent.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Although a type might reference types from other modules and assemblies, a type must be fully defined within one .NET module. (Depending on compiler support, however, it can be divided into multiple source code files.) Type names need be unique only within a namespace. To fully identify a type, the type name must be qualified by the namespace that contains the implementation of the type.</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39</a:t>
            </a:fld>
            <a:endParaRPr lang="en-PH"/>
          </a:p>
        </p:txBody>
      </p:sp>
    </p:spTree>
    <p:extLst>
      <p:ext uri="{BB962C8B-B14F-4D97-AF65-F5344CB8AC3E}">
        <p14:creationId xmlns:p14="http://schemas.microsoft.com/office/powerpoint/2010/main" val="4187635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property names a value or state of the type and defines methods for getting or setting the property's value. Properties can be primitive types, collections of primitive types, user-defined types, or collections of user-defined types. Properties are often used to keep the public interface of a type independent from the type's actual representation. This enables properties to reflect values that are not directly stored in the class (for example, when a property returns a computed value) or to perform validation before values are assigned to private fields. The following example illustrates the latter pattern.</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br>
              <a:rPr lang="en-GB" sz="1200" b="0" i="0" kern="1200" dirty="0">
                <a:solidFill>
                  <a:schemeClr val="tx1"/>
                </a:solidFill>
                <a:effectLst/>
                <a:latin typeface="+mn-lt"/>
                <a:ea typeface="+mn-ea"/>
                <a:cs typeface="+mn-cs"/>
              </a:rPr>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45</a:t>
            </a:fld>
            <a:endParaRPr lang="en-PH"/>
          </a:p>
        </p:txBody>
      </p:sp>
    </p:spTree>
    <p:extLst>
      <p:ext uri="{BB962C8B-B14F-4D97-AF65-F5344CB8AC3E}">
        <p14:creationId xmlns:p14="http://schemas.microsoft.com/office/powerpoint/2010/main" val="3779370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addition to including the property itself, the Microsoft intermediate language (MSIL) for a type that contains a readable property includes a </a:t>
            </a:r>
            <a:r>
              <a:rPr lang="en-GB" sz="1200" b="0" i="0" kern="1200" dirty="0" err="1">
                <a:solidFill>
                  <a:schemeClr val="tx1"/>
                </a:solidFill>
                <a:effectLst/>
                <a:latin typeface="+mn-lt"/>
                <a:ea typeface="+mn-ea"/>
                <a:cs typeface="+mn-cs"/>
              </a:rPr>
              <a:t>get_</a:t>
            </a:r>
            <a:r>
              <a:rPr lang="en-GB" sz="1200" b="0" i="1" kern="1200" dirty="0" err="1">
                <a:solidFill>
                  <a:schemeClr val="tx1"/>
                </a:solidFill>
                <a:effectLst/>
                <a:latin typeface="+mn-lt"/>
                <a:ea typeface="+mn-ea"/>
                <a:cs typeface="+mn-cs"/>
              </a:rPr>
              <a:t>propertyname</a:t>
            </a:r>
            <a:r>
              <a:rPr lang="en-GB" sz="1200" b="0" i="0" kern="1200" dirty="0">
                <a:solidFill>
                  <a:schemeClr val="tx1"/>
                </a:solidFill>
                <a:effectLst/>
                <a:latin typeface="+mn-lt"/>
                <a:ea typeface="+mn-ea"/>
                <a:cs typeface="+mn-cs"/>
              </a:rPr>
              <a:t> method, and the MSIL for a type that contains a writable property includes a </a:t>
            </a:r>
            <a:r>
              <a:rPr lang="en-GB" sz="1200" b="0" i="0" kern="1200" dirty="0" err="1">
                <a:solidFill>
                  <a:schemeClr val="tx1"/>
                </a:solidFill>
                <a:effectLst/>
                <a:latin typeface="+mn-lt"/>
                <a:ea typeface="+mn-ea"/>
                <a:cs typeface="+mn-cs"/>
              </a:rPr>
              <a:t>set_</a:t>
            </a:r>
            <a:r>
              <a:rPr lang="en-GB" sz="1200" b="0" i="1" kern="1200" dirty="0" err="1">
                <a:solidFill>
                  <a:schemeClr val="tx1"/>
                </a:solidFill>
                <a:effectLst/>
                <a:latin typeface="+mn-lt"/>
                <a:ea typeface="+mn-ea"/>
                <a:cs typeface="+mn-cs"/>
              </a:rPr>
              <a:t>propertyname</a:t>
            </a:r>
            <a:r>
              <a:rPr lang="en-GB" sz="1200" b="0" i="0" kern="1200" dirty="0">
                <a:solidFill>
                  <a:schemeClr val="tx1"/>
                </a:solidFill>
                <a:effectLst/>
                <a:latin typeface="+mn-lt"/>
                <a:ea typeface="+mn-ea"/>
                <a:cs typeface="+mn-cs"/>
              </a:rPr>
              <a:t> method.</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br>
              <a:rPr lang="en-GB" dirty="0"/>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46</a:t>
            </a:fld>
            <a:endParaRPr lang="en-PH"/>
          </a:p>
        </p:txBody>
      </p:sp>
    </p:spTree>
    <p:extLst>
      <p:ext uri="{BB962C8B-B14F-4D97-AF65-F5344CB8AC3E}">
        <p14:creationId xmlns:p14="http://schemas.microsoft.com/office/powerpoint/2010/main" val="180757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Microsoft began developing .NET Framework in the late 1990s, originally under the name of Next Generation Windows Services (NGWS). By late 2000, the first beta versions of .NET 1.0 were released.</a:t>
            </a:r>
          </a:p>
          <a:p>
            <a:r>
              <a:rPr lang="en-GB" sz="1200" b="0" i="0" kern="1200" dirty="0">
                <a:solidFill>
                  <a:schemeClr val="tx1"/>
                </a:solidFill>
                <a:effectLst/>
                <a:latin typeface="+mn-lt"/>
                <a:ea typeface="+mn-ea"/>
                <a:cs typeface="+mn-cs"/>
              </a:rPr>
              <a:t>In August 2000, </a:t>
            </a:r>
            <a:r>
              <a:rPr lang="en-GB" sz="1200" b="0" i="0" u="none" strike="noStrike" kern="1200" dirty="0">
                <a:solidFill>
                  <a:schemeClr val="tx1"/>
                </a:solidFill>
                <a:effectLst/>
                <a:latin typeface="+mn-lt"/>
                <a:ea typeface="+mn-ea"/>
                <a:cs typeface="+mn-cs"/>
                <a:hlinkClick r:id="rId3" tooltip="Microsoft"/>
              </a:rPr>
              <a:t>Microsoft</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4" tooltip="Hewlett-Packard"/>
              </a:rPr>
              <a:t>Hewlett-Packard</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5" tooltip="Intel"/>
              </a:rPr>
              <a:t>Intel</a:t>
            </a:r>
            <a:r>
              <a:rPr lang="en-GB" sz="1200" b="0" i="0" kern="1200" dirty="0">
                <a:solidFill>
                  <a:schemeClr val="tx1"/>
                </a:solidFill>
                <a:effectLst/>
                <a:latin typeface="+mn-lt"/>
                <a:ea typeface="+mn-ea"/>
                <a:cs typeface="+mn-cs"/>
              </a:rPr>
              <a:t> worked to standardize </a:t>
            </a:r>
            <a:r>
              <a:rPr lang="en-GB" sz="1200" b="0" i="0" u="none" strike="noStrike" kern="1200" dirty="0">
                <a:solidFill>
                  <a:schemeClr val="tx1"/>
                </a:solidFill>
                <a:effectLst/>
                <a:latin typeface="+mn-lt"/>
                <a:ea typeface="+mn-ea"/>
                <a:cs typeface="+mn-cs"/>
                <a:hlinkClick r:id="rId6" tooltip="Common Language Infrastructure"/>
              </a:rPr>
              <a:t>Common Language Infrastructure</a:t>
            </a:r>
            <a:r>
              <a:rPr lang="en-GB" sz="1200" b="0" i="0" kern="1200" dirty="0">
                <a:solidFill>
                  <a:schemeClr val="tx1"/>
                </a:solidFill>
                <a:effectLst/>
                <a:latin typeface="+mn-lt"/>
                <a:ea typeface="+mn-ea"/>
                <a:cs typeface="+mn-cs"/>
              </a:rPr>
              <a:t> (CLI) and </a:t>
            </a:r>
            <a:r>
              <a:rPr lang="en-GB" sz="1200" b="0" i="0" u="none" strike="noStrike" kern="1200" dirty="0">
                <a:solidFill>
                  <a:schemeClr val="tx1"/>
                </a:solidFill>
                <a:effectLst/>
                <a:latin typeface="+mn-lt"/>
                <a:ea typeface="+mn-ea"/>
                <a:cs typeface="+mn-cs"/>
                <a:hlinkClick r:id="rId7" tooltip="C Sharp (programming language)"/>
              </a:rPr>
              <a:t>C#</a:t>
            </a:r>
            <a:r>
              <a:rPr lang="en-GB" sz="1200" b="0" i="0" kern="1200" dirty="0">
                <a:solidFill>
                  <a:schemeClr val="tx1"/>
                </a:solidFill>
                <a:effectLst/>
                <a:latin typeface="+mn-lt"/>
                <a:ea typeface="+mn-ea"/>
                <a:cs typeface="+mn-cs"/>
              </a:rPr>
              <a:t>. By December 2001, both were ratified </a:t>
            </a:r>
            <a:r>
              <a:rPr lang="en-GB" sz="1200" b="0" i="0" u="none" strike="noStrike" kern="1200" dirty="0" err="1">
                <a:solidFill>
                  <a:schemeClr val="tx1"/>
                </a:solidFill>
                <a:effectLst/>
                <a:latin typeface="+mn-lt"/>
                <a:ea typeface="+mn-ea"/>
                <a:cs typeface="+mn-cs"/>
                <a:hlinkClick r:id="rId8" tooltip="Ecma International"/>
              </a:rPr>
              <a:t>Ecma</a:t>
            </a:r>
            <a:r>
              <a:rPr lang="en-GB" sz="1200" b="0" i="0" u="none" strike="noStrike" kern="1200" dirty="0">
                <a:solidFill>
                  <a:schemeClr val="tx1"/>
                </a:solidFill>
                <a:effectLst/>
                <a:latin typeface="+mn-lt"/>
                <a:ea typeface="+mn-ea"/>
                <a:cs typeface="+mn-cs"/>
                <a:hlinkClick r:id="rId8" tooltip="Ecma International"/>
              </a:rPr>
              <a:t> International</a:t>
            </a:r>
            <a:r>
              <a:rPr lang="en-GB" sz="1200" b="0" i="0" kern="1200" dirty="0">
                <a:solidFill>
                  <a:schemeClr val="tx1"/>
                </a:solidFill>
                <a:effectLst/>
                <a:latin typeface="+mn-lt"/>
                <a:ea typeface="+mn-ea"/>
                <a:cs typeface="+mn-cs"/>
              </a:rPr>
              <a:t> (ECMA) standards.</a:t>
            </a:r>
            <a:r>
              <a:rPr lang="en-GB" sz="1200" b="0" i="0" u="none" strike="noStrike" kern="1200" baseline="30000" dirty="0">
                <a:solidFill>
                  <a:schemeClr val="tx1"/>
                </a:solidFill>
                <a:effectLst/>
                <a:latin typeface="+mn-lt"/>
                <a:ea typeface="+mn-ea"/>
                <a:cs typeface="+mn-cs"/>
                <a:hlinkClick r:id="rId9"/>
              </a:rPr>
              <a:t>[2]</a:t>
            </a:r>
            <a:r>
              <a:rPr lang="en-GB" sz="1200" b="0" i="0" u="none" strike="noStrike" kern="1200" baseline="30000" dirty="0">
                <a:solidFill>
                  <a:schemeClr val="tx1"/>
                </a:solidFill>
                <a:effectLst/>
                <a:latin typeface="+mn-lt"/>
                <a:ea typeface="+mn-ea"/>
                <a:cs typeface="+mn-cs"/>
                <a:hlinkClick r:id="rId10"/>
              </a:rPr>
              <a:t>[3]</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tooltip="International Organisation for Standardisation"/>
              </a:rPr>
              <a:t>International Organisation for Standardisation</a:t>
            </a:r>
            <a:r>
              <a:rPr lang="en-GB" sz="1200" b="0" i="0" kern="1200" dirty="0">
                <a:solidFill>
                  <a:schemeClr val="tx1"/>
                </a:solidFill>
                <a:effectLst/>
                <a:latin typeface="+mn-lt"/>
                <a:ea typeface="+mn-ea"/>
                <a:cs typeface="+mn-cs"/>
              </a:rPr>
              <a:t> (ISO) followed in April 2003. The current version of ISO standards are ISO-IEC 23271:2012 and ISO/IEC 23270:2006.</a:t>
            </a:r>
            <a:r>
              <a:rPr lang="en-GB" sz="1200" b="0" i="0" u="none" strike="noStrike" kern="1200" baseline="30000" dirty="0">
                <a:solidFill>
                  <a:schemeClr val="tx1"/>
                </a:solidFill>
                <a:effectLst/>
                <a:latin typeface="+mn-lt"/>
                <a:ea typeface="+mn-ea"/>
                <a:cs typeface="+mn-cs"/>
                <a:hlinkClick r:id="rId12"/>
              </a:rPr>
              <a:t>[4]</a:t>
            </a:r>
            <a:r>
              <a:rPr lang="en-GB" sz="1200" b="0" i="0" u="none" strike="noStrike" kern="1200" baseline="30000" dirty="0">
                <a:solidFill>
                  <a:schemeClr val="tx1"/>
                </a:solidFill>
                <a:effectLst/>
                <a:latin typeface="+mn-lt"/>
                <a:ea typeface="+mn-ea"/>
                <a:cs typeface="+mn-cs"/>
                <a:hlinkClick r:id="rId13"/>
              </a:rPr>
              <a:t>[5]</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While Microsoft and their partners hold patents for CLI and C#, ECMA and ISO require that all patents essential to implementation be made available under "</a:t>
            </a:r>
            <a:r>
              <a:rPr lang="en-GB" sz="1200" b="0" i="0" u="none" strike="noStrike" kern="1200" dirty="0">
                <a:solidFill>
                  <a:schemeClr val="tx1"/>
                </a:solidFill>
                <a:effectLst/>
                <a:latin typeface="+mn-lt"/>
                <a:ea typeface="+mn-ea"/>
                <a:cs typeface="+mn-cs"/>
                <a:hlinkClick r:id="rId14" tooltip="Reasonable and non-discriminatory licensing"/>
              </a:rPr>
              <a:t>reasonable and non-discriminatory terms</a:t>
            </a:r>
            <a:r>
              <a:rPr lang="en-GB" sz="1200" b="0" i="0" kern="1200" dirty="0">
                <a:solidFill>
                  <a:schemeClr val="tx1"/>
                </a:solidFill>
                <a:effectLst/>
                <a:latin typeface="+mn-lt"/>
                <a:ea typeface="+mn-ea"/>
                <a:cs typeface="+mn-cs"/>
              </a:rPr>
              <a:t>". The firms agreed to meet these terms, and to make the patents available royalty-free. However, this did not apply for the part of .NET Framework not covered by ECMA-ISO standards, which included Windows Forms, ADO.NET, and ASP.NET. Patents that Microsoft holds in these areas may have deterred non-Microsoft implementations of the full framework.</a:t>
            </a:r>
            <a:r>
              <a:rPr lang="en-GB" sz="1200" b="0" i="0" u="none" strike="noStrike" kern="1200" baseline="30000" dirty="0">
                <a:solidFill>
                  <a:schemeClr val="tx1"/>
                </a:solidFill>
                <a:effectLst/>
                <a:latin typeface="+mn-lt"/>
                <a:ea typeface="+mn-ea"/>
                <a:cs typeface="+mn-cs"/>
                <a:hlinkClick r:id="rId15"/>
              </a:rPr>
              <a:t>[6]</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On 3 October 2007, Microsoft announced that the </a:t>
            </a:r>
            <a:r>
              <a:rPr lang="en-GB" sz="1200" b="0" i="0" u="none" strike="noStrike" kern="1200" dirty="0">
                <a:solidFill>
                  <a:schemeClr val="tx1"/>
                </a:solidFill>
                <a:effectLst/>
                <a:latin typeface="+mn-lt"/>
                <a:ea typeface="+mn-ea"/>
                <a:cs typeface="+mn-cs"/>
                <a:hlinkClick r:id="rId16" tooltip="Source code"/>
              </a:rPr>
              <a:t>source code</a:t>
            </a:r>
            <a:r>
              <a:rPr lang="en-GB" sz="1200" b="0" i="0" kern="1200" dirty="0">
                <a:solidFill>
                  <a:schemeClr val="tx1"/>
                </a:solidFill>
                <a:effectLst/>
                <a:latin typeface="+mn-lt"/>
                <a:ea typeface="+mn-ea"/>
                <a:cs typeface="+mn-cs"/>
              </a:rPr>
              <a:t> for .NET Framework 3.5 libraries was to become available under the </a:t>
            </a:r>
            <a:r>
              <a:rPr lang="en-GB" sz="1200" b="0" i="0" u="none" strike="noStrike" kern="1200" dirty="0">
                <a:solidFill>
                  <a:schemeClr val="tx1"/>
                </a:solidFill>
                <a:effectLst/>
                <a:latin typeface="+mn-lt"/>
                <a:ea typeface="+mn-ea"/>
                <a:cs typeface="+mn-cs"/>
                <a:hlinkClick r:id="rId17" tooltip="Microsoft Reference Source License"/>
              </a:rPr>
              <a:t>Microsoft Reference Source License</a:t>
            </a:r>
            <a:r>
              <a:rPr lang="en-GB" sz="1200" b="0" i="0" kern="1200" dirty="0">
                <a:solidFill>
                  <a:schemeClr val="tx1"/>
                </a:solidFill>
                <a:effectLst/>
                <a:latin typeface="+mn-lt"/>
                <a:ea typeface="+mn-ea"/>
                <a:cs typeface="+mn-cs"/>
              </a:rPr>
              <a:t> (Ms-RSL</a:t>
            </a:r>
            <a:r>
              <a:rPr lang="en-GB" sz="1200" b="0" i="0" u="none" strike="noStrike" kern="1200" baseline="30000" dirty="0">
                <a:solidFill>
                  <a:schemeClr val="tx1"/>
                </a:solidFill>
                <a:effectLst/>
                <a:latin typeface="+mn-lt"/>
                <a:ea typeface="+mn-ea"/>
                <a:cs typeface="+mn-cs"/>
                <a:hlinkClick r:id="rId18"/>
              </a:rPr>
              <a:t>[a]</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hlinkClick r:id="rId19"/>
              </a:rPr>
              <a:t>[7]</a:t>
            </a:r>
            <a:r>
              <a:rPr lang="en-GB" sz="1200" b="0" i="0" kern="1200" dirty="0">
                <a:solidFill>
                  <a:schemeClr val="tx1"/>
                </a:solidFill>
                <a:effectLst/>
                <a:latin typeface="+mn-lt"/>
                <a:ea typeface="+mn-ea"/>
                <a:cs typeface="+mn-cs"/>
              </a:rPr>
              <a:t> The source code repository became available online on 16 January 2008 and included BCL, ASP.NET, ADO.NET, Windows Forms, WPF, and XML. </a:t>
            </a:r>
            <a:r>
              <a:rPr lang="en-GB" sz="1200" b="0" i="0" u="none" strike="noStrike" kern="1200" dirty="0">
                <a:solidFill>
                  <a:schemeClr val="tx1"/>
                </a:solidFill>
                <a:effectLst/>
                <a:latin typeface="+mn-lt"/>
                <a:ea typeface="+mn-ea"/>
                <a:cs typeface="+mn-cs"/>
                <a:hlinkClick r:id="rId20" tooltip="Scott Guthrie"/>
              </a:rPr>
              <a:t>Scott Guthrie</a:t>
            </a:r>
            <a:r>
              <a:rPr lang="en-GB" sz="1200" b="0" i="0" kern="1200" dirty="0">
                <a:solidFill>
                  <a:schemeClr val="tx1"/>
                </a:solidFill>
                <a:effectLst/>
                <a:latin typeface="+mn-lt"/>
                <a:ea typeface="+mn-ea"/>
                <a:cs typeface="+mn-cs"/>
              </a:rPr>
              <a:t> of Microsoft promised that LINQ, WCF, and WF libraries were being added.</a:t>
            </a:r>
            <a:r>
              <a:rPr lang="en-GB" sz="1200" b="0" i="0" u="none" strike="noStrike" kern="1200" baseline="30000" dirty="0">
                <a:solidFill>
                  <a:schemeClr val="tx1"/>
                </a:solidFill>
                <a:effectLst/>
                <a:latin typeface="+mn-lt"/>
                <a:ea typeface="+mn-ea"/>
                <a:cs typeface="+mn-cs"/>
                <a:hlinkClick r:id="rId21"/>
              </a:rPr>
              <a:t>[8]</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Microsoft .NET Framework v4.5 logo</a:t>
            </a:r>
          </a:p>
          <a:p>
            <a:r>
              <a:rPr lang="en-GB" sz="1200" b="0" i="0" kern="1200" dirty="0">
                <a:solidFill>
                  <a:schemeClr val="tx1"/>
                </a:solidFill>
                <a:effectLst/>
                <a:latin typeface="+mn-lt"/>
                <a:ea typeface="+mn-ea"/>
                <a:cs typeface="+mn-cs"/>
              </a:rPr>
              <a:t>On 12 November 2014, Microsoft announced .NET Core, in an effort to include cross-platform support for .NET, the source release of Microsoft's </a:t>
            </a:r>
            <a:r>
              <a:rPr lang="en-GB" sz="1200" b="0" i="0" kern="1200" dirty="0" err="1">
                <a:solidFill>
                  <a:schemeClr val="tx1"/>
                </a:solidFill>
                <a:effectLst/>
                <a:latin typeface="+mn-lt"/>
                <a:ea typeface="+mn-ea"/>
                <a:cs typeface="+mn-cs"/>
              </a:rPr>
              <a:t>CoreCLR</a:t>
            </a:r>
            <a:r>
              <a:rPr lang="en-GB" sz="1200" b="0" i="0" kern="1200" dirty="0">
                <a:solidFill>
                  <a:schemeClr val="tx1"/>
                </a:solidFill>
                <a:effectLst/>
                <a:latin typeface="+mn-lt"/>
                <a:ea typeface="+mn-ea"/>
                <a:cs typeface="+mn-cs"/>
              </a:rPr>
              <a:t> implementation, source for the "entire […] library stack" for .NET Core, and the adoption of a conventional ("bazaar"-like) </a:t>
            </a:r>
            <a:r>
              <a:rPr lang="en-GB" sz="1200" b="0" i="0" u="none" strike="noStrike" kern="1200" dirty="0">
                <a:solidFill>
                  <a:schemeClr val="tx1"/>
                </a:solidFill>
                <a:effectLst/>
                <a:latin typeface="+mn-lt"/>
                <a:ea typeface="+mn-ea"/>
                <a:cs typeface="+mn-cs"/>
                <a:hlinkClick r:id="rId22" tooltip="Open-source software"/>
              </a:rPr>
              <a:t>open-source development model</a:t>
            </a:r>
            <a:r>
              <a:rPr lang="en-GB" sz="1200" b="0" i="0" kern="1200" dirty="0">
                <a:solidFill>
                  <a:schemeClr val="tx1"/>
                </a:solidFill>
                <a:effectLst/>
                <a:latin typeface="+mn-lt"/>
                <a:ea typeface="+mn-ea"/>
                <a:cs typeface="+mn-cs"/>
              </a:rPr>
              <a:t> under the consolation stewardship of the </a:t>
            </a:r>
            <a:r>
              <a:rPr lang="en-GB" sz="1200" b="0" i="0" u="none" strike="noStrike" kern="1200" dirty="0">
                <a:solidFill>
                  <a:schemeClr val="tx1"/>
                </a:solidFill>
                <a:effectLst/>
                <a:latin typeface="+mn-lt"/>
                <a:ea typeface="+mn-ea"/>
                <a:cs typeface="+mn-cs"/>
                <a:hlinkClick r:id="rId23" tooltip=".NET Foundation"/>
              </a:rPr>
              <a:t>.NET Foundation</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24" tooltip="Miguel de Icaza"/>
              </a:rPr>
              <a:t>Miguel de </a:t>
            </a:r>
            <a:r>
              <a:rPr lang="en-GB" sz="1200" b="0" i="0" u="none" strike="noStrike" kern="1200" dirty="0" err="1">
                <a:solidFill>
                  <a:schemeClr val="tx1"/>
                </a:solidFill>
                <a:effectLst/>
                <a:latin typeface="+mn-lt"/>
                <a:ea typeface="+mn-ea"/>
                <a:cs typeface="+mn-cs"/>
                <a:hlinkClick r:id="rId24" tooltip="Miguel de Icaza"/>
              </a:rPr>
              <a:t>Icaza</a:t>
            </a:r>
            <a:r>
              <a:rPr lang="en-GB" sz="1200" b="0" i="0" kern="1200" dirty="0">
                <a:solidFill>
                  <a:schemeClr val="tx1"/>
                </a:solidFill>
                <a:effectLst/>
                <a:latin typeface="+mn-lt"/>
                <a:ea typeface="+mn-ea"/>
                <a:cs typeface="+mn-cs"/>
              </a:rPr>
              <a:t> describes .NET Core as a "redesigned version of .NET that is based on the simplified version of the class libraries",</a:t>
            </a:r>
            <a:r>
              <a:rPr lang="en-GB" sz="1200" b="0" i="0" u="none" strike="noStrike" kern="1200" baseline="30000" dirty="0">
                <a:solidFill>
                  <a:schemeClr val="tx1"/>
                </a:solidFill>
                <a:effectLst/>
                <a:latin typeface="+mn-lt"/>
                <a:ea typeface="+mn-ea"/>
                <a:cs typeface="+mn-cs"/>
                <a:hlinkClick r:id="rId25"/>
              </a:rPr>
              <a:t>[9]</a:t>
            </a:r>
            <a:r>
              <a:rPr lang="en-GB" sz="1200" b="0" i="0" kern="1200" dirty="0">
                <a:solidFill>
                  <a:schemeClr val="tx1"/>
                </a:solidFill>
                <a:effectLst/>
                <a:latin typeface="+mn-lt"/>
                <a:ea typeface="+mn-ea"/>
                <a:cs typeface="+mn-cs"/>
              </a:rPr>
              <a:t> and Microsoft's </a:t>
            </a:r>
            <a:r>
              <a:rPr lang="en-GB" sz="1200" b="0" i="0" kern="1200" dirty="0" err="1">
                <a:solidFill>
                  <a:schemeClr val="tx1"/>
                </a:solidFill>
                <a:effectLst/>
                <a:latin typeface="+mn-lt"/>
                <a:ea typeface="+mn-ea"/>
                <a:cs typeface="+mn-cs"/>
              </a:rPr>
              <a:t>Immo</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Landwerth</a:t>
            </a:r>
            <a:r>
              <a:rPr lang="en-GB" sz="1200" b="0" i="0" kern="1200" dirty="0">
                <a:solidFill>
                  <a:schemeClr val="tx1"/>
                </a:solidFill>
                <a:effectLst/>
                <a:latin typeface="+mn-lt"/>
                <a:ea typeface="+mn-ea"/>
                <a:cs typeface="+mn-cs"/>
              </a:rPr>
              <a:t> explained that .NET Core would be "the foundation of all future .NET platforms". At the time of the announcement, the initial release of the .NET Core project had been seeded with a subset of the libraries' source code and coincided with the relicensing of Microsoft's existing .NET reference source away from the restrictions of the Ms-RSL. </a:t>
            </a:r>
            <a:r>
              <a:rPr lang="en-GB" sz="1200" b="0" i="0" kern="1200" dirty="0" err="1">
                <a:solidFill>
                  <a:schemeClr val="tx1"/>
                </a:solidFill>
                <a:effectLst/>
                <a:latin typeface="+mn-lt"/>
                <a:ea typeface="+mn-ea"/>
                <a:cs typeface="+mn-cs"/>
              </a:rPr>
              <a:t>Landwerth</a:t>
            </a:r>
            <a:r>
              <a:rPr lang="en-GB" sz="1200" b="0" i="0" kern="1200" dirty="0">
                <a:solidFill>
                  <a:schemeClr val="tx1"/>
                </a:solidFill>
                <a:effectLst/>
                <a:latin typeface="+mn-lt"/>
                <a:ea typeface="+mn-ea"/>
                <a:cs typeface="+mn-cs"/>
              </a:rPr>
              <a:t> acknowledged the disadvantages of the formerly selected shared source license, explaining that it made </a:t>
            </a:r>
            <a:r>
              <a:rPr lang="en-GB" sz="1200" b="0" i="0" u="none" strike="noStrike" kern="1200" dirty="0">
                <a:solidFill>
                  <a:schemeClr val="tx1"/>
                </a:solidFill>
                <a:effectLst/>
                <a:latin typeface="+mn-lt"/>
                <a:ea typeface="+mn-ea"/>
                <a:cs typeface="+mn-cs"/>
                <a:hlinkClick r:id="rId26" tooltip="Shared Source Common Language Infrastructure"/>
              </a:rPr>
              <a:t>codename Rotor</a:t>
            </a:r>
            <a:r>
              <a:rPr lang="en-GB" sz="1200" b="0" i="0" kern="1200" dirty="0">
                <a:solidFill>
                  <a:schemeClr val="tx1"/>
                </a:solidFill>
                <a:effectLst/>
                <a:latin typeface="+mn-lt"/>
                <a:ea typeface="+mn-ea"/>
                <a:cs typeface="+mn-cs"/>
              </a:rPr>
              <a:t> "a non-starter" as a community-developed open source project because it did not meet the criteria of an </a:t>
            </a:r>
            <a:r>
              <a:rPr lang="en-GB" sz="1200" b="0" i="0" u="none" strike="noStrike" kern="1200" dirty="0">
                <a:solidFill>
                  <a:schemeClr val="tx1"/>
                </a:solidFill>
                <a:effectLst/>
                <a:latin typeface="+mn-lt"/>
                <a:ea typeface="+mn-ea"/>
                <a:cs typeface="+mn-cs"/>
                <a:hlinkClick r:id="rId27" tooltip="Open Source Initiative"/>
              </a:rPr>
              <a:t>Open Source Initiative</a:t>
            </a:r>
            <a:r>
              <a:rPr lang="en-GB" sz="1200" b="0" i="0" kern="1200" dirty="0">
                <a:solidFill>
                  <a:schemeClr val="tx1"/>
                </a:solidFill>
                <a:effectLst/>
                <a:latin typeface="+mn-lt"/>
                <a:ea typeface="+mn-ea"/>
                <a:cs typeface="+mn-cs"/>
              </a:rPr>
              <a:t>(OSI) approved license.</a:t>
            </a:r>
            <a:r>
              <a:rPr lang="en-GB" sz="1200" b="0" i="0" u="none" strike="noStrike" kern="1200" baseline="30000" dirty="0">
                <a:solidFill>
                  <a:schemeClr val="tx1"/>
                </a:solidFill>
                <a:effectLst/>
                <a:latin typeface="+mn-lt"/>
                <a:ea typeface="+mn-ea"/>
                <a:cs typeface="+mn-cs"/>
                <a:hlinkClick r:id="rId28"/>
              </a:rPr>
              <a:t>[10]</a:t>
            </a:r>
            <a:r>
              <a:rPr lang="en-GB" sz="1200" b="0" i="0" u="none" strike="noStrike" kern="1200" baseline="30000" dirty="0">
                <a:solidFill>
                  <a:schemeClr val="tx1"/>
                </a:solidFill>
                <a:effectLst/>
                <a:latin typeface="+mn-lt"/>
                <a:ea typeface="+mn-ea"/>
                <a:cs typeface="+mn-cs"/>
                <a:hlinkClick r:id="rId29"/>
              </a:rPr>
              <a:t>[11]</a:t>
            </a:r>
            <a:r>
              <a:rPr lang="en-GB" sz="1200" b="0" i="0" u="none" strike="noStrike" kern="1200" baseline="30000" dirty="0">
                <a:solidFill>
                  <a:schemeClr val="tx1"/>
                </a:solidFill>
                <a:effectLst/>
                <a:latin typeface="+mn-lt"/>
                <a:ea typeface="+mn-ea"/>
                <a:cs typeface="+mn-cs"/>
                <a:hlinkClick r:id="rId30"/>
              </a:rPr>
              <a:t>[12]</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November 2014, Microsoft also produced an update to its patent grants, which further extends the scope beyond its prior pledges. Prior projects like </a:t>
            </a:r>
            <a:r>
              <a:rPr lang="en-GB" sz="1200" b="0" i="0" u="none" strike="noStrike" kern="1200" dirty="0">
                <a:solidFill>
                  <a:schemeClr val="tx1"/>
                </a:solidFill>
                <a:effectLst/>
                <a:latin typeface="+mn-lt"/>
                <a:ea typeface="+mn-ea"/>
                <a:cs typeface="+mn-cs"/>
                <a:hlinkClick r:id="rId31" tooltip="Mono (software)"/>
              </a:rPr>
              <a:t>Mono</a:t>
            </a:r>
            <a:r>
              <a:rPr lang="en-GB" sz="1200" b="0" i="0" kern="1200" dirty="0">
                <a:solidFill>
                  <a:schemeClr val="tx1"/>
                </a:solidFill>
                <a:effectLst/>
                <a:latin typeface="+mn-lt"/>
                <a:ea typeface="+mn-ea"/>
                <a:cs typeface="+mn-cs"/>
              </a:rPr>
              <a:t> existed in a legal </a:t>
            </a:r>
            <a:r>
              <a:rPr lang="en-GB" sz="1200" b="0" i="0" u="none" strike="noStrike" kern="1200" dirty="0">
                <a:solidFill>
                  <a:schemeClr val="tx1"/>
                </a:solidFill>
                <a:effectLst/>
                <a:latin typeface="+mn-lt"/>
                <a:ea typeface="+mn-ea"/>
                <a:cs typeface="+mn-cs"/>
                <a:hlinkClick r:id="rId32" tooltip="Loophole"/>
              </a:rPr>
              <a:t>grey area</a:t>
            </a:r>
            <a:r>
              <a:rPr lang="en-GB" sz="1200" b="0" i="0" kern="1200" dirty="0">
                <a:solidFill>
                  <a:schemeClr val="tx1"/>
                </a:solidFill>
                <a:effectLst/>
                <a:latin typeface="+mn-lt"/>
                <a:ea typeface="+mn-ea"/>
                <a:cs typeface="+mn-cs"/>
              </a:rPr>
              <a:t> because Microsoft's earlier grants applied only to the technology in "covered specifications", including strictly the 4th editions each of ECMA-334 and ECMA-335. The new patent promise, however, places no ceiling on the specification version, and even extends to any .NET runtime technologies documented on MSDN that have not been formally specified by the ECMA group, if a project chooses to implement them. This allows Mono and other projects to maintain feature parity with modern .NET features that have been introduced since the 4th edition was published without being at risk of patent litigation over the implementation of those features. The new grant does maintain the restriction that any implementation must maintain minimum compliance with the mandatory parts of the CLI specification.</a:t>
            </a:r>
            <a:r>
              <a:rPr lang="en-GB" sz="1200" b="0" i="0" u="none" strike="noStrike" kern="1200" baseline="30000" dirty="0">
                <a:solidFill>
                  <a:schemeClr val="tx1"/>
                </a:solidFill>
                <a:effectLst/>
                <a:latin typeface="+mn-lt"/>
                <a:ea typeface="+mn-ea"/>
                <a:cs typeface="+mn-cs"/>
                <a:hlinkClick r:id="rId33"/>
              </a:rPr>
              <a:t>[13]</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On 31 March 2016, Microsoft announced at </a:t>
            </a:r>
            <a:r>
              <a:rPr lang="en-GB" sz="1200" b="0" i="0" u="none" strike="noStrike" kern="1200" dirty="0">
                <a:solidFill>
                  <a:schemeClr val="tx1"/>
                </a:solidFill>
                <a:effectLst/>
                <a:latin typeface="+mn-lt"/>
                <a:ea typeface="+mn-ea"/>
                <a:cs typeface="+mn-cs"/>
                <a:hlinkClick r:id="rId34" tooltip="Build (developer conference)"/>
              </a:rPr>
              <a:t>Microsoft Build</a:t>
            </a:r>
            <a:r>
              <a:rPr lang="en-GB" sz="1200" b="0" i="0" kern="1200" dirty="0">
                <a:solidFill>
                  <a:schemeClr val="tx1"/>
                </a:solidFill>
                <a:effectLst/>
                <a:latin typeface="+mn-lt"/>
                <a:ea typeface="+mn-ea"/>
                <a:cs typeface="+mn-cs"/>
              </a:rPr>
              <a:t> that they will completely </a:t>
            </a:r>
            <a:r>
              <a:rPr lang="en-GB" sz="1200" b="0" i="0" u="none" strike="noStrike" kern="1200" dirty="0">
                <a:solidFill>
                  <a:schemeClr val="tx1"/>
                </a:solidFill>
                <a:effectLst/>
                <a:latin typeface="+mn-lt"/>
                <a:ea typeface="+mn-ea"/>
                <a:cs typeface="+mn-cs"/>
                <a:hlinkClick r:id="rId35" tooltip="Software relicensing"/>
              </a:rPr>
              <a:t>relicense</a:t>
            </a:r>
            <a:r>
              <a:rPr lang="en-GB" sz="1200" b="0" i="0" kern="1200" dirty="0">
                <a:solidFill>
                  <a:schemeClr val="tx1"/>
                </a:solidFill>
                <a:effectLst/>
                <a:latin typeface="+mn-lt"/>
                <a:ea typeface="+mn-ea"/>
                <a:cs typeface="+mn-cs"/>
              </a:rPr>
              <a:t> Mono under an </a:t>
            </a:r>
            <a:r>
              <a:rPr lang="en-GB" sz="1200" b="0" i="0" u="none" strike="noStrike" kern="1200" dirty="0">
                <a:solidFill>
                  <a:schemeClr val="tx1"/>
                </a:solidFill>
                <a:effectLst/>
                <a:latin typeface="+mn-lt"/>
                <a:ea typeface="+mn-ea"/>
                <a:cs typeface="+mn-cs"/>
                <a:hlinkClick r:id="rId36" tooltip="MIT License"/>
              </a:rPr>
              <a:t>MIT License</a:t>
            </a:r>
            <a:r>
              <a:rPr lang="en-GB" sz="1200" b="0" i="0" kern="1200" dirty="0">
                <a:solidFill>
                  <a:schemeClr val="tx1"/>
                </a:solidFill>
                <a:effectLst/>
                <a:latin typeface="+mn-lt"/>
                <a:ea typeface="+mn-ea"/>
                <a:cs typeface="+mn-cs"/>
              </a:rPr>
              <a:t> even in scenarios where formerly a commercial license was needed.</a:t>
            </a:r>
            <a:r>
              <a:rPr lang="en-GB" sz="1200" b="0" i="0" u="none" strike="noStrike" kern="1200" baseline="30000" dirty="0">
                <a:solidFill>
                  <a:schemeClr val="tx1"/>
                </a:solidFill>
                <a:effectLst/>
                <a:latin typeface="+mn-lt"/>
                <a:ea typeface="+mn-ea"/>
                <a:cs typeface="+mn-cs"/>
                <a:hlinkClick r:id="rId37"/>
              </a:rPr>
              <a:t>[14]</a:t>
            </a:r>
            <a:r>
              <a:rPr lang="en-GB" sz="1200" b="0" i="0" kern="1200" dirty="0">
                <a:solidFill>
                  <a:schemeClr val="tx1"/>
                </a:solidFill>
                <a:effectLst/>
                <a:latin typeface="+mn-lt"/>
                <a:ea typeface="+mn-ea"/>
                <a:cs typeface="+mn-cs"/>
              </a:rPr>
              <a:t> Microsoft also supplemented its prior patent promise for Mono, stating that they won't assert any "applicable patents" against parties that are "using, selling, offering for sale, importing, or distributing Mono."</a:t>
            </a:r>
            <a:r>
              <a:rPr lang="en-GB" sz="1200" b="0" i="0" u="none" strike="noStrike" kern="1200" baseline="30000" dirty="0">
                <a:solidFill>
                  <a:schemeClr val="tx1"/>
                </a:solidFill>
                <a:effectLst/>
                <a:latin typeface="+mn-lt"/>
                <a:ea typeface="+mn-ea"/>
                <a:cs typeface="+mn-cs"/>
                <a:hlinkClick r:id="rId38"/>
              </a:rPr>
              <a:t>[15]</a:t>
            </a:r>
            <a:r>
              <a:rPr lang="en-GB" sz="1200" b="0" i="0" u="none" strike="noStrike" kern="1200" baseline="30000" dirty="0">
                <a:solidFill>
                  <a:schemeClr val="tx1"/>
                </a:solidFill>
                <a:effectLst/>
                <a:latin typeface="+mn-lt"/>
                <a:ea typeface="+mn-ea"/>
                <a:cs typeface="+mn-cs"/>
                <a:hlinkClick r:id="rId39"/>
              </a:rPr>
              <a:t>[16]</a:t>
            </a:r>
            <a:r>
              <a:rPr lang="en-GB" sz="1200" b="0" i="0" kern="1200" dirty="0">
                <a:solidFill>
                  <a:schemeClr val="tx1"/>
                </a:solidFill>
                <a:effectLst/>
                <a:latin typeface="+mn-lt"/>
                <a:ea typeface="+mn-ea"/>
                <a:cs typeface="+mn-cs"/>
              </a:rPr>
              <a:t> It was announced that the Mono Project was contributed to the .NET Foundation. These developments followed the acquisition of </a:t>
            </a:r>
            <a:r>
              <a:rPr lang="en-GB" sz="1200" b="0" i="0" u="none" strike="noStrike" kern="1200" dirty="0" err="1">
                <a:solidFill>
                  <a:schemeClr val="tx1"/>
                </a:solidFill>
                <a:effectLst/>
                <a:latin typeface="+mn-lt"/>
                <a:ea typeface="+mn-ea"/>
                <a:cs typeface="+mn-cs"/>
                <a:hlinkClick r:id="rId40" tooltip="Xamarin"/>
              </a:rPr>
              <a:t>Xamarin</a:t>
            </a:r>
            <a:r>
              <a:rPr lang="en-GB" sz="1200" b="0" i="0" kern="1200" dirty="0">
                <a:solidFill>
                  <a:schemeClr val="tx1"/>
                </a:solidFill>
                <a:effectLst/>
                <a:latin typeface="+mn-lt"/>
                <a:ea typeface="+mn-ea"/>
                <a:cs typeface="+mn-cs"/>
              </a:rPr>
              <a:t>, which began in February 2016 and was finished on 18 March 2016.</a:t>
            </a:r>
            <a:r>
              <a:rPr lang="en-GB" sz="1200" b="0" i="0" u="none" strike="noStrike" kern="1200" baseline="30000" dirty="0">
                <a:solidFill>
                  <a:schemeClr val="tx1"/>
                </a:solidFill>
                <a:effectLst/>
                <a:latin typeface="+mn-lt"/>
                <a:ea typeface="+mn-ea"/>
                <a:cs typeface="+mn-cs"/>
                <a:hlinkClick r:id="rId41"/>
              </a:rPr>
              <a:t>[17]</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Microsoft's press release highlights that the cross-platform commitment now allows for a fully open-source, modern server-side .NET stack. However, Microsoft does not plan to release the source for WPF or Windows Forms.</a:t>
            </a:r>
            <a:r>
              <a:rPr lang="en-GB" sz="1200" b="0" i="0" u="none" strike="noStrike" kern="1200" baseline="30000" dirty="0">
                <a:solidFill>
                  <a:schemeClr val="tx1"/>
                </a:solidFill>
                <a:effectLst/>
                <a:latin typeface="+mn-lt"/>
                <a:ea typeface="+mn-ea"/>
                <a:cs typeface="+mn-cs"/>
                <a:hlinkClick r:id="rId42"/>
              </a:rPr>
              <a:t>[18]</a:t>
            </a:r>
            <a:r>
              <a:rPr lang="en-GB" sz="1200" b="0" i="0" u="none" strike="noStrike" kern="1200" baseline="30000" dirty="0">
                <a:solidFill>
                  <a:schemeClr val="tx1"/>
                </a:solidFill>
                <a:effectLst/>
                <a:latin typeface="+mn-lt"/>
                <a:ea typeface="+mn-ea"/>
                <a:cs typeface="+mn-cs"/>
                <a:hlinkClick r:id="rId43"/>
              </a:rPr>
              <a:t>[19]</a:t>
            </a:r>
            <a:endParaRPr lang="en-GB" sz="1200" b="0" i="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7</a:t>
            </a:fld>
            <a:endParaRPr lang="en-PH"/>
          </a:p>
        </p:txBody>
      </p:sp>
    </p:spTree>
    <p:extLst>
      <p:ext uri="{BB962C8B-B14F-4D97-AF65-F5344CB8AC3E}">
        <p14:creationId xmlns:p14="http://schemas.microsoft.com/office/powerpoint/2010/main" val="3444348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method describes operations that are available on the type. A method's signature specifies the allowable types of all its parameters and of its return value.</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Although most methods define the precise number of parameters required for method calls, some methods support a variable number of parameters. The final declared parameter of these methods is marked with the </a:t>
            </a:r>
            <a:r>
              <a:rPr lang="en-GB" sz="1200" b="0" i="0" u="none" strike="noStrike" kern="1200" dirty="0" err="1">
                <a:solidFill>
                  <a:schemeClr val="tx1"/>
                </a:solidFill>
                <a:effectLst/>
                <a:latin typeface="+mn-lt"/>
                <a:ea typeface="+mn-ea"/>
                <a:cs typeface="+mn-cs"/>
                <a:hlinkClick r:id="rId3"/>
              </a:rPr>
              <a:t>ParamArrayAttribute</a:t>
            </a:r>
            <a:r>
              <a:rPr lang="en-GB" sz="1200" b="0" i="0" kern="1200" dirty="0">
                <a:solidFill>
                  <a:schemeClr val="tx1"/>
                </a:solidFill>
                <a:effectLst/>
                <a:latin typeface="+mn-lt"/>
                <a:ea typeface="+mn-ea"/>
                <a:cs typeface="+mn-cs"/>
              </a:rPr>
              <a:t> attribute. Language compilers typically provide a keyword, such as </a:t>
            </a:r>
            <a:r>
              <a:rPr lang="en-GB" sz="1200" b="0" i="0" kern="1200" dirty="0" err="1">
                <a:solidFill>
                  <a:schemeClr val="tx1"/>
                </a:solidFill>
                <a:effectLst/>
                <a:latin typeface="+mn-lt"/>
                <a:ea typeface="+mn-ea"/>
                <a:cs typeface="+mn-cs"/>
              </a:rPr>
              <a:t>params</a:t>
            </a:r>
            <a:r>
              <a:rPr lang="en-GB" sz="1200" b="0" i="0" kern="1200" dirty="0">
                <a:solidFill>
                  <a:schemeClr val="tx1"/>
                </a:solidFill>
                <a:effectLst/>
                <a:latin typeface="+mn-lt"/>
                <a:ea typeface="+mn-ea"/>
                <a:cs typeface="+mn-cs"/>
              </a:rPr>
              <a:t> in C# and </a:t>
            </a:r>
            <a:r>
              <a:rPr lang="en-GB" sz="1200" b="0" i="0" kern="1200" dirty="0" err="1">
                <a:solidFill>
                  <a:schemeClr val="tx1"/>
                </a:solidFill>
                <a:effectLst/>
                <a:latin typeface="+mn-lt"/>
                <a:ea typeface="+mn-ea"/>
                <a:cs typeface="+mn-cs"/>
              </a:rPr>
              <a:t>ParamArray</a:t>
            </a:r>
            <a:r>
              <a:rPr lang="en-GB" sz="1200" b="0" i="0" kern="1200" dirty="0">
                <a:solidFill>
                  <a:schemeClr val="tx1"/>
                </a:solidFill>
                <a:effectLst/>
                <a:latin typeface="+mn-lt"/>
                <a:ea typeface="+mn-ea"/>
                <a:cs typeface="+mn-cs"/>
              </a:rPr>
              <a:t> in Visual Basic, that makes explicit use of </a:t>
            </a:r>
            <a:r>
              <a:rPr lang="en-GB" sz="1200" b="0" i="0" u="none" strike="noStrike" kern="1200" dirty="0" err="1">
                <a:solidFill>
                  <a:schemeClr val="tx1"/>
                </a:solidFill>
                <a:effectLst/>
                <a:latin typeface="+mn-lt"/>
                <a:ea typeface="+mn-ea"/>
                <a:cs typeface="+mn-cs"/>
                <a:hlinkClick r:id="rId3"/>
              </a:rPr>
              <a:t>ParamArrayAttribute</a:t>
            </a:r>
            <a:r>
              <a:rPr lang="en-GB" sz="1200" b="0" i="0" kern="1200" dirty="0">
                <a:solidFill>
                  <a:schemeClr val="tx1"/>
                </a:solidFill>
                <a:effectLst/>
                <a:latin typeface="+mn-lt"/>
                <a:ea typeface="+mn-ea"/>
                <a:cs typeface="+mn-cs"/>
              </a:rPr>
              <a:t> unnecessary.</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47</a:t>
            </a:fld>
            <a:endParaRPr lang="en-PH"/>
          </a:p>
        </p:txBody>
      </p:sp>
    </p:spTree>
    <p:extLst>
      <p:ext uri="{BB962C8B-B14F-4D97-AF65-F5344CB8AC3E}">
        <p14:creationId xmlns:p14="http://schemas.microsoft.com/office/powerpoint/2010/main" val="3598615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constructor is a special kind of method that creates new instances of a class or structure. Like any other method, a constructor can include parameters; however, constructors have no return value (that is, they return void).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class does not explicitly define a constructor, the compiler includes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However, if the source code for a class defines only parameterized constructors, the Visual Basic and C# compilers do not generate a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structure defines constructors, they must be parameterized; a structure cannot define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and compilers do not generate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constructors for structures or other value types. All value types do have an implicit default constructor. This constructor is implemented by the common language runtime and initializes all fields of the structure to their default values.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48</a:t>
            </a:fld>
            <a:endParaRPr lang="en-PH"/>
          </a:p>
        </p:txBody>
      </p:sp>
    </p:spTree>
    <p:extLst>
      <p:ext uri="{BB962C8B-B14F-4D97-AF65-F5344CB8AC3E}">
        <p14:creationId xmlns:p14="http://schemas.microsoft.com/office/powerpoint/2010/main" val="825366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constructor is a special kind of method that creates new instances of a class or structure. Like any other method, a constructor can include parameters; however, constructors have no return value (that is, they return void).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class does not explicitly define a constructor, the compiler includes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However, if the source code for a class defines only parameterized constructors, the Visual Basic and C# compilers do not generate a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structure defines constructors, they must be parameterized; a structure cannot define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and compilers do not generate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constructors for structures or other value types. All value types do have an implicit default constructor. This constructor is implemented by the common language runtime and initializes all fields of the structure to their default values.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49</a:t>
            </a:fld>
            <a:endParaRPr lang="en-PH"/>
          </a:p>
        </p:txBody>
      </p:sp>
    </p:spTree>
    <p:extLst>
      <p:ext uri="{BB962C8B-B14F-4D97-AF65-F5344CB8AC3E}">
        <p14:creationId xmlns:p14="http://schemas.microsoft.com/office/powerpoint/2010/main" val="619592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constructor is a special kind of method that creates new instances of a class or structure. Like any other method, a constructor can include parameters; however, constructors have no return value (that is, they return void).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class does not explicitly define a constructor, the compiler includes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However, if the source code for a class defines only parameterized constructors, the Visual Basic and C# compilers do not generate a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structure defines constructors, they must be parameterized; a structure cannot define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and compilers do not generate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constructors for structures or other value types. All value types do have an implicit default constructor. This constructor is implemented by the common language runtime and initializes all fields of the structure to their default values.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50</a:t>
            </a:fld>
            <a:endParaRPr lang="en-PH"/>
          </a:p>
        </p:txBody>
      </p:sp>
    </p:spTree>
    <p:extLst>
      <p:ext uri="{BB962C8B-B14F-4D97-AF65-F5344CB8AC3E}">
        <p14:creationId xmlns:p14="http://schemas.microsoft.com/office/powerpoint/2010/main" val="3026886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nested type is a type that is a member of some other type. Nested types should be tightly coupled to their containing type and must not be useful as a general-purpose type. Nested types are useful when the declaring type uses and creates instances of the nested type, and use of the nested type is not exposed in public members.</a:t>
            </a:r>
            <a:r>
              <a:rPr lang="en-GB" sz="1200" b="0" i="0" u="none" strike="noStrike"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Nested types are confusing to some developers and should not be publicly visible unless there is a compelling reason for visibility. In a well-designed library, developers should rarely have to use nested types to instantiate objects or declare variables.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51</a:t>
            </a:fld>
            <a:endParaRPr lang="en-PH"/>
          </a:p>
        </p:txBody>
      </p:sp>
    </p:spTree>
    <p:extLst>
      <p:ext uri="{BB962C8B-B14F-4D97-AF65-F5344CB8AC3E}">
        <p14:creationId xmlns:p14="http://schemas.microsoft.com/office/powerpoint/2010/main" val="2685567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Regardless of whether the outer type is a class or a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nested types default to </a:t>
            </a:r>
            <a:r>
              <a:rPr lang="en-GB" sz="1200" b="0" i="0" u="none" strike="noStrike" kern="1200" dirty="0">
                <a:solidFill>
                  <a:schemeClr val="tx1"/>
                </a:solidFill>
                <a:effectLst/>
                <a:latin typeface="+mn-lt"/>
                <a:ea typeface="+mn-ea"/>
                <a:cs typeface="+mn-cs"/>
                <a:hlinkClick r:id="rId3"/>
              </a:rPr>
              <a:t>private</a:t>
            </a:r>
            <a:r>
              <a:rPr lang="en-GB" sz="1200" b="0" i="0" kern="1200" dirty="0">
                <a:solidFill>
                  <a:schemeClr val="tx1"/>
                </a:solidFill>
                <a:effectLst/>
                <a:latin typeface="+mn-lt"/>
                <a:ea typeface="+mn-ea"/>
                <a:cs typeface="+mn-cs"/>
              </a:rPr>
              <a:t>, but can be made </a:t>
            </a:r>
            <a:r>
              <a:rPr lang="en-GB" sz="1200" b="0" i="0" u="none" strike="noStrike" kern="1200" dirty="0">
                <a:solidFill>
                  <a:schemeClr val="tx1"/>
                </a:solidFill>
                <a:effectLst/>
                <a:latin typeface="+mn-lt"/>
                <a:ea typeface="+mn-ea"/>
                <a:cs typeface="+mn-cs"/>
                <a:hlinkClick r:id="rId4"/>
              </a:rPr>
              <a:t>public</a:t>
            </a:r>
            <a:r>
              <a:rPr lang="en-GB" sz="1200" b="0" i="0" kern="1200" dirty="0">
                <a:solidFill>
                  <a:schemeClr val="tx1"/>
                </a:solidFill>
                <a:effectLst/>
                <a:latin typeface="+mn-lt"/>
                <a:ea typeface="+mn-ea"/>
                <a:cs typeface="+mn-cs"/>
              </a:rPr>
              <a:t>, protected internal, </a:t>
            </a:r>
            <a:r>
              <a:rPr lang="en-GB" sz="1200" b="0" i="0" u="none" strike="noStrike" kern="1200" dirty="0">
                <a:solidFill>
                  <a:schemeClr val="tx1"/>
                </a:solidFill>
                <a:effectLst/>
                <a:latin typeface="+mn-lt"/>
                <a:ea typeface="+mn-ea"/>
                <a:cs typeface="+mn-cs"/>
                <a:hlinkClick r:id="rId5"/>
              </a:rPr>
              <a:t>protected</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6"/>
              </a:rPr>
              <a:t>internal</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3"/>
              </a:rPr>
              <a:t>private</a:t>
            </a:r>
            <a:r>
              <a:rPr lang="en-GB" sz="1200" b="0" i="0" kern="1200" dirty="0">
                <a:solidFill>
                  <a:schemeClr val="tx1"/>
                </a:solidFill>
                <a:effectLst/>
                <a:latin typeface="+mn-lt"/>
                <a:ea typeface="+mn-ea"/>
                <a:cs typeface="+mn-cs"/>
              </a:rPr>
              <a:t>. In the previous example, Nested is inaccessible to external types, but can be made public like this:</a:t>
            </a:r>
          </a:p>
          <a:p>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nested, or inner type can access the containing, or outer type. To access the containing type, pass it as a constructor to the nested type. For example:</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A nested type has access to all of the members that are accessible to its containing type. It can access private and protected members of the containing type, including any inherited protected members.</a:t>
            </a:r>
          </a:p>
          <a:p>
            <a:r>
              <a:rPr lang="en-GB" sz="1200" b="0" i="0" kern="1200" dirty="0">
                <a:solidFill>
                  <a:schemeClr val="tx1"/>
                </a:solidFill>
                <a:effectLst/>
                <a:latin typeface="+mn-lt"/>
                <a:ea typeface="+mn-ea"/>
                <a:cs typeface="+mn-cs"/>
              </a:rPr>
              <a:t>In the previous declaration, the full name of class Nested is </a:t>
            </a:r>
            <a:r>
              <a:rPr lang="en-GB" sz="1200" b="0" i="0" kern="1200" dirty="0" err="1">
                <a:solidFill>
                  <a:schemeClr val="tx1"/>
                </a:solidFill>
                <a:effectLst/>
                <a:latin typeface="+mn-lt"/>
                <a:ea typeface="+mn-ea"/>
                <a:cs typeface="+mn-cs"/>
              </a:rPr>
              <a:t>Container.Nested</a:t>
            </a:r>
            <a:r>
              <a:rPr lang="en-GB" sz="1200" b="0" i="0" kern="1200" dirty="0">
                <a:solidFill>
                  <a:schemeClr val="tx1"/>
                </a:solidFill>
                <a:effectLst/>
                <a:latin typeface="+mn-lt"/>
                <a:ea typeface="+mn-ea"/>
                <a:cs typeface="+mn-cs"/>
              </a:rPr>
              <a:t>. This is the name used to create a new instance of the nested class, as follows: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52</a:t>
            </a:fld>
            <a:endParaRPr lang="en-PH"/>
          </a:p>
        </p:txBody>
      </p:sp>
    </p:spTree>
    <p:extLst>
      <p:ext uri="{BB962C8B-B14F-4D97-AF65-F5344CB8AC3E}">
        <p14:creationId xmlns:p14="http://schemas.microsoft.com/office/powerpoint/2010/main" val="2340990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common type system allows type members to have a variety of characteristics; however, languages are not required to support all these characteristics. The following table describes member characteristics.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53</a:t>
            </a:fld>
            <a:endParaRPr lang="en-PH"/>
          </a:p>
        </p:txBody>
      </p:sp>
    </p:spTree>
    <p:extLst>
      <p:ext uri="{BB962C8B-B14F-4D97-AF65-F5344CB8AC3E}">
        <p14:creationId xmlns:p14="http://schemas.microsoft.com/office/powerpoint/2010/main" val="2790458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most of the contexts in which expressions are used, for example in statements or method parameters, the expression is expected to evaluate to some value. If x and y are integers, the expression x + y evaluates to a numeric value. The expression new </a:t>
            </a:r>
            <a:r>
              <a:rPr lang="en-GB" sz="1200" b="0" i="0" kern="1200" dirty="0" err="1">
                <a:solidFill>
                  <a:schemeClr val="tx1"/>
                </a:solidFill>
                <a:effectLst/>
                <a:latin typeface="+mn-lt"/>
                <a:ea typeface="+mn-ea"/>
                <a:cs typeface="+mn-cs"/>
              </a:rPr>
              <a:t>MyClass</a:t>
            </a:r>
            <a:r>
              <a:rPr lang="en-GB" sz="1200" b="0" i="0" kern="1200" dirty="0">
                <a:solidFill>
                  <a:schemeClr val="tx1"/>
                </a:solidFill>
                <a:effectLst/>
                <a:latin typeface="+mn-lt"/>
                <a:ea typeface="+mn-ea"/>
                <a:cs typeface="+mn-cs"/>
              </a:rPr>
              <a:t>() evaluates to a reference to a new instance of a </a:t>
            </a:r>
            <a:r>
              <a:rPr lang="en-GB" sz="1200" b="0" i="0" kern="1200" dirty="0" err="1">
                <a:solidFill>
                  <a:schemeClr val="tx1"/>
                </a:solidFill>
                <a:effectLst/>
                <a:latin typeface="+mn-lt"/>
                <a:ea typeface="+mn-ea"/>
                <a:cs typeface="+mn-cs"/>
              </a:rPr>
              <a:t>MyClass</a:t>
            </a:r>
            <a:r>
              <a:rPr lang="en-GB" sz="1200" b="0" i="0" kern="1200" dirty="0">
                <a:solidFill>
                  <a:schemeClr val="tx1"/>
                </a:solidFill>
                <a:effectLst/>
                <a:latin typeface="+mn-lt"/>
                <a:ea typeface="+mn-ea"/>
                <a:cs typeface="+mn-cs"/>
              </a:rPr>
              <a:t> object.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expression </a:t>
            </a:r>
            <a:r>
              <a:rPr lang="en-GB" sz="1200" b="0" i="0" kern="1200" dirty="0" err="1">
                <a:solidFill>
                  <a:schemeClr val="tx1"/>
                </a:solidFill>
                <a:effectLst/>
                <a:latin typeface="+mn-lt"/>
                <a:ea typeface="+mn-ea"/>
                <a:cs typeface="+mn-cs"/>
              </a:rPr>
              <a:t>myClass.ToString</a:t>
            </a:r>
            <a:r>
              <a:rPr lang="en-GB" sz="1200" b="0" i="0" kern="1200" dirty="0">
                <a:solidFill>
                  <a:schemeClr val="tx1"/>
                </a:solidFill>
                <a:effectLst/>
                <a:latin typeface="+mn-lt"/>
                <a:ea typeface="+mn-ea"/>
                <a:cs typeface="+mn-cs"/>
              </a:rPr>
              <a:t>() evaluates to a string because that is the return type of the method.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However, although a namespace name is classified as an expression, it does not evaluate to a value and therefore can never be the final result of any expression. You cannot pass a namespace name to a method parameter, or use it in a new expression, or assign it to a variable.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You can only use it as a sub-expression in a larger expression. The same is true for types (as distinct from </a:t>
            </a:r>
            <a:r>
              <a:rPr lang="en-GB" sz="1200" b="0" i="0" u="none" strike="noStrike" kern="1200" dirty="0" err="1">
                <a:solidFill>
                  <a:schemeClr val="tx1"/>
                </a:solidFill>
                <a:effectLst/>
                <a:latin typeface="+mn-lt"/>
                <a:ea typeface="+mn-ea"/>
                <a:cs typeface="+mn-cs"/>
                <a:hlinkClick r:id="rId3"/>
              </a:rPr>
              <a:t>System.Type</a:t>
            </a:r>
            <a:r>
              <a:rPr lang="en-GB" sz="1200" b="0" i="0" kern="1200" dirty="0">
                <a:solidFill>
                  <a:schemeClr val="tx1"/>
                </a:solidFill>
                <a:effectLst/>
                <a:latin typeface="+mn-lt"/>
                <a:ea typeface="+mn-ea"/>
                <a:cs typeface="+mn-cs"/>
              </a:rPr>
              <a:t> objects), method group names (as distinct from specific methods), and event </a:t>
            </a:r>
            <a:r>
              <a:rPr lang="en-GB" sz="1200" b="0" i="0" u="none" strike="noStrike" kern="1200" dirty="0">
                <a:solidFill>
                  <a:schemeClr val="tx1"/>
                </a:solidFill>
                <a:effectLst/>
                <a:latin typeface="+mn-lt"/>
                <a:ea typeface="+mn-ea"/>
                <a:cs typeface="+mn-cs"/>
                <a:hlinkClick r:id="rId4"/>
              </a:rPr>
              <a:t>add</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5"/>
              </a:rPr>
              <a:t>remove</a:t>
            </a:r>
            <a:r>
              <a:rPr lang="en-GB" sz="1200" b="0" i="0" kern="1200" dirty="0">
                <a:solidFill>
                  <a:schemeClr val="tx1"/>
                </a:solidFill>
                <a:effectLst/>
                <a:latin typeface="+mn-lt"/>
                <a:ea typeface="+mn-ea"/>
                <a:cs typeface="+mn-cs"/>
              </a:rPr>
              <a:t> accessors.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Every value has an associated type. For example, if x and y are both variables of type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the value of the expression x + y is also typed as int. If the value is assigned to a variable of a different type, or if x and y are different types, the rules of type conversion are applied.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For more information about how such conversions work, see </a:t>
            </a:r>
            <a:r>
              <a:rPr lang="en-GB" sz="1200" b="0" i="0" u="none" strike="noStrike" kern="1200" dirty="0">
                <a:solidFill>
                  <a:schemeClr val="tx1"/>
                </a:solidFill>
                <a:effectLst/>
                <a:latin typeface="+mn-lt"/>
                <a:ea typeface="+mn-ea"/>
                <a:cs typeface="+mn-cs"/>
                <a:hlinkClick r:id="rId6"/>
              </a:rPr>
              <a:t>Casting and Type Conversions</a:t>
            </a:r>
            <a:r>
              <a:rPr lang="en-GB" sz="1200" b="0" i="0" kern="1200" dirty="0">
                <a:solidFill>
                  <a:schemeClr val="tx1"/>
                </a:solidFill>
                <a:effectLst/>
                <a:latin typeface="+mn-lt"/>
                <a:ea typeface="+mn-ea"/>
                <a:cs typeface="+mn-cs"/>
              </a:rPr>
              <a:t>.</a:t>
            </a:r>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58</a:t>
            </a:fld>
            <a:endParaRPr lang="en-PH"/>
          </a:p>
        </p:txBody>
      </p:sp>
    </p:spTree>
    <p:extLst>
      <p:ext uri="{BB962C8B-B14F-4D97-AF65-F5344CB8AC3E}">
        <p14:creationId xmlns:p14="http://schemas.microsoft.com/office/powerpoint/2010/main" val="584493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59</a:t>
            </a:fld>
            <a:endParaRPr lang="en-PH"/>
          </a:p>
        </p:txBody>
      </p:sp>
    </p:spTree>
    <p:extLst>
      <p:ext uri="{BB962C8B-B14F-4D97-AF65-F5344CB8AC3E}">
        <p14:creationId xmlns:p14="http://schemas.microsoft.com/office/powerpoint/2010/main" val="2733309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60</a:t>
            </a:fld>
            <a:endParaRPr lang="en-PH"/>
          </a:p>
        </p:txBody>
      </p:sp>
    </p:spTree>
    <p:extLst>
      <p:ext uri="{BB962C8B-B14F-4D97-AF65-F5344CB8AC3E}">
        <p14:creationId xmlns:p14="http://schemas.microsoft.com/office/powerpoint/2010/main" val="3180432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.NET is made up of a number of key components. It has a standard library, called the .NET Standard Library, which is a large set of APIs which runs everywhere. This standard library is implemented by three .NET runtimes - .NET Framework, .NET Core, and Mono for </a:t>
            </a:r>
            <a:r>
              <a:rPr lang="en-GB" sz="1200" b="0" i="0" kern="1200" dirty="0" err="1">
                <a:solidFill>
                  <a:schemeClr val="tx1"/>
                </a:solidFill>
                <a:effectLst/>
                <a:latin typeface="+mn-lt"/>
                <a:ea typeface="+mn-ea"/>
                <a:cs typeface="+mn-cs"/>
              </a:rPr>
              <a:t>Xamarin</a:t>
            </a:r>
            <a:r>
              <a:rPr lang="en-GB" sz="1200" b="0" i="0" kern="1200" dirty="0">
                <a:solidFill>
                  <a:schemeClr val="tx1"/>
                </a:solidFill>
                <a:effectLst/>
                <a:latin typeface="+mn-lt"/>
                <a:ea typeface="+mn-ea"/>
                <a:cs typeface="+mn-cs"/>
              </a:rPr>
              <a:t>. The .NET languages also run on any .NET runtime. Additionally, there are tools on every platform which allow you to build projects. These tools are the same regardless of your choice of runtime.</a:t>
            </a:r>
          </a:p>
          <a:p>
            <a:r>
              <a:rPr lang="en-GB" sz="1200" b="0" i="0" kern="1200" dirty="0">
                <a:solidFill>
                  <a:schemeClr val="tx1"/>
                </a:solidFill>
                <a:effectLst/>
                <a:latin typeface="+mn-lt"/>
                <a:ea typeface="+mn-ea"/>
                <a:cs typeface="+mn-cs"/>
              </a:rPr>
              <a:t>Here's a graphical overview of each of the previously mentioned components of .NET and how they fit.</a:t>
            </a:r>
          </a:p>
          <a:p>
            <a:endParaRPr lang="en-PH" dirty="0"/>
          </a:p>
          <a:p>
            <a:r>
              <a:rPr lang="en-PH" dirty="0"/>
              <a:t>---------------------------------------------</a:t>
            </a:r>
          </a:p>
          <a:p>
            <a:endParaRPr lang="en-PH" dirty="0"/>
          </a:p>
          <a:p>
            <a:r>
              <a:rPr lang="en-GB" sz="1200" b="0" i="0" kern="1200" dirty="0">
                <a:solidFill>
                  <a:schemeClr val="tx1"/>
                </a:solidFill>
                <a:effectLst/>
                <a:latin typeface="+mn-lt"/>
                <a:ea typeface="+mn-ea"/>
                <a:cs typeface="+mn-cs"/>
              </a:rPr>
              <a:t>.NET Standard Library</a:t>
            </a:r>
          </a:p>
          <a:p>
            <a:r>
              <a:rPr lang="en-GB" sz="1200" b="0" i="0" kern="1200" dirty="0">
                <a:solidFill>
                  <a:schemeClr val="tx1"/>
                </a:solidFill>
                <a:effectLst/>
                <a:latin typeface="+mn-lt"/>
                <a:ea typeface="+mn-ea"/>
                <a:cs typeface="+mn-cs"/>
              </a:rPr>
              <a:t>The .NET Standard Library is a set of APIs which are implemented by a .NET runtime.</a:t>
            </a:r>
          </a:p>
          <a:p>
            <a:r>
              <a:rPr lang="en-GB" sz="1200" b="0" i="0" kern="1200" dirty="0">
                <a:solidFill>
                  <a:schemeClr val="tx1"/>
                </a:solidFill>
                <a:effectLst/>
                <a:latin typeface="+mn-lt"/>
                <a:ea typeface="+mn-ea"/>
                <a:cs typeface="+mn-cs"/>
              </a:rPr>
              <a:t>More formally, it is a specification of .NET APIs which make up a uniform set of contracts that you compile your code against. These contracts have underlying implementations for each .NET runtime. This enables portability across different .NET runtimes, making it so that your code can effectively "run everywhere".</a:t>
            </a:r>
          </a:p>
          <a:p>
            <a:r>
              <a:rPr lang="en-GB" sz="1200" b="0" i="0" kern="1200" dirty="0">
                <a:solidFill>
                  <a:schemeClr val="tx1"/>
                </a:solidFill>
                <a:effectLst/>
                <a:latin typeface="+mn-lt"/>
                <a:ea typeface="+mn-ea"/>
                <a:cs typeface="+mn-cs"/>
              </a:rPr>
              <a:t>The .NET Standard Library is also a build target, where it is known as the .NET Standard. You can currently target .NET Standard 1.0-1.6. If your code targets a version of the .NET Standard, it is guaranteed to run on any .NET runtime which implements that version.</a:t>
            </a:r>
          </a:p>
          <a:p>
            <a:r>
              <a:rPr lang="en-GB" sz="1200" b="0" i="0" kern="1200" dirty="0">
                <a:solidFill>
                  <a:schemeClr val="tx1"/>
                </a:solidFill>
                <a:effectLst/>
                <a:latin typeface="+mn-lt"/>
                <a:ea typeface="+mn-ea"/>
                <a:cs typeface="+mn-cs"/>
              </a:rPr>
              <a:t>To learn more about the .NET Standard library and targeting the .NET Standard, see </a:t>
            </a:r>
            <a:r>
              <a:rPr lang="en-GB" sz="1200" b="0" i="0" u="none" strike="noStrike" kern="1200" dirty="0">
                <a:solidFill>
                  <a:schemeClr val="tx1"/>
                </a:solidFill>
                <a:effectLst/>
                <a:latin typeface="+mn-lt"/>
                <a:ea typeface="+mn-ea"/>
                <a:cs typeface="+mn-cs"/>
                <a:hlinkClick r:id="rId3"/>
              </a:rPr>
              <a:t>.NET Standard</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.NET runtimes</a:t>
            </a:r>
          </a:p>
          <a:p>
            <a:r>
              <a:rPr lang="en-GB" sz="1200" b="0" i="0" kern="1200" dirty="0">
                <a:solidFill>
                  <a:schemeClr val="tx1"/>
                </a:solidFill>
                <a:effectLst/>
                <a:latin typeface="+mn-lt"/>
                <a:ea typeface="+mn-ea"/>
                <a:cs typeface="+mn-cs"/>
              </a:rPr>
              <a:t>There are 3 primary .NET runtimes which Microsoft actively develops and maintains: .NET Core, .NET Framework, and Mono for </a:t>
            </a:r>
            <a:r>
              <a:rPr lang="en-GB" sz="1200" b="0" i="0" kern="1200" dirty="0" err="1">
                <a:solidFill>
                  <a:schemeClr val="tx1"/>
                </a:solidFill>
                <a:effectLst/>
                <a:latin typeface="+mn-lt"/>
                <a:ea typeface="+mn-ea"/>
                <a:cs typeface="+mn-cs"/>
              </a:rPr>
              <a:t>Xamarin</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.NET Core</a:t>
            </a:r>
          </a:p>
          <a:p>
            <a:r>
              <a:rPr lang="en-GB" sz="1200" b="0" i="0" kern="1200" dirty="0">
                <a:solidFill>
                  <a:schemeClr val="tx1"/>
                </a:solidFill>
                <a:effectLst/>
                <a:latin typeface="+mn-lt"/>
                <a:ea typeface="+mn-ea"/>
                <a:cs typeface="+mn-cs"/>
              </a:rPr>
              <a:t>.NET Core is a cross-platform runtime optimized for server workloads. It implements the .NET Standard Library, which means that any code that targets the .NET Standard can run on .NET Core. It is the runtime used by ASP.NET Core and the Universal Windows Platform (UWP). It is modern, efficient, and designed to handle server and cloud workloads at scale.</a:t>
            </a:r>
            <a:r>
              <a:rPr lang="en-GB" sz="1200" b="0" i="0" u="none" strike="noStrike" kern="1200" dirty="0">
                <a:solidFill>
                  <a:schemeClr val="tx1"/>
                </a:solidFill>
                <a:effectLst/>
                <a:latin typeface="+mn-lt"/>
                <a:ea typeface="+mn-ea"/>
                <a:cs typeface="+mn-cs"/>
              </a:rPr>
              <a:t>1</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To learn more about .NET Core, see the </a:t>
            </a:r>
            <a:r>
              <a:rPr lang="en-GB" sz="1200" b="0" i="0" u="none" strike="noStrike" kern="1200" dirty="0">
                <a:solidFill>
                  <a:schemeClr val="tx1"/>
                </a:solidFill>
                <a:effectLst/>
                <a:latin typeface="+mn-lt"/>
                <a:ea typeface="+mn-ea"/>
                <a:cs typeface="+mn-cs"/>
                <a:hlinkClick r:id="rId4"/>
              </a:rPr>
              <a:t>.NET Core Guide</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.NET Framework</a:t>
            </a:r>
          </a:p>
          <a:p>
            <a:r>
              <a:rPr lang="en-GB" sz="1200" b="0" i="0" kern="1200" dirty="0">
                <a:solidFill>
                  <a:schemeClr val="tx1"/>
                </a:solidFill>
                <a:effectLst/>
                <a:latin typeface="+mn-lt"/>
                <a:ea typeface="+mn-ea"/>
                <a:cs typeface="+mn-cs"/>
              </a:rPr>
              <a:t>.NET Framework is the historical .NET runtime that has existed since 2002. It is the same .NET Framework existing .NET developers have always used. It implements the .NET Standard Library, which means that any code that targets the .NET Standard can run on the .NET Framework. It contains additional Windows-specific APIs, such as APIs for Windows desktop development with Windows Forms and WPF. .NET Framework is optimized for building Windows desktop applications.</a:t>
            </a:r>
          </a:p>
          <a:p>
            <a:r>
              <a:rPr lang="en-GB" sz="1200" b="0" i="0" kern="1200" dirty="0">
                <a:solidFill>
                  <a:schemeClr val="tx1"/>
                </a:solidFill>
                <a:effectLst/>
                <a:latin typeface="+mn-lt"/>
                <a:ea typeface="+mn-ea"/>
                <a:cs typeface="+mn-cs"/>
              </a:rPr>
              <a:t>To learn more about the .NET Framework, see the </a:t>
            </a:r>
            <a:r>
              <a:rPr lang="en-GB" sz="1200" b="0" i="0" u="none" strike="noStrike" kern="1200" dirty="0">
                <a:solidFill>
                  <a:schemeClr val="tx1"/>
                </a:solidFill>
                <a:effectLst/>
                <a:latin typeface="+mn-lt"/>
                <a:ea typeface="+mn-ea"/>
                <a:cs typeface="+mn-cs"/>
                <a:hlinkClick r:id="rId5"/>
              </a:rPr>
              <a:t>.NET Framework Guide</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Mono for </a:t>
            </a:r>
            <a:r>
              <a:rPr lang="en-GB" sz="1200" b="0" i="0" kern="1200" dirty="0" err="1">
                <a:solidFill>
                  <a:schemeClr val="tx1"/>
                </a:solidFill>
                <a:effectLst/>
                <a:latin typeface="+mn-lt"/>
                <a:ea typeface="+mn-ea"/>
                <a:cs typeface="+mn-cs"/>
              </a:rPr>
              <a:t>Xamarin</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Mono is the runtime used by </a:t>
            </a:r>
            <a:r>
              <a:rPr lang="en-GB" sz="1200" b="0" i="0" kern="1200" dirty="0" err="1">
                <a:solidFill>
                  <a:schemeClr val="tx1"/>
                </a:solidFill>
                <a:effectLst/>
                <a:latin typeface="+mn-lt"/>
                <a:ea typeface="+mn-ea"/>
                <a:cs typeface="+mn-cs"/>
              </a:rPr>
              <a:t>Xamarin</a:t>
            </a:r>
            <a:r>
              <a:rPr lang="en-GB" sz="1200" b="0" i="0" kern="1200" dirty="0">
                <a:solidFill>
                  <a:schemeClr val="tx1"/>
                </a:solidFill>
                <a:effectLst/>
                <a:latin typeface="+mn-lt"/>
                <a:ea typeface="+mn-ea"/>
                <a:cs typeface="+mn-cs"/>
              </a:rPr>
              <a:t> apps. It implements the .NET Standard Library, which means that any code that targets the .NET Standard can run on </a:t>
            </a:r>
            <a:r>
              <a:rPr lang="en-GB" sz="1200" b="0" i="0" kern="1200" dirty="0" err="1">
                <a:solidFill>
                  <a:schemeClr val="tx1"/>
                </a:solidFill>
                <a:effectLst/>
                <a:latin typeface="+mn-lt"/>
                <a:ea typeface="+mn-ea"/>
                <a:cs typeface="+mn-cs"/>
              </a:rPr>
              <a:t>Xamarin</a:t>
            </a:r>
            <a:r>
              <a:rPr lang="en-GB" sz="1200" b="0" i="0" kern="1200" dirty="0">
                <a:solidFill>
                  <a:schemeClr val="tx1"/>
                </a:solidFill>
                <a:effectLst/>
                <a:latin typeface="+mn-lt"/>
                <a:ea typeface="+mn-ea"/>
                <a:cs typeface="+mn-cs"/>
              </a:rPr>
              <a:t> apps. It contains additional APIs for iOS, Android, </a:t>
            </a:r>
            <a:r>
              <a:rPr lang="en-GB" sz="1200" b="0" i="0" kern="1200" dirty="0" err="1">
                <a:solidFill>
                  <a:schemeClr val="tx1"/>
                </a:solidFill>
                <a:effectLst/>
                <a:latin typeface="+mn-lt"/>
                <a:ea typeface="+mn-ea"/>
                <a:cs typeface="+mn-cs"/>
              </a:rPr>
              <a:t>Xamarin.Forms</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Xamarin.Mac</a:t>
            </a:r>
            <a:r>
              <a:rPr lang="en-GB" sz="1200" b="0" i="0" kern="1200" dirty="0">
                <a:solidFill>
                  <a:schemeClr val="tx1"/>
                </a:solidFill>
                <a:effectLst/>
                <a:latin typeface="+mn-lt"/>
                <a:ea typeface="+mn-ea"/>
                <a:cs typeface="+mn-cs"/>
              </a:rPr>
              <a:t>. It is optimized for building mobile applications on iOS and Android.</a:t>
            </a:r>
          </a:p>
          <a:p>
            <a:r>
              <a:rPr lang="en-GB" sz="1200" b="0" i="0" kern="1200" dirty="0">
                <a:solidFill>
                  <a:schemeClr val="tx1"/>
                </a:solidFill>
                <a:effectLst/>
                <a:latin typeface="+mn-lt"/>
                <a:ea typeface="+mn-ea"/>
                <a:cs typeface="+mn-cs"/>
              </a:rPr>
              <a:t>To learn more about Mono, see the </a:t>
            </a:r>
            <a:r>
              <a:rPr lang="en-GB" sz="1200" b="0" i="0" u="none" strike="noStrike" kern="1200" dirty="0">
                <a:solidFill>
                  <a:schemeClr val="tx1"/>
                </a:solidFill>
                <a:effectLst/>
                <a:latin typeface="+mn-lt"/>
                <a:ea typeface="+mn-ea"/>
                <a:cs typeface="+mn-cs"/>
                <a:hlinkClick r:id="rId6"/>
              </a:rPr>
              <a:t>Mono documentation</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.NET tooling and common infrastructure</a:t>
            </a:r>
          </a:p>
          <a:p>
            <a:r>
              <a:rPr lang="en-GB" sz="1200" b="0" i="0" kern="1200" dirty="0">
                <a:solidFill>
                  <a:schemeClr val="tx1"/>
                </a:solidFill>
                <a:effectLst/>
                <a:latin typeface="+mn-lt"/>
                <a:ea typeface="+mn-ea"/>
                <a:cs typeface="+mn-cs"/>
              </a:rPr>
              <a:t>Tooling for .NET is also common across each implementation of .NET. These include, but are not limited to:</a:t>
            </a:r>
          </a:p>
          <a:p>
            <a:r>
              <a:rPr lang="en-GB" sz="1200" b="0" i="0" kern="1200" dirty="0">
                <a:solidFill>
                  <a:schemeClr val="tx1"/>
                </a:solidFill>
                <a:effectLst/>
                <a:latin typeface="+mn-lt"/>
                <a:ea typeface="+mn-ea"/>
                <a:cs typeface="+mn-cs"/>
              </a:rPr>
              <a:t>The .NET languages and their compilers</a:t>
            </a:r>
          </a:p>
          <a:p>
            <a:r>
              <a:rPr lang="en-GB" sz="1200" b="0" i="0" kern="1200" dirty="0">
                <a:solidFill>
                  <a:schemeClr val="tx1"/>
                </a:solidFill>
                <a:effectLst/>
                <a:latin typeface="+mn-lt"/>
                <a:ea typeface="+mn-ea"/>
                <a:cs typeface="+mn-cs"/>
              </a:rPr>
              <a:t>Runtime components, such as the JIT and Garbage Collector</a:t>
            </a:r>
          </a:p>
          <a:p>
            <a:r>
              <a:rPr lang="en-GB" sz="1200" b="0" i="0" kern="1200" dirty="0">
                <a:solidFill>
                  <a:schemeClr val="tx1"/>
                </a:solidFill>
                <a:effectLst/>
                <a:latin typeface="+mn-lt"/>
                <a:ea typeface="+mn-ea"/>
                <a:cs typeface="+mn-cs"/>
              </a:rPr>
              <a:t>.NET project system (sometimes known as "</a:t>
            </a:r>
            <a:r>
              <a:rPr lang="en-GB" sz="1200" b="0" i="0" kern="1200" dirty="0" err="1">
                <a:solidFill>
                  <a:schemeClr val="tx1"/>
                </a:solidFill>
                <a:effectLst/>
                <a:latin typeface="+mn-lt"/>
                <a:ea typeface="+mn-ea"/>
                <a:cs typeface="+mn-cs"/>
              </a:rPr>
              <a:t>csproj</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vbproj</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fsproj</a:t>
            </a:r>
            <a:r>
              <a:rPr lang="en-GB" sz="1200" b="0" i="0" kern="1200" dirty="0">
                <a:solidFill>
                  <a:schemeClr val="tx1"/>
                </a:solidFill>
                <a:effectLst/>
                <a:latin typeface="+mn-lt"/>
                <a:ea typeface="+mn-ea"/>
                <a:cs typeface="+mn-cs"/>
              </a:rPr>
              <a:t>")</a:t>
            </a:r>
          </a:p>
          <a:p>
            <a:r>
              <a:rPr lang="en-GB" sz="1200" b="0" i="0" kern="1200" dirty="0" err="1">
                <a:solidFill>
                  <a:schemeClr val="tx1"/>
                </a:solidFill>
                <a:effectLst/>
                <a:latin typeface="+mn-lt"/>
                <a:ea typeface="+mn-ea"/>
                <a:cs typeface="+mn-cs"/>
              </a:rPr>
              <a:t>MSBuild</a:t>
            </a:r>
            <a:r>
              <a:rPr lang="en-GB" sz="1200" b="0" i="0" kern="1200" dirty="0">
                <a:solidFill>
                  <a:schemeClr val="tx1"/>
                </a:solidFill>
                <a:effectLst/>
                <a:latin typeface="+mn-lt"/>
                <a:ea typeface="+mn-ea"/>
                <a:cs typeface="+mn-cs"/>
              </a:rPr>
              <a:t>, the build engine used to build projects</a:t>
            </a:r>
          </a:p>
          <a:p>
            <a:r>
              <a:rPr lang="en-GB" sz="1200" b="0" i="0" kern="1200" dirty="0" err="1">
                <a:solidFill>
                  <a:schemeClr val="tx1"/>
                </a:solidFill>
                <a:effectLst/>
                <a:latin typeface="+mn-lt"/>
                <a:ea typeface="+mn-ea"/>
                <a:cs typeface="+mn-cs"/>
              </a:rPr>
              <a:t>NuGet</a:t>
            </a:r>
            <a:r>
              <a:rPr lang="en-GB" sz="1200" b="0" i="0" kern="1200" dirty="0">
                <a:solidFill>
                  <a:schemeClr val="tx1"/>
                </a:solidFill>
                <a:effectLst/>
                <a:latin typeface="+mn-lt"/>
                <a:ea typeface="+mn-ea"/>
                <a:cs typeface="+mn-cs"/>
              </a:rPr>
              <a:t>, Microsoft's package manager for .NET</a:t>
            </a:r>
          </a:p>
          <a:p>
            <a:r>
              <a:rPr lang="en-GB" sz="1200" b="0" i="0" kern="1200" dirty="0">
                <a:solidFill>
                  <a:schemeClr val="tx1"/>
                </a:solidFill>
                <a:effectLst/>
                <a:latin typeface="+mn-lt"/>
                <a:ea typeface="+mn-ea"/>
                <a:cs typeface="+mn-cs"/>
              </a:rPr>
              <a:t>The .NET CLI, a cross-platform command-line interface for building .NET projects</a:t>
            </a:r>
          </a:p>
          <a:p>
            <a:r>
              <a:rPr lang="en-GB" sz="1200" b="0" i="0" kern="1200" dirty="0">
                <a:solidFill>
                  <a:schemeClr val="tx1"/>
                </a:solidFill>
                <a:effectLst/>
                <a:latin typeface="+mn-lt"/>
                <a:ea typeface="+mn-ea"/>
                <a:cs typeface="+mn-cs"/>
              </a:rPr>
              <a:t>Open Source build orchestration tools, such as CAKE and FAKE</a:t>
            </a:r>
          </a:p>
          <a:p>
            <a:r>
              <a:rPr lang="en-GB" sz="1200" b="0" i="0" kern="1200" dirty="0">
                <a:solidFill>
                  <a:schemeClr val="tx1"/>
                </a:solidFill>
                <a:effectLst/>
                <a:latin typeface="+mn-lt"/>
                <a:ea typeface="+mn-ea"/>
                <a:cs typeface="+mn-cs"/>
              </a:rPr>
              <a:t>The main takeaway here should be that there is a vast amount of tooling and infrastructure which is common for any "</a:t>
            </a:r>
            <a:r>
              <a:rPr lang="en-GB" sz="1200" b="0" i="0" kern="1200" dirty="0" err="1">
                <a:solidFill>
                  <a:schemeClr val="tx1"/>
                </a:solidFill>
                <a:effectLst/>
                <a:latin typeface="+mn-lt"/>
                <a:ea typeface="+mn-ea"/>
                <a:cs typeface="+mn-cs"/>
              </a:rPr>
              <a:t>flavor</a:t>
            </a:r>
            <a:r>
              <a:rPr lang="en-GB" sz="1200" b="0" i="0" kern="1200" dirty="0">
                <a:solidFill>
                  <a:schemeClr val="tx1"/>
                </a:solidFill>
                <a:effectLst/>
                <a:latin typeface="+mn-lt"/>
                <a:ea typeface="+mn-ea"/>
                <a:cs typeface="+mn-cs"/>
              </a:rPr>
              <a:t>" of .NET you choose to build your apps with.</a:t>
            </a:r>
          </a:p>
          <a:p>
            <a:endParaRPr lang="en-PH" dirty="0"/>
          </a:p>
          <a:p>
            <a:endParaRPr lang="en-PH" dirty="0"/>
          </a:p>
          <a:p>
            <a:r>
              <a:rPr lang="en-PH" dirty="0"/>
              <a:t>---------------------------------------------</a:t>
            </a:r>
          </a:p>
          <a:p>
            <a:endParaRPr lang="en-PH" dirty="0"/>
          </a:p>
          <a:p>
            <a:r>
              <a:rPr lang="en-PH" dirty="0">
                <a:hlinkClick r:id="rId3"/>
              </a:rPr>
              <a:t>https://docs.microsoft.com/en-us/dotnet/standard/net-standard</a:t>
            </a:r>
            <a:endParaRPr lang="en-PH" dirty="0"/>
          </a:p>
          <a:p>
            <a:r>
              <a:rPr lang="en-PH" dirty="0"/>
              <a:t>https://docs.microsoft.com/en-us/dotnet/core/index</a:t>
            </a:r>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a:t>
            </a:fld>
            <a:endParaRPr lang="en-PH"/>
          </a:p>
        </p:txBody>
      </p:sp>
    </p:spTree>
    <p:extLst>
      <p:ext uri="{BB962C8B-B14F-4D97-AF65-F5344CB8AC3E}">
        <p14:creationId xmlns:p14="http://schemas.microsoft.com/office/powerpoint/2010/main" val="4036021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Explicit numeric conversion is used to convert any numeric type to any other numeric type, for which there is no implicit conversion, by using a cast expression. The following table shows these conversions.</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br>
              <a:rPr lang="en-GB" dirty="0"/>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61</a:t>
            </a:fld>
            <a:endParaRPr lang="en-PH"/>
          </a:p>
        </p:txBody>
      </p:sp>
    </p:spTree>
    <p:extLst>
      <p:ext uri="{BB962C8B-B14F-4D97-AF65-F5344CB8AC3E}">
        <p14:creationId xmlns:p14="http://schemas.microsoft.com/office/powerpoint/2010/main" val="7550101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multiplication is executed first because multiplication takes precedence over subtraction.</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br>
              <a:rPr lang="en-GB" dirty="0"/>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66</a:t>
            </a:fld>
            <a:endParaRPr lang="en-PH"/>
          </a:p>
        </p:txBody>
      </p:sp>
    </p:spTree>
    <p:extLst>
      <p:ext uri="{BB962C8B-B14F-4D97-AF65-F5344CB8AC3E}">
        <p14:creationId xmlns:p14="http://schemas.microsoft.com/office/powerpoint/2010/main" val="2314419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71</a:t>
            </a:fld>
            <a:endParaRPr lang="en-PH"/>
          </a:p>
        </p:txBody>
      </p:sp>
    </p:spTree>
    <p:extLst>
      <p:ext uri="{BB962C8B-B14F-4D97-AF65-F5344CB8AC3E}">
        <p14:creationId xmlns:p14="http://schemas.microsoft.com/office/powerpoint/2010/main" val="495492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72</a:t>
            </a:fld>
            <a:endParaRPr lang="en-PH"/>
          </a:p>
        </p:txBody>
      </p:sp>
    </p:spTree>
    <p:extLst>
      <p:ext uri="{BB962C8B-B14F-4D97-AF65-F5344CB8AC3E}">
        <p14:creationId xmlns:p14="http://schemas.microsoft.com/office/powerpoint/2010/main" val="285346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73</a:t>
            </a:fld>
            <a:endParaRPr lang="en-PH"/>
          </a:p>
        </p:txBody>
      </p:sp>
    </p:spTree>
    <p:extLst>
      <p:ext uri="{BB962C8B-B14F-4D97-AF65-F5344CB8AC3E}">
        <p14:creationId xmlns:p14="http://schemas.microsoft.com/office/powerpoint/2010/main" val="3746397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PH" dirty="0"/>
          </a:p>
          <a:p>
            <a:r>
              <a:rPr lang="en-GB" sz="1200" b="0" i="0" kern="1200" dirty="0">
                <a:solidFill>
                  <a:schemeClr val="tx1"/>
                </a:solidFill>
                <a:effectLst/>
                <a:latin typeface="+mn-lt"/>
                <a:ea typeface="+mn-ea"/>
                <a:cs typeface="+mn-cs"/>
              </a:rPr>
              <a:t>For a developer who writes queries, the most visible "language-integrated" part of LINQ is the query expression. Query expressions are written in a declarative </a:t>
            </a:r>
            <a:r>
              <a:rPr lang="en-GB" sz="1200" b="0" i="1" kern="1200" dirty="0">
                <a:solidFill>
                  <a:schemeClr val="tx1"/>
                </a:solidFill>
                <a:effectLst/>
                <a:latin typeface="+mn-lt"/>
                <a:ea typeface="+mn-ea"/>
                <a:cs typeface="+mn-cs"/>
              </a:rPr>
              <a:t>query syntax</a:t>
            </a:r>
            <a:r>
              <a:rPr lang="en-GB" sz="1200" b="0" i="0" kern="1200" dirty="0">
                <a:solidFill>
                  <a:schemeClr val="tx1"/>
                </a:solidFill>
                <a:effectLst/>
                <a:latin typeface="+mn-lt"/>
                <a:ea typeface="+mn-ea"/>
                <a:cs typeface="+mn-cs"/>
              </a:rPr>
              <a:t>. By using query syntax, you can perform filtering, ordering, and grouping operations on data sources with a minimum of code. You use the same basic query expression patterns to query and transform data in SQL databases, ADO .NET Datasets, XML documents and streams, and .NET collections.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81</a:t>
            </a:fld>
            <a:endParaRPr lang="en-PH"/>
          </a:p>
        </p:txBody>
      </p:sp>
    </p:spTree>
    <p:extLst>
      <p:ext uri="{BB962C8B-B14F-4D97-AF65-F5344CB8AC3E}">
        <p14:creationId xmlns:p14="http://schemas.microsoft.com/office/powerpoint/2010/main" val="30483415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PH" dirty="0"/>
          </a:p>
          <a:p>
            <a:r>
              <a:rPr lang="en-GB" sz="1200" b="0" i="0" kern="1200" dirty="0">
                <a:solidFill>
                  <a:schemeClr val="tx1"/>
                </a:solidFill>
                <a:effectLst/>
                <a:latin typeface="+mn-lt"/>
                <a:ea typeface="+mn-ea"/>
                <a:cs typeface="+mn-cs"/>
              </a:rPr>
              <a:t>For a developer who writes queries, the most visible "language-integrated" part of LINQ is the query expression. Query expressions are written in a declarative </a:t>
            </a:r>
            <a:r>
              <a:rPr lang="en-GB" sz="1200" b="0" i="1" kern="1200" dirty="0">
                <a:solidFill>
                  <a:schemeClr val="tx1"/>
                </a:solidFill>
                <a:effectLst/>
                <a:latin typeface="+mn-lt"/>
                <a:ea typeface="+mn-ea"/>
                <a:cs typeface="+mn-cs"/>
              </a:rPr>
              <a:t>query syntax</a:t>
            </a:r>
            <a:r>
              <a:rPr lang="en-GB" sz="1200" b="0" i="0" kern="1200" dirty="0">
                <a:solidFill>
                  <a:schemeClr val="tx1"/>
                </a:solidFill>
                <a:effectLst/>
                <a:latin typeface="+mn-lt"/>
                <a:ea typeface="+mn-ea"/>
                <a:cs typeface="+mn-cs"/>
              </a:rPr>
              <a:t>. By using query syntax, you can perform filtering, ordering, and grouping operations on data sources with a minimum of code. You use the same basic query expression patterns to query and transform data in SQL databases, ADO .NET Datasets, XML documents and streams, and .NET collections.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82</a:t>
            </a:fld>
            <a:endParaRPr lang="en-PH"/>
          </a:p>
        </p:txBody>
      </p:sp>
    </p:spTree>
    <p:extLst>
      <p:ext uri="{BB962C8B-B14F-4D97-AF65-F5344CB8AC3E}">
        <p14:creationId xmlns:p14="http://schemas.microsoft.com/office/powerpoint/2010/main" val="3347687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PH" dirty="0"/>
          </a:p>
          <a:p>
            <a:r>
              <a:rPr lang="en-GB" sz="1200" b="0" i="0" kern="1200" dirty="0">
                <a:solidFill>
                  <a:schemeClr val="tx1"/>
                </a:solidFill>
                <a:effectLst/>
                <a:latin typeface="+mn-lt"/>
                <a:ea typeface="+mn-ea"/>
                <a:cs typeface="+mn-cs"/>
              </a:rPr>
              <a:t>For a developer who writes queries, the most visible "language-integrated" part of LINQ is the query expression. Query expressions are written in a declarative </a:t>
            </a:r>
            <a:r>
              <a:rPr lang="en-GB" sz="1200" b="0" i="1" kern="1200" dirty="0">
                <a:solidFill>
                  <a:schemeClr val="tx1"/>
                </a:solidFill>
                <a:effectLst/>
                <a:latin typeface="+mn-lt"/>
                <a:ea typeface="+mn-ea"/>
                <a:cs typeface="+mn-cs"/>
              </a:rPr>
              <a:t>query syntax</a:t>
            </a:r>
            <a:r>
              <a:rPr lang="en-GB" sz="1200" b="0" i="0" kern="1200" dirty="0">
                <a:solidFill>
                  <a:schemeClr val="tx1"/>
                </a:solidFill>
                <a:effectLst/>
                <a:latin typeface="+mn-lt"/>
                <a:ea typeface="+mn-ea"/>
                <a:cs typeface="+mn-cs"/>
              </a:rPr>
              <a:t>. By using query syntax, you can perform filtering, ordering, and grouping operations on data sources with a minimum of code. You use the same basic query expression patterns to query and transform data in SQL databases, ADO .NET Datasets, XML documents and streams, and .NET collections.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83</a:t>
            </a:fld>
            <a:endParaRPr lang="en-PH"/>
          </a:p>
        </p:txBody>
      </p:sp>
    </p:spTree>
    <p:extLst>
      <p:ext uri="{BB962C8B-B14F-4D97-AF65-F5344CB8AC3E}">
        <p14:creationId xmlns:p14="http://schemas.microsoft.com/office/powerpoint/2010/main" val="16720777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PH" dirty="0"/>
          </a:p>
          <a:p>
            <a:r>
              <a:rPr lang="en-GB" sz="1200" b="0" i="0" kern="1200" dirty="0">
                <a:solidFill>
                  <a:schemeClr val="tx1"/>
                </a:solidFill>
                <a:effectLst/>
                <a:latin typeface="+mn-lt"/>
                <a:ea typeface="+mn-ea"/>
                <a:cs typeface="+mn-cs"/>
              </a:rPr>
              <a:t>For a developer who writes queries, the most visible "language-integrated" part of LINQ is the query expression. Query expressions are written in a declarative </a:t>
            </a:r>
            <a:r>
              <a:rPr lang="en-GB" sz="1200" b="0" i="1" kern="1200" dirty="0">
                <a:solidFill>
                  <a:schemeClr val="tx1"/>
                </a:solidFill>
                <a:effectLst/>
                <a:latin typeface="+mn-lt"/>
                <a:ea typeface="+mn-ea"/>
                <a:cs typeface="+mn-cs"/>
              </a:rPr>
              <a:t>query syntax</a:t>
            </a:r>
            <a:r>
              <a:rPr lang="en-GB" sz="1200" b="0" i="0" kern="1200" dirty="0">
                <a:solidFill>
                  <a:schemeClr val="tx1"/>
                </a:solidFill>
                <a:effectLst/>
                <a:latin typeface="+mn-lt"/>
                <a:ea typeface="+mn-ea"/>
                <a:cs typeface="+mn-cs"/>
              </a:rPr>
              <a:t>. By using query syntax, you can perform filtering, ordering, and grouping operations on data sources with a minimum of code. You use the same basic query expression patterns to query and transform data in SQL databases, ADO .NET Datasets, XML documents and streams, and .NET collections.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84</a:t>
            </a:fld>
            <a:endParaRPr lang="en-PH"/>
          </a:p>
        </p:txBody>
      </p:sp>
    </p:spTree>
    <p:extLst>
      <p:ext uri="{BB962C8B-B14F-4D97-AF65-F5344CB8AC3E}">
        <p14:creationId xmlns:p14="http://schemas.microsoft.com/office/powerpoint/2010/main" val="2738882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PH" dirty="0"/>
          </a:p>
          <a:p>
            <a:r>
              <a:rPr lang="en-GB" sz="1200" b="0" i="0" kern="1200" dirty="0">
                <a:solidFill>
                  <a:schemeClr val="tx1"/>
                </a:solidFill>
                <a:effectLst/>
                <a:latin typeface="+mn-lt"/>
                <a:ea typeface="+mn-ea"/>
                <a:cs typeface="+mn-cs"/>
              </a:rPr>
              <a:t>For a developer who writes queries, the most visible "language-integrated" part of LINQ is the query expression. Query expressions are written in a declarative </a:t>
            </a:r>
            <a:r>
              <a:rPr lang="en-GB" sz="1200" b="0" i="1" kern="1200" dirty="0">
                <a:solidFill>
                  <a:schemeClr val="tx1"/>
                </a:solidFill>
                <a:effectLst/>
                <a:latin typeface="+mn-lt"/>
                <a:ea typeface="+mn-ea"/>
                <a:cs typeface="+mn-cs"/>
              </a:rPr>
              <a:t>query syntax</a:t>
            </a:r>
            <a:r>
              <a:rPr lang="en-GB" sz="1200" b="0" i="0" kern="1200" dirty="0">
                <a:solidFill>
                  <a:schemeClr val="tx1"/>
                </a:solidFill>
                <a:effectLst/>
                <a:latin typeface="+mn-lt"/>
                <a:ea typeface="+mn-ea"/>
                <a:cs typeface="+mn-cs"/>
              </a:rPr>
              <a:t>. By using query syntax, you can perform filtering, ordering, and grouping operations on data sources with a minimum of code. You use the same basic query expression patterns to query and transform data in SQL databases, ADO .NET Datasets, XML documents and streams, and .NET collections.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85</a:t>
            </a:fld>
            <a:endParaRPr lang="en-PH"/>
          </a:p>
        </p:txBody>
      </p:sp>
    </p:spTree>
    <p:extLst>
      <p:ext uri="{BB962C8B-B14F-4D97-AF65-F5344CB8AC3E}">
        <p14:creationId xmlns:p14="http://schemas.microsoft.com/office/powerpoint/2010/main" val="610837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 programs run on the .NET Framework, an integral component of Windows that includes a virtual execution system called the common language runtime (CLR) and a unified set of class libraries. The CLR is the commercial implementation by Microsoft of the common language infrastructure (CLI), an international standard that is the basis for creating execution and development environments in which languages and libraries work together seamlessly.</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Source code written in C# is compiled into an intermediate language (IL) that conforms to the CLI specification. The IL code and resources, such as bitmaps and strings, are stored on disk in an executable file called an assembly, typically with an extension of .exe or .</a:t>
            </a:r>
            <a:r>
              <a:rPr lang="en-GB" sz="1200" b="0" i="0" kern="1200" dirty="0" err="1">
                <a:solidFill>
                  <a:schemeClr val="tx1"/>
                </a:solidFill>
                <a:effectLst/>
                <a:latin typeface="+mn-lt"/>
                <a:ea typeface="+mn-ea"/>
                <a:cs typeface="+mn-cs"/>
              </a:rPr>
              <a:t>dll</a:t>
            </a:r>
            <a:r>
              <a:rPr lang="en-GB" sz="1200" b="0" i="0" kern="1200" dirty="0">
                <a:solidFill>
                  <a:schemeClr val="tx1"/>
                </a:solidFill>
                <a:effectLst/>
                <a:latin typeface="+mn-lt"/>
                <a:ea typeface="+mn-ea"/>
                <a:cs typeface="+mn-cs"/>
              </a:rPr>
              <a:t>. An assembly contains a manifest that provides information about the assembly's types, version, culture, and security requirements.</a:t>
            </a:r>
          </a:p>
          <a:p>
            <a:r>
              <a:rPr lang="en-GB" sz="1200" b="0" i="0" kern="1200" dirty="0">
                <a:solidFill>
                  <a:schemeClr val="tx1"/>
                </a:solidFill>
                <a:effectLst/>
                <a:latin typeface="+mn-lt"/>
                <a:ea typeface="+mn-ea"/>
                <a:cs typeface="+mn-cs"/>
              </a:rPr>
              <a:t>When the C# program is executed, the assembly is loaded into the CLR, which might take various actions based on the information in the manifest. Then, if the security requirements are met, the CLR performs just in time (JIT) compilation to convert the IL code to native machine instructions. The CLR also provides other services related to automatic garbage collection, exception handling, and resource management. Code that is executed by the CLR is sometimes referred to as "managed code," in contrast to "unmanaged code" which is compiled into native machine language that targets a specific system. The following diagram illustrates the compile-time and run-time relationships of C# source code files, the .NET Framework class libraries, assemblies, and the CLR.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Language interoperability is a key feature of the .NET Framework. Because the IL code produced by the C# compiler conforms to the Common Type Specification (CTS), IL code generated from C# can interact with code that was generated from the .NET versions of Visual Basic, Visual C++, or any of more than 20 other CTS-compliant languages. A single assembly may contain multiple modules written in different .NET languages, and the types can reference each other just as if they were written in the same language.</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addition to the run time services, the .NET Framework also includes an extensive library of over 4000 classes organized into namespaces that provide a wide variety of useful functionality for everything from file input and output to string manipulation to XML parsing, to Windows Forms controls. The typical C# application uses the .NET Framework class library extensively to handle common "plumbing" chores.</a:t>
            </a:r>
          </a:p>
          <a:p>
            <a:r>
              <a:rPr lang="en-GB" sz="1200" b="0" i="0" kern="1200" dirty="0">
                <a:solidFill>
                  <a:schemeClr val="tx1"/>
                </a:solidFill>
                <a:effectLst/>
                <a:latin typeface="+mn-lt"/>
                <a:ea typeface="+mn-ea"/>
                <a:cs typeface="+mn-cs"/>
              </a:rPr>
              <a:t>For more information about the .NET Framework, see </a:t>
            </a:r>
            <a:r>
              <a:rPr lang="en-GB" sz="1200" b="0" i="0" u="none" strike="noStrike" kern="1200" dirty="0">
                <a:solidFill>
                  <a:schemeClr val="tx1"/>
                </a:solidFill>
                <a:effectLst/>
                <a:latin typeface="+mn-lt"/>
                <a:ea typeface="+mn-ea"/>
                <a:cs typeface="+mn-cs"/>
                <a:hlinkClick r:id="rId3"/>
              </a:rPr>
              <a:t>Overview of the Microsoft .NET Framework</a:t>
            </a:r>
            <a:r>
              <a:rPr lang="en-GB" sz="1200" b="0" i="0"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423F5A-E5E3-4EF1-A418-18E93E4B7FFA}" type="slidenum">
              <a:rPr lang="en-PH" smtClean="0"/>
              <a:t>10</a:t>
            </a:fld>
            <a:endParaRPr lang="en-PH"/>
          </a:p>
        </p:txBody>
      </p:sp>
    </p:spTree>
    <p:extLst>
      <p:ext uri="{BB962C8B-B14F-4D97-AF65-F5344CB8AC3E}">
        <p14:creationId xmlns:p14="http://schemas.microsoft.com/office/powerpoint/2010/main" val="19486700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=&gt; operator has the same precedence as assignment (=) and is </a:t>
            </a:r>
            <a:r>
              <a:rPr lang="en-GB" sz="1200" b="0" i="0" u="none" strike="noStrike" kern="1200" dirty="0">
                <a:solidFill>
                  <a:schemeClr val="tx1"/>
                </a:solidFill>
                <a:effectLst/>
                <a:latin typeface="+mn-lt"/>
                <a:ea typeface="+mn-ea"/>
                <a:cs typeface="+mn-cs"/>
                <a:hlinkClick r:id="rId3"/>
              </a:rPr>
              <a:t>right associative</a:t>
            </a:r>
            <a:r>
              <a:rPr lang="en-GB" sz="1200" b="0" i="0" kern="1200" dirty="0">
                <a:solidFill>
                  <a:schemeClr val="tx1"/>
                </a:solidFill>
                <a:effectLst/>
                <a:latin typeface="+mn-lt"/>
                <a:ea typeface="+mn-ea"/>
                <a:cs typeface="+mn-cs"/>
              </a:rPr>
              <a:t> (see "Associativity" section of the Operators article).</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Lambdas are used in method-based LINQ queries as arguments to standard query operator methods such as </a:t>
            </a:r>
            <a:r>
              <a:rPr lang="en-GB" sz="1200" b="0" i="0" u="none" strike="noStrike" kern="1200" dirty="0">
                <a:solidFill>
                  <a:schemeClr val="tx1"/>
                </a:solidFill>
                <a:effectLst/>
                <a:latin typeface="+mn-lt"/>
                <a:ea typeface="+mn-ea"/>
                <a:cs typeface="+mn-cs"/>
                <a:hlinkClick r:id="rId4"/>
              </a:rPr>
              <a:t>Where</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When you use method-based syntax to call the </a:t>
            </a:r>
            <a:r>
              <a:rPr lang="en-GB" sz="1200" b="0" i="0" u="none" strike="noStrike" kern="1200" dirty="0">
                <a:solidFill>
                  <a:schemeClr val="tx1"/>
                </a:solidFill>
                <a:effectLst/>
                <a:latin typeface="+mn-lt"/>
                <a:ea typeface="+mn-ea"/>
                <a:cs typeface="+mn-cs"/>
                <a:hlinkClick r:id="rId4"/>
              </a:rPr>
              <a:t>Where</a:t>
            </a:r>
            <a:r>
              <a:rPr lang="en-GB" sz="1200" b="0" i="0" kern="1200" dirty="0">
                <a:solidFill>
                  <a:schemeClr val="tx1"/>
                </a:solidFill>
                <a:effectLst/>
                <a:latin typeface="+mn-lt"/>
                <a:ea typeface="+mn-ea"/>
                <a:cs typeface="+mn-cs"/>
              </a:rPr>
              <a:t> method in the </a:t>
            </a:r>
            <a:r>
              <a:rPr lang="en-GB" sz="1200" b="0" i="0" u="none" strike="noStrike" kern="1200" dirty="0">
                <a:solidFill>
                  <a:schemeClr val="tx1"/>
                </a:solidFill>
                <a:effectLst/>
                <a:latin typeface="+mn-lt"/>
                <a:ea typeface="+mn-ea"/>
                <a:cs typeface="+mn-cs"/>
                <a:hlinkClick r:id="rId5"/>
              </a:rPr>
              <a:t>Enumerable</a:t>
            </a:r>
            <a:r>
              <a:rPr lang="en-GB" sz="1200" b="0" i="0" kern="1200" dirty="0">
                <a:solidFill>
                  <a:schemeClr val="tx1"/>
                </a:solidFill>
                <a:effectLst/>
                <a:latin typeface="+mn-lt"/>
                <a:ea typeface="+mn-ea"/>
                <a:cs typeface="+mn-cs"/>
              </a:rPr>
              <a:t> class (as you do in LINQ to Objects and LINQ to XML) the parameter is a delegate type </a:t>
            </a:r>
            <a:r>
              <a:rPr lang="en-GB" sz="1200" b="0" i="0" u="none" strike="noStrike" kern="1200" dirty="0" err="1">
                <a:solidFill>
                  <a:schemeClr val="tx1"/>
                </a:solidFill>
                <a:effectLst/>
                <a:latin typeface="+mn-lt"/>
                <a:ea typeface="+mn-ea"/>
                <a:cs typeface="+mn-cs"/>
                <a:hlinkClick r:id="rId6"/>
              </a:rPr>
              <a:t>System.Func</a:t>
            </a:r>
            <a:r>
              <a:rPr lang="en-GB" sz="1200" b="0" i="0" u="none" strike="noStrike" kern="1200" dirty="0">
                <a:solidFill>
                  <a:schemeClr val="tx1"/>
                </a:solidFill>
                <a:effectLst/>
                <a:latin typeface="+mn-lt"/>
                <a:ea typeface="+mn-ea"/>
                <a:cs typeface="+mn-cs"/>
                <a:hlinkClick r:id="rId6"/>
              </a:rPr>
              <a:t>&lt;</a:t>
            </a:r>
            <a:r>
              <a:rPr lang="en-GB" sz="1200" b="0" i="0" u="none" strike="noStrike" kern="1200" dirty="0" err="1">
                <a:solidFill>
                  <a:schemeClr val="tx1"/>
                </a:solidFill>
                <a:effectLst/>
                <a:latin typeface="+mn-lt"/>
                <a:ea typeface="+mn-ea"/>
                <a:cs typeface="+mn-cs"/>
                <a:hlinkClick r:id="rId6"/>
              </a:rPr>
              <a:t>T,TResult</a:t>
            </a:r>
            <a:r>
              <a:rPr lang="en-GB" sz="1200" b="0" i="0" u="none" strike="noStrike" kern="1200" dirty="0">
                <a:solidFill>
                  <a:schemeClr val="tx1"/>
                </a:solidFill>
                <a:effectLst/>
                <a:latin typeface="+mn-lt"/>
                <a:ea typeface="+mn-ea"/>
                <a:cs typeface="+mn-cs"/>
                <a:hlinkClick r:id="rId6"/>
              </a:rPr>
              <a:t>&gt;</a:t>
            </a:r>
            <a:r>
              <a:rPr lang="en-GB" sz="1200" b="0" i="0" kern="1200" dirty="0">
                <a:solidFill>
                  <a:schemeClr val="tx1"/>
                </a:solidFill>
                <a:effectLst/>
                <a:latin typeface="+mn-lt"/>
                <a:ea typeface="+mn-ea"/>
                <a:cs typeface="+mn-cs"/>
              </a:rPr>
              <a:t>. A lambda expression is the most convenient way to create that delegate. When you call the same method in, for example, the </a:t>
            </a:r>
            <a:r>
              <a:rPr lang="en-GB" sz="1200" b="0" i="0" u="none" strike="noStrike" kern="1200" dirty="0" err="1">
                <a:solidFill>
                  <a:schemeClr val="tx1"/>
                </a:solidFill>
                <a:effectLst/>
                <a:latin typeface="+mn-lt"/>
                <a:ea typeface="+mn-ea"/>
                <a:cs typeface="+mn-cs"/>
                <a:hlinkClick r:id="rId7"/>
              </a:rPr>
              <a:t>System.Linq.Queryable</a:t>
            </a:r>
            <a:r>
              <a:rPr lang="en-GB" sz="1200" b="0" i="0" kern="1200" dirty="0">
                <a:solidFill>
                  <a:schemeClr val="tx1"/>
                </a:solidFill>
                <a:effectLst/>
                <a:latin typeface="+mn-lt"/>
                <a:ea typeface="+mn-ea"/>
                <a:cs typeface="+mn-cs"/>
              </a:rPr>
              <a:t> class (as you do in LINQ to SQL) then the parameter type is an </a:t>
            </a:r>
            <a:r>
              <a:rPr lang="en-GB" sz="1200" b="0" i="0" u="none" strike="noStrike" kern="1200" dirty="0" err="1">
                <a:solidFill>
                  <a:schemeClr val="tx1"/>
                </a:solidFill>
                <a:effectLst/>
                <a:latin typeface="+mn-lt"/>
                <a:ea typeface="+mn-ea"/>
                <a:cs typeface="+mn-cs"/>
                <a:hlinkClick r:id="rId8"/>
              </a:rPr>
              <a:t>System.Linq.Expressions.Expression</a:t>
            </a:r>
            <a:r>
              <a:rPr lang="en-GB" sz="1200" b="0" i="0" kern="1200" dirty="0">
                <a:solidFill>
                  <a:schemeClr val="tx1"/>
                </a:solidFill>
                <a:effectLst/>
                <a:latin typeface="+mn-lt"/>
                <a:ea typeface="+mn-ea"/>
                <a:cs typeface="+mn-cs"/>
              </a:rPr>
              <a:t> where </a:t>
            </a:r>
            <a:r>
              <a:rPr lang="en-GB" sz="1200" b="0" i="0" kern="1200" dirty="0" err="1">
                <a:solidFill>
                  <a:schemeClr val="tx1"/>
                </a:solidFill>
                <a:effectLst/>
                <a:latin typeface="+mn-lt"/>
                <a:ea typeface="+mn-ea"/>
                <a:cs typeface="+mn-cs"/>
              </a:rPr>
              <a:t>Func</a:t>
            </a:r>
            <a:r>
              <a:rPr lang="en-GB" sz="1200" b="0" i="0" kern="1200" dirty="0">
                <a:solidFill>
                  <a:schemeClr val="tx1"/>
                </a:solidFill>
                <a:effectLst/>
                <a:latin typeface="+mn-lt"/>
                <a:ea typeface="+mn-ea"/>
                <a:cs typeface="+mn-cs"/>
              </a:rPr>
              <a:t> is any of the </a:t>
            </a:r>
            <a:r>
              <a:rPr lang="en-GB" sz="1200" b="0" i="0" kern="1200" dirty="0" err="1">
                <a:solidFill>
                  <a:schemeClr val="tx1"/>
                </a:solidFill>
                <a:effectLst/>
                <a:latin typeface="+mn-lt"/>
                <a:ea typeface="+mn-ea"/>
                <a:cs typeface="+mn-cs"/>
              </a:rPr>
              <a:t>Func</a:t>
            </a:r>
            <a:r>
              <a:rPr lang="en-GB" sz="1200" b="0" i="0" kern="1200" dirty="0">
                <a:solidFill>
                  <a:schemeClr val="tx1"/>
                </a:solidFill>
                <a:effectLst/>
                <a:latin typeface="+mn-lt"/>
                <a:ea typeface="+mn-ea"/>
                <a:cs typeface="+mn-cs"/>
              </a:rPr>
              <a:t> delegates with up to sixteen input parameters. Again, a lambda expression is just a very concise way to construct that expression tree. The lambdas allow the Where calls to look similar although in fact the type of object created from the lambda is different.</a:t>
            </a:r>
          </a:p>
          <a:p>
            <a:r>
              <a:rPr lang="en-GB" sz="1200" b="0" i="0" kern="1200" dirty="0">
                <a:solidFill>
                  <a:schemeClr val="tx1"/>
                </a:solidFill>
                <a:effectLst/>
                <a:latin typeface="+mn-lt"/>
                <a:ea typeface="+mn-ea"/>
                <a:cs typeface="+mn-cs"/>
              </a:rPr>
              <a:t>In the previous example, notice that the delegate signature has one implicitly-typed input parameter of type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returns an int. The lambda expression can be converted to a delegate of that type because it also has one input parameter (x) and a return value that the compiler can implicitly convert to type int. (Type inference is discussed in more detail in the following sections.) When the delegate is invoked by using an input parameter of 5, it returns a result of 25.</a:t>
            </a:r>
          </a:p>
          <a:p>
            <a:r>
              <a:rPr lang="en-GB" sz="1200" b="0" i="0" kern="1200" dirty="0">
                <a:solidFill>
                  <a:schemeClr val="tx1"/>
                </a:solidFill>
                <a:effectLst/>
                <a:latin typeface="+mn-lt"/>
                <a:ea typeface="+mn-ea"/>
                <a:cs typeface="+mn-cs"/>
              </a:rPr>
              <a:t>Lambdas are not allowed on the left side of the </a:t>
            </a:r>
            <a:r>
              <a:rPr lang="en-GB" sz="1200" b="0" i="0" u="none" strike="noStrike" kern="1200" dirty="0">
                <a:solidFill>
                  <a:schemeClr val="tx1"/>
                </a:solidFill>
                <a:effectLst/>
                <a:latin typeface="+mn-lt"/>
                <a:ea typeface="+mn-ea"/>
                <a:cs typeface="+mn-cs"/>
                <a:hlinkClick r:id="rId9"/>
              </a:rPr>
              <a:t>is</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as</a:t>
            </a:r>
            <a:r>
              <a:rPr lang="en-GB" sz="1200" b="0" i="0" kern="1200" dirty="0">
                <a:solidFill>
                  <a:schemeClr val="tx1"/>
                </a:solidFill>
                <a:effectLst/>
                <a:latin typeface="+mn-lt"/>
                <a:ea typeface="+mn-ea"/>
                <a:cs typeface="+mn-cs"/>
              </a:rPr>
              <a:t> operator.</a:t>
            </a:r>
          </a:p>
          <a:p>
            <a:r>
              <a:rPr lang="en-GB" sz="1200" b="0" i="0" kern="1200" dirty="0">
                <a:solidFill>
                  <a:schemeClr val="tx1"/>
                </a:solidFill>
                <a:effectLst/>
                <a:latin typeface="+mn-lt"/>
                <a:ea typeface="+mn-ea"/>
                <a:cs typeface="+mn-cs"/>
              </a:rPr>
              <a:t>All restrictions that apply to anonymous methods also apply to lambda expressions. For more information, see </a:t>
            </a:r>
            <a:r>
              <a:rPr lang="en-GB" sz="1200" b="0" i="0" u="none" strike="noStrike" kern="1200" dirty="0">
                <a:solidFill>
                  <a:schemeClr val="tx1"/>
                </a:solidFill>
                <a:effectLst/>
                <a:latin typeface="+mn-lt"/>
                <a:ea typeface="+mn-ea"/>
                <a:cs typeface="+mn-cs"/>
                <a:hlinkClick r:id="rId11"/>
              </a:rPr>
              <a:t>Anonymous Methods</a:t>
            </a:r>
            <a:r>
              <a:rPr lang="en-GB" sz="1200" b="0" i="0" kern="1200" dirty="0">
                <a:solidFill>
                  <a:schemeClr val="tx1"/>
                </a:solidFill>
                <a:effectLst/>
                <a:latin typeface="+mn-lt"/>
                <a:ea typeface="+mn-ea"/>
                <a:cs typeface="+mn-cs"/>
              </a:rPr>
              <a:t>.</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89</a:t>
            </a:fld>
            <a:endParaRPr lang="en-PH"/>
          </a:p>
        </p:txBody>
      </p:sp>
    </p:spTree>
    <p:extLst>
      <p:ext uri="{BB962C8B-B14F-4D97-AF65-F5344CB8AC3E}">
        <p14:creationId xmlns:p14="http://schemas.microsoft.com/office/powerpoint/2010/main" val="1168003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96</a:t>
            </a:fld>
            <a:endParaRPr lang="en-PH"/>
          </a:p>
        </p:txBody>
      </p:sp>
    </p:spTree>
    <p:extLst>
      <p:ext uri="{BB962C8B-B14F-4D97-AF65-F5344CB8AC3E}">
        <p14:creationId xmlns:p14="http://schemas.microsoft.com/office/powerpoint/2010/main" val="4364334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97</a:t>
            </a:fld>
            <a:endParaRPr lang="en-PH"/>
          </a:p>
        </p:txBody>
      </p:sp>
    </p:spTree>
    <p:extLst>
      <p:ext uri="{BB962C8B-B14F-4D97-AF65-F5344CB8AC3E}">
        <p14:creationId xmlns:p14="http://schemas.microsoft.com/office/powerpoint/2010/main" val="16079366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122</a:t>
            </a:fld>
            <a:endParaRPr lang="en-PH"/>
          </a:p>
        </p:txBody>
      </p:sp>
    </p:spTree>
    <p:extLst>
      <p:ext uri="{BB962C8B-B14F-4D97-AF65-F5344CB8AC3E}">
        <p14:creationId xmlns:p14="http://schemas.microsoft.com/office/powerpoint/2010/main" val="3773489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123</a:t>
            </a:fld>
            <a:endParaRPr lang="en-PH"/>
          </a:p>
        </p:txBody>
      </p:sp>
    </p:spTree>
    <p:extLst>
      <p:ext uri="{BB962C8B-B14F-4D97-AF65-F5344CB8AC3E}">
        <p14:creationId xmlns:p14="http://schemas.microsoft.com/office/powerpoint/2010/main" val="13108097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124</a:t>
            </a:fld>
            <a:endParaRPr lang="en-PH"/>
          </a:p>
        </p:txBody>
      </p:sp>
    </p:spTree>
    <p:extLst>
      <p:ext uri="{BB962C8B-B14F-4D97-AF65-F5344CB8AC3E}">
        <p14:creationId xmlns:p14="http://schemas.microsoft.com/office/powerpoint/2010/main" val="37847462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125</a:t>
            </a:fld>
            <a:endParaRPr lang="en-PH"/>
          </a:p>
        </p:txBody>
      </p:sp>
    </p:spTree>
    <p:extLst>
      <p:ext uri="{BB962C8B-B14F-4D97-AF65-F5344CB8AC3E}">
        <p14:creationId xmlns:p14="http://schemas.microsoft.com/office/powerpoint/2010/main" val="40000147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126</a:t>
            </a:fld>
            <a:endParaRPr lang="en-PH"/>
          </a:p>
        </p:txBody>
      </p:sp>
    </p:spTree>
    <p:extLst>
      <p:ext uri="{BB962C8B-B14F-4D97-AF65-F5344CB8AC3E}">
        <p14:creationId xmlns:p14="http://schemas.microsoft.com/office/powerpoint/2010/main" val="18641683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127</a:t>
            </a:fld>
            <a:endParaRPr lang="en-PH"/>
          </a:p>
        </p:txBody>
      </p:sp>
    </p:spTree>
    <p:extLst>
      <p:ext uri="{BB962C8B-B14F-4D97-AF65-F5344CB8AC3E}">
        <p14:creationId xmlns:p14="http://schemas.microsoft.com/office/powerpoint/2010/main" val="38481619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128</a:t>
            </a:fld>
            <a:endParaRPr lang="en-PH"/>
          </a:p>
        </p:txBody>
      </p:sp>
    </p:spTree>
    <p:extLst>
      <p:ext uri="{BB962C8B-B14F-4D97-AF65-F5344CB8AC3E}">
        <p14:creationId xmlns:p14="http://schemas.microsoft.com/office/powerpoint/2010/main" val="182115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.NET Framework consists of the common language runtime and the .NET Framework class library. The common language runtime is the foundation of the .NET Framework. You can think of the runtime as an agent that manages code at execution time, providing core services such as memory management, thread management, and remoting, while also enforcing strict type safety and other forms of code accuracy that promote security and robustness. In fact, the concept of code management is a fundamental principle of the runtime. Code that targets the runtime is known as managed code, while code that does not target the runtime is known as unmanaged code. The class library is a comprehensive, object-oriented collection of reusable types that you can use to develop applications ranging from traditional command-line or graphical user interface (GUI) applications to applications based on the latest innovations provided by ASP.NET, such as Web Forms and XML Web services.</a:t>
            </a:r>
          </a:p>
          <a:p>
            <a:r>
              <a:rPr lang="en-GB" sz="1200" b="0" i="0" kern="1200" dirty="0">
                <a:solidFill>
                  <a:schemeClr val="tx1"/>
                </a:solidFill>
                <a:effectLst/>
                <a:latin typeface="+mn-lt"/>
                <a:ea typeface="+mn-ea"/>
                <a:cs typeface="+mn-cs"/>
              </a:rPr>
              <a:t>The .NET Framework can be hosted by unmanaged components that load the common language runtime into their processes and initiate the execution of managed code, thereby creating a software environment that can exploit both managed and unmanaged features. The .NET Framework not only provides several runtime hosts, but also supports the development of third-party runtime hosts.</a:t>
            </a:r>
          </a:p>
          <a:p>
            <a:r>
              <a:rPr lang="en-GB" sz="1200" b="0" i="0" kern="1200" dirty="0">
                <a:solidFill>
                  <a:schemeClr val="tx1"/>
                </a:solidFill>
                <a:effectLst/>
                <a:latin typeface="+mn-lt"/>
                <a:ea typeface="+mn-ea"/>
                <a:cs typeface="+mn-cs"/>
              </a:rPr>
              <a:t>For example, ASP.NET hosts the runtime to provide a scalable, server-side environment for managed code. ASP.NET works directly with the runtime to enable ASP.NET applications and XML Web services, both of which are discussed later in this topic.</a:t>
            </a:r>
          </a:p>
          <a:p>
            <a:r>
              <a:rPr lang="en-GB" sz="1200" b="0" i="0" kern="1200" dirty="0">
                <a:solidFill>
                  <a:schemeClr val="tx1"/>
                </a:solidFill>
                <a:effectLst/>
                <a:latin typeface="+mn-lt"/>
                <a:ea typeface="+mn-ea"/>
                <a:cs typeface="+mn-cs"/>
              </a:rPr>
              <a:t>Internet Explorer is an example of an unmanaged application that hosts the runtime (in the form of a MIME type extension). Using Internet Explorer to host the runtime enables you to embed managed components or Windows Forms controls in HTML documents. Hosting the runtime in this way makes managed mobile code possible, but with significant improvements that only managed code can offer, such as semi-trusted execution and isolated file storage.</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11</a:t>
            </a:fld>
            <a:endParaRPr lang="en-PH"/>
          </a:p>
        </p:txBody>
      </p:sp>
    </p:spTree>
    <p:extLst>
      <p:ext uri="{BB962C8B-B14F-4D97-AF65-F5344CB8AC3E}">
        <p14:creationId xmlns:p14="http://schemas.microsoft.com/office/powerpoint/2010/main" val="2607591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129</a:t>
            </a:fld>
            <a:endParaRPr lang="en-PH"/>
          </a:p>
        </p:txBody>
      </p:sp>
    </p:spTree>
    <p:extLst>
      <p:ext uri="{BB962C8B-B14F-4D97-AF65-F5344CB8AC3E}">
        <p14:creationId xmlns:p14="http://schemas.microsoft.com/office/powerpoint/2010/main" val="11805701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130</a:t>
            </a:fld>
            <a:endParaRPr lang="en-PH"/>
          </a:p>
        </p:txBody>
      </p:sp>
    </p:spTree>
    <p:extLst>
      <p:ext uri="{BB962C8B-B14F-4D97-AF65-F5344CB8AC3E}">
        <p14:creationId xmlns:p14="http://schemas.microsoft.com/office/powerpoint/2010/main" val="3168833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131</a:t>
            </a:fld>
            <a:endParaRPr lang="en-PH"/>
          </a:p>
        </p:txBody>
      </p:sp>
    </p:spTree>
    <p:extLst>
      <p:ext uri="{BB962C8B-B14F-4D97-AF65-F5344CB8AC3E}">
        <p14:creationId xmlns:p14="http://schemas.microsoft.com/office/powerpoint/2010/main" val="19517081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132</a:t>
            </a:fld>
            <a:endParaRPr lang="en-PH"/>
          </a:p>
        </p:txBody>
      </p:sp>
    </p:spTree>
    <p:extLst>
      <p:ext uri="{BB962C8B-B14F-4D97-AF65-F5344CB8AC3E}">
        <p14:creationId xmlns:p14="http://schemas.microsoft.com/office/powerpoint/2010/main" val="5169423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133</a:t>
            </a:fld>
            <a:endParaRPr lang="en-PH"/>
          </a:p>
        </p:txBody>
      </p:sp>
    </p:spTree>
    <p:extLst>
      <p:ext uri="{BB962C8B-B14F-4D97-AF65-F5344CB8AC3E}">
        <p14:creationId xmlns:p14="http://schemas.microsoft.com/office/powerpoint/2010/main" val="12347734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Unlike the </a:t>
            </a:r>
            <a:r>
              <a:rPr lang="en-GB" sz="1200" b="0" i="0" u="none" strike="noStrike" kern="1200" dirty="0">
                <a:solidFill>
                  <a:schemeClr val="tx1"/>
                </a:solidFill>
                <a:effectLst/>
                <a:latin typeface="+mn-lt"/>
                <a:ea typeface="+mn-ea"/>
                <a:cs typeface="+mn-cs"/>
                <a:hlinkClick r:id="rId3"/>
              </a:rPr>
              <a:t>while</a:t>
            </a:r>
            <a:r>
              <a:rPr lang="en-GB" sz="1200" b="0" i="0" kern="1200" dirty="0">
                <a:solidFill>
                  <a:schemeClr val="tx1"/>
                </a:solidFill>
                <a:effectLst/>
                <a:latin typeface="+mn-lt"/>
                <a:ea typeface="+mn-ea"/>
                <a:cs typeface="+mn-cs"/>
              </a:rPr>
              <a:t> statement, a do-while loop is executed one time before the conditional expression is evaluated.</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At any point in the do-while block, you can break out of the loop using the </a:t>
            </a:r>
            <a:r>
              <a:rPr lang="en-GB" sz="1200" b="0" i="0" u="none" strike="noStrike" kern="1200" dirty="0">
                <a:solidFill>
                  <a:schemeClr val="tx1"/>
                </a:solidFill>
                <a:effectLst/>
                <a:latin typeface="+mn-lt"/>
                <a:ea typeface="+mn-ea"/>
                <a:cs typeface="+mn-cs"/>
                <a:hlinkClick r:id="rId4"/>
              </a:rPr>
              <a:t>break</a:t>
            </a:r>
            <a:r>
              <a:rPr lang="en-GB" sz="1200" b="0" i="0" kern="1200" dirty="0">
                <a:solidFill>
                  <a:schemeClr val="tx1"/>
                </a:solidFill>
                <a:effectLst/>
                <a:latin typeface="+mn-lt"/>
                <a:ea typeface="+mn-ea"/>
                <a:cs typeface="+mn-cs"/>
              </a:rPr>
              <a:t> statement. You can step directly to the while expression evaluation statement by using the </a:t>
            </a:r>
            <a:r>
              <a:rPr lang="en-GB" sz="1200" b="0" i="0" u="none" strike="noStrike" kern="1200" dirty="0">
                <a:solidFill>
                  <a:schemeClr val="tx1"/>
                </a:solidFill>
                <a:effectLst/>
                <a:latin typeface="+mn-lt"/>
                <a:ea typeface="+mn-ea"/>
                <a:cs typeface="+mn-cs"/>
                <a:hlinkClick r:id="rId5"/>
              </a:rPr>
              <a:t>continue</a:t>
            </a:r>
            <a:r>
              <a:rPr lang="en-GB" sz="1200" b="0" i="0" kern="1200" dirty="0">
                <a:solidFill>
                  <a:schemeClr val="tx1"/>
                </a:solidFill>
                <a:effectLst/>
                <a:latin typeface="+mn-lt"/>
                <a:ea typeface="+mn-ea"/>
                <a:cs typeface="+mn-cs"/>
              </a:rPr>
              <a:t> statement. If the while expression evaluates to true, execution continues at the first statement in the loop. If the expression evaluates to false, execution continues at the first statement after the do-while loop.</a:t>
            </a:r>
          </a:p>
          <a:p>
            <a:r>
              <a:rPr lang="en-GB" sz="1200" b="0" i="0" kern="1200" dirty="0">
                <a:solidFill>
                  <a:schemeClr val="tx1"/>
                </a:solidFill>
                <a:effectLst/>
                <a:latin typeface="+mn-lt"/>
                <a:ea typeface="+mn-ea"/>
                <a:cs typeface="+mn-cs"/>
              </a:rPr>
              <a:t>A do-while loop can also be exited by the </a:t>
            </a:r>
            <a:r>
              <a:rPr lang="en-GB" sz="1200" b="0" i="0" u="none" strike="noStrike" kern="1200" dirty="0" err="1">
                <a:solidFill>
                  <a:schemeClr val="tx1"/>
                </a:solidFill>
                <a:effectLst/>
                <a:latin typeface="+mn-lt"/>
                <a:ea typeface="+mn-ea"/>
                <a:cs typeface="+mn-cs"/>
                <a:hlinkClick r:id="rId6"/>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7"/>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8"/>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134</a:t>
            </a:fld>
            <a:endParaRPr lang="en-PH"/>
          </a:p>
        </p:txBody>
      </p:sp>
    </p:spTree>
    <p:extLst>
      <p:ext uri="{BB962C8B-B14F-4D97-AF65-F5344CB8AC3E}">
        <p14:creationId xmlns:p14="http://schemas.microsoft.com/office/powerpoint/2010/main" val="16040686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for statement in the previous example performs the following actions.</a:t>
            </a:r>
          </a:p>
          <a:p>
            <a:r>
              <a:rPr lang="en-GB" sz="1200" b="0" i="0" kern="1200" dirty="0">
                <a:solidFill>
                  <a:schemeClr val="tx1"/>
                </a:solidFill>
                <a:effectLst/>
                <a:latin typeface="+mn-lt"/>
                <a:ea typeface="+mn-ea"/>
                <a:cs typeface="+mn-cs"/>
              </a:rPr>
              <a:t>First, the initial value of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established. This step happens only once, regardless of how many times the loop repeats. You can think of this initialization as happening outside the looping process.</a:t>
            </a:r>
          </a:p>
          <a:p>
            <a:r>
              <a:rPr lang="en-GB" sz="1200" b="0" i="0" kern="1200" dirty="0">
                <a:solidFill>
                  <a:schemeClr val="tx1"/>
                </a:solidFill>
                <a:effectLst/>
                <a:latin typeface="+mn-lt"/>
                <a:ea typeface="+mn-ea"/>
                <a:cs typeface="+mn-cs"/>
              </a:rPr>
              <a:t>To evaluate the condition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&lt;= 5),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compared to 5.</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less than or equal to 5, the condition evaluates to true, and the following actions occur.</a:t>
            </a:r>
          </a:p>
          <a:p>
            <a:pPr lvl="2"/>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Console.WriteLine</a:t>
            </a:r>
            <a:r>
              <a:rPr lang="en-GB" sz="1200" b="0" i="0" kern="1200" dirty="0">
                <a:solidFill>
                  <a:schemeClr val="tx1"/>
                </a:solidFill>
                <a:effectLst/>
                <a:latin typeface="+mn-lt"/>
                <a:ea typeface="+mn-ea"/>
                <a:cs typeface="+mn-cs"/>
              </a:rPr>
              <a:t> statement in the body of the loop displays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incremented by 1.</a:t>
            </a:r>
          </a:p>
          <a:p>
            <a:pPr lvl="2"/>
            <a:r>
              <a:rPr lang="en-GB" sz="1200" b="0" i="0" kern="1200" dirty="0">
                <a:solidFill>
                  <a:schemeClr val="tx1"/>
                </a:solidFill>
                <a:effectLst/>
                <a:latin typeface="+mn-lt"/>
                <a:ea typeface="+mn-ea"/>
                <a:cs typeface="+mn-cs"/>
              </a:rPr>
              <a:t>The loop returns to the start of step 2 to evaluate the condition again.</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condition evaluates to false, and you exit the loop.</a:t>
            </a:r>
          </a:p>
          <a:p>
            <a:r>
              <a:rPr lang="en-GB" sz="1200" b="0" i="0" kern="1200" dirty="0">
                <a:solidFill>
                  <a:schemeClr val="tx1"/>
                </a:solidFill>
                <a:effectLst/>
                <a:latin typeface="+mn-lt"/>
                <a:ea typeface="+mn-ea"/>
                <a:cs typeface="+mn-cs"/>
              </a:rPr>
              <a:t>Note that, if the initial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body of the loop doesn't run even once.</a:t>
            </a:r>
          </a:p>
          <a:p>
            <a:r>
              <a:rPr lang="en-GB" sz="1200" b="0" i="0" kern="1200" dirty="0">
                <a:solidFill>
                  <a:schemeClr val="tx1"/>
                </a:solidFill>
                <a:effectLst/>
                <a:latin typeface="+mn-lt"/>
                <a:ea typeface="+mn-ea"/>
                <a:cs typeface="+mn-cs"/>
              </a:rPr>
              <a:t>Every for statement defines initializer, condition, and iterator sections. These sections usually determine how many times the loop iterates.</a:t>
            </a:r>
          </a:p>
        </p:txBody>
      </p:sp>
      <p:sp>
        <p:nvSpPr>
          <p:cNvPr id="4" name="Slide Number Placeholder 3"/>
          <p:cNvSpPr>
            <a:spLocks noGrp="1"/>
          </p:cNvSpPr>
          <p:nvPr>
            <p:ph type="sldNum" sz="quarter" idx="10"/>
          </p:nvPr>
        </p:nvSpPr>
        <p:spPr/>
        <p:txBody>
          <a:bodyPr/>
          <a:lstStyle/>
          <a:p>
            <a:fld id="{9D423F5A-E5E3-4EF1-A418-18E93E4B7FFA}" type="slidenum">
              <a:rPr lang="en-PH" smtClean="0"/>
              <a:t>135</a:t>
            </a:fld>
            <a:endParaRPr lang="en-PH"/>
          </a:p>
        </p:txBody>
      </p:sp>
    </p:spTree>
    <p:extLst>
      <p:ext uri="{BB962C8B-B14F-4D97-AF65-F5344CB8AC3E}">
        <p14:creationId xmlns:p14="http://schemas.microsoft.com/office/powerpoint/2010/main" val="28022548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sections serve the following purposes.</a:t>
            </a:r>
          </a:p>
          <a:p>
            <a:r>
              <a:rPr lang="en-GB" sz="1200" b="0" i="0" kern="1200" dirty="0">
                <a:solidFill>
                  <a:schemeClr val="tx1"/>
                </a:solidFill>
                <a:effectLst/>
                <a:latin typeface="+mn-lt"/>
                <a:ea typeface="+mn-ea"/>
                <a:cs typeface="+mn-cs"/>
              </a:rPr>
              <a:t>The initializer section sets the initial conditions. The statements in this section run only once, before you enter the loop. The section can contain only one of the following two options.</a:t>
            </a:r>
          </a:p>
          <a:p>
            <a:pPr lvl="1"/>
            <a:r>
              <a:rPr lang="en-GB" sz="1200" b="0" i="0" kern="1200" dirty="0">
                <a:solidFill>
                  <a:schemeClr val="tx1"/>
                </a:solidFill>
                <a:effectLst/>
                <a:latin typeface="+mn-lt"/>
                <a:ea typeface="+mn-ea"/>
                <a:cs typeface="+mn-cs"/>
              </a:rPr>
              <a:t>The declaration and initialization of a local loop variable, as the first example shows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 1). The variable is local to the loop and can't be accessed from outside the loop.</a:t>
            </a:r>
          </a:p>
          <a:p>
            <a:pPr lvl="1"/>
            <a:r>
              <a:rPr lang="en-GB" sz="1200" b="0" i="0" kern="1200" dirty="0">
                <a:solidFill>
                  <a:schemeClr val="tx1"/>
                </a:solidFill>
                <a:effectLst/>
                <a:latin typeface="+mn-lt"/>
                <a:ea typeface="+mn-ea"/>
                <a:cs typeface="+mn-cs"/>
              </a:rPr>
              <a:t>Zero or more statement </a:t>
            </a:r>
            <a:r>
              <a:rPr lang="en-GB" sz="1200" b="0" i="0" kern="1200" dirty="0" err="1">
                <a:solidFill>
                  <a:schemeClr val="tx1"/>
                </a:solidFill>
                <a:effectLst/>
                <a:latin typeface="+mn-lt"/>
                <a:ea typeface="+mn-ea"/>
                <a:cs typeface="+mn-cs"/>
              </a:rPr>
              <a:t>expressons</a:t>
            </a:r>
            <a:r>
              <a:rPr lang="en-GB" sz="1200" b="0" i="0" kern="1200" dirty="0">
                <a:solidFill>
                  <a:schemeClr val="tx1"/>
                </a:solidFill>
                <a:effectLst/>
                <a:latin typeface="+mn-lt"/>
                <a:ea typeface="+mn-ea"/>
                <a:cs typeface="+mn-cs"/>
              </a:rPr>
              <a:t> from the following list, separated by commas.</a:t>
            </a:r>
          </a:p>
          <a:p>
            <a:pPr lvl="2"/>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2"/>
            <a:r>
              <a:rPr lang="en-GB" sz="1200" b="0" i="0" kern="1200" dirty="0">
                <a:solidFill>
                  <a:schemeClr val="tx1"/>
                </a:solidFill>
                <a:effectLst/>
                <a:latin typeface="+mn-lt"/>
                <a:ea typeface="+mn-ea"/>
                <a:cs typeface="+mn-cs"/>
              </a:rPr>
              <a:t>invocation of a method</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2"/>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condition section contains a </a:t>
            </a:r>
            <a:r>
              <a:rPr lang="en-GB" sz="1200" b="0" i="0" kern="1200" dirty="0" err="1">
                <a:solidFill>
                  <a:schemeClr val="tx1"/>
                </a:solidFill>
                <a:effectLst/>
                <a:latin typeface="+mn-lt"/>
                <a:ea typeface="+mn-ea"/>
                <a:cs typeface="+mn-cs"/>
              </a:rPr>
              <a:t>boolean</a:t>
            </a:r>
            <a:r>
              <a:rPr lang="en-GB" sz="1200" b="0" i="0" kern="1200" dirty="0">
                <a:solidFill>
                  <a:schemeClr val="tx1"/>
                </a:solidFill>
                <a:effectLst/>
                <a:latin typeface="+mn-lt"/>
                <a:ea typeface="+mn-ea"/>
                <a:cs typeface="+mn-cs"/>
              </a:rPr>
              <a:t> expression that’s evaluated to determine whether the loop should exit or should run again.</a:t>
            </a:r>
          </a:p>
          <a:p>
            <a:r>
              <a:rPr lang="en-GB" sz="1200" b="0" i="0" kern="1200" dirty="0">
                <a:solidFill>
                  <a:schemeClr val="tx1"/>
                </a:solidFill>
                <a:effectLst/>
                <a:latin typeface="+mn-lt"/>
                <a:ea typeface="+mn-ea"/>
                <a:cs typeface="+mn-cs"/>
              </a:rPr>
              <a:t>The iterator section defines what happens after each iteration of the body of the loop. The iterator section contains zero or more of the following statement expressions, separated by commas:</a:t>
            </a:r>
          </a:p>
          <a:p>
            <a:pPr lvl="1"/>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1"/>
            <a:r>
              <a:rPr lang="en-GB" sz="1200" b="0" i="0" kern="1200" dirty="0">
                <a:solidFill>
                  <a:schemeClr val="tx1"/>
                </a:solidFill>
                <a:effectLst/>
                <a:latin typeface="+mn-lt"/>
                <a:ea typeface="+mn-ea"/>
                <a:cs typeface="+mn-cs"/>
              </a:rPr>
              <a:t>invocation of a method</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1"/>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body of the loop consists of a statement, an empty statement, or a block of statements, which you create by enclosing zero or more statements in braces.</a:t>
            </a:r>
          </a:p>
          <a:p>
            <a:r>
              <a:rPr lang="en-GB" sz="1200" b="0" i="0" kern="1200" dirty="0">
                <a:solidFill>
                  <a:schemeClr val="tx1"/>
                </a:solidFill>
                <a:effectLst/>
                <a:latin typeface="+mn-lt"/>
                <a:ea typeface="+mn-ea"/>
                <a:cs typeface="+mn-cs"/>
              </a:rPr>
              <a:t>You can break out of a for loop by using the </a:t>
            </a:r>
            <a:r>
              <a:rPr lang="en-GB" sz="1200" b="0" i="0" u="none" strike="noStrike" kern="1200" dirty="0">
                <a:solidFill>
                  <a:schemeClr val="tx1"/>
                </a:solidFill>
                <a:effectLst/>
                <a:latin typeface="+mn-lt"/>
                <a:ea typeface="+mn-ea"/>
                <a:cs typeface="+mn-cs"/>
                <a:hlinkClick r:id="rId8"/>
              </a:rPr>
              <a:t>break</a:t>
            </a:r>
            <a:r>
              <a:rPr lang="en-GB" sz="1200" b="0" i="0" kern="1200" dirty="0">
                <a:solidFill>
                  <a:schemeClr val="tx1"/>
                </a:solidFill>
                <a:effectLst/>
                <a:latin typeface="+mn-lt"/>
                <a:ea typeface="+mn-ea"/>
                <a:cs typeface="+mn-cs"/>
              </a:rPr>
              <a:t> keyword, or you can step to the next iteration by using the </a:t>
            </a:r>
            <a:r>
              <a:rPr lang="en-GB" sz="1200" b="0" i="0" u="none" strike="noStrike" kern="1200" dirty="0">
                <a:solidFill>
                  <a:schemeClr val="tx1"/>
                </a:solidFill>
                <a:effectLst/>
                <a:latin typeface="+mn-lt"/>
                <a:ea typeface="+mn-ea"/>
                <a:cs typeface="+mn-cs"/>
                <a:hlinkClick r:id="rId9"/>
              </a:rPr>
              <a:t>continue</a:t>
            </a:r>
            <a:r>
              <a:rPr lang="en-GB" sz="1200" b="0" i="0" kern="1200" dirty="0">
                <a:solidFill>
                  <a:schemeClr val="tx1"/>
                </a:solidFill>
                <a:effectLst/>
                <a:latin typeface="+mn-lt"/>
                <a:ea typeface="+mn-ea"/>
                <a:cs typeface="+mn-cs"/>
              </a:rPr>
              <a:t> keyword. You also can exit any loop by using a </a:t>
            </a:r>
            <a:r>
              <a:rPr lang="en-GB" sz="1200" b="0" i="0" u="none" strike="noStrike" kern="1200" dirty="0" err="1">
                <a:solidFill>
                  <a:schemeClr val="tx1"/>
                </a:solidFill>
                <a:effectLst/>
                <a:latin typeface="+mn-lt"/>
                <a:ea typeface="+mn-ea"/>
                <a:cs typeface="+mn-cs"/>
                <a:hlinkClick r:id="rId10"/>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2"/>
              </a:rPr>
              <a:t>throw</a:t>
            </a:r>
            <a:r>
              <a:rPr lang="en-GB" sz="1200" b="0" i="0" kern="1200" dirty="0">
                <a:solidFill>
                  <a:schemeClr val="tx1"/>
                </a:solidFill>
                <a:effectLst/>
                <a:latin typeface="+mn-lt"/>
                <a:ea typeface="+mn-ea"/>
                <a:cs typeface="+mn-cs"/>
              </a:rPr>
              <a:t> statement.</a:t>
            </a:r>
          </a:p>
          <a:p>
            <a:r>
              <a:rPr lang="en-GB" sz="1200" b="0" i="0" kern="1200" dirty="0">
                <a:solidFill>
                  <a:schemeClr val="tx1"/>
                </a:solidFill>
                <a:effectLst/>
                <a:latin typeface="+mn-lt"/>
                <a:ea typeface="+mn-ea"/>
                <a:cs typeface="+mn-cs"/>
              </a:rPr>
              <a:t>The first example in this topic shows the most typical kind of for loop, which makes the following choices for the sections.</a:t>
            </a:r>
          </a:p>
          <a:p>
            <a:r>
              <a:rPr lang="en-GB" sz="1200" b="0" i="0" kern="1200" dirty="0">
                <a:solidFill>
                  <a:schemeClr val="tx1"/>
                </a:solidFill>
                <a:effectLst/>
                <a:latin typeface="+mn-lt"/>
                <a:ea typeface="+mn-ea"/>
                <a:cs typeface="+mn-cs"/>
              </a:rPr>
              <a:t>The initializer declares and initializes a local loop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that maintains a count of the iterations of the loop.</a:t>
            </a:r>
          </a:p>
          <a:p>
            <a:r>
              <a:rPr lang="en-GB" sz="1200" b="0" i="0" kern="1200" dirty="0">
                <a:solidFill>
                  <a:schemeClr val="tx1"/>
                </a:solidFill>
                <a:effectLst/>
                <a:latin typeface="+mn-lt"/>
                <a:ea typeface="+mn-ea"/>
                <a:cs typeface="+mn-cs"/>
              </a:rPr>
              <a:t>The condition checks the value of the loop variable against a known final value, 5.</a:t>
            </a:r>
          </a:p>
          <a:p>
            <a:r>
              <a:rPr lang="en-GB" sz="1200" b="0" i="0" kern="1200" dirty="0">
                <a:solidFill>
                  <a:schemeClr val="tx1"/>
                </a:solidFill>
                <a:effectLst/>
                <a:latin typeface="+mn-lt"/>
                <a:ea typeface="+mn-ea"/>
                <a:cs typeface="+mn-cs"/>
              </a:rPr>
              <a:t>The iterator section uses a postfix increment statement,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to tally each iteration of the loop.</a:t>
            </a:r>
          </a:p>
        </p:txBody>
      </p:sp>
      <p:sp>
        <p:nvSpPr>
          <p:cNvPr id="4" name="Slide Number Placeholder 3"/>
          <p:cNvSpPr>
            <a:spLocks noGrp="1"/>
          </p:cNvSpPr>
          <p:nvPr>
            <p:ph type="sldNum" sz="quarter" idx="10"/>
          </p:nvPr>
        </p:nvSpPr>
        <p:spPr/>
        <p:txBody>
          <a:bodyPr/>
          <a:lstStyle/>
          <a:p>
            <a:fld id="{9D423F5A-E5E3-4EF1-A418-18E93E4B7FFA}" type="slidenum">
              <a:rPr lang="en-PH" smtClean="0"/>
              <a:t>136</a:t>
            </a:fld>
            <a:endParaRPr lang="en-PH"/>
          </a:p>
        </p:txBody>
      </p:sp>
    </p:spTree>
    <p:extLst>
      <p:ext uri="{BB962C8B-B14F-4D97-AF65-F5344CB8AC3E}">
        <p14:creationId xmlns:p14="http://schemas.microsoft.com/office/powerpoint/2010/main" val="39239579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for statement in the previous example performs the following actions.</a:t>
            </a:r>
          </a:p>
          <a:p>
            <a:r>
              <a:rPr lang="en-GB" sz="1200" b="0" i="0" kern="1200" dirty="0">
                <a:solidFill>
                  <a:schemeClr val="tx1"/>
                </a:solidFill>
                <a:effectLst/>
                <a:latin typeface="+mn-lt"/>
                <a:ea typeface="+mn-ea"/>
                <a:cs typeface="+mn-cs"/>
              </a:rPr>
              <a:t>First, the initial value of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established. This step happens only once, regardless of how many times the loop repeats. You can think of this initialization as happening outside the looping process.</a:t>
            </a:r>
          </a:p>
          <a:p>
            <a:r>
              <a:rPr lang="en-GB" sz="1200" b="0" i="0" kern="1200" dirty="0">
                <a:solidFill>
                  <a:schemeClr val="tx1"/>
                </a:solidFill>
                <a:effectLst/>
                <a:latin typeface="+mn-lt"/>
                <a:ea typeface="+mn-ea"/>
                <a:cs typeface="+mn-cs"/>
              </a:rPr>
              <a:t>To evaluate the condition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&lt;= 5),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compared to 5.</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less than or equal to 5, the condition evaluates to true, and the following actions occur.</a:t>
            </a:r>
          </a:p>
          <a:p>
            <a:pPr lvl="2"/>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Console.WriteLine</a:t>
            </a:r>
            <a:r>
              <a:rPr lang="en-GB" sz="1200" b="0" i="0" kern="1200" dirty="0">
                <a:solidFill>
                  <a:schemeClr val="tx1"/>
                </a:solidFill>
                <a:effectLst/>
                <a:latin typeface="+mn-lt"/>
                <a:ea typeface="+mn-ea"/>
                <a:cs typeface="+mn-cs"/>
              </a:rPr>
              <a:t> statement in the body of the loop displays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incremented by 1.</a:t>
            </a:r>
          </a:p>
          <a:p>
            <a:pPr lvl="2"/>
            <a:r>
              <a:rPr lang="en-GB" sz="1200" b="0" i="0" kern="1200" dirty="0">
                <a:solidFill>
                  <a:schemeClr val="tx1"/>
                </a:solidFill>
                <a:effectLst/>
                <a:latin typeface="+mn-lt"/>
                <a:ea typeface="+mn-ea"/>
                <a:cs typeface="+mn-cs"/>
              </a:rPr>
              <a:t>The loop returns to the start of step 2 to evaluate the condition again.</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condition evaluates to false, and you exit the loop.</a:t>
            </a:r>
          </a:p>
          <a:p>
            <a:r>
              <a:rPr lang="en-GB" sz="1200" b="0" i="0" kern="1200" dirty="0">
                <a:solidFill>
                  <a:schemeClr val="tx1"/>
                </a:solidFill>
                <a:effectLst/>
                <a:latin typeface="+mn-lt"/>
                <a:ea typeface="+mn-ea"/>
                <a:cs typeface="+mn-cs"/>
              </a:rPr>
              <a:t>Note that, if the initial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body of the loop doesn't run even once.</a:t>
            </a:r>
          </a:p>
          <a:p>
            <a:r>
              <a:rPr lang="en-GB" sz="1200" b="0" i="0" kern="1200" dirty="0">
                <a:solidFill>
                  <a:schemeClr val="tx1"/>
                </a:solidFill>
                <a:effectLst/>
                <a:latin typeface="+mn-lt"/>
                <a:ea typeface="+mn-ea"/>
                <a:cs typeface="+mn-cs"/>
              </a:rPr>
              <a:t>Every for statement defines initializer, condition, and iterator sections. These sections usually determine how many times the loop iterates.</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sections serve the following purposes.</a:t>
            </a:r>
          </a:p>
          <a:p>
            <a:r>
              <a:rPr lang="en-GB" sz="1200" b="0" i="0" kern="1200" dirty="0">
                <a:solidFill>
                  <a:schemeClr val="tx1"/>
                </a:solidFill>
                <a:effectLst/>
                <a:latin typeface="+mn-lt"/>
                <a:ea typeface="+mn-ea"/>
                <a:cs typeface="+mn-cs"/>
              </a:rPr>
              <a:t>The initializer section sets the initial conditions. The statements in this section run only once, before you enter the loop. The section can contain only one of the following two options.</a:t>
            </a:r>
          </a:p>
          <a:p>
            <a:pPr lvl="1"/>
            <a:r>
              <a:rPr lang="en-GB" sz="1200" b="0" i="0" kern="1200" dirty="0">
                <a:solidFill>
                  <a:schemeClr val="tx1"/>
                </a:solidFill>
                <a:effectLst/>
                <a:latin typeface="+mn-lt"/>
                <a:ea typeface="+mn-ea"/>
                <a:cs typeface="+mn-cs"/>
              </a:rPr>
              <a:t>The declaration and initialization of a local loop variable, as the first example shows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 1). The variable is local to the loop and can't be accessed from outside the loop.</a:t>
            </a:r>
          </a:p>
          <a:p>
            <a:pPr lvl="1"/>
            <a:r>
              <a:rPr lang="en-GB" sz="1200" b="0" i="0" kern="1200" dirty="0">
                <a:solidFill>
                  <a:schemeClr val="tx1"/>
                </a:solidFill>
                <a:effectLst/>
                <a:latin typeface="+mn-lt"/>
                <a:ea typeface="+mn-ea"/>
                <a:cs typeface="+mn-cs"/>
              </a:rPr>
              <a:t>Zero or more statement </a:t>
            </a:r>
            <a:r>
              <a:rPr lang="en-GB" sz="1200" b="0" i="0" kern="1200" dirty="0" err="1">
                <a:solidFill>
                  <a:schemeClr val="tx1"/>
                </a:solidFill>
                <a:effectLst/>
                <a:latin typeface="+mn-lt"/>
                <a:ea typeface="+mn-ea"/>
                <a:cs typeface="+mn-cs"/>
              </a:rPr>
              <a:t>expressons</a:t>
            </a:r>
            <a:r>
              <a:rPr lang="en-GB" sz="1200" b="0" i="0" kern="1200" dirty="0">
                <a:solidFill>
                  <a:schemeClr val="tx1"/>
                </a:solidFill>
                <a:effectLst/>
                <a:latin typeface="+mn-lt"/>
                <a:ea typeface="+mn-ea"/>
                <a:cs typeface="+mn-cs"/>
              </a:rPr>
              <a:t> from the following list, separated by commas.</a:t>
            </a:r>
          </a:p>
          <a:p>
            <a:pPr lvl="2"/>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2"/>
            <a:r>
              <a:rPr lang="en-GB" sz="1200" b="0" i="0" kern="1200" dirty="0">
                <a:solidFill>
                  <a:schemeClr val="tx1"/>
                </a:solidFill>
                <a:effectLst/>
                <a:latin typeface="+mn-lt"/>
                <a:ea typeface="+mn-ea"/>
                <a:cs typeface="+mn-cs"/>
              </a:rPr>
              <a:t>invocation of a method</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2"/>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condition section contains a </a:t>
            </a:r>
            <a:r>
              <a:rPr lang="en-GB" sz="1200" b="0" i="0" kern="1200" dirty="0" err="1">
                <a:solidFill>
                  <a:schemeClr val="tx1"/>
                </a:solidFill>
                <a:effectLst/>
                <a:latin typeface="+mn-lt"/>
                <a:ea typeface="+mn-ea"/>
                <a:cs typeface="+mn-cs"/>
              </a:rPr>
              <a:t>boolean</a:t>
            </a:r>
            <a:r>
              <a:rPr lang="en-GB" sz="1200" b="0" i="0" kern="1200" dirty="0">
                <a:solidFill>
                  <a:schemeClr val="tx1"/>
                </a:solidFill>
                <a:effectLst/>
                <a:latin typeface="+mn-lt"/>
                <a:ea typeface="+mn-ea"/>
                <a:cs typeface="+mn-cs"/>
              </a:rPr>
              <a:t> expression that’s evaluated to determine whether the loop should exit or should run again.</a:t>
            </a:r>
          </a:p>
          <a:p>
            <a:r>
              <a:rPr lang="en-GB" sz="1200" b="0" i="0" kern="1200" dirty="0">
                <a:solidFill>
                  <a:schemeClr val="tx1"/>
                </a:solidFill>
                <a:effectLst/>
                <a:latin typeface="+mn-lt"/>
                <a:ea typeface="+mn-ea"/>
                <a:cs typeface="+mn-cs"/>
              </a:rPr>
              <a:t>The iterator section defines what happens after each iteration of the body of the loop. The iterator section contains zero or more of the following statement expressions, separated by commas:</a:t>
            </a:r>
          </a:p>
          <a:p>
            <a:pPr lvl="1"/>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1"/>
            <a:r>
              <a:rPr lang="en-GB" sz="1200" b="0" i="0" kern="1200" dirty="0">
                <a:solidFill>
                  <a:schemeClr val="tx1"/>
                </a:solidFill>
                <a:effectLst/>
                <a:latin typeface="+mn-lt"/>
                <a:ea typeface="+mn-ea"/>
                <a:cs typeface="+mn-cs"/>
              </a:rPr>
              <a:t>invocation of a method</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1"/>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body of the loop consists of a statement, an empty statement, or a block of statements, which you create by enclosing zero or more statements in braces.</a:t>
            </a:r>
          </a:p>
          <a:p>
            <a:r>
              <a:rPr lang="en-GB" sz="1200" b="0" i="0" kern="1200" dirty="0">
                <a:solidFill>
                  <a:schemeClr val="tx1"/>
                </a:solidFill>
                <a:effectLst/>
                <a:latin typeface="+mn-lt"/>
                <a:ea typeface="+mn-ea"/>
                <a:cs typeface="+mn-cs"/>
              </a:rPr>
              <a:t>You can break out of a for loop by using the </a:t>
            </a:r>
            <a:r>
              <a:rPr lang="en-GB" sz="1200" b="0" i="0" u="none" strike="noStrike" kern="1200" dirty="0">
                <a:solidFill>
                  <a:schemeClr val="tx1"/>
                </a:solidFill>
                <a:effectLst/>
                <a:latin typeface="+mn-lt"/>
                <a:ea typeface="+mn-ea"/>
                <a:cs typeface="+mn-cs"/>
                <a:hlinkClick r:id="rId8"/>
              </a:rPr>
              <a:t>break</a:t>
            </a:r>
            <a:r>
              <a:rPr lang="en-GB" sz="1200" b="0" i="0" kern="1200" dirty="0">
                <a:solidFill>
                  <a:schemeClr val="tx1"/>
                </a:solidFill>
                <a:effectLst/>
                <a:latin typeface="+mn-lt"/>
                <a:ea typeface="+mn-ea"/>
                <a:cs typeface="+mn-cs"/>
              </a:rPr>
              <a:t> keyword, or you can step to the next iteration by using the </a:t>
            </a:r>
            <a:r>
              <a:rPr lang="en-GB" sz="1200" b="0" i="0" u="none" strike="noStrike" kern="1200" dirty="0">
                <a:solidFill>
                  <a:schemeClr val="tx1"/>
                </a:solidFill>
                <a:effectLst/>
                <a:latin typeface="+mn-lt"/>
                <a:ea typeface="+mn-ea"/>
                <a:cs typeface="+mn-cs"/>
                <a:hlinkClick r:id="rId9"/>
              </a:rPr>
              <a:t>continue</a:t>
            </a:r>
            <a:r>
              <a:rPr lang="en-GB" sz="1200" b="0" i="0" kern="1200" dirty="0">
                <a:solidFill>
                  <a:schemeClr val="tx1"/>
                </a:solidFill>
                <a:effectLst/>
                <a:latin typeface="+mn-lt"/>
                <a:ea typeface="+mn-ea"/>
                <a:cs typeface="+mn-cs"/>
              </a:rPr>
              <a:t> keyword. You also can exit any loop by using a </a:t>
            </a:r>
            <a:r>
              <a:rPr lang="en-GB" sz="1200" b="0" i="0" u="none" strike="noStrike" kern="1200" dirty="0" err="1">
                <a:solidFill>
                  <a:schemeClr val="tx1"/>
                </a:solidFill>
                <a:effectLst/>
                <a:latin typeface="+mn-lt"/>
                <a:ea typeface="+mn-ea"/>
                <a:cs typeface="+mn-cs"/>
                <a:hlinkClick r:id="rId10"/>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2"/>
              </a:rPr>
              <a:t>throw</a:t>
            </a:r>
            <a:r>
              <a:rPr lang="en-GB" sz="1200" b="0" i="0" kern="1200" dirty="0">
                <a:solidFill>
                  <a:schemeClr val="tx1"/>
                </a:solidFill>
                <a:effectLst/>
                <a:latin typeface="+mn-lt"/>
                <a:ea typeface="+mn-ea"/>
                <a:cs typeface="+mn-cs"/>
              </a:rPr>
              <a:t> statement.</a:t>
            </a:r>
          </a:p>
          <a:p>
            <a:r>
              <a:rPr lang="en-GB" sz="1200" b="0" i="0" kern="1200" dirty="0">
                <a:solidFill>
                  <a:schemeClr val="tx1"/>
                </a:solidFill>
                <a:effectLst/>
                <a:latin typeface="+mn-lt"/>
                <a:ea typeface="+mn-ea"/>
                <a:cs typeface="+mn-cs"/>
              </a:rPr>
              <a:t>The first example in this topic shows the most typical kind of for loop, which makes the following choices for the sections.</a:t>
            </a:r>
          </a:p>
          <a:p>
            <a:r>
              <a:rPr lang="en-GB" sz="1200" b="0" i="0" kern="1200" dirty="0">
                <a:solidFill>
                  <a:schemeClr val="tx1"/>
                </a:solidFill>
                <a:effectLst/>
                <a:latin typeface="+mn-lt"/>
                <a:ea typeface="+mn-ea"/>
                <a:cs typeface="+mn-cs"/>
              </a:rPr>
              <a:t>The initializer declares and initializes a local loop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that maintains a count of the iterations of the loop.</a:t>
            </a:r>
          </a:p>
          <a:p>
            <a:r>
              <a:rPr lang="en-GB" sz="1200" b="0" i="0" kern="1200" dirty="0">
                <a:solidFill>
                  <a:schemeClr val="tx1"/>
                </a:solidFill>
                <a:effectLst/>
                <a:latin typeface="+mn-lt"/>
                <a:ea typeface="+mn-ea"/>
                <a:cs typeface="+mn-cs"/>
              </a:rPr>
              <a:t>The condition checks the value of the loop variable against a known final value, 5.</a:t>
            </a:r>
          </a:p>
          <a:p>
            <a:r>
              <a:rPr lang="en-GB" sz="1200" b="0" i="0" kern="1200" dirty="0">
                <a:solidFill>
                  <a:schemeClr val="tx1"/>
                </a:solidFill>
                <a:effectLst/>
                <a:latin typeface="+mn-lt"/>
                <a:ea typeface="+mn-ea"/>
                <a:cs typeface="+mn-cs"/>
              </a:rPr>
              <a:t>The iterator section uses a postfix increment statement,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to tally each iteration of the loop.</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423F5A-E5E3-4EF1-A418-18E93E4B7FFA}" type="slidenum">
              <a:rPr lang="en-PH" smtClean="0"/>
              <a:t>137</a:t>
            </a:fld>
            <a:endParaRPr lang="en-PH"/>
          </a:p>
        </p:txBody>
      </p:sp>
    </p:spTree>
    <p:extLst>
      <p:ext uri="{BB962C8B-B14F-4D97-AF65-F5344CB8AC3E}">
        <p14:creationId xmlns:p14="http://schemas.microsoft.com/office/powerpoint/2010/main" val="18664345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for statement in the previous example performs the following actions.</a:t>
            </a:r>
          </a:p>
          <a:p>
            <a:r>
              <a:rPr lang="en-GB" sz="1200" b="0" i="0" kern="1200" dirty="0">
                <a:solidFill>
                  <a:schemeClr val="tx1"/>
                </a:solidFill>
                <a:effectLst/>
                <a:latin typeface="+mn-lt"/>
                <a:ea typeface="+mn-ea"/>
                <a:cs typeface="+mn-cs"/>
              </a:rPr>
              <a:t>First, the initial value of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established. This step happens only once, regardless of how many times the loop repeats. You can think of this initialization as happening outside the looping process.</a:t>
            </a:r>
          </a:p>
          <a:p>
            <a:r>
              <a:rPr lang="en-GB" sz="1200" b="0" i="0" kern="1200" dirty="0">
                <a:solidFill>
                  <a:schemeClr val="tx1"/>
                </a:solidFill>
                <a:effectLst/>
                <a:latin typeface="+mn-lt"/>
                <a:ea typeface="+mn-ea"/>
                <a:cs typeface="+mn-cs"/>
              </a:rPr>
              <a:t>To evaluate the condition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&lt;= 5),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compared to 5.</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less than or equal to 5, the condition evaluates to true, and the following actions occur.</a:t>
            </a:r>
          </a:p>
          <a:p>
            <a:pPr lvl="2"/>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Console.WriteLine</a:t>
            </a:r>
            <a:r>
              <a:rPr lang="en-GB" sz="1200" b="0" i="0" kern="1200" dirty="0">
                <a:solidFill>
                  <a:schemeClr val="tx1"/>
                </a:solidFill>
                <a:effectLst/>
                <a:latin typeface="+mn-lt"/>
                <a:ea typeface="+mn-ea"/>
                <a:cs typeface="+mn-cs"/>
              </a:rPr>
              <a:t> statement in the body of the loop displays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incremented by 1.</a:t>
            </a:r>
          </a:p>
          <a:p>
            <a:pPr lvl="2"/>
            <a:r>
              <a:rPr lang="en-GB" sz="1200" b="0" i="0" kern="1200" dirty="0">
                <a:solidFill>
                  <a:schemeClr val="tx1"/>
                </a:solidFill>
                <a:effectLst/>
                <a:latin typeface="+mn-lt"/>
                <a:ea typeface="+mn-ea"/>
                <a:cs typeface="+mn-cs"/>
              </a:rPr>
              <a:t>The loop returns to the start of step 2 to evaluate the condition again.</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condition evaluates to false, and you exit the loop.</a:t>
            </a:r>
          </a:p>
          <a:p>
            <a:r>
              <a:rPr lang="en-GB" sz="1200" b="0" i="0" kern="1200" dirty="0">
                <a:solidFill>
                  <a:schemeClr val="tx1"/>
                </a:solidFill>
                <a:effectLst/>
                <a:latin typeface="+mn-lt"/>
                <a:ea typeface="+mn-ea"/>
                <a:cs typeface="+mn-cs"/>
              </a:rPr>
              <a:t>Note that, if the initial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body of the loop doesn't run even once.</a:t>
            </a:r>
          </a:p>
          <a:p>
            <a:r>
              <a:rPr lang="en-GB" sz="1200" b="0" i="0" kern="1200" dirty="0">
                <a:solidFill>
                  <a:schemeClr val="tx1"/>
                </a:solidFill>
                <a:effectLst/>
                <a:latin typeface="+mn-lt"/>
                <a:ea typeface="+mn-ea"/>
                <a:cs typeface="+mn-cs"/>
              </a:rPr>
              <a:t>Every for statement defines initializer, condition, and iterator sections. These sections usually determine how many times the loop iterates.</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sections serve the following purposes.</a:t>
            </a:r>
          </a:p>
          <a:p>
            <a:r>
              <a:rPr lang="en-GB" sz="1200" b="0" i="0" kern="1200" dirty="0">
                <a:solidFill>
                  <a:schemeClr val="tx1"/>
                </a:solidFill>
                <a:effectLst/>
                <a:latin typeface="+mn-lt"/>
                <a:ea typeface="+mn-ea"/>
                <a:cs typeface="+mn-cs"/>
              </a:rPr>
              <a:t>The initializer section sets the initial conditions. The statements in this section run only once, before you enter the loop. The section can contain only one of the following two options.</a:t>
            </a:r>
          </a:p>
          <a:p>
            <a:pPr lvl="1"/>
            <a:r>
              <a:rPr lang="en-GB" sz="1200" b="0" i="0" kern="1200" dirty="0">
                <a:solidFill>
                  <a:schemeClr val="tx1"/>
                </a:solidFill>
                <a:effectLst/>
                <a:latin typeface="+mn-lt"/>
                <a:ea typeface="+mn-ea"/>
                <a:cs typeface="+mn-cs"/>
              </a:rPr>
              <a:t>The declaration and initialization of a local loop variable, as the first example shows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 1). The variable is local to the loop and can't be accessed from outside the loop.</a:t>
            </a:r>
          </a:p>
          <a:p>
            <a:pPr lvl="1"/>
            <a:r>
              <a:rPr lang="en-GB" sz="1200" b="0" i="0" kern="1200" dirty="0">
                <a:solidFill>
                  <a:schemeClr val="tx1"/>
                </a:solidFill>
                <a:effectLst/>
                <a:latin typeface="+mn-lt"/>
                <a:ea typeface="+mn-ea"/>
                <a:cs typeface="+mn-cs"/>
              </a:rPr>
              <a:t>Zero or more statement </a:t>
            </a:r>
            <a:r>
              <a:rPr lang="en-GB" sz="1200" b="0" i="0" kern="1200" dirty="0" err="1">
                <a:solidFill>
                  <a:schemeClr val="tx1"/>
                </a:solidFill>
                <a:effectLst/>
                <a:latin typeface="+mn-lt"/>
                <a:ea typeface="+mn-ea"/>
                <a:cs typeface="+mn-cs"/>
              </a:rPr>
              <a:t>expressons</a:t>
            </a:r>
            <a:r>
              <a:rPr lang="en-GB" sz="1200" b="0" i="0" kern="1200" dirty="0">
                <a:solidFill>
                  <a:schemeClr val="tx1"/>
                </a:solidFill>
                <a:effectLst/>
                <a:latin typeface="+mn-lt"/>
                <a:ea typeface="+mn-ea"/>
                <a:cs typeface="+mn-cs"/>
              </a:rPr>
              <a:t> from the following list, separated by commas.</a:t>
            </a:r>
          </a:p>
          <a:p>
            <a:pPr lvl="2"/>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2"/>
            <a:r>
              <a:rPr lang="en-GB" sz="1200" b="0" i="0" kern="1200" dirty="0">
                <a:solidFill>
                  <a:schemeClr val="tx1"/>
                </a:solidFill>
                <a:effectLst/>
                <a:latin typeface="+mn-lt"/>
                <a:ea typeface="+mn-ea"/>
                <a:cs typeface="+mn-cs"/>
              </a:rPr>
              <a:t>invocation of a method</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2"/>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condition section contains a </a:t>
            </a:r>
            <a:r>
              <a:rPr lang="en-GB" sz="1200" b="0" i="0" kern="1200" dirty="0" err="1">
                <a:solidFill>
                  <a:schemeClr val="tx1"/>
                </a:solidFill>
                <a:effectLst/>
                <a:latin typeface="+mn-lt"/>
                <a:ea typeface="+mn-ea"/>
                <a:cs typeface="+mn-cs"/>
              </a:rPr>
              <a:t>boolean</a:t>
            </a:r>
            <a:r>
              <a:rPr lang="en-GB" sz="1200" b="0" i="0" kern="1200" dirty="0">
                <a:solidFill>
                  <a:schemeClr val="tx1"/>
                </a:solidFill>
                <a:effectLst/>
                <a:latin typeface="+mn-lt"/>
                <a:ea typeface="+mn-ea"/>
                <a:cs typeface="+mn-cs"/>
              </a:rPr>
              <a:t> expression that’s evaluated to determine whether the loop should exit or should run again.</a:t>
            </a:r>
          </a:p>
          <a:p>
            <a:r>
              <a:rPr lang="en-GB" sz="1200" b="0" i="0" kern="1200" dirty="0">
                <a:solidFill>
                  <a:schemeClr val="tx1"/>
                </a:solidFill>
                <a:effectLst/>
                <a:latin typeface="+mn-lt"/>
                <a:ea typeface="+mn-ea"/>
                <a:cs typeface="+mn-cs"/>
              </a:rPr>
              <a:t>The iterator section defines what happens after each iteration of the body of the loop. The iterator section contains zero or more of the following statement expressions, separated by commas:</a:t>
            </a:r>
          </a:p>
          <a:p>
            <a:pPr lvl="1"/>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1"/>
            <a:r>
              <a:rPr lang="en-GB" sz="1200" b="0" i="0" kern="1200" dirty="0">
                <a:solidFill>
                  <a:schemeClr val="tx1"/>
                </a:solidFill>
                <a:effectLst/>
                <a:latin typeface="+mn-lt"/>
                <a:ea typeface="+mn-ea"/>
                <a:cs typeface="+mn-cs"/>
              </a:rPr>
              <a:t>invocation of a method</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1"/>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body of the loop consists of a statement, an empty statement, or a block of statements, which you create by enclosing zero or more statements in braces.</a:t>
            </a:r>
          </a:p>
          <a:p>
            <a:r>
              <a:rPr lang="en-GB" sz="1200" b="0" i="0" kern="1200" dirty="0">
                <a:solidFill>
                  <a:schemeClr val="tx1"/>
                </a:solidFill>
                <a:effectLst/>
                <a:latin typeface="+mn-lt"/>
                <a:ea typeface="+mn-ea"/>
                <a:cs typeface="+mn-cs"/>
              </a:rPr>
              <a:t>You can break out of a for loop by using the </a:t>
            </a:r>
            <a:r>
              <a:rPr lang="en-GB" sz="1200" b="0" i="0" u="none" strike="noStrike" kern="1200" dirty="0">
                <a:solidFill>
                  <a:schemeClr val="tx1"/>
                </a:solidFill>
                <a:effectLst/>
                <a:latin typeface="+mn-lt"/>
                <a:ea typeface="+mn-ea"/>
                <a:cs typeface="+mn-cs"/>
                <a:hlinkClick r:id="rId8"/>
              </a:rPr>
              <a:t>break</a:t>
            </a:r>
            <a:r>
              <a:rPr lang="en-GB" sz="1200" b="0" i="0" kern="1200" dirty="0">
                <a:solidFill>
                  <a:schemeClr val="tx1"/>
                </a:solidFill>
                <a:effectLst/>
                <a:latin typeface="+mn-lt"/>
                <a:ea typeface="+mn-ea"/>
                <a:cs typeface="+mn-cs"/>
              </a:rPr>
              <a:t> keyword, or you can step to the next iteration by using the </a:t>
            </a:r>
            <a:r>
              <a:rPr lang="en-GB" sz="1200" b="0" i="0" u="none" strike="noStrike" kern="1200" dirty="0">
                <a:solidFill>
                  <a:schemeClr val="tx1"/>
                </a:solidFill>
                <a:effectLst/>
                <a:latin typeface="+mn-lt"/>
                <a:ea typeface="+mn-ea"/>
                <a:cs typeface="+mn-cs"/>
                <a:hlinkClick r:id="rId9"/>
              </a:rPr>
              <a:t>continue</a:t>
            </a:r>
            <a:r>
              <a:rPr lang="en-GB" sz="1200" b="0" i="0" kern="1200" dirty="0">
                <a:solidFill>
                  <a:schemeClr val="tx1"/>
                </a:solidFill>
                <a:effectLst/>
                <a:latin typeface="+mn-lt"/>
                <a:ea typeface="+mn-ea"/>
                <a:cs typeface="+mn-cs"/>
              </a:rPr>
              <a:t> keyword. You also can exit any loop by using a </a:t>
            </a:r>
            <a:r>
              <a:rPr lang="en-GB" sz="1200" b="0" i="0" u="none" strike="noStrike" kern="1200" dirty="0" err="1">
                <a:solidFill>
                  <a:schemeClr val="tx1"/>
                </a:solidFill>
                <a:effectLst/>
                <a:latin typeface="+mn-lt"/>
                <a:ea typeface="+mn-ea"/>
                <a:cs typeface="+mn-cs"/>
                <a:hlinkClick r:id="rId10"/>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2"/>
              </a:rPr>
              <a:t>throw</a:t>
            </a:r>
            <a:r>
              <a:rPr lang="en-GB" sz="1200" b="0" i="0" kern="1200" dirty="0">
                <a:solidFill>
                  <a:schemeClr val="tx1"/>
                </a:solidFill>
                <a:effectLst/>
                <a:latin typeface="+mn-lt"/>
                <a:ea typeface="+mn-ea"/>
                <a:cs typeface="+mn-cs"/>
              </a:rPr>
              <a:t> statement.</a:t>
            </a:r>
          </a:p>
          <a:p>
            <a:r>
              <a:rPr lang="en-GB" sz="1200" b="0" i="0" kern="1200" dirty="0">
                <a:solidFill>
                  <a:schemeClr val="tx1"/>
                </a:solidFill>
                <a:effectLst/>
                <a:latin typeface="+mn-lt"/>
                <a:ea typeface="+mn-ea"/>
                <a:cs typeface="+mn-cs"/>
              </a:rPr>
              <a:t>The first example in this topic shows the most typical kind of for loop, which makes the following choices for the sections.</a:t>
            </a:r>
          </a:p>
          <a:p>
            <a:r>
              <a:rPr lang="en-GB" sz="1200" b="0" i="0" kern="1200" dirty="0">
                <a:solidFill>
                  <a:schemeClr val="tx1"/>
                </a:solidFill>
                <a:effectLst/>
                <a:latin typeface="+mn-lt"/>
                <a:ea typeface="+mn-ea"/>
                <a:cs typeface="+mn-cs"/>
              </a:rPr>
              <a:t>The initializer declares and initializes a local loop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that maintains a count of the iterations of the loop.</a:t>
            </a:r>
          </a:p>
          <a:p>
            <a:r>
              <a:rPr lang="en-GB" sz="1200" b="0" i="0" kern="1200" dirty="0">
                <a:solidFill>
                  <a:schemeClr val="tx1"/>
                </a:solidFill>
                <a:effectLst/>
                <a:latin typeface="+mn-lt"/>
                <a:ea typeface="+mn-ea"/>
                <a:cs typeface="+mn-cs"/>
              </a:rPr>
              <a:t>The condition checks the value of the loop variable against a known final value, 5.</a:t>
            </a:r>
          </a:p>
          <a:p>
            <a:r>
              <a:rPr lang="en-GB" sz="1200" b="0" i="0" kern="1200" dirty="0">
                <a:solidFill>
                  <a:schemeClr val="tx1"/>
                </a:solidFill>
                <a:effectLst/>
                <a:latin typeface="+mn-lt"/>
                <a:ea typeface="+mn-ea"/>
                <a:cs typeface="+mn-cs"/>
              </a:rPr>
              <a:t>The iterator section uses a postfix increment statement,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to tally each iteration of the loop.</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423F5A-E5E3-4EF1-A418-18E93E4B7FFA}" type="slidenum">
              <a:rPr lang="en-PH" smtClean="0"/>
              <a:t>138</a:t>
            </a:fld>
            <a:endParaRPr lang="en-PH"/>
          </a:p>
        </p:txBody>
      </p:sp>
    </p:spTree>
    <p:extLst>
      <p:ext uri="{BB962C8B-B14F-4D97-AF65-F5344CB8AC3E}">
        <p14:creationId xmlns:p14="http://schemas.microsoft.com/office/powerpoint/2010/main" val="1945013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Features of the Common Language Runtime</a:t>
            </a:r>
          </a:p>
          <a:p>
            <a:r>
              <a:rPr lang="en-GB" sz="1200" b="0" i="0" kern="1200" dirty="0">
                <a:solidFill>
                  <a:schemeClr val="tx1"/>
                </a:solidFill>
                <a:effectLst/>
                <a:latin typeface="+mn-lt"/>
                <a:ea typeface="+mn-ea"/>
                <a:cs typeface="+mn-cs"/>
              </a:rPr>
              <a:t>The common language runtime manages memory, thread execution, code execution, code safety verification, compilation, and other system services. These features are intrinsic to the managed code that runs on the common language runtime.</a:t>
            </a:r>
          </a:p>
          <a:p>
            <a:r>
              <a:rPr lang="en-GB" sz="1200" b="0" i="0" kern="1200" dirty="0">
                <a:solidFill>
                  <a:schemeClr val="tx1"/>
                </a:solidFill>
                <a:effectLst/>
                <a:latin typeface="+mn-lt"/>
                <a:ea typeface="+mn-ea"/>
                <a:cs typeface="+mn-cs"/>
              </a:rPr>
              <a:t>With regards to security, managed components are awarded varying degrees of trust, depending on a number of factors that include their origin (such as the Internet, enterprise network, or local computer). This means that a managed component might or might not be able to perform file-access operations, registry-access operations, or other sensitive functions, even if it is being used in the same active application.</a:t>
            </a:r>
          </a:p>
          <a:p>
            <a:r>
              <a:rPr lang="en-GB" sz="1200" b="0" i="0" kern="1200" dirty="0">
                <a:solidFill>
                  <a:schemeClr val="tx1"/>
                </a:solidFill>
                <a:effectLst/>
                <a:latin typeface="+mn-lt"/>
                <a:ea typeface="+mn-ea"/>
                <a:cs typeface="+mn-cs"/>
              </a:rPr>
              <a:t>The runtime enforces code access security. For example, users can trust that an executable embedded in a Web page can play an animation on screen or sing a song, but cannot access their personal data, file system, or network. The security features of the runtime thus enable legitimate Internet-deployed software to be exceptionally feature rich.</a:t>
            </a:r>
          </a:p>
          <a:p>
            <a:r>
              <a:rPr lang="en-GB" sz="1200" b="0" i="0" kern="1200" dirty="0">
                <a:solidFill>
                  <a:schemeClr val="tx1"/>
                </a:solidFill>
                <a:effectLst/>
                <a:latin typeface="+mn-lt"/>
                <a:ea typeface="+mn-ea"/>
                <a:cs typeface="+mn-cs"/>
              </a:rPr>
              <a:t>The runtime also enforces code robustness by implementing a strict type-and-code-verification infrastructure called the common type system (CTS). The CTS ensures that all managed code is self-describing. The various Microsoft and third-party language compilers generate managed code that conforms to the CTS. This means that managed code can consume other managed types and instances, while strictly enforcing type fidelity and type safety.</a:t>
            </a:r>
          </a:p>
          <a:p>
            <a:r>
              <a:rPr lang="en-GB" sz="1200" b="0" i="0" kern="1200" dirty="0">
                <a:solidFill>
                  <a:schemeClr val="tx1"/>
                </a:solidFill>
                <a:effectLst/>
                <a:latin typeface="+mn-lt"/>
                <a:ea typeface="+mn-ea"/>
                <a:cs typeface="+mn-cs"/>
              </a:rPr>
              <a:t>In addition, the managed environment of the runtime eliminates many common software issues. For example, the runtime automatically handles object layout and manages references to objects, releasing them when they are no longer being used. This automatic memory management resolves the two most common application errors, memory leaks and invalid memory references.</a:t>
            </a:r>
          </a:p>
          <a:p>
            <a:r>
              <a:rPr lang="en-GB" sz="1200" b="0" i="0" kern="1200" dirty="0">
                <a:solidFill>
                  <a:schemeClr val="tx1"/>
                </a:solidFill>
                <a:effectLst/>
                <a:latin typeface="+mn-lt"/>
                <a:ea typeface="+mn-ea"/>
                <a:cs typeface="+mn-cs"/>
              </a:rPr>
              <a:t>The runtime also accelerates developer productivity. For example, programmers can write applications in their development language of choice, yet take full advantage of the runtime, the class library, and components written in other languages by other developers. Any compiler vendor who chooses to target the runtime can do so. Language compilers that target the .NET Framework make the features of the .NET Framework available to existing code written in that language, greatly easing the migration process for existing applications.</a:t>
            </a:r>
          </a:p>
          <a:p>
            <a:r>
              <a:rPr lang="en-GB" sz="1200" b="0" i="0" kern="1200" dirty="0">
                <a:solidFill>
                  <a:schemeClr val="tx1"/>
                </a:solidFill>
                <a:effectLst/>
                <a:latin typeface="+mn-lt"/>
                <a:ea typeface="+mn-ea"/>
                <a:cs typeface="+mn-cs"/>
              </a:rPr>
              <a:t>While the runtime is designed for the software of the future, it also supports software of today and yesterday. Interoperability between managed and unmanaged code enables developers to continue to use necessary COM components and DLLs.</a:t>
            </a:r>
          </a:p>
          <a:p>
            <a:r>
              <a:rPr lang="en-GB" sz="1200" b="0" i="0" kern="1200" dirty="0">
                <a:solidFill>
                  <a:schemeClr val="tx1"/>
                </a:solidFill>
                <a:effectLst/>
                <a:latin typeface="+mn-lt"/>
                <a:ea typeface="+mn-ea"/>
                <a:cs typeface="+mn-cs"/>
              </a:rPr>
              <a:t>The runtime is designed to enhance performance. Although the common language runtime provides many standard runtime services, managed code is never interpreted. A feature called just-in-time (JIT) compiling enables all managed code to run in the native machine language of the system on which it is executing. Meanwhile, the memory manager removes the possibilities of fragmented memory and increases memory locality-of-reference to further increase performance.</a:t>
            </a:r>
          </a:p>
          <a:p>
            <a:r>
              <a:rPr lang="en-GB" sz="1200" b="0" i="0" kern="1200" dirty="0">
                <a:solidFill>
                  <a:schemeClr val="tx1"/>
                </a:solidFill>
                <a:effectLst/>
                <a:latin typeface="+mn-lt"/>
                <a:ea typeface="+mn-ea"/>
                <a:cs typeface="+mn-cs"/>
              </a:rPr>
              <a:t>Finally, the runtime can be hosted by high-performance, server-side applications, such as Microsoft SQL Server and Internet Information Services (IIS). This infrastructure enables you to use managed code to write your business logic, while still enjoying the superior performance of the industry's best enterprise servers that support runtime hosting.</a:t>
            </a:r>
          </a:p>
        </p:txBody>
      </p:sp>
      <p:sp>
        <p:nvSpPr>
          <p:cNvPr id="4" name="Slide Number Placeholder 3"/>
          <p:cNvSpPr>
            <a:spLocks noGrp="1"/>
          </p:cNvSpPr>
          <p:nvPr>
            <p:ph type="sldNum" sz="quarter" idx="10"/>
          </p:nvPr>
        </p:nvSpPr>
        <p:spPr/>
        <p:txBody>
          <a:bodyPr/>
          <a:lstStyle/>
          <a:p>
            <a:fld id="{9D423F5A-E5E3-4EF1-A418-18E93E4B7FFA}" type="slidenum">
              <a:rPr lang="en-PH" smtClean="0"/>
              <a:t>12</a:t>
            </a:fld>
            <a:endParaRPr lang="en-PH"/>
          </a:p>
        </p:txBody>
      </p:sp>
    </p:spTree>
    <p:extLst>
      <p:ext uri="{BB962C8B-B14F-4D97-AF65-F5344CB8AC3E}">
        <p14:creationId xmlns:p14="http://schemas.microsoft.com/office/powerpoint/2010/main" val="3079156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repeats a group of embedded statements for each element in an array or an object collection that implements the </a:t>
            </a:r>
            <a:r>
              <a:rPr lang="en-GB" sz="1200" b="0" i="0" u="none" strike="noStrike" kern="1200" dirty="0" err="1">
                <a:solidFill>
                  <a:schemeClr val="tx1"/>
                </a:solidFill>
                <a:effectLst/>
                <a:latin typeface="+mn-lt"/>
                <a:ea typeface="+mn-ea"/>
                <a:cs typeface="+mn-cs"/>
                <a:hlinkClick r:id="rId3"/>
              </a:rPr>
              <a:t>System.Collections.IEnumerable</a:t>
            </a:r>
            <a:r>
              <a:rPr lang="en-GB" sz="1200" b="0" i="0" kern="1200" dirty="0">
                <a:solidFill>
                  <a:schemeClr val="tx1"/>
                </a:solidFill>
                <a:effectLst/>
                <a:latin typeface="+mn-lt"/>
                <a:ea typeface="+mn-ea"/>
                <a:cs typeface="+mn-cs"/>
              </a:rPr>
              <a:t> or </a:t>
            </a:r>
            <a:r>
              <a:rPr lang="en-GB" sz="1200" b="0" i="0" u="none" strike="noStrike" kern="1200" dirty="0" err="1">
                <a:solidFill>
                  <a:schemeClr val="tx1"/>
                </a:solidFill>
                <a:effectLst/>
                <a:latin typeface="+mn-lt"/>
                <a:ea typeface="+mn-ea"/>
                <a:cs typeface="+mn-cs"/>
                <a:hlinkClick r:id="rId4"/>
              </a:rPr>
              <a:t>System.Collections.Generic.IEnumerable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is used to iterate through the collection to get the information that you want, but can not be used to add or remove items from the source collection to avoid unpredictable side effects. If you need to add or remove items from the source collection, use a </a:t>
            </a:r>
            <a:r>
              <a:rPr lang="en-GB" sz="1200" b="0" i="0" u="none" strike="noStrike" kern="1200" dirty="0">
                <a:solidFill>
                  <a:schemeClr val="tx1"/>
                </a:solidFill>
                <a:effectLst/>
                <a:latin typeface="+mn-lt"/>
                <a:ea typeface="+mn-ea"/>
                <a:cs typeface="+mn-cs"/>
                <a:hlinkClick r:id="rId5"/>
              </a:rPr>
              <a:t>for</a:t>
            </a:r>
            <a:r>
              <a:rPr lang="en-GB" sz="1200" b="0" i="0" kern="1200" dirty="0">
                <a:solidFill>
                  <a:schemeClr val="tx1"/>
                </a:solidFill>
                <a:effectLst/>
                <a:latin typeface="+mn-lt"/>
                <a:ea typeface="+mn-ea"/>
                <a:cs typeface="+mn-cs"/>
              </a:rPr>
              <a:t> loop.</a:t>
            </a:r>
          </a:p>
          <a:p>
            <a:r>
              <a:rPr lang="en-GB" sz="1200" b="0" i="0" kern="1200" dirty="0">
                <a:solidFill>
                  <a:schemeClr val="tx1"/>
                </a:solidFill>
                <a:effectLst/>
                <a:latin typeface="+mn-lt"/>
                <a:ea typeface="+mn-ea"/>
                <a:cs typeface="+mn-cs"/>
              </a:rPr>
              <a:t>The embedded statements continue to execute for each element in the array or collection. After the iteration has been completed for all the elements in the collection, control is transferred to the next statement following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a:t>
            </a:r>
          </a:p>
          <a:p>
            <a:r>
              <a:rPr lang="en-GB" sz="1200" b="0" i="0" kern="1200" dirty="0">
                <a:solidFill>
                  <a:schemeClr val="tx1"/>
                </a:solidFill>
                <a:effectLst/>
                <a:latin typeface="+mn-lt"/>
                <a:ea typeface="+mn-ea"/>
                <a:cs typeface="+mn-cs"/>
              </a:rPr>
              <a:t>At any point within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 you can break out of the loop by using the </a:t>
            </a:r>
            <a:r>
              <a:rPr lang="en-GB" sz="1200" b="0" i="0" u="none" strike="noStrike" kern="1200" dirty="0">
                <a:solidFill>
                  <a:schemeClr val="tx1"/>
                </a:solidFill>
                <a:effectLst/>
                <a:latin typeface="+mn-lt"/>
                <a:ea typeface="+mn-ea"/>
                <a:cs typeface="+mn-cs"/>
                <a:hlinkClick r:id="rId6"/>
              </a:rPr>
              <a:t>break</a:t>
            </a:r>
            <a:r>
              <a:rPr lang="en-GB" sz="1200" b="0" i="0" kern="1200" dirty="0">
                <a:solidFill>
                  <a:schemeClr val="tx1"/>
                </a:solidFill>
                <a:effectLst/>
                <a:latin typeface="+mn-lt"/>
                <a:ea typeface="+mn-ea"/>
                <a:cs typeface="+mn-cs"/>
              </a:rPr>
              <a:t> keyword, or step to the next iteration in the loop by using the </a:t>
            </a:r>
            <a:r>
              <a:rPr lang="en-GB" sz="1200" b="0" i="0" u="none" strike="noStrike" kern="1200" dirty="0">
                <a:solidFill>
                  <a:schemeClr val="tx1"/>
                </a:solidFill>
                <a:effectLst/>
                <a:latin typeface="+mn-lt"/>
                <a:ea typeface="+mn-ea"/>
                <a:cs typeface="+mn-cs"/>
                <a:hlinkClick r:id="rId7"/>
              </a:rPr>
              <a:t>continue</a:t>
            </a:r>
            <a:r>
              <a:rPr lang="en-GB" sz="1200" b="0" i="0" kern="1200" dirty="0">
                <a:solidFill>
                  <a:schemeClr val="tx1"/>
                </a:solidFill>
                <a:effectLst/>
                <a:latin typeface="+mn-lt"/>
                <a:ea typeface="+mn-ea"/>
                <a:cs typeface="+mn-cs"/>
              </a:rPr>
              <a:t> keyword.</a:t>
            </a:r>
          </a:p>
          <a:p>
            <a:r>
              <a:rPr lang="en-GB" sz="1200" b="0" i="0" kern="1200" dirty="0">
                <a:solidFill>
                  <a:schemeClr val="tx1"/>
                </a:solidFill>
                <a:effectLst/>
                <a:latin typeface="+mn-lt"/>
                <a:ea typeface="+mn-ea"/>
                <a:cs typeface="+mn-cs"/>
              </a:rPr>
              <a:t>A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loop can also be exited by the </a:t>
            </a:r>
            <a:r>
              <a:rPr lang="en-GB" sz="1200" b="0" i="0" u="none" strike="noStrike" kern="1200" dirty="0" err="1">
                <a:solidFill>
                  <a:schemeClr val="tx1"/>
                </a:solidFill>
                <a:effectLst/>
                <a:latin typeface="+mn-lt"/>
                <a:ea typeface="+mn-ea"/>
                <a:cs typeface="+mn-cs"/>
                <a:hlinkClick r:id="rId8"/>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139</a:t>
            </a:fld>
            <a:endParaRPr lang="en-PH"/>
          </a:p>
        </p:txBody>
      </p:sp>
    </p:spTree>
    <p:extLst>
      <p:ext uri="{BB962C8B-B14F-4D97-AF65-F5344CB8AC3E}">
        <p14:creationId xmlns:p14="http://schemas.microsoft.com/office/powerpoint/2010/main" val="29396376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repeats a group of embedded statements for each element in an array or an object collection that implements the </a:t>
            </a:r>
            <a:r>
              <a:rPr lang="en-GB" sz="1200" b="0" i="0" u="none" strike="noStrike" kern="1200" dirty="0" err="1">
                <a:solidFill>
                  <a:schemeClr val="tx1"/>
                </a:solidFill>
                <a:effectLst/>
                <a:latin typeface="+mn-lt"/>
                <a:ea typeface="+mn-ea"/>
                <a:cs typeface="+mn-cs"/>
                <a:hlinkClick r:id="rId3"/>
              </a:rPr>
              <a:t>System.Collections.IEnumerable</a:t>
            </a:r>
            <a:r>
              <a:rPr lang="en-GB" sz="1200" b="0" i="0" kern="1200" dirty="0">
                <a:solidFill>
                  <a:schemeClr val="tx1"/>
                </a:solidFill>
                <a:effectLst/>
                <a:latin typeface="+mn-lt"/>
                <a:ea typeface="+mn-ea"/>
                <a:cs typeface="+mn-cs"/>
              </a:rPr>
              <a:t> or </a:t>
            </a:r>
            <a:r>
              <a:rPr lang="en-GB" sz="1200" b="0" i="0" u="none" strike="noStrike" kern="1200" dirty="0" err="1">
                <a:solidFill>
                  <a:schemeClr val="tx1"/>
                </a:solidFill>
                <a:effectLst/>
                <a:latin typeface="+mn-lt"/>
                <a:ea typeface="+mn-ea"/>
                <a:cs typeface="+mn-cs"/>
                <a:hlinkClick r:id="rId4"/>
              </a:rPr>
              <a:t>System.Collections.Generic.IEnumerable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is used to iterate through the collection to get the information that you want, but can not be used to add or remove items from the source collection to avoid unpredictable side effects. If you need to add or remove items from the source collection, use a </a:t>
            </a:r>
            <a:r>
              <a:rPr lang="en-GB" sz="1200" b="0" i="0" u="none" strike="noStrike" kern="1200" dirty="0">
                <a:solidFill>
                  <a:schemeClr val="tx1"/>
                </a:solidFill>
                <a:effectLst/>
                <a:latin typeface="+mn-lt"/>
                <a:ea typeface="+mn-ea"/>
                <a:cs typeface="+mn-cs"/>
                <a:hlinkClick r:id="rId5"/>
              </a:rPr>
              <a:t>for</a:t>
            </a:r>
            <a:r>
              <a:rPr lang="en-GB" sz="1200" b="0" i="0" kern="1200" dirty="0">
                <a:solidFill>
                  <a:schemeClr val="tx1"/>
                </a:solidFill>
                <a:effectLst/>
                <a:latin typeface="+mn-lt"/>
                <a:ea typeface="+mn-ea"/>
                <a:cs typeface="+mn-cs"/>
              </a:rPr>
              <a:t> loop.</a:t>
            </a:r>
          </a:p>
          <a:p>
            <a:r>
              <a:rPr lang="en-GB" sz="1200" b="0" i="0" kern="1200" dirty="0">
                <a:solidFill>
                  <a:schemeClr val="tx1"/>
                </a:solidFill>
                <a:effectLst/>
                <a:latin typeface="+mn-lt"/>
                <a:ea typeface="+mn-ea"/>
                <a:cs typeface="+mn-cs"/>
              </a:rPr>
              <a:t>The embedded statements continue to execute for each element in the array or collection. After the iteration has been completed for all the elements in the collection, control is transferred to the next statement following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a:t>
            </a:r>
          </a:p>
          <a:p>
            <a:r>
              <a:rPr lang="en-GB" sz="1200" b="0" i="0" kern="1200" dirty="0">
                <a:solidFill>
                  <a:schemeClr val="tx1"/>
                </a:solidFill>
                <a:effectLst/>
                <a:latin typeface="+mn-lt"/>
                <a:ea typeface="+mn-ea"/>
                <a:cs typeface="+mn-cs"/>
              </a:rPr>
              <a:t>At any point within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 you can break out of the loop by using the </a:t>
            </a:r>
            <a:r>
              <a:rPr lang="en-GB" sz="1200" b="0" i="0" u="none" strike="noStrike" kern="1200" dirty="0">
                <a:solidFill>
                  <a:schemeClr val="tx1"/>
                </a:solidFill>
                <a:effectLst/>
                <a:latin typeface="+mn-lt"/>
                <a:ea typeface="+mn-ea"/>
                <a:cs typeface="+mn-cs"/>
                <a:hlinkClick r:id="rId6"/>
              </a:rPr>
              <a:t>break</a:t>
            </a:r>
            <a:r>
              <a:rPr lang="en-GB" sz="1200" b="0" i="0" kern="1200" dirty="0">
                <a:solidFill>
                  <a:schemeClr val="tx1"/>
                </a:solidFill>
                <a:effectLst/>
                <a:latin typeface="+mn-lt"/>
                <a:ea typeface="+mn-ea"/>
                <a:cs typeface="+mn-cs"/>
              </a:rPr>
              <a:t> keyword, or step to the next iteration in the loop by using the </a:t>
            </a:r>
            <a:r>
              <a:rPr lang="en-GB" sz="1200" b="0" i="0" u="none" strike="noStrike" kern="1200" dirty="0">
                <a:solidFill>
                  <a:schemeClr val="tx1"/>
                </a:solidFill>
                <a:effectLst/>
                <a:latin typeface="+mn-lt"/>
                <a:ea typeface="+mn-ea"/>
                <a:cs typeface="+mn-cs"/>
                <a:hlinkClick r:id="rId7"/>
              </a:rPr>
              <a:t>continue</a:t>
            </a:r>
            <a:r>
              <a:rPr lang="en-GB" sz="1200" b="0" i="0" kern="1200" dirty="0">
                <a:solidFill>
                  <a:schemeClr val="tx1"/>
                </a:solidFill>
                <a:effectLst/>
                <a:latin typeface="+mn-lt"/>
                <a:ea typeface="+mn-ea"/>
                <a:cs typeface="+mn-cs"/>
              </a:rPr>
              <a:t> keyword.</a:t>
            </a:r>
          </a:p>
          <a:p>
            <a:r>
              <a:rPr lang="en-GB" sz="1200" b="0" i="0" kern="1200" dirty="0">
                <a:solidFill>
                  <a:schemeClr val="tx1"/>
                </a:solidFill>
                <a:effectLst/>
                <a:latin typeface="+mn-lt"/>
                <a:ea typeface="+mn-ea"/>
                <a:cs typeface="+mn-cs"/>
              </a:rPr>
              <a:t>A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loop can also be exited by the </a:t>
            </a:r>
            <a:r>
              <a:rPr lang="en-GB" sz="1200" b="0" i="0" u="none" strike="noStrike" kern="1200" dirty="0" err="1">
                <a:solidFill>
                  <a:schemeClr val="tx1"/>
                </a:solidFill>
                <a:effectLst/>
                <a:latin typeface="+mn-lt"/>
                <a:ea typeface="+mn-ea"/>
                <a:cs typeface="+mn-cs"/>
                <a:hlinkClick r:id="rId8"/>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140</a:t>
            </a:fld>
            <a:endParaRPr lang="en-PH"/>
          </a:p>
        </p:txBody>
      </p:sp>
    </p:spTree>
    <p:extLst>
      <p:ext uri="{BB962C8B-B14F-4D97-AF65-F5344CB8AC3E}">
        <p14:creationId xmlns:p14="http://schemas.microsoft.com/office/powerpoint/2010/main" val="33724473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repeats a group of embedded statements for each element in an array or an object collection that implements the </a:t>
            </a:r>
            <a:r>
              <a:rPr lang="en-GB" sz="1200" b="0" i="0" u="none" strike="noStrike" kern="1200" dirty="0" err="1">
                <a:solidFill>
                  <a:schemeClr val="tx1"/>
                </a:solidFill>
                <a:effectLst/>
                <a:latin typeface="+mn-lt"/>
                <a:ea typeface="+mn-ea"/>
                <a:cs typeface="+mn-cs"/>
                <a:hlinkClick r:id="rId3"/>
              </a:rPr>
              <a:t>System.Collections.IEnumerable</a:t>
            </a:r>
            <a:r>
              <a:rPr lang="en-GB" sz="1200" b="0" i="0" kern="1200" dirty="0">
                <a:solidFill>
                  <a:schemeClr val="tx1"/>
                </a:solidFill>
                <a:effectLst/>
                <a:latin typeface="+mn-lt"/>
                <a:ea typeface="+mn-ea"/>
                <a:cs typeface="+mn-cs"/>
              </a:rPr>
              <a:t> or </a:t>
            </a:r>
            <a:r>
              <a:rPr lang="en-GB" sz="1200" b="0" i="0" u="none" strike="noStrike" kern="1200" dirty="0" err="1">
                <a:solidFill>
                  <a:schemeClr val="tx1"/>
                </a:solidFill>
                <a:effectLst/>
                <a:latin typeface="+mn-lt"/>
                <a:ea typeface="+mn-ea"/>
                <a:cs typeface="+mn-cs"/>
                <a:hlinkClick r:id="rId4"/>
              </a:rPr>
              <a:t>System.Collections.Generic.IEnumerable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is used to iterate through the collection to get the information that you want, but can not be used to add or remove items from the source collection to avoid unpredictable side effects. If you need to add or remove items from the source collection, use a </a:t>
            </a:r>
            <a:r>
              <a:rPr lang="en-GB" sz="1200" b="0" i="0" u="none" strike="noStrike" kern="1200" dirty="0">
                <a:solidFill>
                  <a:schemeClr val="tx1"/>
                </a:solidFill>
                <a:effectLst/>
                <a:latin typeface="+mn-lt"/>
                <a:ea typeface="+mn-ea"/>
                <a:cs typeface="+mn-cs"/>
                <a:hlinkClick r:id="rId5"/>
              </a:rPr>
              <a:t>for</a:t>
            </a:r>
            <a:r>
              <a:rPr lang="en-GB" sz="1200" b="0" i="0" kern="1200" dirty="0">
                <a:solidFill>
                  <a:schemeClr val="tx1"/>
                </a:solidFill>
                <a:effectLst/>
                <a:latin typeface="+mn-lt"/>
                <a:ea typeface="+mn-ea"/>
                <a:cs typeface="+mn-cs"/>
              </a:rPr>
              <a:t> loop.</a:t>
            </a:r>
          </a:p>
          <a:p>
            <a:r>
              <a:rPr lang="en-GB" sz="1200" b="0" i="0" kern="1200" dirty="0">
                <a:solidFill>
                  <a:schemeClr val="tx1"/>
                </a:solidFill>
                <a:effectLst/>
                <a:latin typeface="+mn-lt"/>
                <a:ea typeface="+mn-ea"/>
                <a:cs typeface="+mn-cs"/>
              </a:rPr>
              <a:t>The embedded statements continue to execute for each element in the array or collection. After the iteration has been completed for all the elements in the collection, control is transferred to the next statement following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a:t>
            </a:r>
          </a:p>
          <a:p>
            <a:r>
              <a:rPr lang="en-GB" sz="1200" b="0" i="0" kern="1200" dirty="0">
                <a:solidFill>
                  <a:schemeClr val="tx1"/>
                </a:solidFill>
                <a:effectLst/>
                <a:latin typeface="+mn-lt"/>
                <a:ea typeface="+mn-ea"/>
                <a:cs typeface="+mn-cs"/>
              </a:rPr>
              <a:t>At any point within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 you can break out of the loop by using the </a:t>
            </a:r>
            <a:r>
              <a:rPr lang="en-GB" sz="1200" b="0" i="0" u="none" strike="noStrike" kern="1200" dirty="0">
                <a:solidFill>
                  <a:schemeClr val="tx1"/>
                </a:solidFill>
                <a:effectLst/>
                <a:latin typeface="+mn-lt"/>
                <a:ea typeface="+mn-ea"/>
                <a:cs typeface="+mn-cs"/>
                <a:hlinkClick r:id="rId6"/>
              </a:rPr>
              <a:t>break</a:t>
            </a:r>
            <a:r>
              <a:rPr lang="en-GB" sz="1200" b="0" i="0" kern="1200" dirty="0">
                <a:solidFill>
                  <a:schemeClr val="tx1"/>
                </a:solidFill>
                <a:effectLst/>
                <a:latin typeface="+mn-lt"/>
                <a:ea typeface="+mn-ea"/>
                <a:cs typeface="+mn-cs"/>
              </a:rPr>
              <a:t> keyword, or step to the next iteration in the loop by using the </a:t>
            </a:r>
            <a:r>
              <a:rPr lang="en-GB" sz="1200" b="0" i="0" u="none" strike="noStrike" kern="1200" dirty="0">
                <a:solidFill>
                  <a:schemeClr val="tx1"/>
                </a:solidFill>
                <a:effectLst/>
                <a:latin typeface="+mn-lt"/>
                <a:ea typeface="+mn-ea"/>
                <a:cs typeface="+mn-cs"/>
                <a:hlinkClick r:id="rId7"/>
              </a:rPr>
              <a:t>continue</a:t>
            </a:r>
            <a:r>
              <a:rPr lang="en-GB" sz="1200" b="0" i="0" kern="1200" dirty="0">
                <a:solidFill>
                  <a:schemeClr val="tx1"/>
                </a:solidFill>
                <a:effectLst/>
                <a:latin typeface="+mn-lt"/>
                <a:ea typeface="+mn-ea"/>
                <a:cs typeface="+mn-cs"/>
              </a:rPr>
              <a:t> keyword.</a:t>
            </a:r>
          </a:p>
          <a:p>
            <a:r>
              <a:rPr lang="en-GB" sz="1200" b="0" i="0" kern="1200" dirty="0">
                <a:solidFill>
                  <a:schemeClr val="tx1"/>
                </a:solidFill>
                <a:effectLst/>
                <a:latin typeface="+mn-lt"/>
                <a:ea typeface="+mn-ea"/>
                <a:cs typeface="+mn-cs"/>
              </a:rPr>
              <a:t>A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loop can also be exited by the </a:t>
            </a:r>
            <a:r>
              <a:rPr lang="en-GB" sz="1200" b="0" i="0" u="none" strike="noStrike" kern="1200" dirty="0" err="1">
                <a:solidFill>
                  <a:schemeClr val="tx1"/>
                </a:solidFill>
                <a:effectLst/>
                <a:latin typeface="+mn-lt"/>
                <a:ea typeface="+mn-ea"/>
                <a:cs typeface="+mn-cs"/>
                <a:hlinkClick r:id="rId8"/>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141</a:t>
            </a:fld>
            <a:endParaRPr lang="en-PH"/>
          </a:p>
        </p:txBody>
      </p:sp>
    </p:spTree>
    <p:extLst>
      <p:ext uri="{BB962C8B-B14F-4D97-AF65-F5344CB8AC3E}">
        <p14:creationId xmlns:p14="http://schemas.microsoft.com/office/powerpoint/2010/main" val="3267480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repeats a group of embedded statements for each element in an array or an object collection that implements the </a:t>
            </a:r>
            <a:r>
              <a:rPr lang="en-GB" sz="1200" b="0" i="0" u="none" strike="noStrike" kern="1200" dirty="0" err="1">
                <a:solidFill>
                  <a:schemeClr val="tx1"/>
                </a:solidFill>
                <a:effectLst/>
                <a:latin typeface="+mn-lt"/>
                <a:ea typeface="+mn-ea"/>
                <a:cs typeface="+mn-cs"/>
                <a:hlinkClick r:id="rId3"/>
              </a:rPr>
              <a:t>System.Collections.IEnumerable</a:t>
            </a:r>
            <a:r>
              <a:rPr lang="en-GB" sz="1200" b="0" i="0" kern="1200" dirty="0">
                <a:solidFill>
                  <a:schemeClr val="tx1"/>
                </a:solidFill>
                <a:effectLst/>
                <a:latin typeface="+mn-lt"/>
                <a:ea typeface="+mn-ea"/>
                <a:cs typeface="+mn-cs"/>
              </a:rPr>
              <a:t> or </a:t>
            </a:r>
            <a:r>
              <a:rPr lang="en-GB" sz="1200" b="0" i="0" u="none" strike="noStrike" kern="1200" dirty="0" err="1">
                <a:solidFill>
                  <a:schemeClr val="tx1"/>
                </a:solidFill>
                <a:effectLst/>
                <a:latin typeface="+mn-lt"/>
                <a:ea typeface="+mn-ea"/>
                <a:cs typeface="+mn-cs"/>
                <a:hlinkClick r:id="rId4"/>
              </a:rPr>
              <a:t>System.Collections.Generic.IEnumerable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is used to iterate through the collection to get the information that you want, but can not be used to add or remove items from the source collection to avoid unpredictable side effects. If you need to add or remove items from the source collection, use a </a:t>
            </a:r>
            <a:r>
              <a:rPr lang="en-GB" sz="1200" b="0" i="0" u="none" strike="noStrike" kern="1200" dirty="0">
                <a:solidFill>
                  <a:schemeClr val="tx1"/>
                </a:solidFill>
                <a:effectLst/>
                <a:latin typeface="+mn-lt"/>
                <a:ea typeface="+mn-ea"/>
                <a:cs typeface="+mn-cs"/>
                <a:hlinkClick r:id="rId5"/>
              </a:rPr>
              <a:t>for</a:t>
            </a:r>
            <a:r>
              <a:rPr lang="en-GB" sz="1200" b="0" i="0" kern="1200" dirty="0">
                <a:solidFill>
                  <a:schemeClr val="tx1"/>
                </a:solidFill>
                <a:effectLst/>
                <a:latin typeface="+mn-lt"/>
                <a:ea typeface="+mn-ea"/>
                <a:cs typeface="+mn-cs"/>
              </a:rPr>
              <a:t> loop.</a:t>
            </a:r>
          </a:p>
          <a:p>
            <a:r>
              <a:rPr lang="en-GB" sz="1200" b="0" i="0" kern="1200" dirty="0">
                <a:solidFill>
                  <a:schemeClr val="tx1"/>
                </a:solidFill>
                <a:effectLst/>
                <a:latin typeface="+mn-lt"/>
                <a:ea typeface="+mn-ea"/>
                <a:cs typeface="+mn-cs"/>
              </a:rPr>
              <a:t>The embedded statements continue to execute for each element in the array or collection. After the iteration has been completed for all the elements in the collection, control is transferred to the next statement following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a:t>
            </a:r>
          </a:p>
          <a:p>
            <a:r>
              <a:rPr lang="en-GB" sz="1200" b="0" i="0" kern="1200" dirty="0">
                <a:solidFill>
                  <a:schemeClr val="tx1"/>
                </a:solidFill>
                <a:effectLst/>
                <a:latin typeface="+mn-lt"/>
                <a:ea typeface="+mn-ea"/>
                <a:cs typeface="+mn-cs"/>
              </a:rPr>
              <a:t>At any point within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 you can break out of the loop by using the </a:t>
            </a:r>
            <a:r>
              <a:rPr lang="en-GB" sz="1200" b="0" i="0" u="none" strike="noStrike" kern="1200" dirty="0">
                <a:solidFill>
                  <a:schemeClr val="tx1"/>
                </a:solidFill>
                <a:effectLst/>
                <a:latin typeface="+mn-lt"/>
                <a:ea typeface="+mn-ea"/>
                <a:cs typeface="+mn-cs"/>
                <a:hlinkClick r:id="rId6"/>
              </a:rPr>
              <a:t>break</a:t>
            </a:r>
            <a:r>
              <a:rPr lang="en-GB" sz="1200" b="0" i="0" kern="1200" dirty="0">
                <a:solidFill>
                  <a:schemeClr val="tx1"/>
                </a:solidFill>
                <a:effectLst/>
                <a:latin typeface="+mn-lt"/>
                <a:ea typeface="+mn-ea"/>
                <a:cs typeface="+mn-cs"/>
              </a:rPr>
              <a:t> keyword, or step to the next iteration in the loop by using the </a:t>
            </a:r>
            <a:r>
              <a:rPr lang="en-GB" sz="1200" b="0" i="0" u="none" strike="noStrike" kern="1200" dirty="0">
                <a:solidFill>
                  <a:schemeClr val="tx1"/>
                </a:solidFill>
                <a:effectLst/>
                <a:latin typeface="+mn-lt"/>
                <a:ea typeface="+mn-ea"/>
                <a:cs typeface="+mn-cs"/>
                <a:hlinkClick r:id="rId7"/>
              </a:rPr>
              <a:t>continue</a:t>
            </a:r>
            <a:r>
              <a:rPr lang="en-GB" sz="1200" b="0" i="0" kern="1200" dirty="0">
                <a:solidFill>
                  <a:schemeClr val="tx1"/>
                </a:solidFill>
                <a:effectLst/>
                <a:latin typeface="+mn-lt"/>
                <a:ea typeface="+mn-ea"/>
                <a:cs typeface="+mn-cs"/>
              </a:rPr>
              <a:t> keyword.</a:t>
            </a:r>
          </a:p>
          <a:p>
            <a:r>
              <a:rPr lang="en-GB" sz="1200" b="0" i="0" kern="1200" dirty="0">
                <a:solidFill>
                  <a:schemeClr val="tx1"/>
                </a:solidFill>
                <a:effectLst/>
                <a:latin typeface="+mn-lt"/>
                <a:ea typeface="+mn-ea"/>
                <a:cs typeface="+mn-cs"/>
              </a:rPr>
              <a:t>A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loop can also be exited by the </a:t>
            </a:r>
            <a:r>
              <a:rPr lang="en-GB" sz="1200" b="0" i="0" u="none" strike="noStrike" kern="1200" dirty="0" err="1">
                <a:solidFill>
                  <a:schemeClr val="tx1"/>
                </a:solidFill>
                <a:effectLst/>
                <a:latin typeface="+mn-lt"/>
                <a:ea typeface="+mn-ea"/>
                <a:cs typeface="+mn-cs"/>
                <a:hlinkClick r:id="rId8"/>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142</a:t>
            </a:fld>
            <a:endParaRPr lang="en-PH"/>
          </a:p>
        </p:txBody>
      </p:sp>
    </p:spTree>
    <p:extLst>
      <p:ext uri="{BB962C8B-B14F-4D97-AF65-F5344CB8AC3E}">
        <p14:creationId xmlns:p14="http://schemas.microsoft.com/office/powerpoint/2010/main" val="28157907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repeats a group of embedded statements for each element in an array or an object collection that implements the </a:t>
            </a:r>
            <a:r>
              <a:rPr lang="en-GB" sz="1200" b="0" i="0" u="none" strike="noStrike" kern="1200" dirty="0" err="1">
                <a:solidFill>
                  <a:schemeClr val="tx1"/>
                </a:solidFill>
                <a:effectLst/>
                <a:latin typeface="+mn-lt"/>
                <a:ea typeface="+mn-ea"/>
                <a:cs typeface="+mn-cs"/>
                <a:hlinkClick r:id="rId3"/>
              </a:rPr>
              <a:t>System.Collections.IEnumerable</a:t>
            </a:r>
            <a:r>
              <a:rPr lang="en-GB" sz="1200" b="0" i="0" kern="1200" dirty="0">
                <a:solidFill>
                  <a:schemeClr val="tx1"/>
                </a:solidFill>
                <a:effectLst/>
                <a:latin typeface="+mn-lt"/>
                <a:ea typeface="+mn-ea"/>
                <a:cs typeface="+mn-cs"/>
              </a:rPr>
              <a:t> or </a:t>
            </a:r>
            <a:r>
              <a:rPr lang="en-GB" sz="1200" b="0" i="0" u="none" strike="noStrike" kern="1200" dirty="0" err="1">
                <a:solidFill>
                  <a:schemeClr val="tx1"/>
                </a:solidFill>
                <a:effectLst/>
                <a:latin typeface="+mn-lt"/>
                <a:ea typeface="+mn-ea"/>
                <a:cs typeface="+mn-cs"/>
                <a:hlinkClick r:id="rId4"/>
              </a:rPr>
              <a:t>System.Collections.Generic.IEnumerable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is used to iterate through the collection to get the information that you want, but can not be used to add or remove items from the source collection to avoid unpredictable side effects. If you need to add or remove items from the source collection, use a </a:t>
            </a:r>
            <a:r>
              <a:rPr lang="en-GB" sz="1200" b="0" i="0" u="none" strike="noStrike" kern="1200" dirty="0">
                <a:solidFill>
                  <a:schemeClr val="tx1"/>
                </a:solidFill>
                <a:effectLst/>
                <a:latin typeface="+mn-lt"/>
                <a:ea typeface="+mn-ea"/>
                <a:cs typeface="+mn-cs"/>
                <a:hlinkClick r:id="rId5"/>
              </a:rPr>
              <a:t>for</a:t>
            </a:r>
            <a:r>
              <a:rPr lang="en-GB" sz="1200" b="0" i="0" kern="1200" dirty="0">
                <a:solidFill>
                  <a:schemeClr val="tx1"/>
                </a:solidFill>
                <a:effectLst/>
                <a:latin typeface="+mn-lt"/>
                <a:ea typeface="+mn-ea"/>
                <a:cs typeface="+mn-cs"/>
              </a:rPr>
              <a:t> loop.</a:t>
            </a:r>
          </a:p>
          <a:p>
            <a:r>
              <a:rPr lang="en-GB" sz="1200" b="0" i="0" kern="1200" dirty="0">
                <a:solidFill>
                  <a:schemeClr val="tx1"/>
                </a:solidFill>
                <a:effectLst/>
                <a:latin typeface="+mn-lt"/>
                <a:ea typeface="+mn-ea"/>
                <a:cs typeface="+mn-cs"/>
              </a:rPr>
              <a:t>The embedded statements continue to execute for each element in the array or collection. After the iteration has been completed for all the elements in the collection, control is transferred to the next statement following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a:t>
            </a:r>
          </a:p>
          <a:p>
            <a:r>
              <a:rPr lang="en-GB" sz="1200" b="0" i="0" kern="1200" dirty="0">
                <a:solidFill>
                  <a:schemeClr val="tx1"/>
                </a:solidFill>
                <a:effectLst/>
                <a:latin typeface="+mn-lt"/>
                <a:ea typeface="+mn-ea"/>
                <a:cs typeface="+mn-cs"/>
              </a:rPr>
              <a:t>At any point within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 you can break out of the loop by using the </a:t>
            </a:r>
            <a:r>
              <a:rPr lang="en-GB" sz="1200" b="0" i="0" u="none" strike="noStrike" kern="1200" dirty="0">
                <a:solidFill>
                  <a:schemeClr val="tx1"/>
                </a:solidFill>
                <a:effectLst/>
                <a:latin typeface="+mn-lt"/>
                <a:ea typeface="+mn-ea"/>
                <a:cs typeface="+mn-cs"/>
                <a:hlinkClick r:id="rId6"/>
              </a:rPr>
              <a:t>break</a:t>
            </a:r>
            <a:r>
              <a:rPr lang="en-GB" sz="1200" b="0" i="0" kern="1200" dirty="0">
                <a:solidFill>
                  <a:schemeClr val="tx1"/>
                </a:solidFill>
                <a:effectLst/>
                <a:latin typeface="+mn-lt"/>
                <a:ea typeface="+mn-ea"/>
                <a:cs typeface="+mn-cs"/>
              </a:rPr>
              <a:t> keyword, or step to the next iteration in the loop by using the </a:t>
            </a:r>
            <a:r>
              <a:rPr lang="en-GB" sz="1200" b="0" i="0" u="none" strike="noStrike" kern="1200" dirty="0">
                <a:solidFill>
                  <a:schemeClr val="tx1"/>
                </a:solidFill>
                <a:effectLst/>
                <a:latin typeface="+mn-lt"/>
                <a:ea typeface="+mn-ea"/>
                <a:cs typeface="+mn-cs"/>
                <a:hlinkClick r:id="rId7"/>
              </a:rPr>
              <a:t>continue</a:t>
            </a:r>
            <a:r>
              <a:rPr lang="en-GB" sz="1200" b="0" i="0" kern="1200" dirty="0">
                <a:solidFill>
                  <a:schemeClr val="tx1"/>
                </a:solidFill>
                <a:effectLst/>
                <a:latin typeface="+mn-lt"/>
                <a:ea typeface="+mn-ea"/>
                <a:cs typeface="+mn-cs"/>
              </a:rPr>
              <a:t> keyword.</a:t>
            </a:r>
          </a:p>
          <a:p>
            <a:r>
              <a:rPr lang="en-GB" sz="1200" b="0" i="0" kern="1200" dirty="0">
                <a:solidFill>
                  <a:schemeClr val="tx1"/>
                </a:solidFill>
                <a:effectLst/>
                <a:latin typeface="+mn-lt"/>
                <a:ea typeface="+mn-ea"/>
                <a:cs typeface="+mn-cs"/>
              </a:rPr>
              <a:t>A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loop can also be exited by the </a:t>
            </a:r>
            <a:r>
              <a:rPr lang="en-GB" sz="1200" b="0" i="0" u="none" strike="noStrike" kern="1200" dirty="0" err="1">
                <a:solidFill>
                  <a:schemeClr val="tx1"/>
                </a:solidFill>
                <a:effectLst/>
                <a:latin typeface="+mn-lt"/>
                <a:ea typeface="+mn-ea"/>
                <a:cs typeface="+mn-cs"/>
                <a:hlinkClick r:id="rId8"/>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143</a:t>
            </a:fld>
            <a:endParaRPr lang="en-PH"/>
          </a:p>
        </p:txBody>
      </p:sp>
    </p:spTree>
    <p:extLst>
      <p:ext uri="{BB962C8B-B14F-4D97-AF65-F5344CB8AC3E}">
        <p14:creationId xmlns:p14="http://schemas.microsoft.com/office/powerpoint/2010/main" val="2882680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NET Framework Class Library</a:t>
            </a:r>
          </a:p>
          <a:p>
            <a:r>
              <a:rPr lang="en-GB" sz="1200" b="0" i="0" kern="1200" dirty="0">
                <a:solidFill>
                  <a:schemeClr val="tx1"/>
                </a:solidFill>
                <a:effectLst/>
                <a:latin typeface="+mn-lt"/>
                <a:ea typeface="+mn-ea"/>
                <a:cs typeface="+mn-cs"/>
              </a:rPr>
              <a:t>The .NET Framework class library is a collection of reusable types that tightly integrate with the common language runtime. The class library is object oriented, providing types from which your own managed code can derive functionality. This not only makes the .NET Framework types easy to use, but also reduces the time associated with learning new features of the .NET Framework. In addition, third-party components can integrate seamlessly with classes in the .NET Framework.</a:t>
            </a:r>
          </a:p>
          <a:p>
            <a:r>
              <a:rPr lang="en-GB" sz="1200" b="0" i="0" kern="1200" dirty="0">
                <a:solidFill>
                  <a:schemeClr val="tx1"/>
                </a:solidFill>
                <a:effectLst/>
                <a:latin typeface="+mn-lt"/>
                <a:ea typeface="+mn-ea"/>
                <a:cs typeface="+mn-cs"/>
              </a:rPr>
              <a:t>For example, the .NET Framework collection classes implement a set of interfaces that you can use to develop your own collection classes. Your collection classes will blend seamlessly with the classes in the .NET Framework.</a:t>
            </a:r>
          </a:p>
          <a:p>
            <a:r>
              <a:rPr lang="en-GB" sz="1200" b="0" i="0" kern="1200" dirty="0">
                <a:solidFill>
                  <a:schemeClr val="tx1"/>
                </a:solidFill>
                <a:effectLst/>
                <a:latin typeface="+mn-lt"/>
                <a:ea typeface="+mn-ea"/>
                <a:cs typeface="+mn-cs"/>
              </a:rPr>
              <a:t>As you would expect from an object-oriented class library, the .NET Framework types enable you to accomplish a range of common programming tasks, including tasks such as string management, data collection, database connectivity, and file access. In addition to these common tasks, the class library includes types that support a variety of specialized development scenarios. For example, you can use the .NET Framework to develop the following types of applications and services:</a:t>
            </a:r>
          </a:p>
          <a:p>
            <a:endParaRPr lang="en-PH" dirty="0"/>
          </a:p>
          <a:p>
            <a:r>
              <a:rPr lang="en-PH" dirty="0"/>
              <a:t>------------------------------</a:t>
            </a:r>
          </a:p>
          <a:p>
            <a:endParaRPr lang="en-PH" dirty="0"/>
          </a:p>
          <a:p>
            <a:r>
              <a:rPr lang="en-GB" sz="1200" b="0" i="0" kern="1200" dirty="0">
                <a:solidFill>
                  <a:schemeClr val="tx1"/>
                </a:solidFill>
                <a:effectLst/>
                <a:latin typeface="+mn-lt"/>
                <a:ea typeface="+mn-ea"/>
                <a:cs typeface="+mn-cs"/>
              </a:rPr>
              <a:t>For example, the Windows Forms classes are a comprehensive set of reusable types that vastly simplify Windows GUI development. If you write an ASP.NET Web Form application, you can use the Web Forms classes.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13</a:t>
            </a:fld>
            <a:endParaRPr lang="en-PH"/>
          </a:p>
        </p:txBody>
      </p:sp>
    </p:spTree>
    <p:extLst>
      <p:ext uri="{BB962C8B-B14F-4D97-AF65-F5344CB8AC3E}">
        <p14:creationId xmlns:p14="http://schemas.microsoft.com/office/powerpoint/2010/main" val="249811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predefined reference types are object and string. The type object is the ultimate base type of all other types. The type string is used to represent Unicode string values. Values of type string are immutable.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predefined value types include signed and unsigned integral types, floating point types, and the types bool, char, and decimal. The signed integral types are </a:t>
            </a:r>
            <a:r>
              <a:rPr lang="en-GB" sz="1200" b="0" i="0" kern="1200" dirty="0" err="1">
                <a:solidFill>
                  <a:schemeClr val="tx1"/>
                </a:solidFill>
                <a:effectLst/>
                <a:latin typeface="+mn-lt"/>
                <a:ea typeface="+mn-ea"/>
                <a:cs typeface="+mn-cs"/>
              </a:rPr>
              <a:t>sbyte</a:t>
            </a:r>
            <a:r>
              <a:rPr lang="en-GB" sz="1200" b="0" i="0" kern="1200" dirty="0">
                <a:solidFill>
                  <a:schemeClr val="tx1"/>
                </a:solidFill>
                <a:effectLst/>
                <a:latin typeface="+mn-lt"/>
                <a:ea typeface="+mn-ea"/>
                <a:cs typeface="+mn-cs"/>
              </a:rPr>
              <a:t>, short,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long; the unsigned integral types are byte, </a:t>
            </a:r>
            <a:r>
              <a:rPr lang="en-GB" sz="1200" b="0" i="0" kern="1200" dirty="0" err="1">
                <a:solidFill>
                  <a:schemeClr val="tx1"/>
                </a:solidFill>
                <a:effectLst/>
                <a:latin typeface="+mn-lt"/>
                <a:ea typeface="+mn-ea"/>
                <a:cs typeface="+mn-cs"/>
              </a:rPr>
              <a:t>ushort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uint</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ulong</a:t>
            </a:r>
            <a:r>
              <a:rPr lang="en-GB" sz="1200" b="0" i="0" kern="1200" dirty="0">
                <a:solidFill>
                  <a:schemeClr val="tx1"/>
                </a:solidFill>
                <a:effectLst/>
                <a:latin typeface="+mn-lt"/>
                <a:ea typeface="+mn-ea"/>
                <a:cs typeface="+mn-cs"/>
              </a:rPr>
              <a:t>; and the floating point types are </a:t>
            </a:r>
            <a:r>
              <a:rPr lang="en-GB" sz="1200" b="0" i="0" kern="1200" dirty="0" err="1">
                <a:solidFill>
                  <a:schemeClr val="tx1"/>
                </a:solidFill>
                <a:effectLst/>
                <a:latin typeface="+mn-lt"/>
                <a:ea typeface="+mn-ea"/>
                <a:cs typeface="+mn-cs"/>
              </a:rPr>
              <a:t>floatand</a:t>
            </a:r>
            <a:r>
              <a:rPr lang="en-GB" sz="1200" b="0" i="0" kern="1200" dirty="0">
                <a:solidFill>
                  <a:schemeClr val="tx1"/>
                </a:solidFill>
                <a:effectLst/>
                <a:latin typeface="+mn-lt"/>
                <a:ea typeface="+mn-ea"/>
                <a:cs typeface="+mn-cs"/>
              </a:rPr>
              <a:t> double.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bool type is used to represent Boolean values: values that are either true or false. The inclusion of bool makes it easier to write self-documenting code, and also helps eliminate the all-too-common C++ coding error in which a developer mistakenly uses "=" when "==" should have been used. In C#, the example</a:t>
            </a:r>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Common examples include financial calculations such as tax computations and currency conversions. The decimal type provides 28 significant digits.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17</a:t>
            </a:fld>
            <a:endParaRPr lang="en-PH"/>
          </a:p>
        </p:txBody>
      </p:sp>
    </p:spTree>
    <p:extLst>
      <p:ext uri="{BB962C8B-B14F-4D97-AF65-F5344CB8AC3E}">
        <p14:creationId xmlns:p14="http://schemas.microsoft.com/office/powerpoint/2010/main" val="273500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5399C-E23D-486E-8CF3-A74987454752}"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580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7F607D-06D3-4A66-8F21-014A86544B18}"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88823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603321-3795-48CC-A110-EFF13107E141}"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8044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D3113C-CA34-4F5D-8746-4637F751F04B}"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647789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D4CEAA-025F-49F8-AE82-89B7A19DAEE0}"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4652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DE3FEC-2006-48E4-A665-66B399218251}"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3606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A359B-72C3-41B4-BBC4-F38A24BBA070}"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807442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6DDA3-7C23-4584-B7CA-57E623A73C57}"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73416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D58CA-99DB-4E89-9806-C76BF397942A}"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5388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08045-2665-4538-AF09-3F8C45CE30B8}"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1729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D66FAD-790C-4CF1-BAD8-9261D7B683C4}" type="datetime1">
              <a:rPr lang="en-PH" smtClean="0"/>
              <a:t>02/07/2017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00306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11321-0EC3-48A4-A804-C1C8F39F4CD6}" type="datetime1">
              <a:rPr lang="en-PH" smtClean="0"/>
              <a:t>02/07/2017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421095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F7635-B80D-406A-9CFA-62699D226334}" type="datetime1">
              <a:rPr lang="en-PH" smtClean="0"/>
              <a:t>02/07/2017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6632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6ACB4-BFEE-422E-9170-ADDF9E71DC41}" type="datetime1">
              <a:rPr lang="en-PH" smtClean="0"/>
              <a:t>02/07/2017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6713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8E124-C44A-426A-BF76-BA55938711B0}" type="datetime1">
              <a:rPr lang="en-PH" smtClean="0"/>
              <a:t>02/07/2017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82978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0AE987-37BD-4B47-A0F7-1A0C25813493}" type="datetime1">
              <a:rPr lang="en-PH" smtClean="0"/>
              <a:t>02/07/2017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771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C5CBA6-925A-4968-B85F-5EDC8670FD5A}" type="datetime1">
              <a:rPr lang="en-PH" smtClean="0"/>
              <a:t>02/07/2017</a:t>
            </a:fld>
            <a:endParaRPr lang="en-P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E81D22-BBB5-4B52-90E1-426CDFFC08C1}" type="slidenum">
              <a:rPr lang="en-PH" smtClean="0"/>
              <a:t>‹#›</a:t>
            </a:fld>
            <a:endParaRPr lang="en-PH"/>
          </a:p>
        </p:txBody>
      </p:sp>
    </p:spTree>
    <p:extLst>
      <p:ext uri="{BB962C8B-B14F-4D97-AF65-F5344CB8AC3E}">
        <p14:creationId xmlns:p14="http://schemas.microsoft.com/office/powerpoint/2010/main" val="4155759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while" TargetMode="External"/><Relationship Id="rId2" Type="http://schemas.openxmlformats.org/officeDocument/2006/relationships/hyperlink" Target="https://docs.microsoft.com/en-us/dotnet/csharp/language-reference/keywords/do" TargetMode="External"/><Relationship Id="rId1" Type="http://schemas.openxmlformats.org/officeDocument/2006/relationships/slideLayout" Target="../slideLayouts/slideLayout2.xml"/><Relationship Id="rId5" Type="http://schemas.openxmlformats.org/officeDocument/2006/relationships/hyperlink" Target="https://docs.microsoft.com/en-us/dotnet/csharp/language-reference/keywords/foreach-in" TargetMode="External"/><Relationship Id="rId4" Type="http://schemas.openxmlformats.org/officeDocument/2006/relationships/hyperlink" Target="https://docs.microsoft.com/en-us/dotnet/csharp/language-reference/keywords/for" TargetMode="External"/></Relationships>
</file>

<file path=ppt/slides/_rels/slide10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switch" TargetMode="External"/><Relationship Id="rId2" Type="http://schemas.openxmlformats.org/officeDocument/2006/relationships/hyperlink" Target="https://docs.microsoft.com/en-us/dotnet/csharp/language-reference/keywords/if-els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dotnet/framework/wcf/index" TargetMode="External"/><Relationship Id="rId3" Type="http://schemas.openxmlformats.org/officeDocument/2006/relationships/hyperlink" Target="https://docs.microsoft.com/en-us/dotnet/standard/building-console-apps" TargetMode="External"/><Relationship Id="rId7" Type="http://schemas.openxmlformats.org/officeDocument/2006/relationships/hyperlink" Target="https://docs.microsoft.com/en-us/dotnet/framework/windows-services/introduction-to-windows-service-application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microsoft.com/en-us/dotnet/framework/develop-web-apps-with-aspnet" TargetMode="External"/><Relationship Id="rId5" Type="http://schemas.openxmlformats.org/officeDocument/2006/relationships/hyperlink" Target="https://docs.microsoft.com/en-us/dotnet/framework/wpf/index" TargetMode="External"/><Relationship Id="rId4" Type="http://schemas.openxmlformats.org/officeDocument/2006/relationships/hyperlink" Target="https://docs.microsoft.com/en-us/dotnet/framework/winforms/index" TargetMode="External"/><Relationship Id="rId9" Type="http://schemas.openxmlformats.org/officeDocument/2006/relationships/hyperlink" Target="http://msdn.microsoft.com/en-us/cbf3880f-dc7b-466d-b808-1109b1223f4a"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jump-statements" TargetMode="External"/><Relationship Id="rId7" Type="http://schemas.openxmlformats.org/officeDocument/2006/relationships/hyperlink" Target="https://docs.microsoft.com/en-us/dotnet/csharp/language-reference/keywords/while"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hyperlink" Target="https://docs.microsoft.com/en-us/dotnet/csharp/language-reference/keywords/foreach-in" TargetMode="External"/><Relationship Id="rId5" Type="http://schemas.openxmlformats.org/officeDocument/2006/relationships/hyperlink" Target="https://docs.microsoft.com/en-us/dotnet/csharp/language-reference/keywords/for" TargetMode="External"/><Relationship Id="rId4" Type="http://schemas.openxmlformats.org/officeDocument/2006/relationships/hyperlink" Target="https://docs.microsoft.com/en-us/dotnet/csharp/language-reference/keywords/do" TargetMode="External"/></Relationships>
</file>

<file path=ppt/slides/_rels/slide1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visualstudio.com/free-developer-offers/" TargetMode="External"/><Relationship Id="rId2" Type="http://schemas.openxmlformats.org/officeDocument/2006/relationships/hyperlink" Target="https://docs.microsoft.com/en-us/dotnet/framework/install/on-windows-10"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dotnet/api/system.boolean" TargetMode="External"/><Relationship Id="rId7" Type="http://schemas.openxmlformats.org/officeDocument/2006/relationships/hyperlink" Target="https://docs.microsoft.com/en-us/dotnet/api/system.uint6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microsoft.com/en-us/dotnet/api/system.int32" TargetMode="External"/><Relationship Id="rId5" Type="http://schemas.openxmlformats.org/officeDocument/2006/relationships/hyperlink" Target="https://docs.microsoft.com/en-us/dotnet/api/system.char" TargetMode="External"/><Relationship Id="rId4" Type="http://schemas.openxmlformats.org/officeDocument/2006/relationships/hyperlink" Target="https://docs.microsoft.com/en-us/dotnet/api/system.byt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dotnet/standard/base-types/common-type-system#Classes" TargetMode="External"/><Relationship Id="rId7" Type="http://schemas.openxmlformats.org/officeDocument/2006/relationships/hyperlink" Target="https://docs.microsoft.com/en-us/dotnet/standard/base-types/common-type-system#Delegate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microsoft.com/en-us/dotnet/standard/base-types/common-type-system#Interfaces" TargetMode="External"/><Relationship Id="rId5" Type="http://schemas.openxmlformats.org/officeDocument/2006/relationships/hyperlink" Target="https://docs.microsoft.com/en-us/dotnet/standard/base-types/common-type-system#Enumerations" TargetMode="External"/><Relationship Id="rId4" Type="http://schemas.openxmlformats.org/officeDocument/2006/relationships/hyperlink" Target="https://docs.microsoft.com/en-us/dotnet/standard/base-types/common-type-system#Structur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dotnet/api/system.objec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docs.microsoft.com/en-us/dotnet/api/system.datetime" TargetMode="External"/><Relationship Id="rId13" Type="http://schemas.openxmlformats.org/officeDocument/2006/relationships/hyperlink" Target="https://docs.microsoft.com/en-us/dotnet/api/system.int64" TargetMode="External"/><Relationship Id="rId18" Type="http://schemas.openxmlformats.org/officeDocument/2006/relationships/hyperlink" Target="https://docs.microsoft.com/en-us/dotnet/api/system.uint64" TargetMode="External"/><Relationship Id="rId3" Type="http://schemas.openxmlformats.org/officeDocument/2006/relationships/hyperlink" Target="https://docs.microsoft.com/en-us/dotnet/api/system.valuetype" TargetMode="External"/><Relationship Id="rId7" Type="http://schemas.openxmlformats.org/officeDocument/2006/relationships/hyperlink" Target="https://docs.microsoft.com/en-us/dotnet/api/system.char" TargetMode="External"/><Relationship Id="rId12" Type="http://schemas.openxmlformats.org/officeDocument/2006/relationships/hyperlink" Target="https://docs.microsoft.com/en-us/dotnet/api/system.int32" TargetMode="External"/><Relationship Id="rId17" Type="http://schemas.openxmlformats.org/officeDocument/2006/relationships/hyperlink" Target="https://docs.microsoft.com/en-us/dotnet/api/system.uint32" TargetMode="External"/><Relationship Id="rId2" Type="http://schemas.openxmlformats.org/officeDocument/2006/relationships/notesSlide" Target="../notesSlides/notesSlide19.xml"/><Relationship Id="rId16" Type="http://schemas.openxmlformats.org/officeDocument/2006/relationships/hyperlink" Target="https://docs.microsoft.com/en-us/dotnet/api/system.uint16"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byte" TargetMode="External"/><Relationship Id="rId11" Type="http://schemas.openxmlformats.org/officeDocument/2006/relationships/hyperlink" Target="https://docs.microsoft.com/en-us/dotnet/api/system.int16" TargetMode="External"/><Relationship Id="rId5" Type="http://schemas.openxmlformats.org/officeDocument/2006/relationships/hyperlink" Target="https://docs.microsoft.com/en-us/dotnet/api/system.boolean" TargetMode="External"/><Relationship Id="rId15" Type="http://schemas.openxmlformats.org/officeDocument/2006/relationships/hyperlink" Target="https://docs.microsoft.com/en-us/dotnet/api/system.single" TargetMode="External"/><Relationship Id="rId10" Type="http://schemas.openxmlformats.org/officeDocument/2006/relationships/hyperlink" Target="https://docs.microsoft.com/en-us/dotnet/api/system.double" TargetMode="External"/><Relationship Id="rId19" Type="http://schemas.openxmlformats.org/officeDocument/2006/relationships/image" Target="../media/image11.png"/><Relationship Id="rId4" Type="http://schemas.openxmlformats.org/officeDocument/2006/relationships/hyperlink" Target="https://docs.microsoft.com/en-us/dotnet/api/system.object" TargetMode="External"/><Relationship Id="rId9" Type="http://schemas.openxmlformats.org/officeDocument/2006/relationships/hyperlink" Target="https://docs.microsoft.com/en-us/dotnet/api/system.decimal" TargetMode="External"/><Relationship Id="rId14" Type="http://schemas.openxmlformats.org/officeDocument/2006/relationships/hyperlink" Target="https://docs.microsoft.com/en-us/dotnet/api/system.sbyt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dotnet/api/system.enu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ocs.microsoft.com/en-us/dotnet/api/system.uint64" TargetMode="External"/><Relationship Id="rId5" Type="http://schemas.openxmlformats.org/officeDocument/2006/relationships/hyperlink" Target="https://docs.microsoft.com/en-us/dotnet/api/system.int32" TargetMode="External"/><Relationship Id="rId4" Type="http://schemas.openxmlformats.org/officeDocument/2006/relationships/hyperlink" Target="https://docs.microsoft.com/en-us/dotnet/api/system.by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dotnet/api/system.icomparable" TargetMode="External"/><Relationship Id="rId7" Type="http://schemas.openxmlformats.org/officeDocument/2006/relationships/hyperlink" Target="https://docs.microsoft.com/en-us/dotnet/api/system.collections.generic.ienumerable-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docs.microsoft.com/en-us/dotnet/api/system.collections.ienumerable" TargetMode="External"/><Relationship Id="rId5" Type="http://schemas.openxmlformats.org/officeDocument/2006/relationships/hyperlink" Target="https://docs.microsoft.com/en-us/dotnet/api/system.iequatable-1" TargetMode="External"/><Relationship Id="rId4" Type="http://schemas.openxmlformats.org/officeDocument/2006/relationships/hyperlink" Target="https://docs.microsoft.com/en-us/dotnet/api/system.icomparable-1"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dotnet/standard/base-types/common-type-system#Properties" TargetMode="External"/><Relationship Id="rId7" Type="http://schemas.openxmlformats.org/officeDocument/2006/relationships/hyperlink" Target="https://docs.microsoft.com/en-us/dotnet/standard/base-types/common-type-system#NestedTypes" TargetMode="External"/><Relationship Id="rId2" Type="http://schemas.openxmlformats.org/officeDocument/2006/relationships/hyperlink" Target="https://docs.microsoft.com/en-us/dotnet/standard/base-types/common-type-system#Fields" TargetMode="External"/><Relationship Id="rId1" Type="http://schemas.openxmlformats.org/officeDocument/2006/relationships/slideLayout" Target="../slideLayouts/slideLayout2.xml"/><Relationship Id="rId6" Type="http://schemas.openxmlformats.org/officeDocument/2006/relationships/hyperlink" Target="https://docs.microsoft.com/en-us/dotnet/standard/base-types/common-type-system#Events" TargetMode="External"/><Relationship Id="rId5" Type="http://schemas.openxmlformats.org/officeDocument/2006/relationships/hyperlink" Target="https://docs.microsoft.com/en-us/dotnet/standard/base-types/common-type-system#Constructors" TargetMode="External"/><Relationship Id="rId4" Type="http://schemas.openxmlformats.org/officeDocument/2006/relationships/hyperlink" Target="https://docs.microsoft.com/en-us/dotnet/standard/base-types/common-type-system#Method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ocs.microsoft.com/en-us/dotnet/standard/events/index"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microsoft.com/en-us/dotnet/api/system.char.isdigit" TargetMode="External"/><Relationship Id="rId2" Type="http://schemas.openxmlformats.org/officeDocument/2006/relationships/hyperlink" Target="https://docs.microsoft.com/en-us/dotnet/api/system.char" TargetMode="External"/><Relationship Id="rId1" Type="http://schemas.openxmlformats.org/officeDocument/2006/relationships/slideLayout" Target="../slideLayouts/slideLayout2.xml"/><Relationship Id="rId5" Type="http://schemas.openxmlformats.org/officeDocument/2006/relationships/hyperlink" Target="https://docs.microsoft.com/en-us/dotnet/api/system.int32" TargetMode="External"/><Relationship Id="rId4" Type="http://schemas.openxmlformats.org/officeDocument/2006/relationships/hyperlink" Target="https://docs.microsoft.com/en-us/dotnet/api/system.string"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Windows_98" TargetMode="External"/><Relationship Id="rId13" Type="http://schemas.openxmlformats.org/officeDocument/2006/relationships/hyperlink" Target="https://en.wikipedia.org/wiki/.NET_Framework#Licensing" TargetMode="External"/><Relationship Id="rId3" Type="http://schemas.openxmlformats.org/officeDocument/2006/relationships/hyperlink" Target="https://en.wikipedia.org/wiki/Software_developer" TargetMode="External"/><Relationship Id="rId7" Type="http://schemas.openxmlformats.org/officeDocument/2006/relationships/hyperlink" Target="https://en.wikipedia.org/wiki/Operating_system" TargetMode="External"/><Relationship Id="rId12" Type="http://schemas.openxmlformats.org/officeDocument/2006/relationships/hyperlink" Target="https://en.wikipedia.org/wiki/Software_licens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NET_Framework#cite_note-dotnetfx47-1" TargetMode="External"/><Relationship Id="rId11" Type="http://schemas.openxmlformats.org/officeDocument/2006/relationships/hyperlink" Target="https://en.wikipedia.org/wiki/Software_framework" TargetMode="External"/><Relationship Id="rId5" Type="http://schemas.openxmlformats.org/officeDocument/2006/relationships/hyperlink" Target="https://en.wikipedia.org/wiki/Software_release_life_cycle" TargetMode="External"/><Relationship Id="rId10" Type="http://schemas.openxmlformats.org/officeDocument/2006/relationships/hyperlink" Target="https://en.wikipedia.org/wiki/Software_categories#Broad_categories"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ki/Windows_NT_4.0" TargetMode="External"/><Relationship Id="rId14" Type="http://schemas.openxmlformats.org/officeDocument/2006/relationships/hyperlink" Target="https://microsoft.com/net"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hyperlink" Target="https://en.wikipedia.org/wiki/.NET_Framework#cite_note-25" TargetMode="External"/><Relationship Id="rId18" Type="http://schemas.openxmlformats.org/officeDocument/2006/relationships/hyperlink" Target="https://en.wikipedia.org/wiki/.NET_Framework#cite_note-27" TargetMode="External"/><Relationship Id="rId26" Type="http://schemas.openxmlformats.org/officeDocument/2006/relationships/hyperlink" Target="https://en.wikipedia.org/wiki/.NET_Framework_version_history#.NET_Framework_3.5" TargetMode="External"/><Relationship Id="rId39" Type="http://schemas.openxmlformats.org/officeDocument/2006/relationships/hyperlink" Target="https://en.wikipedia.org/wiki/.NET_Framework#cite_note-new-vs2010-31" TargetMode="External"/><Relationship Id="rId21" Type="http://schemas.openxmlformats.org/officeDocument/2006/relationships/hyperlink" Target="https://en.wikipedia.org/wiki/.NET_Framework_version_history#.NET_Framework_3.0" TargetMode="External"/><Relationship Id="rId34" Type="http://schemas.openxmlformats.org/officeDocument/2006/relationships/hyperlink" Target="https://en.wikipedia.org/wiki/Windows_10" TargetMode="External"/><Relationship Id="rId42" Type="http://schemas.openxmlformats.org/officeDocument/2006/relationships/hyperlink" Target="https://en.wikipedia.org/wiki/.NET_Framework#cite_note-new-vs2012-32" TargetMode="External"/><Relationship Id="rId47" Type="http://schemas.openxmlformats.org/officeDocument/2006/relationships/hyperlink" Target="https://en.wikipedia.org/wiki/Windows_Server_2012_R2" TargetMode="External"/><Relationship Id="rId50" Type="http://schemas.openxmlformats.org/officeDocument/2006/relationships/hyperlink" Target="https://en.wikipedia.org/wiki/Visual_Studio_2015" TargetMode="External"/><Relationship Id="rId55" Type="http://schemas.openxmlformats.org/officeDocument/2006/relationships/hyperlink" Target="https://en.wikipedia.org/wiki/.NET_Framework_version_history#.NET_Framework_4.6.2" TargetMode="External"/><Relationship Id="rId7" Type="http://schemas.openxmlformats.org/officeDocument/2006/relationships/hyperlink" Target="https://en.wikipedia.org/wiki/.NET_Framework#cite_note-new-vs2003-24" TargetMode="External"/><Relationship Id="rId2" Type="http://schemas.openxmlformats.org/officeDocument/2006/relationships/notesSlide" Target="../notesSlides/notesSlide3.xml"/><Relationship Id="rId16" Type="http://schemas.openxmlformats.org/officeDocument/2006/relationships/hyperlink" Target="https://en.wikipedia.org/wiki/.NET_Framework#cite_note-new-vs2005-26" TargetMode="External"/><Relationship Id="rId20" Type="http://schemas.openxmlformats.org/officeDocument/2006/relationships/hyperlink" Target="https://en.wikipedia.org/wiki/Windows_Server_2008_R2_SP1" TargetMode="External"/><Relationship Id="rId29" Type="http://schemas.openxmlformats.org/officeDocument/2006/relationships/hyperlink" Target="https://en.wikipedia.org/wiki/Windows_7" TargetMode="External"/><Relationship Id="rId41" Type="http://schemas.openxmlformats.org/officeDocument/2006/relationships/hyperlink" Target="https://en.wikipedia.org/wiki/Visual_Studio_2012" TargetMode="External"/><Relationship Id="rId54" Type="http://schemas.openxmlformats.org/officeDocument/2006/relationships/hyperlink" Target="https://en.wikipedia.org/wiki/Windows_10#Threshold_2" TargetMode="External"/><Relationship Id="rId62" Type="http://schemas.openxmlformats.org/officeDocument/2006/relationships/hyperlink" Target="https://en.wikipedia.org/wiki/Windows_10#Redstone_2" TargetMode="External"/><Relationship Id="rId1" Type="http://schemas.openxmlformats.org/officeDocument/2006/relationships/slideLayout" Target="../slideLayouts/slideLayout2.xml"/><Relationship Id="rId6" Type="http://schemas.openxmlformats.org/officeDocument/2006/relationships/hyperlink" Target="https://en.wikipedia.org/wiki/Visual_Studio_.NET" TargetMode="External"/><Relationship Id="rId11" Type="http://schemas.openxmlformats.org/officeDocument/2006/relationships/hyperlink" Target="https://en.wikipedia.org/wiki/Visual_Studio_.NET_2003" TargetMode="External"/><Relationship Id="rId24" Type="http://schemas.openxmlformats.org/officeDocument/2006/relationships/hyperlink" Target="https://en.wikipedia.org/wiki/.NET_Framework#endnote_b1none" TargetMode="External"/><Relationship Id="rId32" Type="http://schemas.openxmlformats.org/officeDocument/2006/relationships/hyperlink" Target="https://en.wikipedia.org/wiki/Windows_8.1" TargetMode="External"/><Relationship Id="rId37" Type="http://schemas.openxmlformats.org/officeDocument/2006/relationships/hyperlink" Target="https://en.wikipedia.org/wiki/.NET_Framework#cite_note-451-support-30" TargetMode="External"/><Relationship Id="rId40" Type="http://schemas.openxmlformats.org/officeDocument/2006/relationships/hyperlink" Target="https://en.wikipedia.org/wiki/.NET_Framework_version_history#.NET_Framework_4.5" TargetMode="External"/><Relationship Id="rId45" Type="http://schemas.openxmlformats.org/officeDocument/2006/relationships/hyperlink" Target="https://en.wikipedia.org/wiki/Visual_Studio_2013" TargetMode="External"/><Relationship Id="rId53" Type="http://schemas.openxmlformats.org/officeDocument/2006/relationships/hyperlink" Target="https://en.wikipedia.org/wiki/.NET_Framework#cite_note-35" TargetMode="External"/><Relationship Id="rId58" Type="http://schemas.openxmlformats.org/officeDocument/2006/relationships/hyperlink" Target="https://en.wikipedia.org/wiki/Windows_Server_2016" TargetMode="External"/><Relationship Id="rId5" Type="http://schemas.openxmlformats.org/officeDocument/2006/relationships/hyperlink" Target="https://en.wikipedia.org/wiki/.NET_Framework#cite_note-MS_DotNET_EoL-23" TargetMode="External"/><Relationship Id="rId15" Type="http://schemas.openxmlformats.org/officeDocument/2006/relationships/hyperlink" Target="https://en.wikipedia.org/wiki/Visual_Studio_2005" TargetMode="External"/><Relationship Id="rId23" Type="http://schemas.openxmlformats.org/officeDocument/2006/relationships/hyperlink" Target="https://en.wikipedia.org/wiki/.NET_Framework#cite_note-new-blend-28" TargetMode="External"/><Relationship Id="rId28" Type="http://schemas.openxmlformats.org/officeDocument/2006/relationships/hyperlink" Target="https://en.wikipedia.org/wiki/.NET_Framework#cite_note-new-vs2008-29" TargetMode="External"/><Relationship Id="rId36" Type="http://schemas.openxmlformats.org/officeDocument/2006/relationships/hyperlink" Target="https://en.wikipedia.org/wiki/.NET_Framework_version_history#.NET_Framework_4" TargetMode="External"/><Relationship Id="rId49" Type="http://schemas.openxmlformats.org/officeDocument/2006/relationships/hyperlink" Target="https://en.wikipedia.org/wiki/.NET_Framework_version_history#.NET_Framework_4.6" TargetMode="External"/><Relationship Id="rId57" Type="http://schemas.openxmlformats.org/officeDocument/2006/relationships/hyperlink" Target="https://en.wikipedia.org/wiki/Windows_10#Redstone_1" TargetMode="External"/><Relationship Id="rId61" Type="http://schemas.openxmlformats.org/officeDocument/2006/relationships/hyperlink" Target="https://en.wikipedia.org/wiki/Visual_Studio_2017" TargetMode="External"/><Relationship Id="rId10" Type="http://schemas.openxmlformats.org/officeDocument/2006/relationships/hyperlink" Target="https://en.wikipedia.org/wiki/.NET_Framework_version_history#.NET_Framework_1.1" TargetMode="External"/><Relationship Id="rId19" Type="http://schemas.openxmlformats.org/officeDocument/2006/relationships/hyperlink" Target="https://en.wikipedia.org/wiki/Windows_Server_2008_SP2" TargetMode="External"/><Relationship Id="rId31" Type="http://schemas.openxmlformats.org/officeDocument/2006/relationships/hyperlink" Target="https://en.wikipedia.org/wiki/.NET_Framework#endnote_c1none" TargetMode="External"/><Relationship Id="rId44" Type="http://schemas.openxmlformats.org/officeDocument/2006/relationships/hyperlink" Target="https://en.wikipedia.org/wiki/.NET_Framework_version_history#.NET_Framework_4.5.1" TargetMode="External"/><Relationship Id="rId52" Type="http://schemas.openxmlformats.org/officeDocument/2006/relationships/hyperlink" Target="https://en.wikipedia.org/wiki/.NET_Framework_version_history#.NET_Framework_4.6.1" TargetMode="External"/><Relationship Id="rId60" Type="http://schemas.openxmlformats.org/officeDocument/2006/relationships/hyperlink" Target="https://en.wikipedia.org/wiki/.NET_Framework#cite_note-37" TargetMode="External"/><Relationship Id="rId4" Type="http://schemas.openxmlformats.org/officeDocument/2006/relationships/hyperlink" Target="https://en.wikipedia.org/wiki/.NET_Framework_version_history#.NET_Framework_1.0" TargetMode="External"/><Relationship Id="rId9" Type="http://schemas.openxmlformats.org/officeDocument/2006/relationships/hyperlink" Target="https://en.wikipedia.org/wiki/.NET_Framework#endnote_a1none" TargetMode="External"/><Relationship Id="rId14" Type="http://schemas.openxmlformats.org/officeDocument/2006/relationships/hyperlink" Target="https://en.wikipedia.org/wiki/.NET_Framework_version_history#.NET_Framework_2.0" TargetMode="External"/><Relationship Id="rId22" Type="http://schemas.openxmlformats.org/officeDocument/2006/relationships/hyperlink" Target="https://en.wikipedia.org/wiki/Microsoft_Blend" TargetMode="External"/><Relationship Id="rId27" Type="http://schemas.openxmlformats.org/officeDocument/2006/relationships/hyperlink" Target="https://en.wikipedia.org/wiki/Visual_Studio_2008" TargetMode="External"/><Relationship Id="rId30" Type="http://schemas.openxmlformats.org/officeDocument/2006/relationships/hyperlink" Target="https://en.wikipedia.org/wiki/Windows_8" TargetMode="External"/><Relationship Id="rId35" Type="http://schemas.openxmlformats.org/officeDocument/2006/relationships/hyperlink" Target="https://en.wikipedia.org/wiki/.NET_Framework#endnote_c3none" TargetMode="External"/><Relationship Id="rId43" Type="http://schemas.openxmlformats.org/officeDocument/2006/relationships/hyperlink" Target="https://en.wikipedia.org/wiki/Windows_Server_2012" TargetMode="External"/><Relationship Id="rId48" Type="http://schemas.openxmlformats.org/officeDocument/2006/relationships/hyperlink" Target="https://en.wikipedia.org/wiki/.NET_Framework_version_history#.NET_Framework_4.5.2" TargetMode="External"/><Relationship Id="rId56" Type="http://schemas.openxmlformats.org/officeDocument/2006/relationships/hyperlink" Target="https://en.wikipedia.org/wiki/.NET_Framework#cite_note-36" TargetMode="External"/><Relationship Id="rId8" Type="http://schemas.openxmlformats.org/officeDocument/2006/relationships/hyperlink" Target="https://en.wikipedia.org/wiki/Windows_XP" TargetMode="External"/><Relationship Id="rId51" Type="http://schemas.openxmlformats.org/officeDocument/2006/relationships/hyperlink" Target="https://en.wikipedia.org/wiki/.NET_Framework#cite_note-34" TargetMode="External"/><Relationship Id="rId3" Type="http://schemas.openxmlformats.org/officeDocument/2006/relationships/hyperlink" Target="https://en.wikipedia.org/wiki/Common_Language_Runtime" TargetMode="External"/><Relationship Id="rId12" Type="http://schemas.openxmlformats.org/officeDocument/2006/relationships/hyperlink" Target="https://en.wikipedia.org/wiki/Windows_Server_2003" TargetMode="External"/><Relationship Id="rId17" Type="http://schemas.openxmlformats.org/officeDocument/2006/relationships/hyperlink" Target="https://en.wikipedia.org/wiki/Windows_Server_2003_R2" TargetMode="External"/><Relationship Id="rId25" Type="http://schemas.openxmlformats.org/officeDocument/2006/relationships/hyperlink" Target="https://en.wikipedia.org/wiki/Windows_Vista" TargetMode="External"/><Relationship Id="rId33" Type="http://schemas.openxmlformats.org/officeDocument/2006/relationships/hyperlink" Target="https://en.wikipedia.org/wiki/.NET_Framework#endnote_c2none" TargetMode="External"/><Relationship Id="rId38" Type="http://schemas.openxmlformats.org/officeDocument/2006/relationships/hyperlink" Target="https://en.wikipedia.org/wiki/Visual_Studio_2010" TargetMode="External"/><Relationship Id="rId46" Type="http://schemas.openxmlformats.org/officeDocument/2006/relationships/hyperlink" Target="https://en.wikipedia.org/wiki/.NET_Framework#cite_note-new-vs2013-33" TargetMode="External"/><Relationship Id="rId59" Type="http://schemas.openxmlformats.org/officeDocument/2006/relationships/hyperlink" Target="https://en.wikipedia.org/wiki/.NET_Framework_version_history#.NET_Framework_4.7"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ocs.microsoft.com/en-us/dotnet/csharp/language-reference/operators/conditional-operator"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docs.microsoft.com/en-us/dotnet/csharp/programming-guide/delegates/using-delegates" TargetMode="External"/><Relationship Id="rId2" Type="http://schemas.openxmlformats.org/officeDocument/2006/relationships/hyperlink" Target="https://docs.microsoft.com/en-us/dotnet/csharp/programming-guide/statements-expressions-operators/anonymous-methods" TargetMode="External"/><Relationship Id="rId1" Type="http://schemas.openxmlformats.org/officeDocument/2006/relationships/slideLayout" Target="../slideLayouts/slideLayout2.xml"/><Relationship Id="rId5" Type="http://schemas.openxmlformats.org/officeDocument/2006/relationships/hyperlink" Target="https://docs.microsoft.com/en-us/dotnet/csharp/language-reference/operators/lambda-operator" TargetMode="External"/><Relationship Id="rId4" Type="http://schemas.openxmlformats.org/officeDocument/2006/relationships/hyperlink" Target="http://msdn.microsoft.com/library/fb1d3ed8-d5b0-4211-a71f-dd271529294b" TargetMode="Externa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msdn.microsoft.com/library/fb1d3ed8-d5b0-4211-a71f-dd271529294b"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r>
              <a:rPr lang="en-PH" dirty="0"/>
              <a:t>C# Programming</a:t>
            </a:r>
          </a:p>
        </p:txBody>
      </p:sp>
      <p:sp>
        <p:nvSpPr>
          <p:cNvPr id="3" name="Subtitle 2"/>
          <p:cNvSpPr>
            <a:spLocks noGrp="1"/>
          </p:cNvSpPr>
          <p:nvPr>
            <p:ph type="subTitle" idx="1"/>
          </p:nvPr>
        </p:nvSpPr>
        <p:spPr>
          <a:xfrm>
            <a:off x="7700216" y="2883159"/>
            <a:ext cx="4289621" cy="1455576"/>
          </a:xfrm>
        </p:spPr>
        <p:txBody>
          <a:bodyPr anchor="ctr">
            <a:normAutofit fontScale="92500" lnSpcReduction="10000"/>
          </a:bodyPr>
          <a:lstStyle/>
          <a:p>
            <a:pPr algn="l"/>
            <a:r>
              <a:rPr lang="en-PH" sz="2200" b="1" dirty="0">
                <a:solidFill>
                  <a:srgbClr val="FFFFFF"/>
                </a:solidFill>
              </a:rPr>
              <a:t>Class Outline</a:t>
            </a:r>
          </a:p>
          <a:p>
            <a:pPr marL="285750" indent="-285750" algn="l">
              <a:buFont typeface="Arial" panose="020B0604020202020204" pitchFamily="34" charset="0"/>
              <a:buChar char="•"/>
            </a:pPr>
            <a:r>
              <a:rPr lang="en-PH" dirty="0">
                <a:solidFill>
                  <a:srgbClr val="FFFFFF"/>
                </a:solidFill>
              </a:rPr>
              <a:t>Lecturer</a:t>
            </a:r>
          </a:p>
          <a:p>
            <a:pPr marL="285750" indent="-285750" algn="l">
              <a:buFont typeface="Arial" panose="020B0604020202020204" pitchFamily="34" charset="0"/>
              <a:buChar char="•"/>
            </a:pPr>
            <a:r>
              <a:rPr lang="en-GB" dirty="0">
                <a:solidFill>
                  <a:srgbClr val="FFFFFF"/>
                </a:solidFill>
              </a:rPr>
              <a:t>Student</a:t>
            </a:r>
          </a:p>
          <a:p>
            <a:pPr marL="285750" indent="-285750" algn="l">
              <a:buFont typeface="Arial" panose="020B0604020202020204" pitchFamily="34" charset="0"/>
              <a:buChar char="•"/>
            </a:pPr>
            <a:r>
              <a:rPr lang="en-GB" dirty="0">
                <a:solidFill>
                  <a:srgbClr val="FFFFFF"/>
                </a:solidFill>
              </a:rPr>
              <a:t>Course</a:t>
            </a:r>
            <a:endParaRPr lang="en-PH" dirty="0">
              <a:solidFill>
                <a:srgbClr val="FFFFFF"/>
              </a:solidFill>
            </a:endParaRP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34926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.NET Framework Platform Architecture</a:t>
            </a:r>
            <a:br>
              <a:rPr lang="en-PH" dirty="0"/>
            </a:br>
            <a:br>
              <a:rPr lang="en-PH" dirty="0"/>
            </a:br>
            <a:endParaRPr lang="en-PH" dirty="0"/>
          </a:p>
        </p:txBody>
      </p:sp>
      <p:sp>
        <p:nvSpPr>
          <p:cNvPr id="4" name="Footer Placeholder 3"/>
          <p:cNvSpPr>
            <a:spLocks noGrp="1"/>
          </p:cNvSpPr>
          <p:nvPr>
            <p:ph type="ftr" sz="quarter" idx="11"/>
          </p:nvPr>
        </p:nvSpPr>
        <p:spPr/>
        <p:txBody>
          <a:bodyPr/>
          <a:lstStyle/>
          <a:p>
            <a:r>
              <a:rPr lang="en-PH" dirty="0"/>
              <a:t>https://docs.microsoft.com/en-us/dotnet/csharp/getting-started/introduction-to-the-csharp-language-and-the-net-framework</a:t>
            </a:r>
          </a:p>
        </p:txBody>
      </p:sp>
      <p:pic>
        <p:nvPicPr>
          <p:cNvPr id="1026" name="Picture 2" descr="From C# source code to machine execut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98221" y="1930400"/>
            <a:ext cx="4276725"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687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Types of Statements</a:t>
            </a:r>
          </a:p>
        </p:txBody>
      </p:sp>
      <p:sp>
        <p:nvSpPr>
          <p:cNvPr id="4" name="Footer Placeholder 3"/>
          <p:cNvSpPr>
            <a:spLocks noGrp="1"/>
          </p:cNvSpPr>
          <p:nvPr>
            <p:ph type="ftr" sz="quarter" idx="11"/>
          </p:nvPr>
        </p:nvSpPr>
        <p:spPr/>
        <p:txBody>
          <a:bodyPr/>
          <a:lstStyle/>
          <a:p>
            <a:endParaRPr lang="en-PH"/>
          </a:p>
        </p:txBody>
      </p:sp>
      <p:pic>
        <p:nvPicPr>
          <p:cNvPr id="5" name="Content Placeholder 4"/>
          <p:cNvPicPr>
            <a:picLocks noGrp="1" noChangeAspect="1"/>
          </p:cNvPicPr>
          <p:nvPr>
            <p:ph idx="1"/>
          </p:nvPr>
        </p:nvPicPr>
        <p:blipFill>
          <a:blip r:embed="rId2"/>
          <a:stretch>
            <a:fillRect/>
          </a:stretch>
        </p:blipFill>
        <p:spPr>
          <a:xfrm>
            <a:off x="679585" y="2160588"/>
            <a:ext cx="8592867" cy="3881437"/>
          </a:xfrm>
          <a:prstGeom prst="rect">
            <a:avLst/>
          </a:prstGeom>
        </p:spPr>
      </p:pic>
    </p:spTree>
    <p:extLst>
      <p:ext uri="{BB962C8B-B14F-4D97-AF65-F5344CB8AC3E}">
        <p14:creationId xmlns:p14="http://schemas.microsoft.com/office/powerpoint/2010/main" val="33952688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Statement Keywords</a:t>
            </a:r>
          </a:p>
        </p:txBody>
      </p:sp>
      <p:sp>
        <p:nvSpPr>
          <p:cNvPr id="4" name="Footer Placeholder 3"/>
          <p:cNvSpPr>
            <a:spLocks noGrp="1"/>
          </p:cNvSpPr>
          <p:nvPr>
            <p:ph type="ftr" sz="quarter" idx="11"/>
          </p:nvPr>
        </p:nvSpPr>
        <p:spPr/>
        <p:txBody>
          <a:bodyPr/>
          <a:lstStyle/>
          <a:p>
            <a:r>
              <a:rPr lang="en-PH" dirty="0"/>
              <a:t>https://docs.microsoft.com/en-us/dotnet/csharp/language-reference/keywords/statement-keywords</a:t>
            </a:r>
          </a:p>
        </p:txBody>
      </p:sp>
      <p:sp>
        <p:nvSpPr>
          <p:cNvPr id="3" name="Content Placeholder 2"/>
          <p:cNvSpPr>
            <a:spLocks noGrp="1"/>
          </p:cNvSpPr>
          <p:nvPr>
            <p:ph idx="1"/>
          </p:nvPr>
        </p:nvSpPr>
        <p:spPr>
          <a:xfrm>
            <a:off x="677334" y="1591733"/>
            <a:ext cx="8596668" cy="4449629"/>
          </a:xfrm>
        </p:spPr>
        <p:txBody>
          <a:bodyPr/>
          <a:lstStyle/>
          <a:p>
            <a:r>
              <a:rPr lang="en-GB" dirty="0"/>
              <a:t>Statements are program instructions. Except as described in the topics referenced in the following table, statements are executed in sequence. The following table lists the C# statement keywords. </a:t>
            </a:r>
            <a:endParaRPr lang="en-PH" dirty="0"/>
          </a:p>
        </p:txBody>
      </p:sp>
      <p:pic>
        <p:nvPicPr>
          <p:cNvPr id="6" name="Picture 5"/>
          <p:cNvPicPr>
            <a:picLocks noChangeAspect="1"/>
          </p:cNvPicPr>
          <p:nvPr/>
        </p:nvPicPr>
        <p:blipFill>
          <a:blip r:embed="rId2"/>
          <a:stretch>
            <a:fillRect/>
          </a:stretch>
        </p:blipFill>
        <p:spPr>
          <a:xfrm>
            <a:off x="918283" y="2735390"/>
            <a:ext cx="8355719" cy="2593690"/>
          </a:xfrm>
          <a:prstGeom prst="rect">
            <a:avLst/>
          </a:prstGeom>
        </p:spPr>
      </p:pic>
    </p:spTree>
    <p:extLst>
      <p:ext uri="{BB962C8B-B14F-4D97-AF65-F5344CB8AC3E}">
        <p14:creationId xmlns:p14="http://schemas.microsoft.com/office/powerpoint/2010/main" val="5538277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Embedded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Some statements, including </a:t>
            </a:r>
            <a:r>
              <a:rPr lang="en-GB" dirty="0">
                <a:hlinkClick r:id="rId2"/>
              </a:rPr>
              <a:t>do</a:t>
            </a:r>
            <a:r>
              <a:rPr lang="en-GB" dirty="0"/>
              <a:t>, </a:t>
            </a:r>
            <a:r>
              <a:rPr lang="en-GB" dirty="0">
                <a:hlinkClick r:id="rId3"/>
              </a:rPr>
              <a:t>while</a:t>
            </a:r>
            <a:r>
              <a:rPr lang="en-GB" dirty="0"/>
              <a:t>, </a:t>
            </a:r>
            <a:r>
              <a:rPr lang="en-GB" dirty="0">
                <a:hlinkClick r:id="rId4"/>
              </a:rPr>
              <a:t>for</a:t>
            </a:r>
            <a:r>
              <a:rPr lang="en-GB" dirty="0"/>
              <a:t>, and </a:t>
            </a:r>
            <a:r>
              <a:rPr lang="en-GB" dirty="0" err="1">
                <a:hlinkClick r:id="rId5"/>
              </a:rPr>
              <a:t>foreach</a:t>
            </a:r>
            <a:r>
              <a:rPr lang="en-GB" dirty="0"/>
              <a:t>, always have an embedded statement that follows them. </a:t>
            </a:r>
          </a:p>
          <a:p>
            <a:r>
              <a:rPr lang="en-GB" dirty="0"/>
              <a:t>This embedded statement may be either a single statement or multiple statements enclosed by {} brackets in a statement block. </a:t>
            </a:r>
          </a:p>
          <a:p>
            <a:r>
              <a:rPr lang="en-GB" dirty="0"/>
              <a:t>Even single-line embedded statements can be enclosed in {} brackets</a:t>
            </a:r>
            <a:endParaRPr lang="en-PH" dirty="0"/>
          </a:p>
        </p:txBody>
      </p:sp>
    </p:spTree>
    <p:extLst>
      <p:ext uri="{BB962C8B-B14F-4D97-AF65-F5344CB8AC3E}">
        <p14:creationId xmlns:p14="http://schemas.microsoft.com/office/powerpoint/2010/main" val="28477841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Embedded Statements</a:t>
            </a:r>
          </a:p>
        </p:txBody>
      </p:sp>
      <p:sp>
        <p:nvSpPr>
          <p:cNvPr id="4" name="Footer Placeholder 3"/>
          <p:cNvSpPr>
            <a:spLocks noGrp="1"/>
          </p:cNvSpPr>
          <p:nvPr>
            <p:ph type="ftr" sz="quarter" idx="11"/>
          </p:nvPr>
        </p:nvSpPr>
        <p:spPr/>
        <p:txBody>
          <a:bodyPr/>
          <a:lstStyle/>
          <a:p>
            <a:endParaRPr lang="en-PH"/>
          </a:p>
        </p:txBody>
      </p:sp>
      <p:pic>
        <p:nvPicPr>
          <p:cNvPr id="7" name="Content Placeholder 6"/>
          <p:cNvPicPr>
            <a:picLocks noGrp="1" noChangeAspect="1"/>
          </p:cNvPicPr>
          <p:nvPr>
            <p:ph idx="1"/>
          </p:nvPr>
        </p:nvPicPr>
        <p:blipFill>
          <a:blip r:embed="rId2"/>
          <a:stretch>
            <a:fillRect/>
          </a:stretch>
        </p:blipFill>
        <p:spPr>
          <a:xfrm>
            <a:off x="1385704" y="1647976"/>
            <a:ext cx="5372850" cy="2152950"/>
          </a:xfrm>
          <a:prstGeom prst="rect">
            <a:avLst/>
          </a:prstGeom>
        </p:spPr>
      </p:pic>
    </p:spTree>
    <p:extLst>
      <p:ext uri="{BB962C8B-B14F-4D97-AF65-F5344CB8AC3E}">
        <p14:creationId xmlns:p14="http://schemas.microsoft.com/office/powerpoint/2010/main" val="28164846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Embedded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An embedded statement that is not enclosed in {} brackets cannot be a declaration statement or a </a:t>
            </a:r>
            <a:r>
              <a:rPr lang="en-GB" dirty="0" err="1"/>
              <a:t>labeled</a:t>
            </a:r>
            <a:r>
              <a:rPr lang="en-GB" dirty="0"/>
              <a:t> statement. This is shown in the following example:</a:t>
            </a:r>
          </a:p>
          <a:p>
            <a:endParaRPr lang="en-GB" dirty="0"/>
          </a:p>
          <a:p>
            <a:endParaRPr lang="en-GB" dirty="0"/>
          </a:p>
          <a:p>
            <a:r>
              <a:rPr lang="en-GB" dirty="0"/>
              <a:t>Put the embedded statement in a block to fix the error:</a:t>
            </a:r>
          </a:p>
          <a:p>
            <a:pPr marL="0" indent="0">
              <a:buNone/>
            </a:pPr>
            <a:br>
              <a:rPr lang="en-GB" dirty="0"/>
            </a:br>
            <a:endParaRPr lang="en-GB" dirty="0"/>
          </a:p>
          <a:p>
            <a:endParaRPr lang="en-PH" dirty="0"/>
          </a:p>
        </p:txBody>
      </p:sp>
      <p:pic>
        <p:nvPicPr>
          <p:cNvPr id="6" name="Picture 5"/>
          <p:cNvPicPr>
            <a:picLocks noChangeAspect="1"/>
          </p:cNvPicPr>
          <p:nvPr/>
        </p:nvPicPr>
        <p:blipFill>
          <a:blip r:embed="rId2"/>
          <a:stretch>
            <a:fillRect/>
          </a:stretch>
        </p:blipFill>
        <p:spPr>
          <a:xfrm>
            <a:off x="1624056" y="3215028"/>
            <a:ext cx="1733792" cy="590632"/>
          </a:xfrm>
          <a:prstGeom prst="rect">
            <a:avLst/>
          </a:prstGeom>
        </p:spPr>
      </p:pic>
      <p:pic>
        <p:nvPicPr>
          <p:cNvPr id="8" name="Picture 7"/>
          <p:cNvPicPr>
            <a:picLocks noChangeAspect="1"/>
          </p:cNvPicPr>
          <p:nvPr/>
        </p:nvPicPr>
        <p:blipFill>
          <a:blip r:embed="rId3"/>
          <a:stretch>
            <a:fillRect/>
          </a:stretch>
        </p:blipFill>
        <p:spPr>
          <a:xfrm>
            <a:off x="1624056" y="4537764"/>
            <a:ext cx="4172532" cy="1124107"/>
          </a:xfrm>
          <a:prstGeom prst="rect">
            <a:avLst/>
          </a:prstGeom>
        </p:spPr>
      </p:pic>
    </p:spTree>
    <p:extLst>
      <p:ext uri="{BB962C8B-B14F-4D97-AF65-F5344CB8AC3E}">
        <p14:creationId xmlns:p14="http://schemas.microsoft.com/office/powerpoint/2010/main" val="37594250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Nested Statement Blocks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Statement blocks can be nested, as shown in the following code:</a:t>
            </a:r>
          </a:p>
          <a:p>
            <a:pPr marL="0" indent="0">
              <a:buNone/>
            </a:pPr>
            <a:endParaRPr lang="en-GB" dirty="0"/>
          </a:p>
          <a:p>
            <a:endParaRPr lang="en-PH" dirty="0"/>
          </a:p>
        </p:txBody>
      </p:sp>
      <p:pic>
        <p:nvPicPr>
          <p:cNvPr id="6" name="Picture 5"/>
          <p:cNvPicPr>
            <a:picLocks noChangeAspect="1"/>
          </p:cNvPicPr>
          <p:nvPr/>
        </p:nvPicPr>
        <p:blipFill>
          <a:blip r:embed="rId2"/>
          <a:stretch>
            <a:fillRect/>
          </a:stretch>
        </p:blipFill>
        <p:spPr>
          <a:xfrm>
            <a:off x="1240236" y="2695718"/>
            <a:ext cx="4477375" cy="2429214"/>
          </a:xfrm>
          <a:prstGeom prst="rect">
            <a:avLst/>
          </a:prstGeom>
        </p:spPr>
      </p:pic>
    </p:spTree>
    <p:extLst>
      <p:ext uri="{BB962C8B-B14F-4D97-AF65-F5344CB8AC3E}">
        <p14:creationId xmlns:p14="http://schemas.microsoft.com/office/powerpoint/2010/main" val="25905711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Unreachable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If the compiler determines that the flow of control can never reach a particular statement under any circumstances, it will produce warning CS0162, as shown in the following example:</a:t>
            </a:r>
          </a:p>
          <a:p>
            <a:pPr marL="0" indent="0">
              <a:buNone/>
            </a:pPr>
            <a:endParaRPr lang="en-GB" dirty="0"/>
          </a:p>
          <a:p>
            <a:pPr marL="0" indent="0">
              <a:buNone/>
            </a:pPr>
            <a:br>
              <a:rPr lang="en-GB" dirty="0"/>
            </a:br>
            <a:endParaRPr lang="en-GB" dirty="0"/>
          </a:p>
          <a:p>
            <a:endParaRPr lang="en-PH" dirty="0"/>
          </a:p>
        </p:txBody>
      </p:sp>
      <p:pic>
        <p:nvPicPr>
          <p:cNvPr id="5" name="Picture 4"/>
          <p:cNvPicPr>
            <a:picLocks noChangeAspect="1"/>
          </p:cNvPicPr>
          <p:nvPr/>
        </p:nvPicPr>
        <p:blipFill>
          <a:blip r:embed="rId2"/>
          <a:stretch>
            <a:fillRect/>
          </a:stretch>
        </p:blipFill>
        <p:spPr>
          <a:xfrm>
            <a:off x="1498574" y="3341533"/>
            <a:ext cx="5258534" cy="1247949"/>
          </a:xfrm>
          <a:prstGeom prst="rect">
            <a:avLst/>
          </a:prstGeom>
        </p:spPr>
      </p:pic>
    </p:spTree>
    <p:extLst>
      <p:ext uri="{BB962C8B-B14F-4D97-AF65-F5344CB8AC3E}">
        <p14:creationId xmlns:p14="http://schemas.microsoft.com/office/powerpoint/2010/main" val="29462576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Unreachable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If the compiler determines that the flow of control can never reach a particular statement under any circumstances, it will produce warning CS0162, as shown in the following example:</a:t>
            </a:r>
          </a:p>
          <a:p>
            <a:pPr marL="0" indent="0">
              <a:buNone/>
            </a:pPr>
            <a:endParaRPr lang="en-GB" dirty="0"/>
          </a:p>
          <a:p>
            <a:pPr marL="0" indent="0">
              <a:buNone/>
            </a:pPr>
            <a:br>
              <a:rPr lang="en-GB" dirty="0"/>
            </a:br>
            <a:endParaRPr lang="en-GB" dirty="0"/>
          </a:p>
          <a:p>
            <a:endParaRPr lang="en-PH" dirty="0"/>
          </a:p>
        </p:txBody>
      </p:sp>
      <p:pic>
        <p:nvPicPr>
          <p:cNvPr id="5" name="Picture 4"/>
          <p:cNvPicPr>
            <a:picLocks noChangeAspect="1"/>
          </p:cNvPicPr>
          <p:nvPr/>
        </p:nvPicPr>
        <p:blipFill>
          <a:blip r:embed="rId2"/>
          <a:stretch>
            <a:fillRect/>
          </a:stretch>
        </p:blipFill>
        <p:spPr>
          <a:xfrm>
            <a:off x="1498574" y="3341533"/>
            <a:ext cx="5258534" cy="1247949"/>
          </a:xfrm>
          <a:prstGeom prst="rect">
            <a:avLst/>
          </a:prstGeom>
        </p:spPr>
      </p:pic>
    </p:spTree>
    <p:extLst>
      <p:ext uri="{BB962C8B-B14F-4D97-AF65-F5344CB8AC3E}">
        <p14:creationId xmlns:p14="http://schemas.microsoft.com/office/powerpoint/2010/main" val="39850874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Expression-bodied members</a:t>
            </a:r>
          </a:p>
        </p:txBody>
      </p:sp>
      <p:sp>
        <p:nvSpPr>
          <p:cNvPr id="3" name="Content Placeholder 2"/>
          <p:cNvSpPr>
            <a:spLocks noGrp="1"/>
          </p:cNvSpPr>
          <p:nvPr>
            <p:ph idx="1"/>
          </p:nvPr>
        </p:nvSpPr>
        <p:spPr/>
        <p:txBody>
          <a:bodyPr/>
          <a:lstStyle/>
          <a:p>
            <a:r>
              <a:rPr lang="en-GB" dirty="0"/>
              <a:t>Expression body definitions let you provide a member's implementation in a very concise, readable form. </a:t>
            </a:r>
          </a:p>
          <a:p>
            <a:r>
              <a:rPr lang="en-GB" dirty="0"/>
              <a:t>You can use an expression body definition whenever the logic for any supported member, such as a method or property, consists of a single expression. </a:t>
            </a:r>
          </a:p>
          <a:p>
            <a:r>
              <a:rPr lang="en-GB" dirty="0"/>
              <a:t>An expression body definition has the following general syntax:</a:t>
            </a:r>
          </a:p>
          <a:p>
            <a:endParaRPr lang="en-GB" dirty="0"/>
          </a:p>
          <a:p>
            <a:pPr marL="0" indent="0">
              <a:buNone/>
            </a:pPr>
            <a:r>
              <a:rPr lang="en-GB" dirty="0"/>
              <a:t>      where </a:t>
            </a:r>
            <a:r>
              <a:rPr lang="en-GB" i="1" dirty="0"/>
              <a:t>expression</a:t>
            </a:r>
            <a:r>
              <a:rPr lang="en-GB" dirty="0"/>
              <a:t> is a valid expression.</a:t>
            </a:r>
          </a:p>
          <a:p>
            <a:pPr marL="0" indent="0">
              <a:buNone/>
            </a:pPr>
            <a:br>
              <a:rPr lang="en-GB"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1789269" y="4244141"/>
            <a:ext cx="1676634" cy="266737"/>
          </a:xfrm>
          <a:prstGeom prst="rect">
            <a:avLst/>
          </a:prstGeom>
        </p:spPr>
      </p:pic>
    </p:spTree>
    <p:extLst>
      <p:ext uri="{BB962C8B-B14F-4D97-AF65-F5344CB8AC3E}">
        <p14:creationId xmlns:p14="http://schemas.microsoft.com/office/powerpoint/2010/main" val="15829659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Expression-bodied members</a:t>
            </a:r>
          </a:p>
        </p:txBody>
      </p:sp>
      <p:sp>
        <p:nvSpPr>
          <p:cNvPr id="3" name="Content Placeholder 2"/>
          <p:cNvSpPr>
            <a:spLocks noGrp="1"/>
          </p:cNvSpPr>
          <p:nvPr>
            <p:ph idx="1"/>
          </p:nvPr>
        </p:nvSpPr>
        <p:spPr>
          <a:xfrm>
            <a:off x="677334" y="1490133"/>
            <a:ext cx="8596668" cy="4551229"/>
          </a:xfrm>
        </p:spPr>
        <p:txBody>
          <a:bodyPr/>
          <a:lstStyle/>
          <a:p>
            <a:r>
              <a:rPr lang="en-GB" dirty="0"/>
              <a:t>Support for expression body definitions was introduced for methods and property get accessors in C# 6 and was expanded in C# 7. Expression body definitions can be used with the type members listed in the following table:+</a:t>
            </a:r>
          </a:p>
          <a:p>
            <a:pPr marL="0" indent="0">
              <a:buNone/>
            </a:pPr>
            <a:br>
              <a:rPr lang="en-GB" dirty="0"/>
            </a:br>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970845" y="2810933"/>
            <a:ext cx="8466615" cy="2253591"/>
          </a:xfrm>
          <a:prstGeom prst="rect">
            <a:avLst/>
          </a:prstGeom>
        </p:spPr>
      </p:pic>
    </p:spTree>
    <p:extLst>
      <p:ext uri="{BB962C8B-B14F-4D97-AF65-F5344CB8AC3E}">
        <p14:creationId xmlns:p14="http://schemas.microsoft.com/office/powerpoint/2010/main" val="409545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Overview of the .NET Framework</a:t>
            </a:r>
            <a:br>
              <a:rPr lang="en-GB" dirty="0"/>
            </a:br>
            <a:br>
              <a:rPr lang="en-GB" dirty="0"/>
            </a:br>
            <a:br>
              <a:rPr lang="en-PH" dirty="0"/>
            </a:br>
            <a:endParaRPr lang="en-PH" dirty="0"/>
          </a:p>
        </p:txBody>
      </p:sp>
      <p:sp>
        <p:nvSpPr>
          <p:cNvPr id="3" name="Content Placeholder 2"/>
          <p:cNvSpPr>
            <a:spLocks noGrp="1"/>
          </p:cNvSpPr>
          <p:nvPr>
            <p:ph idx="1"/>
          </p:nvPr>
        </p:nvSpPr>
        <p:spPr/>
        <p:txBody>
          <a:bodyPr>
            <a:normAutofit fontScale="92500" lnSpcReduction="10000"/>
          </a:bodyPr>
          <a:lstStyle/>
          <a:p>
            <a:r>
              <a:rPr lang="en-GB" dirty="0"/>
              <a:t>To provide a consistent object-oriented programming environment whether object code is stored and executed locally, executed locally but Internet-distributed, or executed remotely.</a:t>
            </a:r>
          </a:p>
          <a:p>
            <a:r>
              <a:rPr lang="en-GB" dirty="0"/>
              <a:t>To provide a code-execution environment that minimizes software deployment and versioning conflicts.</a:t>
            </a:r>
          </a:p>
          <a:p>
            <a:r>
              <a:rPr lang="en-GB" dirty="0"/>
              <a:t>To provide a code-execution environment that promotes safe execution of code, including code created by an unknown or semi-trusted third party.</a:t>
            </a:r>
          </a:p>
          <a:p>
            <a:r>
              <a:rPr lang="en-GB" dirty="0"/>
              <a:t>To provide a code-execution environment that eliminates the performance problems of scripted or interpreted environments.</a:t>
            </a:r>
          </a:p>
          <a:p>
            <a:r>
              <a:rPr lang="en-GB" dirty="0"/>
              <a:t>To make the developer experience consistent across widely varying types of applications, such as Windows-based applications and Web-based applications.</a:t>
            </a:r>
          </a:p>
          <a:p>
            <a:r>
              <a:rPr lang="en-GB" dirty="0"/>
              <a:t>To build all communication on industry standards to ensure that code based on the .NET Framework can integrate with any other code.</a:t>
            </a:r>
          </a:p>
          <a:p>
            <a:endParaRPr lang="en-PH" dirty="0"/>
          </a:p>
        </p:txBody>
      </p:sp>
      <p:sp>
        <p:nvSpPr>
          <p:cNvPr id="4" name="Footer Placeholder 3"/>
          <p:cNvSpPr>
            <a:spLocks noGrp="1"/>
          </p:cNvSpPr>
          <p:nvPr>
            <p:ph type="ftr" sz="quarter" idx="11"/>
          </p:nvPr>
        </p:nvSpPr>
        <p:spPr/>
        <p:txBody>
          <a:bodyPr/>
          <a:lstStyle/>
          <a:p>
            <a:r>
              <a:rPr lang="en-PH" dirty="0"/>
              <a:t>https://docs.microsoft.com/en-us/dotnet/framework/get-started/overview</a:t>
            </a:r>
          </a:p>
        </p:txBody>
      </p:sp>
    </p:spTree>
    <p:extLst>
      <p:ext uri="{BB962C8B-B14F-4D97-AF65-F5344CB8AC3E}">
        <p14:creationId xmlns:p14="http://schemas.microsoft.com/office/powerpoint/2010/main" val="19578357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Methods</a:t>
            </a:r>
            <a:br>
              <a:rPr lang="en-PH" dirty="0"/>
            </a:br>
            <a:br>
              <a:rPr lang="en-PH" dirty="0"/>
            </a:br>
            <a:endParaRPr lang="en-PH" dirty="0"/>
          </a:p>
        </p:txBody>
      </p:sp>
      <p:sp>
        <p:nvSpPr>
          <p:cNvPr id="3" name="Content Placeholder 2"/>
          <p:cNvSpPr>
            <a:spLocks noGrp="1"/>
          </p:cNvSpPr>
          <p:nvPr>
            <p:ph idx="1"/>
          </p:nvPr>
        </p:nvSpPr>
        <p:spPr>
          <a:xfrm>
            <a:off x="677334" y="1490133"/>
            <a:ext cx="8596668" cy="4551229"/>
          </a:xfrm>
        </p:spPr>
        <p:txBody>
          <a:bodyPr/>
          <a:lstStyle/>
          <a:p>
            <a:r>
              <a:rPr lang="en-GB" dirty="0"/>
              <a:t>An expression-bodied method consists of a single expression that returns a value whose type matches the method's return type, or, for methods that return void, that performs some operation. </a:t>
            </a:r>
          </a:p>
          <a:p>
            <a:r>
              <a:rPr lang="en-GB" dirty="0"/>
              <a:t>For example, types that override the </a:t>
            </a:r>
            <a:r>
              <a:rPr lang="en-GB" dirty="0" err="1"/>
              <a:t>ToString</a:t>
            </a:r>
            <a:r>
              <a:rPr lang="en-GB" dirty="0"/>
              <a:t> method typically include a single expression that returns the string representation of the current object.</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2897289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Methods</a:t>
            </a:r>
            <a:br>
              <a:rPr lang="en-PH" dirty="0"/>
            </a:br>
            <a:br>
              <a:rPr lang="en-PH" dirty="0"/>
            </a:br>
            <a:endParaRPr lang="en-PH" dirty="0"/>
          </a:p>
        </p:txBody>
      </p:sp>
      <p:pic>
        <p:nvPicPr>
          <p:cNvPr id="5" name="Content Placeholder 4"/>
          <p:cNvPicPr>
            <a:picLocks noGrp="1" noChangeAspect="1"/>
          </p:cNvPicPr>
          <p:nvPr>
            <p:ph idx="1"/>
          </p:nvPr>
        </p:nvPicPr>
        <p:blipFill>
          <a:blip r:embed="rId2"/>
          <a:stretch>
            <a:fillRect/>
          </a:stretch>
        </p:blipFill>
        <p:spPr>
          <a:xfrm>
            <a:off x="1973811" y="1354029"/>
            <a:ext cx="4806238" cy="4551362"/>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7074912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Constructors</a:t>
            </a:r>
            <a:br>
              <a:rPr lang="en-PH" dirty="0"/>
            </a:br>
            <a:br>
              <a:rPr lang="en-PH" dirty="0"/>
            </a:br>
            <a:br>
              <a:rPr lang="en-PH" dirty="0"/>
            </a:br>
            <a:br>
              <a:rPr lang="en-PH" dirty="0"/>
            </a:br>
            <a:endParaRPr lang="en-PH" dirty="0"/>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An expression body definition for a constructor typically consists of a single assignment expression or a method call that handles the constructor's arguments or initializes instance state.</a:t>
            </a:r>
          </a:p>
          <a:p>
            <a:r>
              <a:rPr lang="en-GB" dirty="0"/>
              <a:t>The following example defines a Location class whose constructor has a single string parameter named name. The expression body definition assigns the argument to the Name property.</a:t>
            </a:r>
            <a:endParaRPr lang="en-PH" dirty="0"/>
          </a:p>
        </p:txBody>
      </p:sp>
    </p:spTree>
    <p:extLst>
      <p:ext uri="{BB962C8B-B14F-4D97-AF65-F5344CB8AC3E}">
        <p14:creationId xmlns:p14="http://schemas.microsoft.com/office/powerpoint/2010/main" val="19225718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Constructors</a:t>
            </a:r>
            <a:br>
              <a:rPr lang="en-PH" dirty="0"/>
            </a:br>
            <a:br>
              <a:rPr lang="en-PH" dirty="0"/>
            </a:br>
            <a:br>
              <a:rPr lang="en-PH" dirty="0"/>
            </a:br>
            <a:br>
              <a:rPr lang="en-PH"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Content Placeholder 4"/>
          <p:cNvPicPr>
            <a:picLocks noGrp="1" noChangeAspect="1"/>
          </p:cNvPicPr>
          <p:nvPr>
            <p:ph idx="1"/>
          </p:nvPr>
        </p:nvPicPr>
        <p:blipFill>
          <a:blip r:embed="rId2"/>
          <a:stretch>
            <a:fillRect/>
          </a:stretch>
        </p:blipFill>
        <p:spPr>
          <a:xfrm>
            <a:off x="1629495" y="1766245"/>
            <a:ext cx="4191585" cy="2219635"/>
          </a:xfrm>
          <a:prstGeom prst="rect">
            <a:avLst/>
          </a:prstGeom>
        </p:spPr>
      </p:pic>
    </p:spTree>
    <p:extLst>
      <p:ext uri="{BB962C8B-B14F-4D97-AF65-F5344CB8AC3E}">
        <p14:creationId xmlns:p14="http://schemas.microsoft.com/office/powerpoint/2010/main" val="384246454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Finalizers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An expression body definition for a finalizer typically contains </a:t>
            </a:r>
            <a:r>
              <a:rPr lang="en-GB" dirty="0" err="1"/>
              <a:t>cleanup</a:t>
            </a:r>
            <a:r>
              <a:rPr lang="en-GB" dirty="0"/>
              <a:t> statements, such as statements that release unmanaged resources.</a:t>
            </a:r>
          </a:p>
          <a:p>
            <a:r>
              <a:rPr lang="en-GB" dirty="0"/>
              <a:t>The following example defines a finalizer that uses an expression body definition to indicate that the finalizer has been called.</a:t>
            </a:r>
          </a:p>
          <a:p>
            <a:endParaRPr lang="en-PH" dirty="0"/>
          </a:p>
        </p:txBody>
      </p:sp>
      <p:pic>
        <p:nvPicPr>
          <p:cNvPr id="6" name="Picture 5"/>
          <p:cNvPicPr>
            <a:picLocks noChangeAspect="1"/>
          </p:cNvPicPr>
          <p:nvPr/>
        </p:nvPicPr>
        <p:blipFill>
          <a:blip r:embed="rId2"/>
          <a:stretch>
            <a:fillRect/>
          </a:stretch>
        </p:blipFill>
        <p:spPr>
          <a:xfrm>
            <a:off x="1311556" y="3776227"/>
            <a:ext cx="6163535" cy="1533739"/>
          </a:xfrm>
          <a:prstGeom prst="rect">
            <a:avLst/>
          </a:prstGeom>
        </p:spPr>
      </p:pic>
    </p:spTree>
    <p:extLst>
      <p:ext uri="{BB962C8B-B14F-4D97-AF65-F5344CB8AC3E}">
        <p14:creationId xmlns:p14="http://schemas.microsoft.com/office/powerpoint/2010/main" val="19943788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Property get / set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If you choose to implement a property get accessor yourself, you can use an expression body definition for single expressions that simply return the property value. Note that the return statement isn't used.</a:t>
            </a:r>
          </a:p>
          <a:p>
            <a:r>
              <a:rPr lang="en-GB" dirty="0"/>
              <a:t>The following example defines a </a:t>
            </a:r>
            <a:r>
              <a:rPr lang="en-GB" dirty="0" err="1"/>
              <a:t>Location.Name</a:t>
            </a:r>
            <a:r>
              <a:rPr lang="en-GB" dirty="0"/>
              <a:t> property whose property get accessor returns the value of the private </a:t>
            </a:r>
            <a:r>
              <a:rPr lang="en-GB" dirty="0" err="1"/>
              <a:t>locationName</a:t>
            </a:r>
            <a:r>
              <a:rPr lang="en-GB" dirty="0"/>
              <a:t> field that backs the property.</a:t>
            </a:r>
            <a:endParaRPr lang="en-PH" dirty="0"/>
          </a:p>
        </p:txBody>
      </p:sp>
    </p:spTree>
    <p:extLst>
      <p:ext uri="{BB962C8B-B14F-4D97-AF65-F5344CB8AC3E}">
        <p14:creationId xmlns:p14="http://schemas.microsoft.com/office/powerpoint/2010/main" val="39661696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Property get / set statements</a:t>
            </a:r>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2"/>
          <a:stretch>
            <a:fillRect/>
          </a:stretch>
        </p:blipFill>
        <p:spPr>
          <a:xfrm>
            <a:off x="1820807" y="1618999"/>
            <a:ext cx="4334480" cy="3219899"/>
          </a:xfrm>
          <a:prstGeom prst="rect">
            <a:avLst/>
          </a:prstGeom>
        </p:spPr>
      </p:pic>
    </p:spTree>
    <p:extLst>
      <p:ext uri="{BB962C8B-B14F-4D97-AF65-F5344CB8AC3E}">
        <p14:creationId xmlns:p14="http://schemas.microsoft.com/office/powerpoint/2010/main" val="17399953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Indexers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Like properties, an indexer's get and set accessors consist of expression body definitions if the get accessor consists of a single statement that returns a value or the set accessor performs a simple assignment.</a:t>
            </a:r>
          </a:p>
          <a:p>
            <a:r>
              <a:rPr lang="en-GB" dirty="0"/>
              <a:t>The following example defines a class named Sports that includes an internal String array that contains the names of a number of sports. Both the indexer's get and set accessors are implemented as expression body definitions.</a:t>
            </a:r>
            <a:endParaRPr lang="en-PH" dirty="0"/>
          </a:p>
        </p:txBody>
      </p:sp>
    </p:spTree>
    <p:extLst>
      <p:ext uri="{BB962C8B-B14F-4D97-AF65-F5344CB8AC3E}">
        <p14:creationId xmlns:p14="http://schemas.microsoft.com/office/powerpoint/2010/main" val="19066342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Indexers</a:t>
            </a:r>
          </a:p>
        </p:txBody>
      </p:sp>
      <p:pic>
        <p:nvPicPr>
          <p:cNvPr id="5" name="Content Placeholder 4"/>
          <p:cNvPicPr>
            <a:picLocks noGrp="1" noChangeAspect="1"/>
          </p:cNvPicPr>
          <p:nvPr>
            <p:ph idx="1"/>
          </p:nvPr>
        </p:nvPicPr>
        <p:blipFill>
          <a:blip r:embed="rId2"/>
          <a:stretch>
            <a:fillRect/>
          </a:stretch>
        </p:blipFill>
        <p:spPr>
          <a:xfrm>
            <a:off x="1515294" y="2054057"/>
            <a:ext cx="5134692" cy="2791215"/>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4676220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Selection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pPr marL="0" indent="0">
              <a:buNone/>
            </a:pPr>
            <a:r>
              <a:rPr lang="en-GB" dirty="0"/>
              <a:t>A selection statement causes the program control to be transferred to a specific flow based upon whether a certain condition is true or not. </a:t>
            </a:r>
          </a:p>
          <a:p>
            <a:pPr marL="0" indent="0">
              <a:buNone/>
            </a:pPr>
            <a:r>
              <a:rPr lang="en-GB" dirty="0"/>
              <a:t>The following keywords are used in selection statements:</a:t>
            </a:r>
          </a:p>
          <a:p>
            <a:r>
              <a:rPr lang="en-GB" dirty="0">
                <a:hlinkClick r:id="rId2"/>
              </a:rPr>
              <a:t>if</a:t>
            </a:r>
            <a:endParaRPr lang="en-GB" dirty="0"/>
          </a:p>
          <a:p>
            <a:r>
              <a:rPr lang="en-GB" dirty="0">
                <a:hlinkClick r:id="rId2"/>
              </a:rPr>
              <a:t>else</a:t>
            </a:r>
            <a:endParaRPr lang="en-GB" dirty="0"/>
          </a:p>
          <a:p>
            <a:r>
              <a:rPr lang="en-GB" dirty="0">
                <a:hlinkClick r:id="rId3"/>
              </a:rPr>
              <a:t>switch</a:t>
            </a:r>
            <a:endParaRPr lang="en-GB" dirty="0"/>
          </a:p>
          <a:p>
            <a:r>
              <a:rPr lang="en-GB" dirty="0">
                <a:hlinkClick r:id="rId3"/>
              </a:rPr>
              <a:t>case</a:t>
            </a:r>
            <a:endParaRPr lang="en-GB" dirty="0"/>
          </a:p>
          <a:p>
            <a:r>
              <a:rPr lang="en-GB" dirty="0">
                <a:hlinkClick r:id="rId3"/>
              </a:rPr>
              <a:t>default</a:t>
            </a:r>
            <a:br>
              <a:rPr lang="en-GB" dirty="0"/>
            </a:br>
            <a:endParaRPr lang="en-GB" dirty="0"/>
          </a:p>
          <a:p>
            <a:pPr marL="0" indent="0">
              <a:buNone/>
            </a:pPr>
            <a:endParaRPr lang="en-GB" dirty="0"/>
          </a:p>
          <a:p>
            <a:pPr marL="0" indent="0">
              <a:buNone/>
            </a:pPr>
            <a:br>
              <a:rPr lang="en-GB" dirty="0"/>
            </a:br>
            <a:endParaRPr lang="en-GB" dirty="0"/>
          </a:p>
          <a:p>
            <a:endParaRPr lang="en-PH" dirty="0"/>
          </a:p>
        </p:txBody>
      </p:sp>
    </p:spTree>
    <p:extLst>
      <p:ext uri="{BB962C8B-B14F-4D97-AF65-F5344CB8AC3E}">
        <p14:creationId xmlns:p14="http://schemas.microsoft.com/office/powerpoint/2010/main" val="335921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.NET Framework</a:t>
            </a:r>
          </a:p>
        </p:txBody>
      </p:sp>
      <p:sp>
        <p:nvSpPr>
          <p:cNvPr id="4" name="Footer Placeholder 3"/>
          <p:cNvSpPr>
            <a:spLocks noGrp="1"/>
          </p:cNvSpPr>
          <p:nvPr>
            <p:ph type="ftr" sz="quarter" idx="11"/>
          </p:nvPr>
        </p:nvSpPr>
        <p:spPr/>
        <p:txBody>
          <a:bodyPr/>
          <a:lstStyle/>
          <a:p>
            <a:r>
              <a:rPr lang="en-PH" dirty="0"/>
              <a:t>https://docs.microsoft.com/en-us/dotnet/framework/get-started/overview</a:t>
            </a:r>
          </a:p>
        </p:txBody>
      </p:sp>
      <p:pic>
        <p:nvPicPr>
          <p:cNvPr id="8194" name="Picture 2" descr="Managed code within a larger archite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32185" y="1395180"/>
            <a:ext cx="5064039" cy="4646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98097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p:txBody>
          <a:bodyPr/>
          <a:lstStyle/>
          <a:p>
            <a:r>
              <a:rPr lang="en-GB" dirty="0"/>
              <a:t>An if statement identifies which statement to run based on the value of a Boolean expression. In the following example, the Boolean variable result is set to true and then checked in the if statement. The output is The condition is true.</a:t>
            </a:r>
          </a:p>
          <a:p>
            <a:endParaRPr lang="en-PH" dirty="0"/>
          </a:p>
        </p:txBody>
      </p:sp>
      <p:sp>
        <p:nvSpPr>
          <p:cNvPr id="4" name="Footer Placeholder 3"/>
          <p:cNvSpPr>
            <a:spLocks noGrp="1"/>
          </p:cNvSpPr>
          <p:nvPr>
            <p:ph type="ftr" sz="quarter" idx="11"/>
          </p:nvPr>
        </p:nvSpPr>
        <p:spPr/>
        <p:txBody>
          <a:bodyPr/>
          <a:lstStyle/>
          <a:p>
            <a:r>
              <a:rPr lang="en-PH" dirty="0"/>
              <a:t>https://docs.microsoft.com/en-us/dotnet/csharp/language-reference/keywords/if-else</a:t>
            </a:r>
          </a:p>
        </p:txBody>
      </p:sp>
      <p:pic>
        <p:nvPicPr>
          <p:cNvPr id="6" name="Picture 5"/>
          <p:cNvPicPr>
            <a:picLocks noChangeAspect="1"/>
          </p:cNvPicPr>
          <p:nvPr/>
        </p:nvPicPr>
        <p:blipFill>
          <a:blip r:embed="rId2"/>
          <a:stretch>
            <a:fillRect/>
          </a:stretch>
        </p:blipFill>
        <p:spPr>
          <a:xfrm>
            <a:off x="1673189" y="3545627"/>
            <a:ext cx="4305901" cy="1952898"/>
          </a:xfrm>
          <a:prstGeom prst="rect">
            <a:avLst/>
          </a:prstGeom>
        </p:spPr>
      </p:pic>
    </p:spTree>
    <p:extLst>
      <p:ext uri="{BB962C8B-B14F-4D97-AF65-F5344CB8AC3E}">
        <p14:creationId xmlns:p14="http://schemas.microsoft.com/office/powerpoint/2010/main" val="1029307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p:txBody>
          <a:bodyPr/>
          <a:lstStyle/>
          <a:p>
            <a:r>
              <a:rPr lang="en-GB" dirty="0"/>
              <a:t>An if statement in C# can take two forms, as the following example shows. +</a:t>
            </a:r>
          </a:p>
          <a:p>
            <a:endParaRPr lang="en-PH"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2"/>
          <a:stretch>
            <a:fillRect/>
          </a:stretch>
        </p:blipFill>
        <p:spPr>
          <a:xfrm>
            <a:off x="1861615" y="2681883"/>
            <a:ext cx="2772162" cy="3238952"/>
          </a:xfrm>
          <a:prstGeom prst="rect">
            <a:avLst/>
          </a:prstGeom>
        </p:spPr>
      </p:pic>
    </p:spTree>
    <p:extLst>
      <p:ext uri="{BB962C8B-B14F-4D97-AF65-F5344CB8AC3E}">
        <p14:creationId xmlns:p14="http://schemas.microsoft.com/office/powerpoint/2010/main" val="4142596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p:txBody>
          <a:bodyPr/>
          <a:lstStyle/>
          <a:p>
            <a:r>
              <a:rPr lang="en-GB" dirty="0"/>
              <a:t>An if statement in C# can take two forms, as the following example shows. +</a:t>
            </a:r>
          </a:p>
          <a:p>
            <a:endParaRPr lang="en-PH"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3"/>
          <a:stretch>
            <a:fillRect/>
          </a:stretch>
        </p:blipFill>
        <p:spPr>
          <a:xfrm>
            <a:off x="1861615" y="2681883"/>
            <a:ext cx="2772162" cy="3238952"/>
          </a:xfrm>
          <a:prstGeom prst="rect">
            <a:avLst/>
          </a:prstGeom>
        </p:spPr>
      </p:pic>
    </p:spTree>
    <p:extLst>
      <p:ext uri="{BB962C8B-B14F-4D97-AF65-F5344CB8AC3E}">
        <p14:creationId xmlns:p14="http://schemas.microsoft.com/office/powerpoint/2010/main" val="8853538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p:txBody>
          <a:bodyPr/>
          <a:lstStyle/>
          <a:p>
            <a:r>
              <a:rPr lang="en-GB" dirty="0"/>
              <a:t>An if statement in C# can take two forms, as the following example shows. +</a:t>
            </a:r>
          </a:p>
          <a:p>
            <a:endParaRPr lang="en-PH"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3"/>
          <a:stretch>
            <a:fillRect/>
          </a:stretch>
        </p:blipFill>
        <p:spPr>
          <a:xfrm>
            <a:off x="1861615" y="2681883"/>
            <a:ext cx="2772162" cy="3238952"/>
          </a:xfrm>
          <a:prstGeom prst="rect">
            <a:avLst/>
          </a:prstGeom>
        </p:spPr>
      </p:pic>
    </p:spTree>
    <p:extLst>
      <p:ext uri="{BB962C8B-B14F-4D97-AF65-F5344CB8AC3E}">
        <p14:creationId xmlns:p14="http://schemas.microsoft.com/office/powerpoint/2010/main" val="11614940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a:xfrm>
            <a:off x="677334" y="1545021"/>
            <a:ext cx="8596668" cy="4496341"/>
          </a:xfrm>
        </p:spPr>
        <p:txBody>
          <a:bodyPr/>
          <a:lstStyle/>
          <a:p>
            <a:r>
              <a:rPr lang="en-GB" dirty="0"/>
              <a:t>In nested if statements, each else clause belongs to the last if that doesn’t have a corresponding else. In the following example, Result1 appears if both m &gt; 10 and n &gt; 20 evaluate to true. If m &gt; 10 is true but n &gt; 20 is false, Result2 appears.</a:t>
            </a: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3"/>
          <a:stretch>
            <a:fillRect/>
          </a:stretch>
        </p:blipFill>
        <p:spPr>
          <a:xfrm>
            <a:off x="1509655" y="2853027"/>
            <a:ext cx="3181794" cy="2495898"/>
          </a:xfrm>
          <a:prstGeom prst="rect">
            <a:avLst/>
          </a:prstGeom>
        </p:spPr>
      </p:pic>
    </p:spTree>
    <p:extLst>
      <p:ext uri="{BB962C8B-B14F-4D97-AF65-F5344CB8AC3E}">
        <p14:creationId xmlns:p14="http://schemas.microsoft.com/office/powerpoint/2010/main" val="429240537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a:xfrm>
            <a:off x="677334" y="1545021"/>
            <a:ext cx="8596668" cy="4496341"/>
          </a:xfrm>
        </p:spPr>
        <p:txBody>
          <a:bodyPr/>
          <a:lstStyle/>
          <a:p>
            <a:r>
              <a:rPr lang="en-GB" dirty="0"/>
              <a:t>If, instead, you want Result2 to appear when (m &gt; 10) is false, you can specify that association by using braces to establish the start and end of the nested if statement, as the following example shows. </a:t>
            </a:r>
          </a:p>
          <a:p>
            <a:endParaRPr lang="en-GB" dirty="0"/>
          </a:p>
          <a:p>
            <a:endParaRPr lang="en-GB" dirty="0"/>
          </a:p>
          <a:p>
            <a:endParaRPr lang="en-GB" dirty="0"/>
          </a:p>
          <a:p>
            <a:endParaRPr lang="en-GB" dirty="0"/>
          </a:p>
          <a:p>
            <a:endParaRPr lang="en-GB" dirty="0"/>
          </a:p>
          <a:p>
            <a:endParaRPr lang="en-GB" dirty="0"/>
          </a:p>
          <a:p>
            <a:r>
              <a:rPr lang="en-GB" dirty="0"/>
              <a:t>Result2 appears if the condition (m &gt; 10) evaluates to false. </a:t>
            </a:r>
          </a:p>
          <a:p>
            <a:endParaRPr lang="en-GB" dirty="0"/>
          </a:p>
        </p:txBody>
      </p:sp>
      <p:sp>
        <p:nvSpPr>
          <p:cNvPr id="4" name="Footer Placeholder 3"/>
          <p:cNvSpPr>
            <a:spLocks noGrp="1"/>
          </p:cNvSpPr>
          <p:nvPr>
            <p:ph type="ftr" sz="quarter" idx="11"/>
          </p:nvPr>
        </p:nvSpPr>
        <p:spPr/>
        <p:txBody>
          <a:bodyPr/>
          <a:lstStyle/>
          <a:p>
            <a:r>
              <a:rPr lang="en-PH" dirty="0"/>
              <a:t>https://docs.microsoft.com/en-us/dotnet/csharp/language-reference/keywords/if-else</a:t>
            </a:r>
          </a:p>
        </p:txBody>
      </p:sp>
      <p:pic>
        <p:nvPicPr>
          <p:cNvPr id="7" name="Picture 6"/>
          <p:cNvPicPr>
            <a:picLocks noChangeAspect="1"/>
          </p:cNvPicPr>
          <p:nvPr/>
        </p:nvPicPr>
        <p:blipFill>
          <a:blip r:embed="rId3"/>
          <a:stretch>
            <a:fillRect/>
          </a:stretch>
        </p:blipFill>
        <p:spPr>
          <a:xfrm>
            <a:off x="2095239" y="2673220"/>
            <a:ext cx="3048425" cy="1819529"/>
          </a:xfrm>
          <a:prstGeom prst="rect">
            <a:avLst/>
          </a:prstGeom>
        </p:spPr>
      </p:pic>
    </p:spTree>
    <p:extLst>
      <p:ext uri="{BB962C8B-B14F-4D97-AF65-F5344CB8AC3E}">
        <p14:creationId xmlns:p14="http://schemas.microsoft.com/office/powerpoint/2010/main" val="18603994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switch is a selection statement that chooses a single switch section to execute from a list of candidates based on a pattern match with the match expression.</a:t>
            </a:r>
          </a:p>
        </p:txBody>
      </p:sp>
      <p:sp>
        <p:nvSpPr>
          <p:cNvPr id="4" name="Footer Placeholder 3"/>
          <p:cNvSpPr>
            <a:spLocks noGrp="1"/>
          </p:cNvSpPr>
          <p:nvPr>
            <p:ph type="ftr" sz="quarter" idx="11"/>
          </p:nvPr>
        </p:nvSpPr>
        <p:spPr/>
        <p:txBody>
          <a:bodyPr/>
          <a:lstStyle/>
          <a:p>
            <a:endParaRPr lang="en-PH"/>
          </a:p>
        </p:txBody>
      </p:sp>
      <p:pic>
        <p:nvPicPr>
          <p:cNvPr id="8" name="Picture 7"/>
          <p:cNvPicPr>
            <a:picLocks noChangeAspect="1"/>
          </p:cNvPicPr>
          <p:nvPr/>
        </p:nvPicPr>
        <p:blipFill>
          <a:blip r:embed="rId3"/>
          <a:stretch>
            <a:fillRect/>
          </a:stretch>
        </p:blipFill>
        <p:spPr>
          <a:xfrm>
            <a:off x="2435549" y="2865821"/>
            <a:ext cx="3200847" cy="2610214"/>
          </a:xfrm>
          <a:prstGeom prst="rect">
            <a:avLst/>
          </a:prstGeom>
        </p:spPr>
      </p:pic>
    </p:spTree>
    <p:extLst>
      <p:ext uri="{BB962C8B-B14F-4D97-AF65-F5344CB8AC3E}">
        <p14:creationId xmlns:p14="http://schemas.microsoft.com/office/powerpoint/2010/main" val="332606268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The switch statement is often used as an alternative to an if-else construct if a single expression is tested against three or more conditions. For example, the following switch statement determines whether a variable of type </a:t>
            </a:r>
            <a:r>
              <a:rPr lang="en-GB" dirty="0" err="1"/>
              <a:t>Color</a:t>
            </a:r>
            <a:r>
              <a:rPr lang="en-GB" dirty="0"/>
              <a:t> has one of three values:</a:t>
            </a:r>
          </a:p>
          <a:p>
            <a:endParaRPr lang="en-GB"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3"/>
          <a:stretch>
            <a:fillRect/>
          </a:stretch>
        </p:blipFill>
        <p:spPr>
          <a:xfrm>
            <a:off x="2225753" y="2865821"/>
            <a:ext cx="3924848" cy="2924583"/>
          </a:xfrm>
          <a:prstGeom prst="rect">
            <a:avLst/>
          </a:prstGeom>
        </p:spPr>
      </p:pic>
    </p:spTree>
    <p:extLst>
      <p:ext uri="{BB962C8B-B14F-4D97-AF65-F5344CB8AC3E}">
        <p14:creationId xmlns:p14="http://schemas.microsoft.com/office/powerpoint/2010/main" val="8870110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It is equivalent to the following example that uses an if-else construct.</a:t>
            </a:r>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2119882" y="2536320"/>
            <a:ext cx="3600953" cy="1743318"/>
          </a:xfrm>
          <a:prstGeom prst="rect">
            <a:avLst/>
          </a:prstGeom>
        </p:spPr>
      </p:pic>
    </p:spTree>
    <p:extLst>
      <p:ext uri="{BB962C8B-B14F-4D97-AF65-F5344CB8AC3E}">
        <p14:creationId xmlns:p14="http://schemas.microsoft.com/office/powerpoint/2010/main" val="1171020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It is equivalent to the following example that uses an if-else construct.</a:t>
            </a:r>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2119882" y="2536320"/>
            <a:ext cx="3600953" cy="1743318"/>
          </a:xfrm>
          <a:prstGeom prst="rect">
            <a:avLst/>
          </a:prstGeom>
        </p:spPr>
      </p:pic>
    </p:spTree>
    <p:extLst>
      <p:ext uri="{BB962C8B-B14F-4D97-AF65-F5344CB8AC3E}">
        <p14:creationId xmlns:p14="http://schemas.microsoft.com/office/powerpoint/2010/main" val="150641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.NET Framework Class Library</a:t>
            </a:r>
            <a:br>
              <a:rPr lang="en-PH" dirty="0"/>
            </a:br>
            <a:br>
              <a:rPr lang="en-PH" dirty="0"/>
            </a:br>
            <a:endParaRPr lang="en-PH" dirty="0"/>
          </a:p>
        </p:txBody>
      </p:sp>
      <p:sp>
        <p:nvSpPr>
          <p:cNvPr id="3" name="Content Placeholder 2"/>
          <p:cNvSpPr>
            <a:spLocks noGrp="1"/>
          </p:cNvSpPr>
          <p:nvPr>
            <p:ph idx="1"/>
          </p:nvPr>
        </p:nvSpPr>
        <p:spPr/>
        <p:txBody>
          <a:bodyPr/>
          <a:lstStyle/>
          <a:p>
            <a:r>
              <a:rPr lang="en-GB" dirty="0"/>
              <a:t>Console applications. See </a:t>
            </a:r>
            <a:r>
              <a:rPr lang="en-GB" dirty="0">
                <a:hlinkClick r:id="rId3"/>
              </a:rPr>
              <a:t>Building Console Applications</a:t>
            </a:r>
            <a:r>
              <a:rPr lang="en-GB" dirty="0"/>
              <a:t>.</a:t>
            </a:r>
          </a:p>
          <a:p>
            <a:r>
              <a:rPr lang="en-GB" dirty="0"/>
              <a:t>Windows GUI applications (Windows Forms). See </a:t>
            </a:r>
            <a:r>
              <a:rPr lang="en-GB" dirty="0">
                <a:hlinkClick r:id="rId4"/>
              </a:rPr>
              <a:t>Windows Forms</a:t>
            </a:r>
            <a:r>
              <a:rPr lang="en-GB" dirty="0"/>
              <a:t>.</a:t>
            </a:r>
          </a:p>
          <a:p>
            <a:r>
              <a:rPr lang="en-GB" dirty="0"/>
              <a:t>Windows Presentation Foundation (WPF) applications. See </a:t>
            </a:r>
            <a:r>
              <a:rPr lang="en-GB" dirty="0">
                <a:hlinkClick r:id="rId5"/>
              </a:rPr>
              <a:t>Windows Presentation Foundation</a:t>
            </a:r>
            <a:r>
              <a:rPr lang="en-GB" dirty="0"/>
              <a:t>.</a:t>
            </a:r>
          </a:p>
          <a:p>
            <a:r>
              <a:rPr lang="en-GB" dirty="0"/>
              <a:t>ASP.NET applications. See </a:t>
            </a:r>
            <a:r>
              <a:rPr lang="en-GB" dirty="0">
                <a:hlinkClick r:id="rId6"/>
              </a:rPr>
              <a:t>Web Applications with ASP.NET</a:t>
            </a:r>
            <a:r>
              <a:rPr lang="en-GB" dirty="0"/>
              <a:t>.</a:t>
            </a:r>
          </a:p>
          <a:p>
            <a:r>
              <a:rPr lang="en-GB" dirty="0"/>
              <a:t>Windows services. See </a:t>
            </a:r>
            <a:r>
              <a:rPr lang="en-GB" dirty="0">
                <a:hlinkClick r:id="rId7"/>
              </a:rPr>
              <a:t>Introduction to Windows Service Applications</a:t>
            </a:r>
            <a:r>
              <a:rPr lang="en-GB" dirty="0"/>
              <a:t>.</a:t>
            </a:r>
          </a:p>
          <a:p>
            <a:r>
              <a:rPr lang="en-GB" dirty="0"/>
              <a:t>Service-oriented applications using Windows Communication Foundation (WCF). See </a:t>
            </a:r>
            <a:r>
              <a:rPr lang="en-GB" dirty="0">
                <a:hlinkClick r:id="rId8"/>
              </a:rPr>
              <a:t>Service-Oriented Applications with WCF</a:t>
            </a:r>
            <a:r>
              <a:rPr lang="en-GB" dirty="0"/>
              <a:t>.</a:t>
            </a:r>
          </a:p>
          <a:p>
            <a:r>
              <a:rPr lang="en-GB" dirty="0"/>
              <a:t>Workflow-enabled applications using Windows Workflow Foundation (WF). See </a:t>
            </a:r>
            <a:r>
              <a:rPr lang="en-GB" dirty="0">
                <a:hlinkClick r:id="rId9"/>
              </a:rPr>
              <a:t>Building Workflows in the .NET Framework</a:t>
            </a:r>
            <a:r>
              <a:rPr lang="en-GB" dirty="0"/>
              <a:t>.</a:t>
            </a:r>
          </a:p>
          <a:p>
            <a:endParaRPr lang="en-PH" dirty="0"/>
          </a:p>
        </p:txBody>
      </p:sp>
      <p:sp>
        <p:nvSpPr>
          <p:cNvPr id="4" name="Footer Placeholder 3"/>
          <p:cNvSpPr>
            <a:spLocks noGrp="1"/>
          </p:cNvSpPr>
          <p:nvPr>
            <p:ph type="ftr" sz="quarter" idx="11"/>
          </p:nvPr>
        </p:nvSpPr>
        <p:spPr/>
        <p:txBody>
          <a:bodyPr/>
          <a:lstStyle/>
          <a:p>
            <a:r>
              <a:rPr lang="en-PH" dirty="0"/>
              <a:t>https://docs.microsoft.com/en-us/dotnet/framework/get-started/overview</a:t>
            </a:r>
          </a:p>
        </p:txBody>
      </p:sp>
    </p:spTree>
    <p:extLst>
      <p:ext uri="{BB962C8B-B14F-4D97-AF65-F5344CB8AC3E}">
        <p14:creationId xmlns:p14="http://schemas.microsoft.com/office/powerpoint/2010/main" val="167667825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The default case specifies the switch section to execute if the match expression does not match any other case label. If a default case is not present and the match expression does not match any other case label, program flow falls through the switch statement.</a:t>
            </a:r>
          </a:p>
          <a:p>
            <a:r>
              <a:rPr lang="en-GB" dirty="0"/>
              <a:t>The default case can appear in any order in the switch statement. Regardless of its order in the source code, it is always evaluated last, after all case labels have been evaluated.</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94363067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The default case specifies the switch section to execute if the match expression does not match any other case label. If a default case is not present and the match expression does not match any other case label, program flow falls through the switch statement.</a:t>
            </a:r>
          </a:p>
          <a:p>
            <a:r>
              <a:rPr lang="en-GB" dirty="0"/>
              <a:t>The default case can appear in any order in the switch statement. Regardless of its order in the source code, it is always evaluated last, after all case labels have been evaluated.</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5625399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Iteration Statements </a:t>
            </a:r>
          </a:p>
        </p:txBody>
      </p:sp>
      <p:sp>
        <p:nvSpPr>
          <p:cNvPr id="3" name="Content Placeholder 2"/>
          <p:cNvSpPr>
            <a:spLocks noGrp="1"/>
          </p:cNvSpPr>
          <p:nvPr>
            <p:ph idx="1"/>
          </p:nvPr>
        </p:nvSpPr>
        <p:spPr>
          <a:xfrm>
            <a:off x="677334" y="1545021"/>
            <a:ext cx="8596668" cy="4496341"/>
          </a:xfrm>
        </p:spPr>
        <p:txBody>
          <a:bodyPr/>
          <a:lstStyle/>
          <a:p>
            <a:pPr marL="0" indent="0">
              <a:buNone/>
            </a:pPr>
            <a:r>
              <a:rPr lang="en-GB" dirty="0"/>
              <a:t>You can create loops by using the iteration statements. Iteration statements cause embedded statements to be executed a number of times, subject to the loop-termination criteria. These statements are executed in order, except when a </a:t>
            </a:r>
            <a:r>
              <a:rPr lang="en-GB" dirty="0">
                <a:hlinkClick r:id="rId3"/>
              </a:rPr>
              <a:t>jump statement</a:t>
            </a:r>
            <a:r>
              <a:rPr lang="en-GB" dirty="0"/>
              <a:t> is encountered.</a:t>
            </a:r>
          </a:p>
          <a:p>
            <a:pPr marL="0" indent="0">
              <a:buNone/>
            </a:pPr>
            <a:r>
              <a:rPr lang="en-GB" dirty="0"/>
              <a:t>The following keywords are used in iteration statements:</a:t>
            </a:r>
          </a:p>
          <a:p>
            <a:r>
              <a:rPr lang="en-GB" dirty="0">
                <a:hlinkClick r:id="rId4"/>
              </a:rPr>
              <a:t>do</a:t>
            </a:r>
            <a:endParaRPr lang="en-GB" dirty="0"/>
          </a:p>
          <a:p>
            <a:r>
              <a:rPr lang="en-GB" dirty="0">
                <a:hlinkClick r:id="rId5"/>
              </a:rPr>
              <a:t>for</a:t>
            </a:r>
            <a:endParaRPr lang="en-GB" dirty="0"/>
          </a:p>
          <a:p>
            <a:r>
              <a:rPr lang="en-GB" dirty="0" err="1">
                <a:hlinkClick r:id="rId6"/>
              </a:rPr>
              <a:t>foreach</a:t>
            </a:r>
            <a:endParaRPr lang="en-GB" dirty="0"/>
          </a:p>
          <a:p>
            <a:r>
              <a:rPr lang="en-GB" dirty="0">
                <a:hlinkClick r:id="rId6"/>
              </a:rPr>
              <a:t>in</a:t>
            </a:r>
            <a:endParaRPr lang="en-GB" dirty="0"/>
          </a:p>
          <a:p>
            <a:r>
              <a:rPr lang="en-GB" dirty="0">
                <a:hlinkClick r:id="rId7"/>
              </a:rPr>
              <a:t>while</a:t>
            </a:r>
            <a:endParaRPr lang="en-GB" dirty="0"/>
          </a:p>
          <a:p>
            <a:pPr marL="0" indent="0">
              <a:buNone/>
            </a:pPr>
            <a:endParaRPr lang="en-GB"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0582610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do </a:t>
            </a:r>
          </a:p>
        </p:txBody>
      </p:sp>
      <p:sp>
        <p:nvSpPr>
          <p:cNvPr id="3" name="Content Placeholder 2"/>
          <p:cNvSpPr>
            <a:spLocks noGrp="1"/>
          </p:cNvSpPr>
          <p:nvPr>
            <p:ph idx="1"/>
          </p:nvPr>
        </p:nvSpPr>
        <p:spPr>
          <a:xfrm>
            <a:off x="677334" y="1545021"/>
            <a:ext cx="8596668" cy="4496341"/>
          </a:xfrm>
        </p:spPr>
        <p:txBody>
          <a:bodyPr/>
          <a:lstStyle/>
          <a:p>
            <a:r>
              <a:rPr lang="en-GB" dirty="0"/>
              <a:t>The do statement executes a statement or a block of statements repeatedly until a specified expression evaluates to false. </a:t>
            </a:r>
          </a:p>
          <a:p>
            <a:r>
              <a:rPr lang="en-GB" dirty="0"/>
              <a:t>The body of the loop must be enclosed in braces, {}, unless it consists of a single statement. In that case, the braces are optional.</a:t>
            </a:r>
          </a:p>
          <a:p>
            <a:endParaRPr lang="en-GB" dirty="0"/>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1487735" y="3178743"/>
            <a:ext cx="1943371" cy="1228896"/>
          </a:xfrm>
          <a:prstGeom prst="rect">
            <a:avLst/>
          </a:prstGeom>
        </p:spPr>
      </p:pic>
    </p:spTree>
    <p:extLst>
      <p:ext uri="{BB962C8B-B14F-4D97-AF65-F5344CB8AC3E}">
        <p14:creationId xmlns:p14="http://schemas.microsoft.com/office/powerpoint/2010/main" val="6204226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do </a:t>
            </a:r>
          </a:p>
        </p:txBody>
      </p:sp>
      <p:sp>
        <p:nvSpPr>
          <p:cNvPr id="3" name="Content Placeholder 2"/>
          <p:cNvSpPr>
            <a:spLocks noGrp="1"/>
          </p:cNvSpPr>
          <p:nvPr>
            <p:ph idx="1"/>
          </p:nvPr>
        </p:nvSpPr>
        <p:spPr>
          <a:xfrm>
            <a:off x="677334" y="1545021"/>
            <a:ext cx="8596668" cy="4496341"/>
          </a:xfrm>
        </p:spPr>
        <p:txBody>
          <a:bodyPr/>
          <a:lstStyle/>
          <a:p>
            <a:r>
              <a:rPr lang="en-GB" dirty="0"/>
              <a:t>The do statement executes a statement or a block of statements repeatedly until a specified expression evaluates to false. </a:t>
            </a:r>
          </a:p>
          <a:p>
            <a:r>
              <a:rPr lang="en-GB" dirty="0"/>
              <a:t>The body of the loop must be enclosed in braces, {}, unless it consists of a single statement. In that case, the braces are optional.</a:t>
            </a:r>
          </a:p>
          <a:p>
            <a:endParaRPr lang="en-GB" dirty="0"/>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1487735" y="3178743"/>
            <a:ext cx="1943371" cy="1228896"/>
          </a:xfrm>
          <a:prstGeom prst="rect">
            <a:avLst/>
          </a:prstGeom>
        </p:spPr>
      </p:pic>
    </p:spTree>
    <p:extLst>
      <p:ext uri="{BB962C8B-B14F-4D97-AF65-F5344CB8AC3E}">
        <p14:creationId xmlns:p14="http://schemas.microsoft.com/office/powerpoint/2010/main" val="332087319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for  </a:t>
            </a:r>
          </a:p>
        </p:txBody>
      </p:sp>
      <p:sp>
        <p:nvSpPr>
          <p:cNvPr id="3" name="Content Placeholder 2"/>
          <p:cNvSpPr>
            <a:spLocks noGrp="1"/>
          </p:cNvSpPr>
          <p:nvPr>
            <p:ph idx="1"/>
          </p:nvPr>
        </p:nvSpPr>
        <p:spPr>
          <a:xfrm>
            <a:off x="677334" y="2081048"/>
            <a:ext cx="8596668" cy="3960314"/>
          </a:xfrm>
        </p:spPr>
        <p:txBody>
          <a:bodyPr/>
          <a:lstStyle/>
          <a:p>
            <a:r>
              <a:rPr lang="en-GB" dirty="0"/>
              <a:t>By using a for loop, you can run a statement or a block of statements repeatedly until a specified expression evaluates to false.</a:t>
            </a:r>
          </a:p>
          <a:p>
            <a:r>
              <a:rPr lang="en-GB" dirty="0"/>
              <a:t>This kind of loop is useful for iterating over arrays and for other applications in which you know in advance how many times you want the loop to iterate.</a:t>
            </a:r>
          </a:p>
          <a:p>
            <a:endParaRPr lang="en-GB" dirty="0"/>
          </a:p>
          <a:p>
            <a:endParaRPr lang="en-GB"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3"/>
          <a:stretch>
            <a:fillRect/>
          </a:stretch>
        </p:blipFill>
        <p:spPr>
          <a:xfrm>
            <a:off x="1446164" y="3793191"/>
            <a:ext cx="2257740" cy="838317"/>
          </a:xfrm>
          <a:prstGeom prst="rect">
            <a:avLst/>
          </a:prstGeom>
        </p:spPr>
      </p:pic>
    </p:spTree>
    <p:extLst>
      <p:ext uri="{BB962C8B-B14F-4D97-AF65-F5344CB8AC3E}">
        <p14:creationId xmlns:p14="http://schemas.microsoft.com/office/powerpoint/2010/main" val="24674033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for  </a:t>
            </a:r>
          </a:p>
        </p:txBody>
      </p:sp>
      <p:sp>
        <p:nvSpPr>
          <p:cNvPr id="3" name="Content Placeholder 2"/>
          <p:cNvSpPr>
            <a:spLocks noGrp="1"/>
          </p:cNvSpPr>
          <p:nvPr>
            <p:ph idx="1"/>
          </p:nvPr>
        </p:nvSpPr>
        <p:spPr>
          <a:xfrm>
            <a:off x="677334" y="2112579"/>
            <a:ext cx="8596668" cy="3928783"/>
          </a:xfrm>
        </p:spPr>
        <p:txBody>
          <a:bodyPr/>
          <a:lstStyle/>
          <a:p>
            <a:r>
              <a:rPr lang="en-GB" dirty="0"/>
              <a:t>Every for statement defines initializer, condition, and iterator sections. These sections usually determine how many times the loop iterates. +</a:t>
            </a:r>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1652037" y="3017373"/>
            <a:ext cx="3191320" cy="390580"/>
          </a:xfrm>
          <a:prstGeom prst="rect">
            <a:avLst/>
          </a:prstGeom>
        </p:spPr>
      </p:pic>
    </p:spTree>
    <p:extLst>
      <p:ext uri="{BB962C8B-B14F-4D97-AF65-F5344CB8AC3E}">
        <p14:creationId xmlns:p14="http://schemas.microsoft.com/office/powerpoint/2010/main" val="267547165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for  </a:t>
            </a:r>
          </a:p>
        </p:txBody>
      </p:sp>
      <p:sp>
        <p:nvSpPr>
          <p:cNvPr id="3" name="Content Placeholder 2"/>
          <p:cNvSpPr>
            <a:spLocks noGrp="1"/>
          </p:cNvSpPr>
          <p:nvPr>
            <p:ph idx="1"/>
          </p:nvPr>
        </p:nvSpPr>
        <p:spPr>
          <a:xfrm>
            <a:off x="677334" y="1545021"/>
            <a:ext cx="8596668" cy="4496341"/>
          </a:xfrm>
        </p:spPr>
        <p:txBody>
          <a:bodyPr/>
          <a:lstStyle/>
          <a:p>
            <a:r>
              <a:rPr lang="en-GB" dirty="0"/>
              <a:t>The following example illustrates several less common choices: assigning a value to an external loop variable in the initializer section, invoking the </a:t>
            </a:r>
            <a:r>
              <a:rPr lang="en-GB" dirty="0" err="1"/>
              <a:t>Console.WriteLine</a:t>
            </a:r>
            <a:r>
              <a:rPr lang="en-GB" dirty="0"/>
              <a:t> method in both the initializer and the iterator sections, and changing the values of two variables in the iterator section.</a:t>
            </a:r>
          </a:p>
          <a:p>
            <a:endParaRPr lang="en-GB"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3"/>
          <a:stretch>
            <a:fillRect/>
          </a:stretch>
        </p:blipFill>
        <p:spPr>
          <a:xfrm>
            <a:off x="1018280" y="2865821"/>
            <a:ext cx="8116433" cy="3038899"/>
          </a:xfrm>
          <a:prstGeom prst="rect">
            <a:avLst/>
          </a:prstGeom>
        </p:spPr>
      </p:pic>
    </p:spTree>
    <p:extLst>
      <p:ext uri="{BB962C8B-B14F-4D97-AF65-F5344CB8AC3E}">
        <p14:creationId xmlns:p14="http://schemas.microsoft.com/office/powerpoint/2010/main" val="34835408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for  </a:t>
            </a:r>
          </a:p>
        </p:txBody>
      </p:sp>
      <p:sp>
        <p:nvSpPr>
          <p:cNvPr id="3" name="Content Placeholder 2"/>
          <p:cNvSpPr>
            <a:spLocks noGrp="1"/>
          </p:cNvSpPr>
          <p:nvPr>
            <p:ph idx="1"/>
          </p:nvPr>
        </p:nvSpPr>
        <p:spPr>
          <a:xfrm>
            <a:off x="677334" y="2165131"/>
            <a:ext cx="8596668" cy="3876231"/>
          </a:xfrm>
        </p:spPr>
        <p:txBody>
          <a:bodyPr/>
          <a:lstStyle/>
          <a:p>
            <a:r>
              <a:rPr lang="en-GB" dirty="0"/>
              <a:t>All of the expressions that define a for statement are optional. For example, the following statement creates an infinite loop. </a:t>
            </a:r>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1608981" y="3252180"/>
            <a:ext cx="1238423" cy="866896"/>
          </a:xfrm>
          <a:prstGeom prst="rect">
            <a:avLst/>
          </a:prstGeom>
        </p:spPr>
      </p:pic>
    </p:spTree>
    <p:extLst>
      <p:ext uri="{BB962C8B-B14F-4D97-AF65-F5344CB8AC3E}">
        <p14:creationId xmlns:p14="http://schemas.microsoft.com/office/powerpoint/2010/main" val="33629014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foreach</a:t>
            </a:r>
            <a:r>
              <a:rPr lang="en-PH" dirty="0"/>
              <a:t>, in </a:t>
            </a:r>
            <a:br>
              <a:rPr lang="en-PH" dirty="0"/>
            </a:br>
            <a:r>
              <a:rPr lang="en-PH" dirty="0"/>
              <a:t>  </a:t>
            </a:r>
          </a:p>
        </p:txBody>
      </p:sp>
      <p:sp>
        <p:nvSpPr>
          <p:cNvPr id="3" name="Content Placeholder 2"/>
          <p:cNvSpPr>
            <a:spLocks noGrp="1"/>
          </p:cNvSpPr>
          <p:nvPr>
            <p:ph idx="1"/>
          </p:nvPr>
        </p:nvSpPr>
        <p:spPr>
          <a:xfrm>
            <a:off x="677334" y="1555531"/>
            <a:ext cx="8596668" cy="4485831"/>
          </a:xfrm>
        </p:spPr>
        <p:txBody>
          <a:bodyPr>
            <a:normAutofit/>
          </a:bodyPr>
          <a:lstStyle/>
          <a:p>
            <a:r>
              <a:rPr lang="en-GB" dirty="0"/>
              <a:t>The </a:t>
            </a:r>
            <a:r>
              <a:rPr lang="en-GB" dirty="0" err="1"/>
              <a:t>foreach</a:t>
            </a:r>
            <a:r>
              <a:rPr lang="en-GB" dirty="0"/>
              <a:t> statement repeats a group of embedded statements for each element in an array or an object collection that implements the </a:t>
            </a:r>
            <a:r>
              <a:rPr lang="en-GB" dirty="0" err="1"/>
              <a:t>System.Collections.IEnumerable</a:t>
            </a:r>
            <a:r>
              <a:rPr lang="en-GB" dirty="0"/>
              <a:t> or </a:t>
            </a:r>
            <a:r>
              <a:rPr lang="en-GB" dirty="0" err="1"/>
              <a:t>System.Collections.Generic.IEnumerable</a:t>
            </a:r>
            <a:r>
              <a:rPr lang="en-GB" dirty="0"/>
              <a:t>&lt;T&gt; interface. </a:t>
            </a:r>
          </a:p>
          <a:p>
            <a:r>
              <a:rPr lang="en-GB" dirty="0"/>
              <a:t>The embedded statements continue to execute for each element in the array or collection. </a:t>
            </a:r>
          </a:p>
          <a:p>
            <a:r>
              <a:rPr lang="en-GB" dirty="0"/>
              <a:t>At any point within the </a:t>
            </a:r>
            <a:r>
              <a:rPr lang="en-GB" dirty="0" err="1"/>
              <a:t>foreach</a:t>
            </a:r>
            <a:r>
              <a:rPr lang="en-GB" dirty="0"/>
              <a:t> block, you can break out of the loop by using the break keyword, or step to the next iteration in the loop by using the continue keyword.</a:t>
            </a:r>
          </a:p>
          <a:p>
            <a:r>
              <a:rPr lang="en-GB" dirty="0"/>
              <a:t>A </a:t>
            </a:r>
            <a:r>
              <a:rPr lang="en-GB" dirty="0" err="1"/>
              <a:t>foreach</a:t>
            </a:r>
            <a:r>
              <a:rPr lang="en-GB" dirty="0"/>
              <a:t> loop can also be exited by the </a:t>
            </a:r>
            <a:r>
              <a:rPr lang="en-GB" dirty="0" err="1"/>
              <a:t>goto</a:t>
            </a:r>
            <a:r>
              <a:rPr lang="en-GB" dirty="0"/>
              <a:t>, return, or throw statements.</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23875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Installation</a:t>
            </a:r>
          </a:p>
        </p:txBody>
      </p:sp>
      <p:sp>
        <p:nvSpPr>
          <p:cNvPr id="3" name="Content Placeholder 2"/>
          <p:cNvSpPr>
            <a:spLocks noGrp="1"/>
          </p:cNvSpPr>
          <p:nvPr>
            <p:ph idx="1"/>
          </p:nvPr>
        </p:nvSpPr>
        <p:spPr/>
        <p:txBody>
          <a:bodyPr/>
          <a:lstStyle/>
          <a:p>
            <a:r>
              <a:rPr lang="en-PH" dirty="0">
                <a:hlinkClick r:id="rId2"/>
              </a:rPr>
              <a:t>https://docs.microsoft.com/en-us/dotnet/framework/install/on-windows-10</a:t>
            </a:r>
            <a:endParaRPr lang="en-PH" dirty="0"/>
          </a:p>
          <a:p>
            <a:r>
              <a:rPr lang="en-PH" dirty="0">
                <a:hlinkClick r:id="rId3"/>
              </a:rPr>
              <a:t>https://www.visualstudio.com/free-developer-offers/</a:t>
            </a:r>
            <a:endParaRPr lang="en-PH" dirty="0"/>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871513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foreach</a:t>
            </a:r>
            <a:r>
              <a:rPr lang="en-PH" dirty="0"/>
              <a:t>, in </a:t>
            </a:r>
            <a:br>
              <a:rPr lang="en-PH" dirty="0"/>
            </a:br>
            <a:r>
              <a:rPr lang="en-PH" dirty="0"/>
              <a:t>  </a:t>
            </a:r>
          </a:p>
        </p:txBody>
      </p:sp>
      <p:sp>
        <p:nvSpPr>
          <p:cNvPr id="3" name="Content Placeholder 2"/>
          <p:cNvSpPr>
            <a:spLocks noGrp="1"/>
          </p:cNvSpPr>
          <p:nvPr>
            <p:ph idx="1"/>
          </p:nvPr>
        </p:nvSpPr>
        <p:spPr>
          <a:xfrm>
            <a:off x="677334" y="1555531"/>
            <a:ext cx="8596668" cy="4485831"/>
          </a:xfrm>
        </p:spPr>
        <p:txBody>
          <a:bodyPr>
            <a:normAutofit/>
          </a:bodyPr>
          <a:lstStyle/>
          <a:p>
            <a:pPr marL="0" indent="0">
              <a:buNone/>
            </a:pPr>
            <a:r>
              <a:rPr lang="en-GB" dirty="0"/>
              <a:t>The following code shows three examples:</a:t>
            </a:r>
          </a:p>
          <a:p>
            <a:r>
              <a:rPr lang="en-GB" dirty="0"/>
              <a:t>a typical </a:t>
            </a:r>
            <a:r>
              <a:rPr lang="en-GB" dirty="0" err="1"/>
              <a:t>foreach</a:t>
            </a:r>
            <a:r>
              <a:rPr lang="en-GB" dirty="0"/>
              <a:t> loop that displays the contents of an array of integers</a:t>
            </a:r>
          </a:p>
          <a:p>
            <a:r>
              <a:rPr lang="en-GB" dirty="0"/>
              <a:t>a for loop that does the same thing</a:t>
            </a:r>
          </a:p>
          <a:p>
            <a:r>
              <a:rPr lang="en-GB" dirty="0"/>
              <a:t>a </a:t>
            </a:r>
            <a:r>
              <a:rPr lang="en-GB" dirty="0" err="1"/>
              <a:t>foreach</a:t>
            </a:r>
            <a:r>
              <a:rPr lang="en-GB" dirty="0"/>
              <a:t> loop that maintains a count of the number of elements in the array</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303074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foreach</a:t>
            </a:r>
            <a:r>
              <a:rPr lang="en-PH" dirty="0"/>
              <a:t>, in </a:t>
            </a:r>
          </a:p>
        </p:txBody>
      </p:sp>
      <p:pic>
        <p:nvPicPr>
          <p:cNvPr id="5" name="Content Placeholder 4"/>
          <p:cNvPicPr>
            <a:picLocks noGrp="1" noChangeAspect="1"/>
          </p:cNvPicPr>
          <p:nvPr>
            <p:ph idx="1"/>
          </p:nvPr>
        </p:nvPicPr>
        <p:blipFill>
          <a:blip r:embed="rId3"/>
          <a:stretch>
            <a:fillRect/>
          </a:stretch>
        </p:blipFill>
        <p:spPr>
          <a:xfrm>
            <a:off x="2251489" y="1598305"/>
            <a:ext cx="5449060" cy="4401164"/>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3340404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while </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The while statement executes a statement or a block of statements until a specified expression evaluates to false. </a:t>
            </a:r>
          </a:p>
          <a:p>
            <a:endParaRPr lang="en-PH" dirty="0"/>
          </a:p>
        </p:txBody>
      </p:sp>
      <p:pic>
        <p:nvPicPr>
          <p:cNvPr id="7" name="Picture 6"/>
          <p:cNvPicPr>
            <a:picLocks noChangeAspect="1"/>
          </p:cNvPicPr>
          <p:nvPr/>
        </p:nvPicPr>
        <p:blipFill>
          <a:blip r:embed="rId3"/>
          <a:stretch>
            <a:fillRect/>
          </a:stretch>
        </p:blipFill>
        <p:spPr>
          <a:xfrm>
            <a:off x="1711295" y="3142184"/>
            <a:ext cx="4229690" cy="1162212"/>
          </a:xfrm>
          <a:prstGeom prst="rect">
            <a:avLst/>
          </a:prstGeom>
        </p:spPr>
      </p:pic>
    </p:spTree>
    <p:extLst>
      <p:ext uri="{BB962C8B-B14F-4D97-AF65-F5344CB8AC3E}">
        <p14:creationId xmlns:p14="http://schemas.microsoft.com/office/powerpoint/2010/main" val="5751104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while </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a:xfrm>
            <a:off x="677334" y="1692167"/>
            <a:ext cx="8596668" cy="4349196"/>
          </a:xfrm>
        </p:spPr>
        <p:txBody>
          <a:bodyPr/>
          <a:lstStyle/>
          <a:p>
            <a:r>
              <a:rPr lang="en-GB" dirty="0"/>
              <a:t>Because the test of the while expression takes place before each execution of the loop, a while loop executes zero or more times. This differs from the do loop, which executes one or more times.</a:t>
            </a:r>
          </a:p>
          <a:p>
            <a:r>
              <a:rPr lang="en-GB" dirty="0"/>
              <a:t>A while loop can be terminated when a break, </a:t>
            </a:r>
            <a:r>
              <a:rPr lang="en-GB" dirty="0" err="1"/>
              <a:t>goto</a:t>
            </a:r>
            <a:r>
              <a:rPr lang="en-GB" dirty="0"/>
              <a:t>, return, or throw statement transfers control outside the loop. To pass control to the next iteration without exiting the loop, use the continue statement. Notice the difference in output in the three previous examples, depending on where </a:t>
            </a:r>
            <a:r>
              <a:rPr lang="en-GB" dirty="0" err="1"/>
              <a:t>int</a:t>
            </a:r>
            <a:r>
              <a:rPr lang="en-GB" dirty="0"/>
              <a:t> n is incremented. In the example below no output is generated.</a:t>
            </a:r>
            <a:endParaRPr lang="en-PH" dirty="0"/>
          </a:p>
        </p:txBody>
      </p:sp>
      <p:pic>
        <p:nvPicPr>
          <p:cNvPr id="6" name="Picture 5"/>
          <p:cNvPicPr>
            <a:picLocks noChangeAspect="1"/>
          </p:cNvPicPr>
          <p:nvPr/>
        </p:nvPicPr>
        <p:blipFill>
          <a:blip r:embed="rId3"/>
          <a:stretch>
            <a:fillRect/>
          </a:stretch>
        </p:blipFill>
        <p:spPr>
          <a:xfrm>
            <a:off x="1758926" y="4318813"/>
            <a:ext cx="4134427" cy="1181265"/>
          </a:xfrm>
          <a:prstGeom prst="rect">
            <a:avLst/>
          </a:prstGeom>
        </p:spPr>
      </p:pic>
    </p:spTree>
    <p:extLst>
      <p:ext uri="{BB962C8B-B14F-4D97-AF65-F5344CB8AC3E}">
        <p14:creationId xmlns:p14="http://schemas.microsoft.com/office/powerpoint/2010/main" val="15095420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r>
              <a:rPr lang="en-PH" dirty="0"/>
              <a:t>Assignment 1 </a:t>
            </a:r>
          </a:p>
        </p:txBody>
      </p:sp>
      <p:sp>
        <p:nvSpPr>
          <p:cNvPr id="3" name="Subtitle 2"/>
          <p:cNvSpPr>
            <a:spLocks noGrp="1"/>
          </p:cNvSpPr>
          <p:nvPr>
            <p:ph type="subTitle" idx="1"/>
          </p:nvPr>
        </p:nvSpPr>
        <p:spPr>
          <a:xfrm>
            <a:off x="7700217" y="3047997"/>
            <a:ext cx="4199838" cy="1114100"/>
          </a:xfrm>
        </p:spPr>
        <p:txBody>
          <a:bodyPr anchor="ctr">
            <a:normAutofit fontScale="92500" lnSpcReduction="10000"/>
          </a:bodyPr>
          <a:lstStyle/>
          <a:p>
            <a:pPr algn="l"/>
            <a:r>
              <a:rPr lang="en-PH" sz="2200" b="1" dirty="0">
                <a:solidFill>
                  <a:srgbClr val="FFFFFF"/>
                </a:solidFill>
              </a:rPr>
              <a:t>Coverage</a:t>
            </a:r>
          </a:p>
          <a:p>
            <a:pPr marL="285750" indent="-285750" algn="l">
              <a:buFont typeface="Arial" panose="020B0604020202020204" pitchFamily="34" charset="0"/>
              <a:buChar char="•"/>
            </a:pPr>
            <a:r>
              <a:rPr lang="en-PH" dirty="0">
                <a:solidFill>
                  <a:srgbClr val="FFFFFF"/>
                </a:solidFill>
              </a:rPr>
              <a:t>Lesson 1</a:t>
            </a:r>
          </a:p>
          <a:p>
            <a:pPr marL="285750" indent="-285750" algn="l">
              <a:buFont typeface="Arial" panose="020B0604020202020204" pitchFamily="34" charset="0"/>
              <a:buChar char="•"/>
            </a:pPr>
            <a:r>
              <a:rPr lang="en-GB" dirty="0">
                <a:solidFill>
                  <a:srgbClr val="FFFFFF"/>
                </a:solidFill>
              </a:rPr>
              <a:t>Lesson 2</a:t>
            </a:r>
          </a:p>
          <a:p>
            <a:pPr marL="285750" indent="-285750" algn="l">
              <a:buFont typeface="Arial" panose="020B0604020202020204" pitchFamily="34" charset="0"/>
              <a:buChar char="•"/>
            </a:pPr>
            <a:endParaRPr lang="en-PH" dirty="0">
              <a:solidFill>
                <a:srgbClr val="FFFFFF"/>
              </a:solidFill>
            </a:endParaRP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53845601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Assignment 1 </a:t>
            </a:r>
          </a:p>
        </p:txBody>
      </p:sp>
      <p:sp>
        <p:nvSpPr>
          <p:cNvPr id="3" name="Content Placeholder 2"/>
          <p:cNvSpPr>
            <a:spLocks noGrp="1"/>
          </p:cNvSpPr>
          <p:nvPr>
            <p:ph idx="1"/>
          </p:nvPr>
        </p:nvSpPr>
        <p:spPr/>
        <p:txBody>
          <a:bodyPr numCol="1"/>
          <a:lstStyle/>
          <a:p>
            <a:r>
              <a:rPr lang="en-PH" dirty="0"/>
              <a:t>Create a Windows Form Project</a:t>
            </a:r>
          </a:p>
          <a:p>
            <a:r>
              <a:rPr lang="en-PH" dirty="0"/>
              <a:t>Create a Folder Model</a:t>
            </a:r>
          </a:p>
          <a:p>
            <a:pPr lvl="1"/>
            <a:r>
              <a:rPr lang="en-PH" dirty="0"/>
              <a:t>Define a </a:t>
            </a:r>
            <a:r>
              <a:rPr lang="en-PH" dirty="0" err="1"/>
              <a:t>Struct</a:t>
            </a:r>
            <a:r>
              <a:rPr lang="en-PH" baseline="30000" dirty="0"/>
              <a:t>[1]</a:t>
            </a:r>
            <a:r>
              <a:rPr lang="en-PH" dirty="0"/>
              <a:t>, </a:t>
            </a:r>
            <a:r>
              <a:rPr lang="en-PH" dirty="0" err="1"/>
              <a:t>Enum</a:t>
            </a:r>
            <a:r>
              <a:rPr lang="en-PH" baseline="30000" dirty="0"/>
              <a:t>[2]</a:t>
            </a:r>
            <a:r>
              <a:rPr lang="en-PH" dirty="0"/>
              <a:t>, Interface</a:t>
            </a:r>
            <a:r>
              <a:rPr lang="en-PH" baseline="30000" dirty="0"/>
              <a:t>[3]</a:t>
            </a:r>
            <a:r>
              <a:rPr lang="en-PH" dirty="0"/>
              <a:t>, Class</a:t>
            </a:r>
            <a:r>
              <a:rPr lang="en-PH" baseline="30000" dirty="0"/>
              <a:t>[4]</a:t>
            </a:r>
            <a:endParaRPr lang="en-PH" dirty="0"/>
          </a:p>
          <a:p>
            <a:r>
              <a:rPr lang="en-PH" dirty="0"/>
              <a:t>On Class</a:t>
            </a:r>
          </a:p>
          <a:p>
            <a:pPr lvl="1"/>
            <a:r>
              <a:rPr lang="en-PH" dirty="0"/>
              <a:t>Create example of</a:t>
            </a:r>
          </a:p>
          <a:p>
            <a:pPr lvl="2"/>
            <a:r>
              <a:rPr lang="en-PH" dirty="0"/>
              <a:t>Expression</a:t>
            </a:r>
            <a:r>
              <a:rPr lang="en-PH" baseline="30000" dirty="0"/>
              <a:t>[5]</a:t>
            </a:r>
            <a:r>
              <a:rPr lang="en-PH" dirty="0"/>
              <a:t>, Expression-bodied Method</a:t>
            </a:r>
            <a:r>
              <a:rPr lang="en-PH" baseline="30000" dirty="0"/>
              <a:t>[6]</a:t>
            </a:r>
            <a:r>
              <a:rPr lang="en-PH" dirty="0"/>
              <a:t>, Statement</a:t>
            </a:r>
            <a:r>
              <a:rPr lang="en-PH" baseline="30000" dirty="0"/>
              <a:t>[7]</a:t>
            </a:r>
            <a:endParaRPr lang="en-PH" dirty="0"/>
          </a:p>
          <a:p>
            <a:pPr lvl="2"/>
            <a:r>
              <a:rPr lang="en-PH" dirty="0"/>
              <a:t>Delegate</a:t>
            </a:r>
            <a:r>
              <a:rPr lang="en-PH" baseline="30000" dirty="0"/>
              <a:t>[8]</a:t>
            </a:r>
            <a:r>
              <a:rPr lang="en-PH" dirty="0"/>
              <a:t>, Lambda</a:t>
            </a:r>
            <a:r>
              <a:rPr lang="en-PH" baseline="30000" dirty="0"/>
              <a:t>[9]</a:t>
            </a:r>
            <a:r>
              <a:rPr lang="en-PH" dirty="0"/>
              <a:t>, </a:t>
            </a:r>
            <a:r>
              <a:rPr lang="en-PH" dirty="0" err="1"/>
              <a:t>Linq</a:t>
            </a:r>
            <a:r>
              <a:rPr lang="en-PH" baseline="30000" dirty="0"/>
              <a:t>[10]</a:t>
            </a:r>
            <a:endParaRPr lang="en-PH" dirty="0"/>
          </a:p>
          <a:p>
            <a:pPr lvl="2"/>
            <a:r>
              <a:rPr lang="en-PH" dirty="0"/>
              <a:t>If-else</a:t>
            </a:r>
            <a:r>
              <a:rPr lang="en-PH" baseline="30000" dirty="0"/>
              <a:t>[11]</a:t>
            </a:r>
            <a:r>
              <a:rPr lang="en-PH" dirty="0"/>
              <a:t>, switch</a:t>
            </a:r>
            <a:r>
              <a:rPr lang="en-PH" baseline="30000" dirty="0"/>
              <a:t>[12]</a:t>
            </a:r>
            <a:endParaRPr lang="en-PH" dirty="0"/>
          </a:p>
          <a:p>
            <a:pPr lvl="2"/>
            <a:r>
              <a:rPr lang="en-PH" dirty="0"/>
              <a:t>for</a:t>
            </a:r>
            <a:r>
              <a:rPr lang="en-PH" baseline="30000" dirty="0"/>
              <a:t>[13]</a:t>
            </a:r>
            <a:r>
              <a:rPr lang="en-PH" dirty="0"/>
              <a:t>, </a:t>
            </a:r>
            <a:r>
              <a:rPr lang="en-PH" dirty="0" err="1"/>
              <a:t>foreach</a:t>
            </a:r>
            <a:r>
              <a:rPr lang="en-PH" baseline="30000" dirty="0"/>
              <a:t>[14]</a:t>
            </a:r>
            <a:r>
              <a:rPr lang="en-PH" dirty="0"/>
              <a:t>, do</a:t>
            </a:r>
            <a:r>
              <a:rPr lang="en-PH" baseline="30000" dirty="0"/>
              <a:t>[15]</a:t>
            </a:r>
            <a:r>
              <a:rPr lang="en-PH" dirty="0"/>
              <a:t>, while</a:t>
            </a:r>
            <a:r>
              <a:rPr lang="en-PH" baseline="30000" dirty="0"/>
              <a:t>[16]</a:t>
            </a:r>
            <a:endParaRPr lang="en-PH" dirty="0"/>
          </a:p>
          <a:p>
            <a:pPr lvl="2"/>
            <a:endParaRPr lang="en-PH" dirty="0"/>
          </a:p>
          <a:p>
            <a:pPr lvl="1"/>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19875365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Format</a:t>
            </a:r>
          </a:p>
        </p:txBody>
      </p:sp>
      <p:sp>
        <p:nvSpPr>
          <p:cNvPr id="3" name="Content Placeholder 2"/>
          <p:cNvSpPr>
            <a:spLocks noGrp="1"/>
          </p:cNvSpPr>
          <p:nvPr>
            <p:ph idx="1"/>
          </p:nvPr>
        </p:nvSpPr>
        <p:spPr/>
        <p:txBody>
          <a:bodyPr numCol="1"/>
          <a:lstStyle/>
          <a:p>
            <a:pPr lvl="1"/>
            <a:r>
              <a:rPr lang="en-PH" dirty="0"/>
              <a:t>Use </a:t>
            </a:r>
            <a:r>
              <a:rPr lang="en-PH" dirty="0">
                <a:solidFill>
                  <a:schemeClr val="accent2">
                    <a:lumMod val="75000"/>
                  </a:schemeClr>
                </a:solidFill>
              </a:rPr>
              <a:t>// TODO: &lt;Number&gt;</a:t>
            </a:r>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2293266" y="2677011"/>
            <a:ext cx="4820323" cy="3134162"/>
          </a:xfrm>
          <a:prstGeom prst="rect">
            <a:avLst/>
          </a:prstGeom>
        </p:spPr>
      </p:pic>
    </p:spTree>
    <p:extLst>
      <p:ext uri="{BB962C8B-B14F-4D97-AF65-F5344CB8AC3E}">
        <p14:creationId xmlns:p14="http://schemas.microsoft.com/office/powerpoint/2010/main" val="4272349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Simple Windows Application</a:t>
            </a:r>
          </a:p>
        </p:txBody>
      </p:sp>
      <p:sp>
        <p:nvSpPr>
          <p:cNvPr id="3" name="Content Placeholder 2"/>
          <p:cNvSpPr>
            <a:spLocks noGrp="1"/>
          </p:cNvSpPr>
          <p:nvPr>
            <p:ph idx="1"/>
          </p:nvPr>
        </p:nvSpPr>
        <p:spPr/>
        <p:txBody>
          <a:bodyPr/>
          <a:lstStyle/>
          <a:p>
            <a:pPr marL="0" indent="0" algn="ctr">
              <a:buNone/>
            </a:pPr>
            <a:endParaRPr lang="en-PH" dirty="0"/>
          </a:p>
          <a:p>
            <a:pPr marL="0" indent="0" algn="ctr">
              <a:buNone/>
            </a:pPr>
            <a:endParaRPr lang="en-PH" dirty="0"/>
          </a:p>
          <a:p>
            <a:pPr marL="0" indent="0" algn="ctr">
              <a:buNone/>
            </a:pPr>
            <a:r>
              <a:rPr lang="en-PH" sz="5400" dirty="0">
                <a:solidFill>
                  <a:schemeClr val="accent2">
                    <a:lumMod val="75000"/>
                  </a:schemeClr>
                </a:solidFill>
              </a:rPr>
              <a:t>DEMO</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255873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r>
              <a:rPr lang="en-GB" sz="4800" dirty="0"/>
              <a:t>Object-Oriented Programming in C#</a:t>
            </a:r>
            <a:endParaRPr lang="en-PH" sz="4800" dirty="0"/>
          </a:p>
        </p:txBody>
      </p:sp>
      <p:sp>
        <p:nvSpPr>
          <p:cNvPr id="3" name="Subtitle 2"/>
          <p:cNvSpPr>
            <a:spLocks noGrp="1"/>
          </p:cNvSpPr>
          <p:nvPr>
            <p:ph type="subTitle" idx="1"/>
          </p:nvPr>
        </p:nvSpPr>
        <p:spPr>
          <a:xfrm>
            <a:off x="7700216" y="2733675"/>
            <a:ext cx="4289621" cy="1605060"/>
          </a:xfrm>
        </p:spPr>
        <p:txBody>
          <a:bodyPr anchor="ctr">
            <a:normAutofit fontScale="77500" lnSpcReduction="20000"/>
          </a:bodyPr>
          <a:lstStyle/>
          <a:p>
            <a:pPr algn="l"/>
            <a:r>
              <a:rPr lang="en-PH" sz="2300" b="1" dirty="0">
                <a:solidFill>
                  <a:srgbClr val="FFFFFF"/>
                </a:solidFill>
              </a:rPr>
              <a:t>Lesson 2</a:t>
            </a:r>
          </a:p>
          <a:p>
            <a:pPr marL="285750" indent="-285750" algn="l">
              <a:buFont typeface="Arial" panose="020B0604020202020204" pitchFamily="34" charset="0"/>
              <a:buChar char="•"/>
            </a:pPr>
            <a:r>
              <a:rPr lang="en-GB" sz="1900" dirty="0">
                <a:solidFill>
                  <a:srgbClr val="FFFFFF"/>
                </a:solidFill>
              </a:rPr>
              <a:t>Using C# Predefined Types</a:t>
            </a:r>
          </a:p>
          <a:p>
            <a:pPr marL="285750" indent="-285750" algn="l">
              <a:buFont typeface="Arial" panose="020B0604020202020204" pitchFamily="34" charset="0"/>
              <a:buChar char="•"/>
            </a:pPr>
            <a:r>
              <a:rPr lang="en-GB" sz="1900" dirty="0">
                <a:solidFill>
                  <a:srgbClr val="FFFFFF"/>
                </a:solidFill>
              </a:rPr>
              <a:t>Writing Expressions</a:t>
            </a:r>
          </a:p>
          <a:p>
            <a:pPr marL="285750" indent="-285750" algn="l">
              <a:buFont typeface="Arial" panose="020B0604020202020204" pitchFamily="34" charset="0"/>
              <a:buChar char="•"/>
            </a:pPr>
            <a:r>
              <a:rPr lang="en-GB" sz="1900" dirty="0">
                <a:solidFill>
                  <a:srgbClr val="FFFFFF"/>
                </a:solidFill>
              </a:rPr>
              <a:t>Creating Conditional Statements</a:t>
            </a:r>
          </a:p>
          <a:p>
            <a:pPr marL="285750" indent="-285750" algn="l">
              <a:buFont typeface="Arial" panose="020B0604020202020204" pitchFamily="34" charset="0"/>
              <a:buChar char="•"/>
            </a:pPr>
            <a:r>
              <a:rPr lang="en-GB" sz="1900" dirty="0">
                <a:solidFill>
                  <a:srgbClr val="FFFFFF"/>
                </a:solidFill>
              </a:rPr>
              <a:t>Creating Iteration Statements</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4626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sp>
        <p:nvSpPr>
          <p:cNvPr id="3" name="Content Placeholder 2"/>
          <p:cNvSpPr>
            <a:spLocks noGrp="1"/>
          </p:cNvSpPr>
          <p:nvPr>
            <p:ph idx="1"/>
          </p:nvPr>
        </p:nvSpPr>
        <p:spPr/>
        <p:txBody>
          <a:bodyPr>
            <a:normAutofit/>
          </a:bodyPr>
          <a:lstStyle/>
          <a:p>
            <a:r>
              <a:rPr lang="en-GB" dirty="0"/>
              <a:t>The predefined reference types are object and string. </a:t>
            </a:r>
          </a:p>
          <a:p>
            <a:r>
              <a:rPr lang="en-GB" dirty="0"/>
              <a:t>The predefined value types include signed and unsigned integral types, floating point types, and the types bool, char, and decimal. </a:t>
            </a:r>
          </a:p>
          <a:p>
            <a:r>
              <a:rPr lang="en-GB" dirty="0"/>
              <a:t>The bool type is used to represent Boolean values: values that are either true or false. </a:t>
            </a:r>
          </a:p>
          <a:p>
            <a:r>
              <a:rPr lang="en-GB" dirty="0"/>
              <a:t>The char type is used to represent Unicode characters. A variable of type char represents a single 16-bit Unicode character.</a:t>
            </a:r>
          </a:p>
          <a:p>
            <a:r>
              <a:rPr lang="en-GB" dirty="0"/>
              <a:t>The decimal type is appropriate for calculations in which rounding errors caused by floating point representations are unacceptable. </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716345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pic>
        <p:nvPicPr>
          <p:cNvPr id="5" name="Content Placeholder 4"/>
          <p:cNvPicPr>
            <a:picLocks noGrp="1" noChangeAspect="1"/>
          </p:cNvPicPr>
          <p:nvPr>
            <p:ph idx="1"/>
          </p:nvPr>
        </p:nvPicPr>
        <p:blipFill>
          <a:blip r:embed="rId3"/>
          <a:stretch>
            <a:fillRect/>
          </a:stretch>
        </p:blipFill>
        <p:spPr>
          <a:xfrm>
            <a:off x="2117676" y="1504866"/>
            <a:ext cx="5715984" cy="4536496"/>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597436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3"/>
          <a:stretch>
            <a:fillRect/>
          </a:stretch>
        </p:blipFill>
        <p:spPr>
          <a:xfrm>
            <a:off x="2096520" y="1602714"/>
            <a:ext cx="5407866" cy="4438648"/>
          </a:xfrm>
          <a:prstGeom prst="rect">
            <a:avLst/>
          </a:prstGeom>
        </p:spPr>
      </p:pic>
    </p:spTree>
    <p:extLst>
      <p:ext uri="{BB962C8B-B14F-4D97-AF65-F5344CB8AC3E}">
        <p14:creationId xmlns:p14="http://schemas.microsoft.com/office/powerpoint/2010/main" val="3082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Lecturer	</a:t>
            </a:r>
          </a:p>
        </p:txBody>
      </p:sp>
      <p:sp>
        <p:nvSpPr>
          <p:cNvPr id="3" name="Content Placeholder 2"/>
          <p:cNvSpPr>
            <a:spLocks noGrp="1"/>
          </p:cNvSpPr>
          <p:nvPr>
            <p:ph idx="1"/>
          </p:nvPr>
        </p:nvSpPr>
        <p:spPr/>
        <p:txBody>
          <a:bodyPr/>
          <a:lstStyle/>
          <a:p>
            <a:r>
              <a:rPr lang="en-PH" dirty="0"/>
              <a:t>Jordan Balintac</a:t>
            </a:r>
          </a:p>
          <a:p>
            <a:r>
              <a:rPr lang="en-PH" dirty="0"/>
              <a:t>Senior Software Developer</a:t>
            </a:r>
          </a:p>
          <a:p>
            <a:pPr lvl="1"/>
            <a:r>
              <a:rPr lang="en-PH" dirty="0" err="1"/>
              <a:t>Magenic</a:t>
            </a:r>
            <a:r>
              <a:rPr lang="en-PH" dirty="0"/>
              <a:t> Manila Inc.</a:t>
            </a:r>
          </a:p>
          <a:p>
            <a:pPr lvl="1"/>
            <a:r>
              <a:rPr lang="en-PH" dirty="0"/>
              <a:t>4 year industry experience</a:t>
            </a:r>
          </a:p>
          <a:p>
            <a:r>
              <a:rPr lang="en-PH" dirty="0"/>
              <a:t>1 year teaching experience</a:t>
            </a:r>
          </a:p>
          <a:p>
            <a:pPr lvl="1"/>
            <a:r>
              <a:rPr lang="en-PH" dirty="0"/>
              <a:t>STI </a:t>
            </a:r>
            <a:r>
              <a:rPr lang="en-PH" dirty="0" err="1"/>
              <a:t>Ortigas-Cainta</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312588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sp>
        <p:nvSpPr>
          <p:cNvPr id="4" name="Footer Placeholder 3"/>
          <p:cNvSpPr>
            <a:spLocks noGrp="1"/>
          </p:cNvSpPr>
          <p:nvPr>
            <p:ph type="ftr" sz="quarter" idx="11"/>
          </p:nvPr>
        </p:nvSpPr>
        <p:spPr/>
        <p:txBody>
          <a:bodyPr/>
          <a:lstStyle/>
          <a:p>
            <a:endParaRPr lang="en-PH"/>
          </a:p>
        </p:txBody>
      </p:sp>
      <p:pic>
        <p:nvPicPr>
          <p:cNvPr id="5" name="Content Placeholder 4"/>
          <p:cNvPicPr>
            <a:picLocks noGrp="1" noChangeAspect="1"/>
          </p:cNvPicPr>
          <p:nvPr>
            <p:ph idx="1"/>
          </p:nvPr>
        </p:nvPicPr>
        <p:blipFill>
          <a:blip r:embed="rId3"/>
          <a:stretch>
            <a:fillRect/>
          </a:stretch>
        </p:blipFill>
        <p:spPr>
          <a:xfrm>
            <a:off x="807899" y="2112985"/>
            <a:ext cx="8335538" cy="3219899"/>
          </a:xfrm>
          <a:prstGeom prst="rect">
            <a:avLst/>
          </a:prstGeom>
        </p:spPr>
      </p:pic>
    </p:spTree>
    <p:extLst>
      <p:ext uri="{BB962C8B-B14F-4D97-AF65-F5344CB8AC3E}">
        <p14:creationId xmlns:p14="http://schemas.microsoft.com/office/powerpoint/2010/main" val="1019771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sp>
        <p:nvSpPr>
          <p:cNvPr id="3" name="Content Placeholder 2"/>
          <p:cNvSpPr>
            <a:spLocks noGrp="1"/>
          </p:cNvSpPr>
          <p:nvPr>
            <p:ph idx="1"/>
          </p:nvPr>
        </p:nvSpPr>
        <p:spPr/>
        <p:txBody>
          <a:bodyPr/>
          <a:lstStyle/>
          <a:p>
            <a:r>
              <a:rPr lang="en-GB" dirty="0"/>
              <a:t>Each of the predefined types is shorthand for a system-provided type. </a:t>
            </a:r>
          </a:p>
          <a:p>
            <a:r>
              <a:rPr lang="en-GB" dirty="0"/>
              <a:t>Predefined value types such as </a:t>
            </a:r>
            <a:r>
              <a:rPr lang="en-GB" dirty="0" err="1"/>
              <a:t>int</a:t>
            </a:r>
            <a:r>
              <a:rPr lang="en-GB" dirty="0"/>
              <a:t> are treated specially in a few ways but are for the most part treated exactly like other </a:t>
            </a:r>
            <a:r>
              <a:rPr lang="en-GB" dirty="0" err="1"/>
              <a:t>structs</a:t>
            </a:r>
            <a:r>
              <a:rPr lang="en-GB" dirty="0"/>
              <a:t>. </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81307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sp>
        <p:nvSpPr>
          <p:cNvPr id="3" name="Content Placeholder 2"/>
          <p:cNvSpPr>
            <a:spLocks noGrp="1"/>
          </p:cNvSpPr>
          <p:nvPr>
            <p:ph idx="1"/>
          </p:nvPr>
        </p:nvSpPr>
        <p:spPr/>
        <p:txBody>
          <a:bodyPr/>
          <a:lstStyle/>
          <a:p>
            <a:pPr marL="0" indent="0">
              <a:buNone/>
            </a:pPr>
            <a:r>
              <a:rPr lang="en-GB" dirty="0"/>
              <a:t>The predefined types employ operator overloading themselves. For example, the comparison operators == and != have different semantics for different predefined types:</a:t>
            </a:r>
          </a:p>
          <a:p>
            <a:r>
              <a:rPr lang="en-GB" dirty="0"/>
              <a:t>Two expressions of type </a:t>
            </a:r>
            <a:r>
              <a:rPr lang="en-GB" dirty="0" err="1"/>
              <a:t>int</a:t>
            </a:r>
            <a:r>
              <a:rPr lang="en-GB" dirty="0"/>
              <a:t> are considered equal if they represent the same integer value.</a:t>
            </a:r>
          </a:p>
          <a:p>
            <a:r>
              <a:rPr lang="en-GB" dirty="0"/>
              <a:t>Two expressions of type object are considered equal if both refer to the same object, or if both are null.</a:t>
            </a:r>
          </a:p>
          <a:p>
            <a:r>
              <a:rPr lang="en-GB" dirty="0"/>
              <a:t>Two expressions of type string are considered equal if the string instances have identical lengths and identical characters in each character position, or if both are null.</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95508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pic>
        <p:nvPicPr>
          <p:cNvPr id="5" name="Content Placeholder 4"/>
          <p:cNvPicPr>
            <a:picLocks noGrp="1" noChangeAspect="1"/>
          </p:cNvPicPr>
          <p:nvPr>
            <p:ph idx="1"/>
          </p:nvPr>
        </p:nvPicPr>
        <p:blipFill>
          <a:blip r:embed="rId3"/>
          <a:stretch>
            <a:fillRect/>
          </a:stretch>
        </p:blipFill>
        <p:spPr>
          <a:xfrm>
            <a:off x="1098452" y="1760125"/>
            <a:ext cx="3877216" cy="2391109"/>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348075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Common Type System</a:t>
            </a:r>
          </a:p>
        </p:txBody>
      </p:sp>
      <p:sp>
        <p:nvSpPr>
          <p:cNvPr id="3" name="Content Placeholder 2"/>
          <p:cNvSpPr>
            <a:spLocks noGrp="1"/>
          </p:cNvSpPr>
          <p:nvPr>
            <p:ph idx="1"/>
          </p:nvPr>
        </p:nvSpPr>
        <p:spPr/>
        <p:txBody>
          <a:bodyPr/>
          <a:lstStyle/>
          <a:p>
            <a:r>
              <a:rPr lang="en-GB" dirty="0"/>
              <a:t>Establishes a framework that helps enable cross-language integration, type safety, and high-performance code execution.</a:t>
            </a:r>
          </a:p>
          <a:p>
            <a:r>
              <a:rPr lang="en-GB" dirty="0"/>
              <a:t>Provides an object-oriented model that supports the complete implementation of many programming languages.</a:t>
            </a:r>
          </a:p>
          <a:p>
            <a:r>
              <a:rPr lang="en-GB" dirty="0"/>
              <a:t>Defines rules that languages must follow, which helps ensure that objects written in different languages can interact with each other.</a:t>
            </a:r>
          </a:p>
          <a:p>
            <a:r>
              <a:rPr lang="en-GB" dirty="0"/>
              <a:t>Provides a library that contains the primitive data types (such as </a:t>
            </a:r>
            <a:r>
              <a:rPr lang="en-GB" dirty="0">
                <a:hlinkClick r:id="rId3"/>
              </a:rPr>
              <a:t>Boolean</a:t>
            </a:r>
            <a:r>
              <a:rPr lang="en-GB" dirty="0"/>
              <a:t>, </a:t>
            </a:r>
            <a:r>
              <a:rPr lang="en-GB" dirty="0">
                <a:hlinkClick r:id="rId4"/>
              </a:rPr>
              <a:t>Byte</a:t>
            </a:r>
            <a:r>
              <a:rPr lang="en-GB" dirty="0"/>
              <a:t>, </a:t>
            </a:r>
            <a:r>
              <a:rPr lang="en-GB" dirty="0">
                <a:hlinkClick r:id="rId5"/>
              </a:rPr>
              <a:t>Char</a:t>
            </a:r>
            <a:r>
              <a:rPr lang="en-GB" dirty="0"/>
              <a:t>, </a:t>
            </a:r>
            <a:r>
              <a:rPr lang="en-GB" dirty="0">
                <a:hlinkClick r:id="rId6"/>
              </a:rPr>
              <a:t>Int32</a:t>
            </a:r>
            <a:r>
              <a:rPr lang="en-GB" dirty="0"/>
              <a:t>, and </a:t>
            </a:r>
            <a:r>
              <a:rPr lang="en-GB" dirty="0">
                <a:hlinkClick r:id="rId7"/>
              </a:rPr>
              <a:t>UInt64</a:t>
            </a:r>
            <a:r>
              <a:rPr lang="en-GB" dirty="0"/>
              <a:t>) used in application development.</a:t>
            </a:r>
          </a:p>
          <a:p>
            <a:endParaRPr lang="en-PH" dirty="0"/>
          </a:p>
        </p:txBody>
      </p:sp>
      <p:sp>
        <p:nvSpPr>
          <p:cNvPr id="4" name="Footer Placeholder 3"/>
          <p:cNvSpPr>
            <a:spLocks noGrp="1"/>
          </p:cNvSpPr>
          <p:nvPr>
            <p:ph type="ftr" sz="quarter" idx="11"/>
          </p:nvPr>
        </p:nvSpPr>
        <p:spPr/>
        <p:txBody>
          <a:bodyPr/>
          <a:lstStyle/>
          <a:p>
            <a:r>
              <a:rPr lang="en-PH" dirty="0"/>
              <a:t>https://docs.microsoft.com/en-us/dotnet/standard/base-types/common-type-system</a:t>
            </a:r>
          </a:p>
        </p:txBody>
      </p:sp>
    </p:spTree>
    <p:extLst>
      <p:ext uri="{BB962C8B-B14F-4D97-AF65-F5344CB8AC3E}">
        <p14:creationId xmlns:p14="http://schemas.microsoft.com/office/powerpoint/2010/main" val="4201338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Types in .NET</a:t>
            </a:r>
          </a:p>
        </p:txBody>
      </p:sp>
      <p:sp>
        <p:nvSpPr>
          <p:cNvPr id="3" name="Content Placeholder 2"/>
          <p:cNvSpPr>
            <a:spLocks noGrp="1"/>
          </p:cNvSpPr>
          <p:nvPr>
            <p:ph idx="1"/>
          </p:nvPr>
        </p:nvSpPr>
        <p:spPr/>
        <p:txBody>
          <a:bodyPr/>
          <a:lstStyle/>
          <a:p>
            <a:r>
              <a:rPr lang="fr-FR" dirty="0">
                <a:hlinkClick r:id="rId3"/>
              </a:rPr>
              <a:t>Classes</a:t>
            </a:r>
            <a:endParaRPr lang="fr-FR" dirty="0"/>
          </a:p>
          <a:p>
            <a:r>
              <a:rPr lang="fr-FR" dirty="0">
                <a:hlinkClick r:id="rId4"/>
              </a:rPr>
              <a:t>Structures</a:t>
            </a:r>
            <a:endParaRPr lang="fr-FR" dirty="0"/>
          </a:p>
          <a:p>
            <a:r>
              <a:rPr lang="fr-FR" dirty="0" err="1">
                <a:hlinkClick r:id="rId5"/>
              </a:rPr>
              <a:t>Enumerations</a:t>
            </a:r>
            <a:endParaRPr lang="fr-FR" dirty="0"/>
          </a:p>
          <a:p>
            <a:r>
              <a:rPr lang="fr-FR" dirty="0">
                <a:hlinkClick r:id="rId6"/>
              </a:rPr>
              <a:t>Interfaces</a:t>
            </a:r>
            <a:endParaRPr lang="fr-FR" dirty="0"/>
          </a:p>
          <a:p>
            <a:r>
              <a:rPr lang="fr-FR" dirty="0" err="1">
                <a:hlinkClick r:id="rId7"/>
              </a:rPr>
              <a:t>Delegates</a:t>
            </a:r>
            <a:endParaRPr lang="fr-FR" dirty="0"/>
          </a:p>
          <a:p>
            <a:endParaRPr lang="en-PH" dirty="0"/>
          </a:p>
        </p:txBody>
      </p:sp>
      <p:sp>
        <p:nvSpPr>
          <p:cNvPr id="4" name="Footer Placeholder 3"/>
          <p:cNvSpPr>
            <a:spLocks noGrp="1"/>
          </p:cNvSpPr>
          <p:nvPr>
            <p:ph type="ftr" sz="quarter" idx="11"/>
          </p:nvPr>
        </p:nvSpPr>
        <p:spPr/>
        <p:txBody>
          <a:bodyPr/>
          <a:lstStyle/>
          <a:p>
            <a:r>
              <a:rPr lang="en-PH" dirty="0"/>
              <a:t>https://docs.microsoft.com/en-us/dotnet/standard/base-types/common-type-system</a:t>
            </a:r>
          </a:p>
        </p:txBody>
      </p:sp>
    </p:spTree>
    <p:extLst>
      <p:ext uri="{BB962C8B-B14F-4D97-AF65-F5344CB8AC3E}">
        <p14:creationId xmlns:p14="http://schemas.microsoft.com/office/powerpoint/2010/main" val="2958161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325"/>
          </a:xfrm>
        </p:spPr>
        <p:txBody>
          <a:bodyPr>
            <a:normAutofit fontScale="90000"/>
          </a:bodyPr>
          <a:lstStyle/>
          <a:p>
            <a:r>
              <a:rPr lang="en-PH" dirty="0"/>
              <a:t>Classes</a:t>
            </a:r>
            <a:br>
              <a:rPr lang="en-PH" dirty="0"/>
            </a:br>
            <a:br>
              <a:rPr lang="en-PH" dirty="0"/>
            </a:br>
            <a:endParaRPr lang="en-PH" dirty="0"/>
          </a:p>
        </p:txBody>
      </p:sp>
      <p:sp>
        <p:nvSpPr>
          <p:cNvPr id="3" name="Content Placeholder 2"/>
          <p:cNvSpPr>
            <a:spLocks noGrp="1"/>
          </p:cNvSpPr>
          <p:nvPr>
            <p:ph idx="1"/>
          </p:nvPr>
        </p:nvSpPr>
        <p:spPr>
          <a:xfrm>
            <a:off x="677334" y="1447801"/>
            <a:ext cx="8596668" cy="4593562"/>
          </a:xfrm>
        </p:spPr>
        <p:txBody>
          <a:bodyPr/>
          <a:lstStyle/>
          <a:p>
            <a:pPr marL="0" indent="0">
              <a:buNone/>
            </a:pPr>
            <a:r>
              <a:rPr lang="en-GB" dirty="0"/>
              <a:t>A class is a reference type that can be derived directly from another class and that is derived implicitly from </a:t>
            </a:r>
            <a:r>
              <a:rPr lang="en-GB" dirty="0" err="1">
                <a:hlinkClick r:id="rId3"/>
              </a:rPr>
              <a:t>System.Object</a:t>
            </a:r>
            <a:r>
              <a:rPr lang="en-GB" dirty="0"/>
              <a:t>. </a:t>
            </a:r>
          </a:p>
          <a:p>
            <a:pPr marL="0" indent="0">
              <a:buNone/>
            </a:pPr>
            <a:endParaRPr lang="en-GB" dirty="0"/>
          </a:p>
          <a:p>
            <a:pPr marL="0" indent="0">
              <a:buNone/>
            </a:pPr>
            <a:endParaRPr lang="en-GB" dirty="0"/>
          </a:p>
          <a:p>
            <a:pPr marL="0" indent="0">
              <a:buNone/>
            </a:pPr>
            <a:endParaRPr lang="en-PH" dirty="0"/>
          </a:p>
        </p:txBody>
      </p:sp>
      <p:sp>
        <p:nvSpPr>
          <p:cNvPr id="4" name="Footer Placeholder 3"/>
          <p:cNvSpPr>
            <a:spLocks noGrp="1"/>
          </p:cNvSpPr>
          <p:nvPr>
            <p:ph type="ftr" sz="quarter" idx="11"/>
          </p:nvPr>
        </p:nvSpPr>
        <p:spPr>
          <a:xfrm>
            <a:off x="677334" y="6041362"/>
            <a:ext cx="6297612" cy="365125"/>
          </a:xfrm>
        </p:spPr>
        <p:txBody>
          <a:bodyPr/>
          <a:lstStyle/>
          <a:p>
            <a:r>
              <a:rPr lang="en-PH" dirty="0"/>
              <a:t>https://docs.microsoft.com/en-us/dotnet/standard/base-types/common-type-system</a:t>
            </a:r>
          </a:p>
        </p:txBody>
      </p:sp>
      <p:pic>
        <p:nvPicPr>
          <p:cNvPr id="6" name="Picture 5"/>
          <p:cNvPicPr>
            <a:picLocks noChangeAspect="1"/>
          </p:cNvPicPr>
          <p:nvPr/>
        </p:nvPicPr>
        <p:blipFill>
          <a:blip r:embed="rId4"/>
          <a:stretch>
            <a:fillRect/>
          </a:stretch>
        </p:blipFill>
        <p:spPr>
          <a:xfrm>
            <a:off x="677334" y="3108962"/>
            <a:ext cx="8220007" cy="2171892"/>
          </a:xfrm>
          <a:prstGeom prst="rect">
            <a:avLst/>
          </a:prstGeom>
        </p:spPr>
      </p:pic>
    </p:spTree>
    <p:extLst>
      <p:ext uri="{BB962C8B-B14F-4D97-AF65-F5344CB8AC3E}">
        <p14:creationId xmlns:p14="http://schemas.microsoft.com/office/powerpoint/2010/main" val="1095006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p>
        </p:txBody>
      </p:sp>
      <p:sp>
        <p:nvSpPr>
          <p:cNvPr id="4" name="Footer Placeholder 3"/>
          <p:cNvSpPr>
            <a:spLocks noGrp="1"/>
          </p:cNvSpPr>
          <p:nvPr>
            <p:ph type="ftr" sz="quarter" idx="11"/>
          </p:nvPr>
        </p:nvSpPr>
        <p:spPr/>
        <p:txBody>
          <a:bodyPr/>
          <a:lstStyle/>
          <a:p>
            <a:endParaRPr lang="en-PH"/>
          </a:p>
        </p:txBody>
      </p:sp>
      <p:pic>
        <p:nvPicPr>
          <p:cNvPr id="9" name="Picture 8"/>
          <p:cNvPicPr>
            <a:picLocks noChangeAspect="1"/>
          </p:cNvPicPr>
          <p:nvPr/>
        </p:nvPicPr>
        <p:blipFill>
          <a:blip r:embed="rId2"/>
          <a:stretch>
            <a:fillRect/>
          </a:stretch>
        </p:blipFill>
        <p:spPr>
          <a:xfrm>
            <a:off x="990372" y="1710867"/>
            <a:ext cx="3258005" cy="2810267"/>
          </a:xfrm>
          <a:prstGeom prst="rect">
            <a:avLst/>
          </a:prstGeom>
        </p:spPr>
      </p:pic>
    </p:spTree>
    <p:extLst>
      <p:ext uri="{BB962C8B-B14F-4D97-AF65-F5344CB8AC3E}">
        <p14:creationId xmlns:p14="http://schemas.microsoft.com/office/powerpoint/2010/main" val="1259751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Structures</a:t>
            </a:r>
            <a:br>
              <a:rPr lang="fr-FR" dirty="0"/>
            </a:br>
            <a:endParaRPr lang="en-PH" dirty="0"/>
          </a:p>
        </p:txBody>
      </p:sp>
      <p:sp>
        <p:nvSpPr>
          <p:cNvPr id="3" name="Content Placeholder 2"/>
          <p:cNvSpPr>
            <a:spLocks noGrp="1"/>
          </p:cNvSpPr>
          <p:nvPr>
            <p:ph idx="1"/>
          </p:nvPr>
        </p:nvSpPr>
        <p:spPr/>
        <p:txBody>
          <a:bodyPr/>
          <a:lstStyle/>
          <a:p>
            <a:r>
              <a:rPr lang="en-GB" dirty="0"/>
              <a:t>A structure is a value type that derives implicitly from </a:t>
            </a:r>
            <a:r>
              <a:rPr lang="en-GB" dirty="0" err="1">
                <a:hlinkClick r:id="rId3"/>
              </a:rPr>
              <a:t>System.ValueType</a:t>
            </a:r>
            <a:r>
              <a:rPr lang="en-GB" dirty="0"/>
              <a:t>, which in turn is derived from </a:t>
            </a:r>
            <a:r>
              <a:rPr lang="en-GB" dirty="0" err="1">
                <a:hlinkClick r:id="rId4"/>
              </a:rPr>
              <a:t>System.Object</a:t>
            </a:r>
            <a:r>
              <a:rPr lang="en-GB" dirty="0"/>
              <a:t>. </a:t>
            </a:r>
          </a:p>
          <a:p>
            <a:r>
              <a:rPr lang="en-GB" dirty="0"/>
              <a:t>In .NET, all primitive data types (</a:t>
            </a:r>
            <a:r>
              <a:rPr lang="en-GB" dirty="0">
                <a:hlinkClick r:id="rId5"/>
              </a:rPr>
              <a:t>Boolean</a:t>
            </a:r>
            <a:r>
              <a:rPr lang="en-GB" dirty="0"/>
              <a:t>, </a:t>
            </a:r>
            <a:r>
              <a:rPr lang="en-GB" dirty="0">
                <a:hlinkClick r:id="rId6"/>
              </a:rPr>
              <a:t>Byte</a:t>
            </a:r>
            <a:r>
              <a:rPr lang="en-GB" dirty="0"/>
              <a:t>, </a:t>
            </a:r>
            <a:r>
              <a:rPr lang="en-GB" dirty="0">
                <a:hlinkClick r:id="rId7"/>
              </a:rPr>
              <a:t>Char</a:t>
            </a:r>
            <a:r>
              <a:rPr lang="en-GB" dirty="0"/>
              <a:t>, </a:t>
            </a:r>
            <a:r>
              <a:rPr lang="en-GB" dirty="0" err="1">
                <a:hlinkClick r:id="rId8"/>
              </a:rPr>
              <a:t>DateTime</a:t>
            </a:r>
            <a:r>
              <a:rPr lang="en-GB" dirty="0"/>
              <a:t>, </a:t>
            </a:r>
            <a:r>
              <a:rPr lang="en-GB" dirty="0">
                <a:hlinkClick r:id="rId9"/>
              </a:rPr>
              <a:t>Decimal</a:t>
            </a:r>
            <a:r>
              <a:rPr lang="en-GB" dirty="0"/>
              <a:t>, </a:t>
            </a:r>
            <a:r>
              <a:rPr lang="en-GB" dirty="0">
                <a:hlinkClick r:id="rId10"/>
              </a:rPr>
              <a:t>Double</a:t>
            </a:r>
            <a:r>
              <a:rPr lang="en-GB" dirty="0"/>
              <a:t>, </a:t>
            </a:r>
            <a:r>
              <a:rPr lang="en-GB" dirty="0">
                <a:hlinkClick r:id="rId11"/>
              </a:rPr>
              <a:t>Int16</a:t>
            </a:r>
            <a:r>
              <a:rPr lang="en-GB" dirty="0"/>
              <a:t>, </a:t>
            </a:r>
            <a:r>
              <a:rPr lang="en-GB" dirty="0">
                <a:hlinkClick r:id="rId12"/>
              </a:rPr>
              <a:t>Int32</a:t>
            </a:r>
            <a:r>
              <a:rPr lang="en-GB" dirty="0"/>
              <a:t>, </a:t>
            </a:r>
            <a:r>
              <a:rPr lang="en-GB" dirty="0">
                <a:hlinkClick r:id="rId13"/>
              </a:rPr>
              <a:t>Int64</a:t>
            </a:r>
            <a:r>
              <a:rPr lang="en-GB" dirty="0"/>
              <a:t>, </a:t>
            </a:r>
            <a:r>
              <a:rPr lang="en-GB" dirty="0" err="1">
                <a:hlinkClick r:id="rId14"/>
              </a:rPr>
              <a:t>SByte</a:t>
            </a:r>
            <a:r>
              <a:rPr lang="en-GB" dirty="0"/>
              <a:t>, </a:t>
            </a:r>
            <a:r>
              <a:rPr lang="en-GB" dirty="0">
                <a:hlinkClick r:id="rId15"/>
              </a:rPr>
              <a:t>Single</a:t>
            </a:r>
            <a:r>
              <a:rPr lang="en-GB" dirty="0"/>
              <a:t>, </a:t>
            </a:r>
            <a:r>
              <a:rPr lang="en-GB" dirty="0">
                <a:hlinkClick r:id="rId16"/>
              </a:rPr>
              <a:t>UInt16</a:t>
            </a:r>
            <a:r>
              <a:rPr lang="en-GB" dirty="0"/>
              <a:t>, </a:t>
            </a:r>
            <a:r>
              <a:rPr lang="en-GB" dirty="0">
                <a:hlinkClick r:id="rId17"/>
              </a:rPr>
              <a:t>UInt32</a:t>
            </a:r>
            <a:r>
              <a:rPr lang="en-GB" dirty="0"/>
              <a:t>, and </a:t>
            </a:r>
            <a:r>
              <a:rPr lang="en-GB" dirty="0">
                <a:hlinkClick r:id="rId18"/>
              </a:rPr>
              <a:t>UInt64</a:t>
            </a:r>
            <a:r>
              <a:rPr lang="en-GB" dirty="0"/>
              <a:t>) are defined as structures.</a:t>
            </a:r>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19"/>
          <a:stretch>
            <a:fillRect/>
          </a:stretch>
        </p:blipFill>
        <p:spPr>
          <a:xfrm>
            <a:off x="1753480" y="4100975"/>
            <a:ext cx="1427932" cy="919231"/>
          </a:xfrm>
          <a:prstGeom prst="rect">
            <a:avLst/>
          </a:prstGeom>
        </p:spPr>
      </p:pic>
    </p:spTree>
    <p:extLst>
      <p:ext uri="{BB962C8B-B14F-4D97-AF65-F5344CB8AC3E}">
        <p14:creationId xmlns:p14="http://schemas.microsoft.com/office/powerpoint/2010/main" val="121053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Enumerations</a:t>
            </a:r>
            <a:br>
              <a:rPr lang="en-PH" dirty="0"/>
            </a:br>
            <a:br>
              <a:rPr lang="fr-FR" dirty="0"/>
            </a:br>
            <a:endParaRPr lang="en-PH" dirty="0"/>
          </a:p>
        </p:txBody>
      </p:sp>
      <p:sp>
        <p:nvSpPr>
          <p:cNvPr id="4" name="Footer Placeholder 3"/>
          <p:cNvSpPr>
            <a:spLocks noGrp="1"/>
          </p:cNvSpPr>
          <p:nvPr>
            <p:ph type="ftr" sz="quarter" idx="11"/>
          </p:nvPr>
        </p:nvSpPr>
        <p:spPr/>
        <p:txBody>
          <a:bodyPr/>
          <a:lstStyle/>
          <a:p>
            <a:endParaRPr lang="en-PH"/>
          </a:p>
        </p:txBody>
      </p:sp>
      <p:sp>
        <p:nvSpPr>
          <p:cNvPr id="6" name="Content Placeholder 2"/>
          <p:cNvSpPr>
            <a:spLocks noGrp="1"/>
          </p:cNvSpPr>
          <p:nvPr>
            <p:ph idx="1"/>
          </p:nvPr>
        </p:nvSpPr>
        <p:spPr>
          <a:xfrm>
            <a:off x="677334" y="2160589"/>
            <a:ext cx="8596668" cy="3880773"/>
          </a:xfrm>
        </p:spPr>
        <p:txBody>
          <a:bodyPr/>
          <a:lstStyle/>
          <a:p>
            <a:r>
              <a:rPr lang="en-GB" dirty="0"/>
              <a:t>An enumeration (</a:t>
            </a:r>
            <a:r>
              <a:rPr lang="en-GB" dirty="0" err="1"/>
              <a:t>enum</a:t>
            </a:r>
            <a:r>
              <a:rPr lang="en-GB" dirty="0"/>
              <a:t>) is a value type that inherits directly from </a:t>
            </a:r>
            <a:r>
              <a:rPr lang="en-GB" dirty="0" err="1">
                <a:hlinkClick r:id="rId3"/>
              </a:rPr>
              <a:t>System.Enum</a:t>
            </a:r>
            <a:r>
              <a:rPr lang="en-GB" dirty="0"/>
              <a:t> and that supplies alternate names for the values of an underlying primitive type. </a:t>
            </a:r>
          </a:p>
          <a:p>
            <a:r>
              <a:rPr lang="en-GB" dirty="0"/>
              <a:t>An enumeration type has a name, an underlying type that must be one of the built-in signed or unsigned integer types (such as </a:t>
            </a:r>
            <a:r>
              <a:rPr lang="en-GB" dirty="0">
                <a:hlinkClick r:id="rId4"/>
              </a:rPr>
              <a:t>Byte</a:t>
            </a:r>
            <a:r>
              <a:rPr lang="en-GB" dirty="0"/>
              <a:t>, </a:t>
            </a:r>
            <a:r>
              <a:rPr lang="en-GB" dirty="0">
                <a:hlinkClick r:id="rId5"/>
              </a:rPr>
              <a:t>Int32</a:t>
            </a:r>
            <a:r>
              <a:rPr lang="en-GB" dirty="0"/>
              <a:t>, or </a:t>
            </a:r>
            <a:r>
              <a:rPr lang="en-GB" dirty="0">
                <a:hlinkClick r:id="rId6"/>
              </a:rPr>
              <a:t>UInt64</a:t>
            </a:r>
            <a:r>
              <a:rPr lang="en-GB" dirty="0"/>
              <a:t>), and a set of fields. </a:t>
            </a:r>
            <a:endParaRPr lang="en-PH" dirty="0"/>
          </a:p>
        </p:txBody>
      </p:sp>
    </p:spTree>
    <p:extLst>
      <p:ext uri="{BB962C8B-B14F-4D97-AF65-F5344CB8AC3E}">
        <p14:creationId xmlns:p14="http://schemas.microsoft.com/office/powerpoint/2010/main" val="261824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Student	</a:t>
            </a:r>
          </a:p>
        </p:txBody>
      </p:sp>
      <p:sp>
        <p:nvSpPr>
          <p:cNvPr id="3" name="Content Placeholder 2"/>
          <p:cNvSpPr>
            <a:spLocks noGrp="1"/>
          </p:cNvSpPr>
          <p:nvPr>
            <p:ph idx="1"/>
          </p:nvPr>
        </p:nvSpPr>
        <p:spPr/>
        <p:txBody>
          <a:bodyPr/>
          <a:lstStyle/>
          <a:p>
            <a:r>
              <a:rPr lang="en-PH" dirty="0"/>
              <a:t>Name</a:t>
            </a:r>
          </a:p>
          <a:p>
            <a:r>
              <a:rPr lang="en-PH" dirty="0"/>
              <a:t>Work Experience</a:t>
            </a:r>
          </a:p>
          <a:p>
            <a:r>
              <a:rPr lang="en-PH" dirty="0"/>
              <a:t>Programming Knowledge</a:t>
            </a:r>
          </a:p>
          <a:p>
            <a:r>
              <a:rPr lang="en-PH" dirty="0"/>
              <a:t>Ice breaker (Interesting trivia about you)</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98397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Enumerations</a:t>
            </a:r>
            <a:br>
              <a:rPr lang="en-PH" dirty="0"/>
            </a:br>
            <a:br>
              <a:rPr lang="fr-FR" dirty="0"/>
            </a:br>
            <a:endParaRPr lang="en-PH" dirty="0"/>
          </a:p>
        </p:txBody>
      </p:sp>
      <p:sp>
        <p:nvSpPr>
          <p:cNvPr id="3" name="Content Placeholder 2"/>
          <p:cNvSpPr>
            <a:spLocks noGrp="1"/>
          </p:cNvSpPr>
          <p:nvPr>
            <p:ph idx="1"/>
          </p:nvPr>
        </p:nvSpPr>
        <p:spPr/>
        <p:txBody>
          <a:bodyPr/>
          <a:lstStyle/>
          <a:p>
            <a:pPr marL="0" indent="0">
              <a:buNone/>
            </a:pPr>
            <a:r>
              <a:rPr lang="en-GB" dirty="0"/>
              <a:t>The following additional restrictions apply to enumerations:</a:t>
            </a:r>
          </a:p>
          <a:p>
            <a:r>
              <a:rPr lang="en-GB" dirty="0"/>
              <a:t>They cannot define their own methods.</a:t>
            </a:r>
          </a:p>
          <a:p>
            <a:r>
              <a:rPr lang="en-GB" dirty="0"/>
              <a:t>They cannot implement interfaces.</a:t>
            </a:r>
          </a:p>
          <a:p>
            <a:r>
              <a:rPr lang="en-GB" dirty="0"/>
              <a:t>They cannot define properties or events.</a:t>
            </a:r>
          </a:p>
          <a:p>
            <a:r>
              <a:rPr lang="en-GB" dirty="0"/>
              <a:t>They cannot be generic, unless they are generic only because they are nested within a generic type. That is, an enumeration cannot have type parameters of its own.</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572106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Enumerations</a:t>
            </a:r>
            <a:br>
              <a:rPr lang="en-PH" dirty="0"/>
            </a:br>
            <a:br>
              <a:rPr lang="fr-FR"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3"/>
          <a:stretch>
            <a:fillRect/>
          </a:stretch>
        </p:blipFill>
        <p:spPr>
          <a:xfrm>
            <a:off x="975994" y="1580902"/>
            <a:ext cx="4563112" cy="3543795"/>
          </a:xfrm>
          <a:prstGeom prst="rect">
            <a:avLst/>
          </a:prstGeom>
        </p:spPr>
      </p:pic>
    </p:spTree>
    <p:extLst>
      <p:ext uri="{BB962C8B-B14F-4D97-AF65-F5344CB8AC3E}">
        <p14:creationId xmlns:p14="http://schemas.microsoft.com/office/powerpoint/2010/main" val="3178786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Interfaces</a:t>
            </a:r>
            <a:endParaRPr lang="en-PH" dirty="0"/>
          </a:p>
        </p:txBody>
      </p:sp>
      <p:sp>
        <p:nvSpPr>
          <p:cNvPr id="3" name="Content Placeholder 2"/>
          <p:cNvSpPr>
            <a:spLocks noGrp="1"/>
          </p:cNvSpPr>
          <p:nvPr>
            <p:ph idx="1"/>
          </p:nvPr>
        </p:nvSpPr>
        <p:spPr/>
        <p:txBody>
          <a:bodyPr/>
          <a:lstStyle/>
          <a:p>
            <a:r>
              <a:rPr lang="en-GB" dirty="0"/>
              <a:t>An interface defines a contract that specifies a "can do" relationship or a "has a" relationship. </a:t>
            </a:r>
          </a:p>
          <a:p>
            <a:r>
              <a:rPr lang="en-GB" dirty="0"/>
              <a:t>Interfaces are often used to implement functionality, such as comparing and sorting (the </a:t>
            </a:r>
            <a:r>
              <a:rPr lang="en-GB" dirty="0" err="1">
                <a:hlinkClick r:id="rId3"/>
              </a:rPr>
              <a:t>IComparable</a:t>
            </a:r>
            <a:r>
              <a:rPr lang="en-GB" dirty="0"/>
              <a:t> and </a:t>
            </a:r>
            <a:r>
              <a:rPr lang="en-GB" dirty="0" err="1">
                <a:hlinkClick r:id="rId4"/>
              </a:rPr>
              <a:t>IComparable</a:t>
            </a:r>
            <a:r>
              <a:rPr lang="en-GB" dirty="0">
                <a:hlinkClick r:id="rId4"/>
              </a:rPr>
              <a:t>&lt;T&gt;</a:t>
            </a:r>
            <a:r>
              <a:rPr lang="en-GB" dirty="0"/>
              <a:t> interfaces), testing for equality (the </a:t>
            </a:r>
            <a:r>
              <a:rPr lang="en-GB" dirty="0" err="1">
                <a:hlinkClick r:id="rId5"/>
              </a:rPr>
              <a:t>IEquatable</a:t>
            </a:r>
            <a:r>
              <a:rPr lang="en-GB" dirty="0">
                <a:hlinkClick r:id="rId5"/>
              </a:rPr>
              <a:t>&lt;T&gt;</a:t>
            </a:r>
            <a:r>
              <a:rPr lang="en-GB" dirty="0"/>
              <a:t> interface), or enumerating items in a collection (the </a:t>
            </a:r>
            <a:r>
              <a:rPr lang="en-GB" dirty="0" err="1">
                <a:hlinkClick r:id="rId6"/>
              </a:rPr>
              <a:t>IEnumerable</a:t>
            </a:r>
            <a:r>
              <a:rPr lang="en-GB" dirty="0"/>
              <a:t> and </a:t>
            </a:r>
            <a:r>
              <a:rPr lang="en-GB" dirty="0" err="1">
                <a:hlinkClick r:id="rId7"/>
              </a:rPr>
              <a:t>IEnumerable</a:t>
            </a:r>
            <a:r>
              <a:rPr lang="en-GB" dirty="0">
                <a:hlinkClick r:id="rId7"/>
              </a:rPr>
              <a:t>&lt;T&gt;</a:t>
            </a:r>
            <a:r>
              <a:rPr lang="en-GB" dirty="0"/>
              <a:t> interfaces).</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911538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Interfaces</a:t>
            </a:r>
            <a:endParaRPr lang="en-PH" dirty="0"/>
          </a:p>
        </p:txBody>
      </p:sp>
      <p:pic>
        <p:nvPicPr>
          <p:cNvPr id="5" name="Content Placeholder 4"/>
          <p:cNvPicPr>
            <a:picLocks noGrp="1" noChangeAspect="1"/>
          </p:cNvPicPr>
          <p:nvPr>
            <p:ph idx="1"/>
          </p:nvPr>
        </p:nvPicPr>
        <p:blipFill>
          <a:blip r:embed="rId3"/>
          <a:stretch>
            <a:fillRect/>
          </a:stretch>
        </p:blipFill>
        <p:spPr>
          <a:xfrm>
            <a:off x="1935435" y="1624560"/>
            <a:ext cx="4168286" cy="3881437"/>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24092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Interfaces</a:t>
            </a:r>
            <a:endParaRPr lang="en-PH" dirty="0"/>
          </a:p>
        </p:txBody>
      </p:sp>
      <p:sp>
        <p:nvSpPr>
          <p:cNvPr id="3" name="Content Placeholder 2"/>
          <p:cNvSpPr>
            <a:spLocks noGrp="1"/>
          </p:cNvSpPr>
          <p:nvPr>
            <p:ph idx="1"/>
          </p:nvPr>
        </p:nvSpPr>
        <p:spPr/>
        <p:txBody>
          <a:bodyPr/>
          <a:lstStyle/>
          <a:p>
            <a:pPr marL="0" indent="0">
              <a:buNone/>
            </a:pPr>
            <a:r>
              <a:rPr lang="en-GB" dirty="0"/>
              <a:t>The following restrictions apply to interfaces:</a:t>
            </a:r>
          </a:p>
          <a:p>
            <a:r>
              <a:rPr lang="en-GB" dirty="0"/>
              <a:t>An interface can be declared with any accessibility, but interface members must all have public accessibility.</a:t>
            </a:r>
          </a:p>
          <a:p>
            <a:r>
              <a:rPr lang="en-GB" dirty="0"/>
              <a:t>Interfaces cannot define constructors.</a:t>
            </a:r>
          </a:p>
          <a:p>
            <a:r>
              <a:rPr lang="en-GB" dirty="0"/>
              <a:t>Interfaces cannot define fields.</a:t>
            </a:r>
          </a:p>
          <a:p>
            <a:r>
              <a:rPr lang="en-GB" dirty="0"/>
              <a:t>Interfaces can define only instance members. They cannot define static members.</a:t>
            </a:r>
          </a:p>
          <a:p>
            <a:pPr marL="0" indent="0">
              <a:buNone/>
            </a:pP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851796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Delegates</a:t>
            </a:r>
            <a:br>
              <a:rPr lang="en-PH" dirty="0"/>
            </a:br>
            <a:endParaRPr lang="en-PH" dirty="0"/>
          </a:p>
        </p:txBody>
      </p:sp>
      <p:sp>
        <p:nvSpPr>
          <p:cNvPr id="3" name="Content Placeholder 2"/>
          <p:cNvSpPr>
            <a:spLocks noGrp="1"/>
          </p:cNvSpPr>
          <p:nvPr>
            <p:ph idx="1"/>
          </p:nvPr>
        </p:nvSpPr>
        <p:spPr/>
        <p:txBody>
          <a:bodyPr/>
          <a:lstStyle/>
          <a:p>
            <a:r>
              <a:rPr lang="en-GB" dirty="0"/>
              <a:t>Delegates are reference types that serve a purpose similar to that of function pointers in C++.</a:t>
            </a:r>
          </a:p>
          <a:p>
            <a:r>
              <a:rPr lang="en-GB" dirty="0"/>
              <a:t>They are used for event handlers and </a:t>
            </a:r>
            <a:r>
              <a:rPr lang="en-GB" dirty="0" err="1"/>
              <a:t>callback</a:t>
            </a:r>
            <a:r>
              <a:rPr lang="en-GB" dirty="0"/>
              <a:t> functions in .NET. </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91296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Delegates</a:t>
            </a:r>
          </a:p>
        </p:txBody>
      </p:sp>
      <p:pic>
        <p:nvPicPr>
          <p:cNvPr id="5" name="Content Placeholder 4"/>
          <p:cNvPicPr>
            <a:picLocks noGrp="1" noChangeAspect="1"/>
          </p:cNvPicPr>
          <p:nvPr>
            <p:ph idx="1"/>
          </p:nvPr>
        </p:nvPicPr>
        <p:blipFill>
          <a:blip r:embed="rId2"/>
          <a:stretch>
            <a:fillRect/>
          </a:stretch>
        </p:blipFill>
        <p:spPr>
          <a:xfrm>
            <a:off x="1059222" y="1503363"/>
            <a:ext cx="3509244" cy="3881437"/>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126565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Type Definitions</a:t>
            </a:r>
          </a:p>
        </p:txBody>
      </p:sp>
      <p:sp>
        <p:nvSpPr>
          <p:cNvPr id="3" name="Content Placeholder 2"/>
          <p:cNvSpPr>
            <a:spLocks noGrp="1"/>
          </p:cNvSpPr>
          <p:nvPr>
            <p:ph idx="1"/>
          </p:nvPr>
        </p:nvSpPr>
        <p:spPr/>
        <p:txBody>
          <a:bodyPr/>
          <a:lstStyle/>
          <a:p>
            <a:r>
              <a:rPr lang="en-GB" dirty="0"/>
              <a:t>Any attributes defined on the type.</a:t>
            </a:r>
          </a:p>
          <a:p>
            <a:r>
              <a:rPr lang="en-GB" dirty="0"/>
              <a:t>The type's accessibility (visibility).</a:t>
            </a:r>
          </a:p>
          <a:p>
            <a:r>
              <a:rPr lang="en-GB" dirty="0"/>
              <a:t>The type's name.</a:t>
            </a:r>
          </a:p>
          <a:p>
            <a:r>
              <a:rPr lang="en-GB" dirty="0"/>
              <a:t>The type's base type.</a:t>
            </a:r>
          </a:p>
          <a:p>
            <a:r>
              <a:rPr lang="en-GB" dirty="0"/>
              <a:t>Any interfaces implemented by the type.</a:t>
            </a:r>
          </a:p>
          <a:p>
            <a:r>
              <a:rPr lang="en-GB" dirty="0"/>
              <a:t>Definitions for each of the type's members.</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81419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Attributes</a:t>
            </a:r>
          </a:p>
        </p:txBody>
      </p:sp>
      <p:sp>
        <p:nvSpPr>
          <p:cNvPr id="3" name="Content Placeholder 2"/>
          <p:cNvSpPr>
            <a:spLocks noGrp="1"/>
          </p:cNvSpPr>
          <p:nvPr>
            <p:ph idx="1"/>
          </p:nvPr>
        </p:nvSpPr>
        <p:spPr/>
        <p:txBody>
          <a:bodyPr/>
          <a:lstStyle/>
          <a:p>
            <a:r>
              <a:rPr lang="en-GB" dirty="0"/>
              <a:t>Attributes provide additional user-defined metadata. Most commonly, they are used to store additional information about a type in its assembly, or to modify the </a:t>
            </a:r>
            <a:r>
              <a:rPr lang="en-GB" dirty="0" err="1"/>
              <a:t>behavior</a:t>
            </a:r>
            <a:r>
              <a:rPr lang="en-GB" dirty="0"/>
              <a:t> of a type member in either the design-time or run-time environment.</a:t>
            </a: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3"/>
          <a:stretch>
            <a:fillRect/>
          </a:stretch>
        </p:blipFill>
        <p:spPr>
          <a:xfrm>
            <a:off x="829734" y="3719430"/>
            <a:ext cx="8667855" cy="1014496"/>
          </a:xfrm>
          <a:prstGeom prst="rect">
            <a:avLst/>
          </a:prstGeom>
        </p:spPr>
      </p:pic>
    </p:spTree>
    <p:extLst>
      <p:ext uri="{BB962C8B-B14F-4D97-AF65-F5344CB8AC3E}">
        <p14:creationId xmlns:p14="http://schemas.microsoft.com/office/powerpoint/2010/main" val="4009555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Type Names</a:t>
            </a:r>
          </a:p>
        </p:txBody>
      </p:sp>
      <p:sp>
        <p:nvSpPr>
          <p:cNvPr id="3" name="Content Placeholder 2"/>
          <p:cNvSpPr>
            <a:spLocks noGrp="1"/>
          </p:cNvSpPr>
          <p:nvPr>
            <p:ph idx="1"/>
          </p:nvPr>
        </p:nvSpPr>
        <p:spPr/>
        <p:txBody>
          <a:bodyPr/>
          <a:lstStyle/>
          <a:p>
            <a:pPr marL="0" indent="0">
              <a:buNone/>
            </a:pPr>
            <a:r>
              <a:rPr lang="en-GB" dirty="0"/>
              <a:t>The common type system imposes only two restrictions on names:</a:t>
            </a:r>
          </a:p>
          <a:p>
            <a:r>
              <a:rPr lang="en-GB" dirty="0"/>
              <a:t>All names are encoded as strings of Unicode (16-bit) characters.</a:t>
            </a:r>
          </a:p>
          <a:p>
            <a:r>
              <a:rPr lang="en-GB" dirty="0"/>
              <a:t>Names are not permitted to have an embedded (16-bit) value of 0x0000.</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15764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Course Outline</a:t>
            </a:r>
          </a:p>
        </p:txBody>
      </p:sp>
      <p:sp>
        <p:nvSpPr>
          <p:cNvPr id="3" name="Content Placeholder 2"/>
          <p:cNvSpPr>
            <a:spLocks noGrp="1"/>
          </p:cNvSpPr>
          <p:nvPr>
            <p:ph idx="1"/>
          </p:nvPr>
        </p:nvSpPr>
        <p:spPr/>
        <p:txBody>
          <a:bodyPr/>
          <a:lstStyle/>
          <a:p>
            <a:r>
              <a:rPr lang="en-PH" dirty="0"/>
              <a:t>See outline</a:t>
            </a:r>
          </a:p>
          <a:p>
            <a:r>
              <a:rPr lang="en-PH" dirty="0"/>
              <a:t>Lecture and Application</a:t>
            </a:r>
          </a:p>
          <a:p>
            <a:r>
              <a:rPr lang="en-PH" dirty="0"/>
              <a:t>Assignment for the next morning</a:t>
            </a:r>
          </a:p>
          <a:p>
            <a:r>
              <a:rPr lang="en-PH" dirty="0"/>
              <a:t>Module Quiz</a:t>
            </a:r>
          </a:p>
          <a:p>
            <a:r>
              <a:rPr lang="en-PH" dirty="0"/>
              <a:t>Case Study</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451819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Base Types and Interfaces</a:t>
            </a:r>
          </a:p>
        </p:txBody>
      </p:sp>
      <p:sp>
        <p:nvSpPr>
          <p:cNvPr id="3" name="Content Placeholder 2"/>
          <p:cNvSpPr>
            <a:spLocks noGrp="1"/>
          </p:cNvSpPr>
          <p:nvPr>
            <p:ph idx="1"/>
          </p:nvPr>
        </p:nvSpPr>
        <p:spPr/>
        <p:txBody>
          <a:bodyPr/>
          <a:lstStyle/>
          <a:p>
            <a:r>
              <a:rPr lang="en-GB" dirty="0"/>
              <a:t>A type can inherit values and </a:t>
            </a:r>
            <a:r>
              <a:rPr lang="en-GB" dirty="0" err="1"/>
              <a:t>behaviors</a:t>
            </a:r>
            <a:r>
              <a:rPr lang="en-GB" dirty="0"/>
              <a:t> from another type. The common type system does not allow types to inherit from more than one base type.+</a:t>
            </a:r>
          </a:p>
          <a:p>
            <a:r>
              <a:rPr lang="en-GB" dirty="0"/>
              <a:t>A type can implement any number of interfaces. To implement an interface, a type must implement all the virtual members of that interface. A virtual method can be implemented by a derived type and can be invoked either statically or dynamically.</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757917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Type Members</a:t>
            </a:r>
            <a:br>
              <a:rPr lang="en-PH" dirty="0"/>
            </a:br>
            <a:br>
              <a:rPr lang="en-PH" dirty="0"/>
            </a:br>
            <a:endParaRPr lang="en-PH" dirty="0"/>
          </a:p>
        </p:txBody>
      </p:sp>
      <p:sp>
        <p:nvSpPr>
          <p:cNvPr id="3" name="Content Placeholder 2"/>
          <p:cNvSpPr>
            <a:spLocks noGrp="1"/>
          </p:cNvSpPr>
          <p:nvPr>
            <p:ph idx="1"/>
          </p:nvPr>
        </p:nvSpPr>
        <p:spPr/>
        <p:txBody>
          <a:bodyPr/>
          <a:lstStyle/>
          <a:p>
            <a:pPr marL="0" indent="0">
              <a:buNone/>
            </a:pPr>
            <a:r>
              <a:rPr lang="en-GB" dirty="0"/>
              <a:t>The runtime enables you to define members of your type, which specifies the </a:t>
            </a:r>
            <a:r>
              <a:rPr lang="en-GB" dirty="0" err="1"/>
              <a:t>behavior</a:t>
            </a:r>
            <a:r>
              <a:rPr lang="en-GB" dirty="0"/>
              <a:t> and state of a type. Type members include the following:</a:t>
            </a:r>
          </a:p>
          <a:p>
            <a:r>
              <a:rPr lang="en-GB" u="sng" dirty="0">
                <a:hlinkClick r:id="rId2"/>
              </a:rPr>
              <a:t>Fields</a:t>
            </a:r>
            <a:endParaRPr lang="en-GB" dirty="0"/>
          </a:p>
          <a:p>
            <a:r>
              <a:rPr lang="en-GB" dirty="0">
                <a:hlinkClick r:id="rId3"/>
              </a:rPr>
              <a:t>Properties</a:t>
            </a:r>
            <a:endParaRPr lang="en-GB" dirty="0"/>
          </a:p>
          <a:p>
            <a:r>
              <a:rPr lang="en-GB" dirty="0">
                <a:hlinkClick r:id="rId4"/>
              </a:rPr>
              <a:t>Methods</a:t>
            </a:r>
            <a:endParaRPr lang="en-GB" dirty="0"/>
          </a:p>
          <a:p>
            <a:r>
              <a:rPr lang="en-GB" dirty="0">
                <a:hlinkClick r:id="rId5"/>
              </a:rPr>
              <a:t>Constructors</a:t>
            </a:r>
            <a:endParaRPr lang="en-GB" dirty="0"/>
          </a:p>
          <a:p>
            <a:r>
              <a:rPr lang="en-GB" dirty="0">
                <a:hlinkClick r:id="rId6"/>
              </a:rPr>
              <a:t>Events</a:t>
            </a:r>
            <a:endParaRPr lang="en-GB" dirty="0"/>
          </a:p>
          <a:p>
            <a:r>
              <a:rPr lang="en-GB" dirty="0">
                <a:hlinkClick r:id="rId7"/>
              </a:rPr>
              <a:t>Nested types</a:t>
            </a:r>
            <a:endParaRPr lang="en-GB" dirty="0"/>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910472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Fields</a:t>
            </a:r>
          </a:p>
        </p:txBody>
      </p:sp>
      <p:sp>
        <p:nvSpPr>
          <p:cNvPr id="3" name="Content Placeholder 2"/>
          <p:cNvSpPr>
            <a:spLocks noGrp="1"/>
          </p:cNvSpPr>
          <p:nvPr>
            <p:ph idx="1"/>
          </p:nvPr>
        </p:nvSpPr>
        <p:spPr/>
        <p:txBody>
          <a:bodyPr/>
          <a:lstStyle/>
          <a:p>
            <a:r>
              <a:rPr lang="en-GB" dirty="0"/>
              <a:t>A field describes and contains part of the type's state. Fields can be of any type supported by the runtime. </a:t>
            </a:r>
          </a:p>
          <a:p>
            <a:r>
              <a:rPr lang="en-GB" dirty="0"/>
              <a:t>Most commonly, fields are either private or protected, so that they are accessible only from within the class or from a derived class. </a:t>
            </a:r>
          </a:p>
          <a:p>
            <a:r>
              <a:rPr lang="en-GB" dirty="0"/>
              <a:t>If the value of a field can be modified from outside its type, a property set accessor is typically used.</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834771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Fields</a:t>
            </a:r>
          </a:p>
        </p:txBody>
      </p:sp>
      <p:sp>
        <p:nvSpPr>
          <p:cNvPr id="3" name="Content Placeholder 2"/>
          <p:cNvSpPr>
            <a:spLocks noGrp="1"/>
          </p:cNvSpPr>
          <p:nvPr>
            <p:ph idx="1"/>
          </p:nvPr>
        </p:nvSpPr>
        <p:spPr/>
        <p:txBody>
          <a:bodyPr/>
          <a:lstStyle/>
          <a:p>
            <a:pPr marL="0" indent="0">
              <a:buNone/>
            </a:pPr>
            <a:r>
              <a:rPr lang="en-GB" dirty="0"/>
              <a:t>Publicly exposed fields are usually read-only and can be of two types:</a:t>
            </a:r>
          </a:p>
          <a:p>
            <a:r>
              <a:rPr lang="en-GB" dirty="0"/>
              <a:t>Constants, whose value is assigned at design time. These are static members of a class, although they are not defined using the static (Shared in Visual Basic) keyword.</a:t>
            </a:r>
          </a:p>
          <a:p>
            <a:r>
              <a:rPr lang="en-GB" dirty="0"/>
              <a:t>Read-only variables, whose values can be assigned in the class constructor.</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356395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Fields</a:t>
            </a:r>
          </a:p>
        </p:txBody>
      </p:sp>
      <p:pic>
        <p:nvPicPr>
          <p:cNvPr id="5" name="Content Placeholder 4"/>
          <p:cNvPicPr>
            <a:picLocks noGrp="1" noChangeAspect="1"/>
          </p:cNvPicPr>
          <p:nvPr>
            <p:ph idx="1"/>
          </p:nvPr>
        </p:nvPicPr>
        <p:blipFill>
          <a:blip r:embed="rId2"/>
          <a:stretch>
            <a:fillRect/>
          </a:stretch>
        </p:blipFill>
        <p:spPr>
          <a:xfrm>
            <a:off x="1200555" y="1930400"/>
            <a:ext cx="4998228" cy="3881437"/>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697191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Properties</a:t>
            </a:r>
          </a:p>
        </p:txBody>
      </p:sp>
      <p:sp>
        <p:nvSpPr>
          <p:cNvPr id="3" name="Content Placeholder 2"/>
          <p:cNvSpPr>
            <a:spLocks noGrp="1"/>
          </p:cNvSpPr>
          <p:nvPr>
            <p:ph idx="1"/>
          </p:nvPr>
        </p:nvSpPr>
        <p:spPr/>
        <p:txBody>
          <a:bodyPr/>
          <a:lstStyle/>
          <a:p>
            <a:r>
              <a:rPr lang="en-GB" dirty="0"/>
              <a:t>A property names a value or state of the type and defines methods for getting or setting the property's value. </a:t>
            </a:r>
          </a:p>
          <a:p>
            <a:r>
              <a:rPr lang="en-GB" dirty="0"/>
              <a:t>Properties can be primitive types, collections of primitive types, user-defined types, or collections of user-defined types.</a:t>
            </a:r>
          </a:p>
          <a:p>
            <a:r>
              <a:rPr lang="en-GB" dirty="0"/>
              <a:t>Properties are often used to keep the public interface of a type independent from the type's actual representation. </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147942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Properties</a:t>
            </a:r>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3"/>
          <a:stretch>
            <a:fillRect/>
          </a:stretch>
        </p:blipFill>
        <p:spPr>
          <a:xfrm>
            <a:off x="846004" y="1586442"/>
            <a:ext cx="8259328" cy="3791479"/>
          </a:xfrm>
          <a:prstGeom prst="rect">
            <a:avLst/>
          </a:prstGeom>
        </p:spPr>
      </p:pic>
    </p:spTree>
    <p:extLst>
      <p:ext uri="{BB962C8B-B14F-4D97-AF65-F5344CB8AC3E}">
        <p14:creationId xmlns:p14="http://schemas.microsoft.com/office/powerpoint/2010/main" val="2801507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Methods</a:t>
            </a:r>
          </a:p>
        </p:txBody>
      </p:sp>
      <p:sp>
        <p:nvSpPr>
          <p:cNvPr id="3" name="Content Placeholder 2"/>
          <p:cNvSpPr>
            <a:spLocks noGrp="1"/>
          </p:cNvSpPr>
          <p:nvPr>
            <p:ph idx="1"/>
          </p:nvPr>
        </p:nvSpPr>
        <p:spPr/>
        <p:txBody>
          <a:bodyPr/>
          <a:lstStyle/>
          <a:p>
            <a:r>
              <a:rPr lang="en-GB" dirty="0"/>
              <a:t>A method describes operations that are available on the type. </a:t>
            </a:r>
          </a:p>
          <a:p>
            <a:r>
              <a:rPr lang="en-GB" dirty="0"/>
              <a:t>A method's signature specifies the allowable types of all its parameters and of its return value.</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07000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Constructors</a:t>
            </a:r>
          </a:p>
        </p:txBody>
      </p:sp>
      <p:sp>
        <p:nvSpPr>
          <p:cNvPr id="3" name="Content Placeholder 2"/>
          <p:cNvSpPr>
            <a:spLocks noGrp="1"/>
          </p:cNvSpPr>
          <p:nvPr>
            <p:ph idx="1"/>
          </p:nvPr>
        </p:nvSpPr>
        <p:spPr/>
        <p:txBody>
          <a:bodyPr/>
          <a:lstStyle/>
          <a:p>
            <a:r>
              <a:rPr lang="en-GB" dirty="0"/>
              <a:t>A constructor is a special kind of method that creates new instances of a class or structure.</a:t>
            </a:r>
          </a:p>
          <a:p>
            <a:r>
              <a:rPr lang="en-GB" dirty="0"/>
              <a:t>Like any other method, a constructor can include parameters; however, constructors have no return value (that is, they return void).</a:t>
            </a:r>
          </a:p>
          <a:p>
            <a:r>
              <a:rPr lang="en-GB" dirty="0"/>
              <a:t>If the source code for a class does not explicitly define a constructor, the compiler includes a default (</a:t>
            </a:r>
            <a:r>
              <a:rPr lang="en-GB" dirty="0" err="1"/>
              <a:t>parameterless</a:t>
            </a:r>
            <a:r>
              <a:rPr lang="en-GB" dirty="0"/>
              <a:t>) constructor. </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624974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Events</a:t>
            </a:r>
          </a:p>
        </p:txBody>
      </p:sp>
      <p:sp>
        <p:nvSpPr>
          <p:cNvPr id="3" name="Content Placeholder 2"/>
          <p:cNvSpPr>
            <a:spLocks noGrp="1"/>
          </p:cNvSpPr>
          <p:nvPr>
            <p:ph idx="1"/>
          </p:nvPr>
        </p:nvSpPr>
        <p:spPr/>
        <p:txBody>
          <a:bodyPr/>
          <a:lstStyle/>
          <a:p>
            <a:r>
              <a:rPr lang="en-GB" dirty="0"/>
              <a:t>An event defines an incident that can be responded to, and defines methods for subscribing to, unsubscribing from, and raising the event.</a:t>
            </a:r>
          </a:p>
          <a:p>
            <a:r>
              <a:rPr lang="en-GB" dirty="0"/>
              <a:t>Events are often used to inform other types of state changes. For more information, see </a:t>
            </a:r>
            <a:r>
              <a:rPr lang="en-GB" dirty="0">
                <a:hlinkClick r:id="rId3"/>
              </a:rPr>
              <a:t>Events</a:t>
            </a:r>
            <a:r>
              <a:rPr lang="en-GB" dirty="0"/>
              <a:t>.</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31942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r>
              <a:rPr lang="en-PH" dirty="0"/>
              <a:t>Introduction to .NET</a:t>
            </a:r>
          </a:p>
        </p:txBody>
      </p:sp>
      <p:sp>
        <p:nvSpPr>
          <p:cNvPr id="3" name="Subtitle 2"/>
          <p:cNvSpPr>
            <a:spLocks noGrp="1"/>
          </p:cNvSpPr>
          <p:nvPr>
            <p:ph type="subTitle" idx="1"/>
          </p:nvPr>
        </p:nvSpPr>
        <p:spPr>
          <a:xfrm>
            <a:off x="7700216" y="2883159"/>
            <a:ext cx="4289621" cy="1455576"/>
          </a:xfrm>
        </p:spPr>
        <p:txBody>
          <a:bodyPr anchor="ctr">
            <a:normAutofit fontScale="85000" lnSpcReduction="20000"/>
          </a:bodyPr>
          <a:lstStyle/>
          <a:p>
            <a:pPr algn="l"/>
            <a:r>
              <a:rPr lang="en-PH" sz="2200" b="1" dirty="0">
                <a:solidFill>
                  <a:srgbClr val="FFFFFF"/>
                </a:solidFill>
              </a:rPr>
              <a:t>Lesson 1</a:t>
            </a:r>
          </a:p>
          <a:p>
            <a:pPr marL="285750" indent="-285750" algn="l">
              <a:buFont typeface="Arial" panose="020B0604020202020204" pitchFamily="34" charset="0"/>
              <a:buChar char="•"/>
            </a:pPr>
            <a:r>
              <a:rPr lang="en-PH" dirty="0">
                <a:solidFill>
                  <a:srgbClr val="FFFFFF"/>
                </a:solidFill>
              </a:rPr>
              <a:t>Basic </a:t>
            </a:r>
            <a:r>
              <a:rPr lang="en-PH" dirty="0" err="1">
                <a:solidFill>
                  <a:srgbClr val="FFFFFF"/>
                </a:solidFill>
              </a:rPr>
              <a:t>.Net</a:t>
            </a:r>
            <a:r>
              <a:rPr lang="en-PH" dirty="0">
                <a:solidFill>
                  <a:srgbClr val="FFFFFF"/>
                </a:solidFill>
              </a:rPr>
              <a:t> Concepts </a:t>
            </a:r>
          </a:p>
          <a:p>
            <a:pPr marL="285750" indent="-285750" algn="l">
              <a:buFont typeface="Arial" panose="020B0604020202020204" pitchFamily="34" charset="0"/>
              <a:buChar char="•"/>
            </a:pPr>
            <a:r>
              <a:rPr lang="en-GB" dirty="0">
                <a:solidFill>
                  <a:srgbClr val="FFFFFF"/>
                </a:solidFill>
              </a:rPr>
              <a:t>Exploring the </a:t>
            </a:r>
            <a:r>
              <a:rPr lang="en-GB" dirty="0" err="1">
                <a:solidFill>
                  <a:srgbClr val="FFFFFF"/>
                </a:solidFill>
              </a:rPr>
              <a:t>.Net</a:t>
            </a:r>
            <a:r>
              <a:rPr lang="en-GB" dirty="0">
                <a:solidFill>
                  <a:srgbClr val="FFFFFF"/>
                </a:solidFill>
              </a:rPr>
              <a:t> Environment</a:t>
            </a:r>
          </a:p>
          <a:p>
            <a:pPr marL="285750" indent="-285750" algn="l">
              <a:buFont typeface="Arial" panose="020B0604020202020204" pitchFamily="34" charset="0"/>
              <a:buChar char="•"/>
            </a:pPr>
            <a:r>
              <a:rPr lang="en-GB" dirty="0">
                <a:solidFill>
                  <a:srgbClr val="FFFFFF"/>
                </a:solidFill>
              </a:rPr>
              <a:t>Creating Simple Windows Application Project</a:t>
            </a:r>
            <a:endParaRPr lang="en-PH" dirty="0">
              <a:solidFill>
                <a:srgbClr val="FFFFFF"/>
              </a:solidFill>
            </a:endParaRP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123266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Events</a:t>
            </a:r>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3"/>
          <a:stretch>
            <a:fillRect/>
          </a:stretch>
        </p:blipFill>
        <p:spPr>
          <a:xfrm>
            <a:off x="1160941" y="1662708"/>
            <a:ext cx="4525006" cy="2838846"/>
          </a:xfrm>
          <a:prstGeom prst="rect">
            <a:avLst/>
          </a:prstGeom>
        </p:spPr>
      </p:pic>
    </p:spTree>
    <p:extLst>
      <p:ext uri="{BB962C8B-B14F-4D97-AF65-F5344CB8AC3E}">
        <p14:creationId xmlns:p14="http://schemas.microsoft.com/office/powerpoint/2010/main" val="37829276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Nested Types</a:t>
            </a:r>
          </a:p>
        </p:txBody>
      </p:sp>
      <p:sp>
        <p:nvSpPr>
          <p:cNvPr id="3" name="Content Placeholder 2"/>
          <p:cNvSpPr>
            <a:spLocks noGrp="1"/>
          </p:cNvSpPr>
          <p:nvPr>
            <p:ph idx="1"/>
          </p:nvPr>
        </p:nvSpPr>
        <p:spPr/>
        <p:txBody>
          <a:bodyPr/>
          <a:lstStyle/>
          <a:p>
            <a:r>
              <a:rPr lang="en-GB" dirty="0"/>
              <a:t>A nested type is a type that is a member of some other type.</a:t>
            </a:r>
          </a:p>
          <a:p>
            <a:r>
              <a:rPr lang="en-GB" dirty="0"/>
              <a:t>Nested types should be tightly coupled to their containing type and must not be useful as a general-purpose type. </a:t>
            </a:r>
          </a:p>
          <a:p>
            <a:r>
              <a:rPr lang="en-GB" dirty="0"/>
              <a:t>Nested types are useful when the declaring type uses and creates instances of the nested type, and use of the nested type is not exposed in public members.</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73418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Nested Types</a:t>
            </a:r>
          </a:p>
        </p:txBody>
      </p:sp>
      <p:pic>
        <p:nvPicPr>
          <p:cNvPr id="5" name="Content Placeholder 4"/>
          <p:cNvPicPr>
            <a:picLocks noGrp="1" noChangeAspect="1"/>
          </p:cNvPicPr>
          <p:nvPr>
            <p:ph idx="1"/>
          </p:nvPr>
        </p:nvPicPr>
        <p:blipFill>
          <a:blip r:embed="rId3"/>
          <a:stretch>
            <a:fillRect/>
          </a:stretch>
        </p:blipFill>
        <p:spPr>
          <a:xfrm>
            <a:off x="1270581" y="1534128"/>
            <a:ext cx="3048425" cy="2734057"/>
          </a:xfrm>
          <a:prstGeom prst="rect">
            <a:avLst/>
          </a:prstGeom>
        </p:spPr>
      </p:pic>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4"/>
          <a:stretch>
            <a:fillRect/>
          </a:stretch>
        </p:blipFill>
        <p:spPr>
          <a:xfrm>
            <a:off x="1241347" y="4662471"/>
            <a:ext cx="3635453" cy="231853"/>
          </a:xfrm>
          <a:prstGeom prst="rect">
            <a:avLst/>
          </a:prstGeom>
        </p:spPr>
      </p:pic>
    </p:spTree>
    <p:extLst>
      <p:ext uri="{BB962C8B-B14F-4D97-AF65-F5344CB8AC3E}">
        <p14:creationId xmlns:p14="http://schemas.microsoft.com/office/powerpoint/2010/main" val="4131778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Characteristics of Type Members</a:t>
            </a:r>
          </a:p>
        </p:txBody>
      </p:sp>
      <p:pic>
        <p:nvPicPr>
          <p:cNvPr id="5" name="Content Placeholder 4"/>
          <p:cNvPicPr>
            <a:picLocks noGrp="1" noChangeAspect="1"/>
          </p:cNvPicPr>
          <p:nvPr>
            <p:ph idx="1"/>
          </p:nvPr>
        </p:nvPicPr>
        <p:blipFill>
          <a:blip r:embed="rId3"/>
          <a:stretch>
            <a:fillRect/>
          </a:stretch>
        </p:blipFill>
        <p:spPr>
          <a:xfrm>
            <a:off x="2127678" y="1370928"/>
            <a:ext cx="4654122" cy="4670434"/>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870332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Overloading</a:t>
            </a:r>
          </a:p>
        </p:txBody>
      </p:sp>
      <p:sp>
        <p:nvSpPr>
          <p:cNvPr id="3" name="Content Placeholder 2"/>
          <p:cNvSpPr>
            <a:spLocks noGrp="1"/>
          </p:cNvSpPr>
          <p:nvPr>
            <p:ph idx="1"/>
          </p:nvPr>
        </p:nvSpPr>
        <p:spPr/>
        <p:txBody>
          <a:bodyPr/>
          <a:lstStyle/>
          <a:p>
            <a:r>
              <a:rPr lang="en-GB" dirty="0"/>
              <a:t>Each type member has a unique signature. </a:t>
            </a:r>
          </a:p>
          <a:p>
            <a:r>
              <a:rPr lang="en-GB" dirty="0"/>
              <a:t>Method signatures consist of the method name and a parameter list (the order and types of the method's arguments). </a:t>
            </a:r>
          </a:p>
          <a:p>
            <a:r>
              <a:rPr lang="en-GB" dirty="0"/>
              <a:t>Multiple methods with the same name can be defined within a type as long as their signatures differ. </a:t>
            </a:r>
          </a:p>
          <a:p>
            <a:r>
              <a:rPr lang="en-GB" dirty="0"/>
              <a:t>When two or more methods with the same name are defined, the method is said to be overloaded. For example, in </a:t>
            </a:r>
            <a:r>
              <a:rPr lang="en-GB" dirty="0" err="1">
                <a:hlinkClick r:id="rId2"/>
              </a:rPr>
              <a:t>System.Char</a:t>
            </a:r>
            <a:r>
              <a:rPr lang="en-GB" dirty="0"/>
              <a:t>, the </a:t>
            </a:r>
            <a:r>
              <a:rPr lang="en-GB" dirty="0" err="1">
                <a:hlinkClick r:id="rId3"/>
              </a:rPr>
              <a:t>IsDigit</a:t>
            </a:r>
            <a:r>
              <a:rPr lang="en-GB" dirty="0"/>
              <a:t> method is overloaded. One method takes a </a:t>
            </a:r>
            <a:r>
              <a:rPr lang="en-GB" dirty="0">
                <a:hlinkClick r:id="rId2"/>
              </a:rPr>
              <a:t>Char</a:t>
            </a:r>
            <a:r>
              <a:rPr lang="en-GB" dirty="0"/>
              <a:t>. The other method takes a </a:t>
            </a:r>
            <a:r>
              <a:rPr lang="en-GB" dirty="0">
                <a:hlinkClick r:id="rId4"/>
              </a:rPr>
              <a:t>String</a:t>
            </a:r>
            <a:r>
              <a:rPr lang="en-GB" dirty="0"/>
              <a:t> and an </a:t>
            </a:r>
            <a:r>
              <a:rPr lang="en-GB" dirty="0">
                <a:hlinkClick r:id="rId5"/>
              </a:rPr>
              <a:t>Int32</a:t>
            </a:r>
            <a:r>
              <a:rPr lang="en-GB" dirty="0"/>
              <a:t>.</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475095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Inheriting, Overriding, and Hiding Members</a:t>
            </a:r>
            <a:endParaRPr lang="en-PH" dirty="0"/>
          </a:p>
        </p:txBody>
      </p:sp>
      <p:sp>
        <p:nvSpPr>
          <p:cNvPr id="3" name="Content Placeholder 2"/>
          <p:cNvSpPr>
            <a:spLocks noGrp="1"/>
          </p:cNvSpPr>
          <p:nvPr>
            <p:ph idx="1"/>
          </p:nvPr>
        </p:nvSpPr>
        <p:spPr/>
        <p:txBody>
          <a:bodyPr>
            <a:normAutofit lnSpcReduction="10000"/>
          </a:bodyPr>
          <a:lstStyle/>
          <a:p>
            <a:pPr marL="0" indent="0">
              <a:buNone/>
            </a:pPr>
            <a:r>
              <a:rPr lang="en-GB" dirty="0"/>
              <a:t>A derived type inherits all members of its base type; that is, these members are defined on, and available to, the derived type. The </a:t>
            </a:r>
            <a:r>
              <a:rPr lang="en-GB" dirty="0" err="1"/>
              <a:t>behavior</a:t>
            </a:r>
            <a:r>
              <a:rPr lang="en-GB" dirty="0"/>
              <a:t> or qualities of inherited members can be modified in two ways:</a:t>
            </a:r>
          </a:p>
          <a:p>
            <a:r>
              <a:rPr lang="en-GB" dirty="0"/>
              <a:t>A derived type can hide an inherited member by defining a new member with the same signature. This might be done to make a previously public member private or to define new </a:t>
            </a:r>
            <a:r>
              <a:rPr lang="en-GB" dirty="0" err="1"/>
              <a:t>behavior</a:t>
            </a:r>
            <a:r>
              <a:rPr lang="en-GB" dirty="0"/>
              <a:t> for an inherited method that is marked as final.</a:t>
            </a:r>
          </a:p>
          <a:p>
            <a:r>
              <a:rPr lang="en-GB" dirty="0"/>
              <a:t>A derived type can override an inherited virtual method. The overriding method provides a new definition of the method that will be invoked based on the type of the value at run time rather than the type of the variable known at compile time. A method can override a virtual method only if the virtual method is not marked as final and the new method is at least as accessible as the virtual method.</a:t>
            </a:r>
          </a:p>
          <a:p>
            <a:pPr marL="0" indent="0">
              <a:buNone/>
            </a:pPr>
            <a:endParaRPr lang="en-GB" dirty="0"/>
          </a:p>
          <a:p>
            <a:pPr marL="0" indent="0">
              <a:buNone/>
            </a:pP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616214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Expressions </a:t>
            </a:r>
          </a:p>
        </p:txBody>
      </p:sp>
      <p:sp>
        <p:nvSpPr>
          <p:cNvPr id="3" name="Content Placeholder 2"/>
          <p:cNvSpPr>
            <a:spLocks noGrp="1"/>
          </p:cNvSpPr>
          <p:nvPr>
            <p:ph idx="1"/>
          </p:nvPr>
        </p:nvSpPr>
        <p:spPr/>
        <p:txBody>
          <a:bodyPr/>
          <a:lstStyle/>
          <a:p>
            <a:r>
              <a:rPr lang="en-GB" dirty="0"/>
              <a:t>An </a:t>
            </a:r>
            <a:r>
              <a:rPr lang="en-GB" i="1" dirty="0"/>
              <a:t>expression</a:t>
            </a:r>
            <a:r>
              <a:rPr lang="en-GB" dirty="0"/>
              <a:t> is a sequence of one or more operands and zero or more operators that can be evaluated to a single value, object, method, or namespace. </a:t>
            </a:r>
          </a:p>
          <a:p>
            <a:r>
              <a:rPr lang="en-GB" dirty="0"/>
              <a:t>Expressions can consist of a literal value, a method invocation, an operator and its operands, or a </a:t>
            </a:r>
            <a:r>
              <a:rPr lang="en-GB" i="1" dirty="0"/>
              <a:t>simple name</a:t>
            </a:r>
            <a:r>
              <a:rPr lang="en-GB" dirty="0"/>
              <a:t>. </a:t>
            </a:r>
          </a:p>
          <a:p>
            <a:r>
              <a:rPr lang="en-GB" dirty="0"/>
              <a:t>Simple names can be the name of a variable, type member, method parameter, namespace or type.</a:t>
            </a:r>
          </a:p>
          <a:p>
            <a:r>
              <a:rPr lang="en-GB" dirty="0"/>
              <a:t>Expressions can use operators that in turn use other expressions as parameters, or method calls whose parameters are in turn other method calls, so expressions can range from simple to very complex.</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778359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Expressions</a:t>
            </a:r>
          </a:p>
        </p:txBody>
      </p:sp>
      <p:pic>
        <p:nvPicPr>
          <p:cNvPr id="5" name="Content Placeholder 4"/>
          <p:cNvPicPr>
            <a:picLocks noGrp="1" noChangeAspect="1"/>
          </p:cNvPicPr>
          <p:nvPr>
            <p:ph idx="1"/>
          </p:nvPr>
        </p:nvPicPr>
        <p:blipFill>
          <a:blip r:embed="rId2"/>
          <a:stretch>
            <a:fillRect/>
          </a:stretch>
        </p:blipFill>
        <p:spPr>
          <a:xfrm>
            <a:off x="1155610" y="2369852"/>
            <a:ext cx="3820058" cy="562053"/>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619653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Expression values</a:t>
            </a:r>
          </a:p>
        </p:txBody>
      </p:sp>
      <p:sp>
        <p:nvSpPr>
          <p:cNvPr id="3" name="Content Placeholder 2"/>
          <p:cNvSpPr>
            <a:spLocks noGrp="1"/>
          </p:cNvSpPr>
          <p:nvPr>
            <p:ph idx="1"/>
          </p:nvPr>
        </p:nvSpPr>
        <p:spPr/>
        <p:txBody>
          <a:bodyPr/>
          <a:lstStyle/>
          <a:p>
            <a:r>
              <a:rPr lang="en-GB" dirty="0"/>
              <a:t>In most of the contexts in which expressions are used, for example in statements or method parameters, the expression is expected to evaluate to some value. </a:t>
            </a:r>
          </a:p>
          <a:p>
            <a:r>
              <a:rPr lang="en-GB" dirty="0"/>
              <a:t>If x and y are integers, the expression x + y evaluates to a numeric value.</a:t>
            </a:r>
          </a:p>
          <a:p>
            <a:r>
              <a:rPr lang="en-GB" dirty="0"/>
              <a:t>The expression new </a:t>
            </a:r>
            <a:r>
              <a:rPr lang="en-GB" dirty="0" err="1"/>
              <a:t>MyClass</a:t>
            </a:r>
            <a:r>
              <a:rPr lang="en-GB" dirty="0"/>
              <a:t>() evaluates to a reference to a new instance of a </a:t>
            </a:r>
            <a:r>
              <a:rPr lang="en-GB" dirty="0" err="1"/>
              <a:t>MyClass</a:t>
            </a:r>
            <a:r>
              <a:rPr lang="en-GB" dirty="0"/>
              <a:t> object. The expression </a:t>
            </a:r>
            <a:r>
              <a:rPr lang="en-GB" dirty="0" err="1"/>
              <a:t>myClass.ToString</a:t>
            </a:r>
            <a:r>
              <a:rPr lang="en-GB" dirty="0"/>
              <a:t>() evaluates to a string because that is the return type of the method. </a:t>
            </a:r>
          </a:p>
          <a:p>
            <a:r>
              <a:rPr lang="en-GB" dirty="0">
                <a:solidFill>
                  <a:schemeClr val="tx1"/>
                </a:solidFill>
              </a:rPr>
              <a:t>Every value has an associated type. For example, if x and y are both variables of type </a:t>
            </a:r>
            <a:r>
              <a:rPr lang="en-GB" dirty="0" err="1">
                <a:solidFill>
                  <a:schemeClr val="tx1"/>
                </a:solidFill>
              </a:rPr>
              <a:t>int</a:t>
            </a:r>
            <a:r>
              <a:rPr lang="en-GB" dirty="0">
                <a:solidFill>
                  <a:schemeClr val="tx1"/>
                </a:solidFill>
              </a:rPr>
              <a:t>, the value of the expression x + y is also typed as int.</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318897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Overflows</a:t>
            </a:r>
          </a:p>
        </p:txBody>
      </p:sp>
      <p:sp>
        <p:nvSpPr>
          <p:cNvPr id="3" name="Content Placeholder 2"/>
          <p:cNvSpPr>
            <a:spLocks noGrp="1"/>
          </p:cNvSpPr>
          <p:nvPr>
            <p:ph idx="1"/>
          </p:nvPr>
        </p:nvSpPr>
        <p:spPr/>
        <p:txBody>
          <a:bodyPr/>
          <a:lstStyle/>
          <a:p>
            <a:r>
              <a:rPr lang="en-GB" dirty="0"/>
              <a:t>Numeric expressions may cause overflows if the value is larger than the maximum value of the value's type.</a:t>
            </a:r>
          </a:p>
          <a:p>
            <a:r>
              <a:rPr lang="en-GB" dirty="0"/>
              <a:t>The checked keyword is used to explicitly enable overflow checking for integral-type arithmetic operations and conversions. +</a:t>
            </a:r>
          </a:p>
          <a:p>
            <a:r>
              <a:rPr lang="en-GB" dirty="0"/>
              <a:t>The unchecked keyword is used to suppress overflow-checking for integral-type arithmetic operations and conversions.</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5504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a:t>.NET Framework</a:t>
            </a:r>
            <a:endParaRPr lang="en-PH" dirty="0"/>
          </a:p>
        </p:txBody>
      </p:sp>
      <p:graphicFrame>
        <p:nvGraphicFramePr>
          <p:cNvPr id="4" name="Content Placeholder 3"/>
          <p:cNvGraphicFramePr>
            <a:graphicFrameLocks noGrp="1"/>
          </p:cNvGraphicFramePr>
          <p:nvPr>
            <p:ph idx="1"/>
          </p:nvPr>
        </p:nvGraphicFramePr>
        <p:xfrm>
          <a:off x="677863" y="2160588"/>
          <a:ext cx="8596312" cy="3200400"/>
        </p:xfrm>
        <a:graphic>
          <a:graphicData uri="http://schemas.openxmlformats.org/drawingml/2006/table">
            <a:tbl>
              <a:tblPr/>
              <a:tblGrid>
                <a:gridCol w="4298156">
                  <a:extLst>
                    <a:ext uri="{9D8B030D-6E8A-4147-A177-3AD203B41FA5}">
                      <a16:colId xmlns:a16="http://schemas.microsoft.com/office/drawing/2014/main" val="2228970724"/>
                    </a:ext>
                  </a:extLst>
                </a:gridCol>
                <a:gridCol w="4298156">
                  <a:extLst>
                    <a:ext uri="{9D8B030D-6E8A-4147-A177-3AD203B41FA5}">
                      <a16:colId xmlns:a16="http://schemas.microsoft.com/office/drawing/2014/main" val="105635334"/>
                    </a:ext>
                  </a:extLst>
                </a:gridCol>
              </a:tblGrid>
              <a:tr h="0">
                <a:tc>
                  <a:txBody>
                    <a:bodyPr/>
                    <a:lstStyle/>
                    <a:p>
                      <a:pPr algn="l" fontAlgn="t"/>
                      <a:r>
                        <a:rPr lang="en-PH" u="none" strike="noStrike">
                          <a:solidFill>
                            <a:srgbClr val="0B0080"/>
                          </a:solidFill>
                          <a:effectLst/>
                          <a:hlinkClick r:id="rId3" tooltip="Software developer"/>
                        </a:rPr>
                        <a:t>Developer(s)</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PH" u="none" strike="noStrike">
                          <a:solidFill>
                            <a:srgbClr val="0B0080"/>
                          </a:solidFill>
                          <a:effectLst/>
                          <a:hlinkClick r:id="rId4" tooltip="Microsoft"/>
                        </a:rPr>
                        <a:t>Microsoft</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52555876"/>
                  </a:ext>
                </a:extLst>
              </a:tr>
              <a:tr h="0">
                <a:tc>
                  <a:txBody>
                    <a:bodyPr/>
                    <a:lstStyle/>
                    <a:p>
                      <a:pPr algn="l" fontAlgn="t"/>
                      <a:r>
                        <a:rPr lang="en-PH">
                          <a:effectLst/>
                        </a:rPr>
                        <a:t>Initial release</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a:effectLst/>
                        </a:rPr>
                        <a:t>13 February 2002; 15 years ago</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20221367"/>
                  </a:ext>
                </a:extLst>
              </a:tr>
              <a:tr h="0">
                <a:tc gridSpan="2">
                  <a:txBody>
                    <a:bodyPr/>
                    <a:lstStyle/>
                    <a:p>
                      <a:pPr algn="ctr" fontAlgn="t"/>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PH"/>
                    </a:p>
                  </a:txBody>
                  <a:tcPr/>
                </a:tc>
                <a:extLst>
                  <a:ext uri="{0D108BD9-81ED-4DB2-BD59-A6C34878D82A}">
                    <a16:rowId xmlns:a16="http://schemas.microsoft.com/office/drawing/2014/main" val="3023818070"/>
                  </a:ext>
                </a:extLst>
              </a:tr>
              <a:tr h="0">
                <a:tc>
                  <a:txBody>
                    <a:bodyPr/>
                    <a:lstStyle/>
                    <a:p>
                      <a:pPr algn="l" fontAlgn="t"/>
                      <a:r>
                        <a:rPr lang="en-PH" u="none" strike="noStrike">
                          <a:solidFill>
                            <a:srgbClr val="0B0080"/>
                          </a:solidFill>
                          <a:effectLst/>
                          <a:hlinkClick r:id="rId5" tooltip="Software release life cycle"/>
                        </a:rPr>
                        <a:t>Stable release</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a:effectLst/>
                        </a:rPr>
                        <a:t>4.7 / 5 April 2017; 2 months ago</a:t>
                      </a:r>
                      <a:r>
                        <a:rPr lang="en-GB" b="0" i="0" u="none" strike="noStrike" baseline="30000">
                          <a:solidFill>
                            <a:srgbClr val="0B0080"/>
                          </a:solidFill>
                          <a:effectLst/>
                          <a:hlinkClick r:id="rId6"/>
                        </a:rPr>
                        <a:t>[1]</a:t>
                      </a:r>
                      <a:endParaRPr lang="en-GB">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46789596"/>
                  </a:ext>
                </a:extLst>
              </a:tr>
              <a:tr h="0">
                <a:tc>
                  <a:txBody>
                    <a:bodyPr/>
                    <a:lstStyle/>
                    <a:p>
                      <a:pPr algn="l" fontAlgn="t"/>
                      <a:r>
                        <a:rPr lang="en-PH" u="none" strike="noStrike">
                          <a:solidFill>
                            <a:srgbClr val="0B0080"/>
                          </a:solidFill>
                          <a:effectLst/>
                          <a:hlinkClick r:id="rId7" tooltip="Operating system"/>
                        </a:rPr>
                        <a:t>Operating system</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u="none" strike="noStrike">
                          <a:solidFill>
                            <a:srgbClr val="0B0080"/>
                          </a:solidFill>
                          <a:effectLst/>
                          <a:hlinkClick r:id="rId8" tooltip="Windows 98"/>
                        </a:rPr>
                        <a:t>Windows 98</a:t>
                      </a:r>
                      <a:r>
                        <a:rPr lang="en-GB">
                          <a:effectLst/>
                        </a:rPr>
                        <a:t> or later, </a:t>
                      </a:r>
                      <a:r>
                        <a:rPr lang="en-GB" u="none" strike="noStrike">
                          <a:solidFill>
                            <a:srgbClr val="0B0080"/>
                          </a:solidFill>
                          <a:effectLst/>
                          <a:hlinkClick r:id="rId9" tooltip="Windows NT 4.0"/>
                        </a:rPr>
                        <a:t>Windows NT 4.0</a:t>
                      </a:r>
                      <a:r>
                        <a:rPr lang="en-GB">
                          <a:effectLst/>
                        </a:rPr>
                        <a:t> or later</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21820542"/>
                  </a:ext>
                </a:extLst>
              </a:tr>
              <a:tr h="0">
                <a:tc>
                  <a:txBody>
                    <a:bodyPr/>
                    <a:lstStyle/>
                    <a:p>
                      <a:pPr algn="l" fontAlgn="t"/>
                      <a:r>
                        <a:rPr lang="en-PH" u="none" strike="noStrike">
                          <a:solidFill>
                            <a:srgbClr val="0B0080"/>
                          </a:solidFill>
                          <a:effectLst/>
                          <a:hlinkClick r:id="rId10" tooltip="Software categories"/>
                        </a:rPr>
                        <a:t>Type</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PH" u="none" strike="noStrike">
                          <a:solidFill>
                            <a:srgbClr val="0B0080"/>
                          </a:solidFill>
                          <a:effectLst/>
                          <a:hlinkClick r:id="rId11" tooltip="Software framework"/>
                        </a:rPr>
                        <a:t>Software framework</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00207051"/>
                  </a:ext>
                </a:extLst>
              </a:tr>
              <a:tr h="0">
                <a:tc>
                  <a:txBody>
                    <a:bodyPr/>
                    <a:lstStyle/>
                    <a:p>
                      <a:pPr algn="l" fontAlgn="t"/>
                      <a:r>
                        <a:rPr lang="en-PH" u="none" strike="noStrike">
                          <a:solidFill>
                            <a:srgbClr val="0B0080"/>
                          </a:solidFill>
                          <a:effectLst/>
                          <a:hlinkClick r:id="rId12" tooltip="Software license"/>
                        </a:rPr>
                        <a:t>License</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PH">
                          <a:effectLst/>
                        </a:rPr>
                        <a:t>Mixed; see </a:t>
                      </a:r>
                      <a:r>
                        <a:rPr lang="en-PH" u="none" strike="noStrike">
                          <a:solidFill>
                            <a:srgbClr val="0B0080"/>
                          </a:solidFill>
                          <a:effectLst/>
                          <a:hlinkClick r:id="rId13"/>
                        </a:rPr>
                        <a:t>§ Licensing</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46507323"/>
                  </a:ext>
                </a:extLst>
              </a:tr>
              <a:tr h="0">
                <a:tc>
                  <a:txBody>
                    <a:bodyPr/>
                    <a:lstStyle/>
                    <a:p>
                      <a:pPr algn="l" fontAlgn="t"/>
                      <a:r>
                        <a:rPr lang="en-PH">
                          <a:effectLst/>
                        </a:rPr>
                        <a:t>Website</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PH" u="none" strike="noStrike" dirty="0">
                          <a:solidFill>
                            <a:srgbClr val="663366"/>
                          </a:solidFill>
                          <a:effectLst/>
                          <a:hlinkClick r:id="rId14"/>
                        </a:rPr>
                        <a:t>microsoft.com/net</a:t>
                      </a:r>
                      <a:endParaRPr lang="en-PH"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95298996"/>
                  </a:ext>
                </a:extLst>
              </a:tr>
            </a:tbl>
          </a:graphicData>
        </a:graphic>
      </p:graphicFrame>
      <p:sp>
        <p:nvSpPr>
          <p:cNvPr id="7" name="Footer Placeholder 6"/>
          <p:cNvSpPr>
            <a:spLocks noGrp="1"/>
          </p:cNvSpPr>
          <p:nvPr>
            <p:ph type="ftr" sz="quarter" idx="11"/>
          </p:nvPr>
        </p:nvSpPr>
        <p:spPr/>
        <p:txBody>
          <a:bodyPr/>
          <a:lstStyle/>
          <a:p>
            <a:r>
              <a:rPr lang="en-PH" dirty="0"/>
              <a:t>https://en.wikipedia.org/wiki/.NET_Framework</a:t>
            </a:r>
          </a:p>
        </p:txBody>
      </p:sp>
    </p:spTree>
    <p:extLst>
      <p:ext uri="{BB962C8B-B14F-4D97-AF65-F5344CB8AC3E}">
        <p14:creationId xmlns:p14="http://schemas.microsoft.com/office/powerpoint/2010/main" val="3862790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Overflows</a:t>
            </a:r>
          </a:p>
        </p:txBody>
      </p:sp>
      <p:pic>
        <p:nvPicPr>
          <p:cNvPr id="5" name="Content Placeholder 4"/>
          <p:cNvPicPr>
            <a:picLocks noGrp="1" noChangeAspect="1"/>
          </p:cNvPicPr>
          <p:nvPr>
            <p:ph idx="1"/>
          </p:nvPr>
        </p:nvPicPr>
        <p:blipFill>
          <a:blip r:embed="rId3"/>
          <a:stretch>
            <a:fillRect/>
          </a:stretch>
        </p:blipFill>
        <p:spPr>
          <a:xfrm>
            <a:off x="1241347" y="1763704"/>
            <a:ext cx="3734321" cy="2867425"/>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325723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Explicit Numeric Conversions Table</a:t>
            </a:r>
          </a:p>
        </p:txBody>
      </p:sp>
      <p:pic>
        <p:nvPicPr>
          <p:cNvPr id="7" name="Content Placeholder 6"/>
          <p:cNvPicPr>
            <a:picLocks noGrp="1" noChangeAspect="1"/>
          </p:cNvPicPr>
          <p:nvPr>
            <p:ph idx="1"/>
          </p:nvPr>
        </p:nvPicPr>
        <p:blipFill>
          <a:blip r:embed="rId3"/>
          <a:stretch>
            <a:fillRect/>
          </a:stretch>
        </p:blipFill>
        <p:spPr>
          <a:xfrm>
            <a:off x="842982" y="1456395"/>
            <a:ext cx="7405416" cy="4584967"/>
          </a:xfrm>
          <a:prstGeom prst="rect">
            <a:avLst/>
          </a:prstGeom>
        </p:spPr>
      </p:pic>
      <p:sp>
        <p:nvSpPr>
          <p:cNvPr id="4" name="Footer Placeholder 3"/>
          <p:cNvSpPr>
            <a:spLocks noGrp="1"/>
          </p:cNvSpPr>
          <p:nvPr>
            <p:ph type="ftr" sz="quarter" idx="11"/>
          </p:nvPr>
        </p:nvSpPr>
        <p:spPr/>
        <p:txBody>
          <a:bodyPr/>
          <a:lstStyle/>
          <a:p>
            <a:r>
              <a:rPr lang="en-PH" dirty="0"/>
              <a:t>https://docs.microsoft.com/en-us/dotnet/csharp/programming-guide/types/casting-and-type-conversions</a:t>
            </a:r>
          </a:p>
        </p:txBody>
      </p:sp>
    </p:spTree>
    <p:extLst>
      <p:ext uri="{BB962C8B-B14F-4D97-AF65-F5344CB8AC3E}">
        <p14:creationId xmlns:p14="http://schemas.microsoft.com/office/powerpoint/2010/main" val="32969747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Operator</a:t>
            </a:r>
          </a:p>
        </p:txBody>
      </p:sp>
      <p:sp>
        <p:nvSpPr>
          <p:cNvPr id="3" name="Content Placeholder 2"/>
          <p:cNvSpPr>
            <a:spLocks noGrp="1"/>
          </p:cNvSpPr>
          <p:nvPr>
            <p:ph idx="1"/>
          </p:nvPr>
        </p:nvSpPr>
        <p:spPr/>
        <p:txBody>
          <a:bodyPr/>
          <a:lstStyle/>
          <a:p>
            <a:r>
              <a:rPr lang="en-GB" dirty="0"/>
              <a:t>In C#, an operator is a program element that is applied to one or more operands in an expression or statement. Operators that take one operand, such as the increment operator (++) or new, are referred to as unary operators. </a:t>
            </a:r>
          </a:p>
          <a:p>
            <a:r>
              <a:rPr lang="en-GB" dirty="0"/>
              <a:t>Operators that take two operands, such as arithmetic operators (+,-,*,/), are referred to as binary operators. </a:t>
            </a:r>
          </a:p>
          <a:p>
            <a:r>
              <a:rPr lang="en-GB" dirty="0"/>
              <a:t>One operator, the conditional operator (?:), takes three operands and is the sole ternary operator in C#.</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716108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Operator</a:t>
            </a:r>
          </a:p>
        </p:txBody>
      </p:sp>
      <p:sp>
        <p:nvSpPr>
          <p:cNvPr id="3" name="Content Placeholder 2"/>
          <p:cNvSpPr>
            <a:spLocks noGrp="1"/>
          </p:cNvSpPr>
          <p:nvPr>
            <p:ph idx="1"/>
          </p:nvPr>
        </p:nvSpPr>
        <p:spPr/>
        <p:txBody>
          <a:bodyPr/>
          <a:lstStyle/>
          <a:p>
            <a:r>
              <a:rPr lang="en-GB" dirty="0"/>
              <a:t>The following C# statement contains a single unary operator and a single operand. The increment operator, ++, modifies the value of the operand y.</a:t>
            </a:r>
          </a:p>
          <a:p>
            <a:pPr marL="0" indent="0">
              <a:buNone/>
            </a:pPr>
            <a:endParaRPr lang="en-GB" dirty="0"/>
          </a:p>
          <a:p>
            <a:r>
              <a:rPr lang="en-GB" dirty="0"/>
              <a:t>The following C# statement contains two binary operators, each with two operands. The assignment operator, =, has the integer variable y and the expression 2 + 3 as operands. The expression 2 + 3 itself consists of the addition operator and two operands, 2 and 3.</a:t>
            </a:r>
          </a:p>
          <a:p>
            <a:endParaRPr lang="en-GB" dirty="0"/>
          </a:p>
          <a:p>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1357760" y="2938279"/>
            <a:ext cx="647790" cy="266737"/>
          </a:xfrm>
          <a:prstGeom prst="rect">
            <a:avLst/>
          </a:prstGeom>
        </p:spPr>
      </p:pic>
      <p:pic>
        <p:nvPicPr>
          <p:cNvPr id="8" name="Picture 7"/>
          <p:cNvPicPr>
            <a:picLocks noChangeAspect="1"/>
          </p:cNvPicPr>
          <p:nvPr/>
        </p:nvPicPr>
        <p:blipFill>
          <a:blip r:embed="rId3"/>
          <a:stretch>
            <a:fillRect/>
          </a:stretch>
        </p:blipFill>
        <p:spPr>
          <a:xfrm>
            <a:off x="1357760" y="4633377"/>
            <a:ext cx="1047896" cy="266737"/>
          </a:xfrm>
          <a:prstGeom prst="rect">
            <a:avLst/>
          </a:prstGeom>
        </p:spPr>
      </p:pic>
    </p:spTree>
    <p:extLst>
      <p:ext uri="{BB962C8B-B14F-4D97-AF65-F5344CB8AC3E}">
        <p14:creationId xmlns:p14="http://schemas.microsoft.com/office/powerpoint/2010/main" val="31858618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Operator precedence and associativity</a:t>
            </a:r>
          </a:p>
        </p:txBody>
      </p:sp>
      <p:sp>
        <p:nvSpPr>
          <p:cNvPr id="3" name="Content Placeholder 2"/>
          <p:cNvSpPr>
            <a:spLocks noGrp="1"/>
          </p:cNvSpPr>
          <p:nvPr>
            <p:ph idx="1"/>
          </p:nvPr>
        </p:nvSpPr>
        <p:spPr/>
        <p:txBody>
          <a:bodyPr/>
          <a:lstStyle/>
          <a:p>
            <a:r>
              <a:rPr lang="en-GB" dirty="0"/>
              <a:t>The manner in which an expression is evaluated is governed by the rules of associativity and operator precedence.</a:t>
            </a:r>
          </a:p>
          <a:p>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https://docs.microsoft.com/en-us/dotnet/csharp/programming-guide/statements-expressions-operators/operators</a:t>
            </a:r>
          </a:p>
        </p:txBody>
      </p:sp>
    </p:spTree>
    <p:extLst>
      <p:ext uri="{BB962C8B-B14F-4D97-AF65-F5344CB8AC3E}">
        <p14:creationId xmlns:p14="http://schemas.microsoft.com/office/powerpoint/2010/main" val="2631455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Operators, Evaluation, and Operator Precedence</a:t>
            </a:r>
            <a:br>
              <a:rPr lang="en-GB" dirty="0"/>
            </a:br>
            <a:br>
              <a:rPr lang="en-GB" dirty="0"/>
            </a:br>
            <a:endParaRPr lang="en-PH" dirty="0"/>
          </a:p>
        </p:txBody>
      </p:sp>
      <p:sp>
        <p:nvSpPr>
          <p:cNvPr id="3" name="Content Placeholder 2"/>
          <p:cNvSpPr>
            <a:spLocks noGrp="1"/>
          </p:cNvSpPr>
          <p:nvPr>
            <p:ph idx="1"/>
          </p:nvPr>
        </p:nvSpPr>
        <p:spPr/>
        <p:txBody>
          <a:bodyPr/>
          <a:lstStyle/>
          <a:p>
            <a:r>
              <a:rPr lang="en-GB" dirty="0"/>
              <a:t>An operand can be a valid expression that is composed of any length of code, and it can comprise any number of sub expressions. In an expression that contains multiple operators, the order in which the operators are applied is determined by </a:t>
            </a:r>
            <a:r>
              <a:rPr lang="en-GB" i="1" dirty="0"/>
              <a:t>operator precedence</a:t>
            </a:r>
            <a:r>
              <a:rPr lang="en-GB" dirty="0"/>
              <a:t>, </a:t>
            </a:r>
            <a:r>
              <a:rPr lang="en-GB" i="1" dirty="0"/>
              <a:t>associativity</a:t>
            </a:r>
            <a:r>
              <a:rPr lang="en-GB" dirty="0"/>
              <a:t>, and parentheses.</a:t>
            </a:r>
          </a:p>
          <a:p>
            <a:r>
              <a:rPr lang="en-GB" dirty="0"/>
              <a:t>Each operator has a defined precedence. In an expression that contains multiple operators that have different precedence levels, the precedence of the operators determines the order in which the operators are evaluated. </a:t>
            </a:r>
          </a:p>
          <a:p>
            <a:endParaRPr lang="en-GB" dirty="0"/>
          </a:p>
          <a:p>
            <a:pPr marL="0" indent="0">
              <a:buNone/>
            </a:pPr>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https://docs.microsoft.com/en-us/dotnet/csharp/programming-guide/statements-expressions-operators/operators</a:t>
            </a:r>
          </a:p>
        </p:txBody>
      </p:sp>
    </p:spTree>
    <p:extLst>
      <p:ext uri="{BB962C8B-B14F-4D97-AF65-F5344CB8AC3E}">
        <p14:creationId xmlns:p14="http://schemas.microsoft.com/office/powerpoint/2010/main" val="236320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Operator Precedence</a:t>
            </a:r>
            <a:br>
              <a:rPr lang="en-GB" dirty="0"/>
            </a:br>
            <a:endParaRPr lang="en-PH" dirty="0"/>
          </a:p>
        </p:txBody>
      </p:sp>
      <p:sp>
        <p:nvSpPr>
          <p:cNvPr id="3" name="Content Placeholder 2"/>
          <p:cNvSpPr>
            <a:spLocks noGrp="1"/>
          </p:cNvSpPr>
          <p:nvPr>
            <p:ph idx="1"/>
          </p:nvPr>
        </p:nvSpPr>
        <p:spPr/>
        <p:txBody>
          <a:bodyPr/>
          <a:lstStyle/>
          <a:p>
            <a:r>
              <a:rPr lang="en-GB" dirty="0"/>
              <a:t>For example, the following statement assigns 3 to n1</a:t>
            </a:r>
          </a:p>
          <a:p>
            <a:endParaRPr lang="en-GB" dirty="0"/>
          </a:p>
          <a:p>
            <a:endParaRPr lang="en-GB" dirty="0"/>
          </a:p>
          <a:p>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https://docs.microsoft.com/en-us/dotnet/csharp/programming-guide/statements-expressions-operators/operators</a:t>
            </a:r>
          </a:p>
        </p:txBody>
      </p:sp>
      <p:pic>
        <p:nvPicPr>
          <p:cNvPr id="6" name="Picture 5"/>
          <p:cNvPicPr>
            <a:picLocks noChangeAspect="1"/>
          </p:cNvPicPr>
          <p:nvPr/>
        </p:nvPicPr>
        <p:blipFill>
          <a:blip r:embed="rId3"/>
          <a:stretch>
            <a:fillRect/>
          </a:stretch>
        </p:blipFill>
        <p:spPr>
          <a:xfrm>
            <a:off x="1355907" y="2815935"/>
            <a:ext cx="1324160" cy="238158"/>
          </a:xfrm>
          <a:prstGeom prst="rect">
            <a:avLst/>
          </a:prstGeom>
        </p:spPr>
      </p:pic>
    </p:spTree>
    <p:extLst>
      <p:ext uri="{BB962C8B-B14F-4D97-AF65-F5344CB8AC3E}">
        <p14:creationId xmlns:p14="http://schemas.microsoft.com/office/powerpoint/2010/main" val="2230222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Operator Precedence</a:t>
            </a:r>
            <a:endParaRPr lang="en-PH" dirty="0"/>
          </a:p>
        </p:txBody>
      </p:sp>
      <p:sp>
        <p:nvSpPr>
          <p:cNvPr id="3" name="Content Placeholder 2"/>
          <p:cNvSpPr>
            <a:spLocks noGrp="1"/>
          </p:cNvSpPr>
          <p:nvPr>
            <p:ph idx="1"/>
          </p:nvPr>
        </p:nvSpPr>
        <p:spPr/>
        <p:txBody>
          <a:bodyPr/>
          <a:lstStyle/>
          <a:p>
            <a:pPr marL="0" indent="0">
              <a:buNone/>
            </a:pPr>
            <a:r>
              <a:rPr lang="en-GB" dirty="0"/>
              <a:t>The following table separates the operators into categories based on the type of operation they perform. The categories are listed in order of precedence.</a:t>
            </a:r>
          </a:p>
          <a:p>
            <a:pPr marL="0" indent="0">
              <a:buNone/>
            </a:pPr>
            <a:br>
              <a:rPr lang="en-GB" dirty="0"/>
            </a:b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320871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Operator Precedence</a:t>
            </a:r>
            <a:endParaRPr lang="en-PH" dirty="0"/>
          </a:p>
        </p:txBody>
      </p:sp>
      <p:pic>
        <p:nvPicPr>
          <p:cNvPr id="5" name="Content Placeholder 4"/>
          <p:cNvPicPr>
            <a:picLocks noGrp="1" noChangeAspect="1"/>
          </p:cNvPicPr>
          <p:nvPr>
            <p:ph idx="1"/>
          </p:nvPr>
        </p:nvPicPr>
        <p:blipFill>
          <a:blip r:embed="rId2"/>
          <a:stretch>
            <a:fillRect/>
          </a:stretch>
        </p:blipFill>
        <p:spPr>
          <a:xfrm>
            <a:off x="1165528" y="1361284"/>
            <a:ext cx="6706719" cy="4642163"/>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492174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Operator Precedence</a:t>
            </a:r>
            <a:endParaRPr lang="en-PH" dirty="0"/>
          </a:p>
        </p:txBody>
      </p:sp>
      <p:sp>
        <p:nvSpPr>
          <p:cNvPr id="4" name="Footer Placeholder 3"/>
          <p:cNvSpPr>
            <a:spLocks noGrp="1"/>
          </p:cNvSpPr>
          <p:nvPr>
            <p:ph type="ftr" sz="quarter" idx="11"/>
          </p:nvPr>
        </p:nvSpPr>
        <p:spPr/>
        <p:txBody>
          <a:bodyPr/>
          <a:lstStyle/>
          <a:p>
            <a:endParaRPr lang="en-PH"/>
          </a:p>
        </p:txBody>
      </p:sp>
      <p:pic>
        <p:nvPicPr>
          <p:cNvPr id="7" name="Content Placeholder 6"/>
          <p:cNvPicPr>
            <a:picLocks noGrp="1" noChangeAspect="1"/>
          </p:cNvPicPr>
          <p:nvPr>
            <p:ph idx="1"/>
          </p:nvPr>
        </p:nvPicPr>
        <p:blipFill>
          <a:blip r:embed="rId2"/>
          <a:stretch>
            <a:fillRect/>
          </a:stretch>
        </p:blipFill>
        <p:spPr>
          <a:xfrm>
            <a:off x="1179523" y="1351291"/>
            <a:ext cx="6892422" cy="4616143"/>
          </a:xfrm>
          <a:prstGeom prst="rect">
            <a:avLst/>
          </a:prstGeom>
        </p:spPr>
      </p:pic>
    </p:spTree>
    <p:extLst>
      <p:ext uri="{BB962C8B-B14F-4D97-AF65-F5344CB8AC3E}">
        <p14:creationId xmlns:p14="http://schemas.microsoft.com/office/powerpoint/2010/main" val="149621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333502" y="609600"/>
            <a:ext cx="8596668" cy="1320800"/>
          </a:xfrm>
        </p:spPr>
        <p:txBody>
          <a:bodyPr>
            <a:normAutofit/>
          </a:bodyPr>
          <a:lstStyle/>
          <a:p>
            <a:r>
              <a:rPr lang="en-PH" dirty="0"/>
              <a:t>Release History</a:t>
            </a:r>
          </a:p>
        </p:txBody>
      </p:sp>
      <p:sp>
        <p:nvSpPr>
          <p:cNvPr id="4" name="Footer Placeholder 3"/>
          <p:cNvSpPr>
            <a:spLocks noGrp="1"/>
          </p:cNvSpPr>
          <p:nvPr>
            <p:ph type="ftr" sz="quarter" idx="11"/>
          </p:nvPr>
        </p:nvSpPr>
        <p:spPr>
          <a:xfrm>
            <a:off x="1333502" y="6041362"/>
            <a:ext cx="5641444" cy="365125"/>
          </a:xfrm>
        </p:spPr>
        <p:txBody>
          <a:bodyPr>
            <a:normAutofit/>
          </a:bodyPr>
          <a:lstStyle/>
          <a:p>
            <a:r>
              <a:rPr lang="en-PH" dirty="0"/>
              <a:t>https://en.wikipedia.org/wiki/.NET_Framework</a:t>
            </a:r>
          </a:p>
        </p:txBody>
      </p:sp>
      <p:sp>
        <p:nvSpPr>
          <p:cNvPr id="3" name="Content Placeholder 2"/>
          <p:cNvSpPr>
            <a:spLocks noGrp="1"/>
          </p:cNvSpPr>
          <p:nvPr>
            <p:ph idx="1"/>
          </p:nvPr>
        </p:nvSpPr>
        <p:spPr/>
        <p:txBody>
          <a:bodyPr/>
          <a:lstStyle/>
          <a:p>
            <a:endParaRPr lang="en-PH" dirty="0"/>
          </a:p>
        </p:txBody>
      </p:sp>
      <p:graphicFrame>
        <p:nvGraphicFramePr>
          <p:cNvPr id="10" name="Content Placeholder 3"/>
          <p:cNvGraphicFramePr>
            <a:graphicFrameLocks/>
          </p:cNvGraphicFramePr>
          <p:nvPr>
            <p:extLst>
              <p:ext uri="{D42A27DB-BD31-4B8C-83A1-F6EECF244321}">
                <p14:modId xmlns:p14="http://schemas.microsoft.com/office/powerpoint/2010/main" val="3179339590"/>
              </p:ext>
            </p:extLst>
          </p:nvPr>
        </p:nvGraphicFramePr>
        <p:xfrm>
          <a:off x="944037" y="1343948"/>
          <a:ext cx="10724088" cy="4697413"/>
        </p:xfrm>
        <a:graphic>
          <a:graphicData uri="http://schemas.openxmlformats.org/drawingml/2006/table">
            <a:tbl>
              <a:tblPr/>
              <a:tblGrid>
                <a:gridCol w="1340511">
                  <a:extLst>
                    <a:ext uri="{9D8B030D-6E8A-4147-A177-3AD203B41FA5}">
                      <a16:colId xmlns:a16="http://schemas.microsoft.com/office/drawing/2014/main" val="2844188277"/>
                    </a:ext>
                  </a:extLst>
                </a:gridCol>
                <a:gridCol w="1340511">
                  <a:extLst>
                    <a:ext uri="{9D8B030D-6E8A-4147-A177-3AD203B41FA5}">
                      <a16:colId xmlns:a16="http://schemas.microsoft.com/office/drawing/2014/main" val="4226170777"/>
                    </a:ext>
                  </a:extLst>
                </a:gridCol>
                <a:gridCol w="1340511">
                  <a:extLst>
                    <a:ext uri="{9D8B030D-6E8A-4147-A177-3AD203B41FA5}">
                      <a16:colId xmlns:a16="http://schemas.microsoft.com/office/drawing/2014/main" val="3154325003"/>
                    </a:ext>
                  </a:extLst>
                </a:gridCol>
                <a:gridCol w="1340511">
                  <a:extLst>
                    <a:ext uri="{9D8B030D-6E8A-4147-A177-3AD203B41FA5}">
                      <a16:colId xmlns:a16="http://schemas.microsoft.com/office/drawing/2014/main" val="3806603771"/>
                    </a:ext>
                  </a:extLst>
                </a:gridCol>
                <a:gridCol w="1340511">
                  <a:extLst>
                    <a:ext uri="{9D8B030D-6E8A-4147-A177-3AD203B41FA5}">
                      <a16:colId xmlns:a16="http://schemas.microsoft.com/office/drawing/2014/main" val="1311992887"/>
                    </a:ext>
                  </a:extLst>
                </a:gridCol>
                <a:gridCol w="1340511">
                  <a:extLst>
                    <a:ext uri="{9D8B030D-6E8A-4147-A177-3AD203B41FA5}">
                      <a16:colId xmlns:a16="http://schemas.microsoft.com/office/drawing/2014/main" val="1239517500"/>
                    </a:ext>
                  </a:extLst>
                </a:gridCol>
                <a:gridCol w="1340511">
                  <a:extLst>
                    <a:ext uri="{9D8B030D-6E8A-4147-A177-3AD203B41FA5}">
                      <a16:colId xmlns:a16="http://schemas.microsoft.com/office/drawing/2014/main" val="1588490204"/>
                    </a:ext>
                  </a:extLst>
                </a:gridCol>
                <a:gridCol w="1340511">
                  <a:extLst>
                    <a:ext uri="{9D8B030D-6E8A-4147-A177-3AD203B41FA5}">
                      <a16:colId xmlns:a16="http://schemas.microsoft.com/office/drawing/2014/main" val="1962297887"/>
                    </a:ext>
                  </a:extLst>
                </a:gridCol>
              </a:tblGrid>
              <a:tr h="118497">
                <a:tc rowSpan="2">
                  <a:txBody>
                    <a:bodyPr/>
                    <a:lstStyle/>
                    <a:p>
                      <a:pPr algn="ctr"/>
                      <a:r>
                        <a:rPr lang="en-PH" sz="500">
                          <a:effectLst/>
                        </a:rPr>
                        <a:t>Version</a:t>
                      </a:r>
                      <a:br>
                        <a:rPr lang="en-PH" sz="500">
                          <a:effectLst/>
                        </a:rPr>
                      </a:br>
                      <a:r>
                        <a:rPr lang="en-PH" sz="500">
                          <a:effectLst/>
                        </a:rPr>
                        <a:t>number</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rowSpan="2">
                  <a:txBody>
                    <a:bodyPr/>
                    <a:lstStyle/>
                    <a:p>
                      <a:pPr algn="ctr"/>
                      <a:r>
                        <a:rPr lang="en-PH" sz="500" u="none" strike="noStrike">
                          <a:solidFill>
                            <a:srgbClr val="0B0080"/>
                          </a:solidFill>
                          <a:effectLst/>
                          <a:hlinkClick r:id="rId3" tooltip="Common Language Runtime"/>
                        </a:rPr>
                        <a:t>CLR</a:t>
                      </a:r>
                      <a:br>
                        <a:rPr lang="en-PH" sz="500">
                          <a:effectLst/>
                        </a:rPr>
                      </a:br>
                      <a:r>
                        <a:rPr lang="en-PH" sz="500">
                          <a:effectLst/>
                        </a:rPr>
                        <a:t>version</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rowSpan="2">
                  <a:txBody>
                    <a:bodyPr/>
                    <a:lstStyle/>
                    <a:p>
                      <a:pPr algn="ctr"/>
                      <a:r>
                        <a:rPr lang="en-PH" sz="500">
                          <a:effectLst/>
                        </a:rPr>
                        <a:t>Release</a:t>
                      </a:r>
                      <a:br>
                        <a:rPr lang="en-PH" sz="500">
                          <a:effectLst/>
                        </a:rPr>
                      </a:br>
                      <a:r>
                        <a:rPr lang="en-PH" sz="500">
                          <a:effectLst/>
                        </a:rPr>
                        <a:t>date</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rowSpan="2">
                  <a:txBody>
                    <a:bodyPr/>
                    <a:lstStyle/>
                    <a:p>
                      <a:pPr algn="ctr"/>
                      <a:r>
                        <a:rPr lang="en-PH" sz="500">
                          <a:effectLst/>
                        </a:rPr>
                        <a:t>Support</a:t>
                      </a:r>
                      <a:br>
                        <a:rPr lang="en-PH" sz="500">
                          <a:effectLst/>
                        </a:rPr>
                      </a:br>
                      <a:r>
                        <a:rPr lang="en-PH" sz="500">
                          <a:effectLst/>
                        </a:rPr>
                        <a:t>ended</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rowSpan="2">
                  <a:txBody>
                    <a:bodyPr/>
                    <a:lstStyle/>
                    <a:p>
                      <a:pPr algn="ctr"/>
                      <a:r>
                        <a:rPr lang="en-PH" sz="500">
                          <a:effectLst/>
                        </a:rPr>
                        <a:t>Development tool</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gridSpan="2">
                  <a:txBody>
                    <a:bodyPr/>
                    <a:lstStyle/>
                    <a:p>
                      <a:pPr algn="ctr"/>
                      <a:r>
                        <a:rPr lang="en-PH" sz="500">
                          <a:effectLst/>
                        </a:rPr>
                        <a:t>Included in</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hMerge="1">
                  <a:txBody>
                    <a:bodyPr/>
                    <a:lstStyle/>
                    <a:p>
                      <a:endParaRPr lang="en-PH"/>
                    </a:p>
                  </a:txBody>
                  <a:tcPr/>
                </a:tc>
                <a:tc rowSpan="2">
                  <a:txBody>
                    <a:bodyPr/>
                    <a:lstStyle/>
                    <a:p>
                      <a:pPr algn="ctr"/>
                      <a:r>
                        <a:rPr lang="en-PH" sz="500">
                          <a:effectLst/>
                        </a:rPr>
                        <a:t>Replaces</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915861218"/>
                  </a:ext>
                </a:extLst>
              </a:tr>
              <a:tr h="202434">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c>
                  <a:txBody>
                    <a:bodyPr/>
                    <a:lstStyle/>
                    <a:p>
                      <a:pPr algn="ctr"/>
                      <a:r>
                        <a:rPr lang="en-PH" sz="500">
                          <a:effectLst/>
                        </a:rPr>
                        <a:t>Windows</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PH" sz="500">
                          <a:effectLst/>
                        </a:rPr>
                        <a:t>Windows Server</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vMerge="1">
                  <a:txBody>
                    <a:bodyPr/>
                    <a:lstStyle/>
                    <a:p>
                      <a:endParaRPr lang="en-PH"/>
                    </a:p>
                  </a:txBody>
                  <a:tcPr/>
                </a:tc>
                <a:extLst>
                  <a:ext uri="{0D108BD9-81ED-4DB2-BD59-A6C34878D82A}">
                    <a16:rowId xmlns:a16="http://schemas.microsoft.com/office/drawing/2014/main" val="674340223"/>
                  </a:ext>
                </a:extLst>
              </a:tr>
              <a:tr h="289676">
                <a:tc>
                  <a:txBody>
                    <a:bodyPr/>
                    <a:lstStyle/>
                    <a:p>
                      <a:r>
                        <a:rPr lang="en-PH" sz="500" u="none" strike="noStrike">
                          <a:solidFill>
                            <a:srgbClr val="0B0080"/>
                          </a:solidFill>
                          <a:effectLst/>
                          <a:hlinkClick r:id="rId4" tooltip=".NET Framework version history"/>
                        </a:rPr>
                        <a:t>1.0</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1.0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2002-02-13</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2009-07-14</a:t>
                      </a:r>
                      <a:r>
                        <a:rPr lang="en-PH" sz="500" b="0" i="0" u="none" strike="noStrike" baseline="30000">
                          <a:solidFill>
                            <a:srgbClr val="0B0080"/>
                          </a:solidFill>
                          <a:effectLst/>
                          <a:hlinkClick r:id="rId5"/>
                        </a:rPr>
                        <a:t>[22]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6" tooltip="Visual Studio .NET"/>
                        </a:rPr>
                        <a:t>Visual Studio .NET</a:t>
                      </a:r>
                      <a:r>
                        <a:rPr lang="en-PH" sz="500" b="0" i="0" u="none" strike="noStrike" baseline="30000">
                          <a:solidFill>
                            <a:srgbClr val="0B0080"/>
                          </a:solidFill>
                          <a:effectLst/>
                          <a:hlinkClick r:id="rId7"/>
                        </a:rPr>
                        <a:t>[23]</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8" tooltip="Windows XP"/>
                        </a:rPr>
                        <a:t>XP</a:t>
                      </a:r>
                      <a:r>
                        <a:rPr lang="en-PH" sz="500" b="0" i="0" u="none" strike="noStrike" baseline="30000">
                          <a:solidFill>
                            <a:srgbClr val="0B0080"/>
                          </a:solidFill>
                          <a:effectLst/>
                          <a:hlinkClick r:id="rId9"/>
                        </a:rPr>
                        <a:t>[a]</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167921694"/>
                  </a:ext>
                </a:extLst>
              </a:tr>
              <a:tr h="376918">
                <a:tc>
                  <a:txBody>
                    <a:bodyPr/>
                    <a:lstStyle/>
                    <a:p>
                      <a:r>
                        <a:rPr lang="en-PH" sz="500" u="none" strike="noStrike">
                          <a:solidFill>
                            <a:srgbClr val="0B0080"/>
                          </a:solidFill>
                          <a:effectLst/>
                          <a:hlinkClick r:id="rId10" tooltip=".NET Framework version history"/>
                        </a:rPr>
                        <a:t>1.1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1.1</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2003-04-24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11" tooltip="Visual Studio .NET 2003"/>
                        </a:rPr>
                        <a:t>Visual Studio .NET 2003</a:t>
                      </a:r>
                      <a:r>
                        <a:rPr lang="en-PH" sz="500" b="0" i="0" u="none" strike="noStrike" baseline="30000">
                          <a:solidFill>
                            <a:srgbClr val="0B0080"/>
                          </a:solidFill>
                          <a:effectLst/>
                          <a:hlinkClick r:id="rId7"/>
                        </a:rPr>
                        <a:t>[23]</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u="none" strike="noStrike">
                          <a:solidFill>
                            <a:srgbClr val="0B0080"/>
                          </a:solidFill>
                          <a:effectLst/>
                          <a:hlinkClick r:id="rId12" tooltip="Windows Server 2003"/>
                        </a:rPr>
                        <a:t>2003</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1.0</a:t>
                      </a:r>
                      <a:r>
                        <a:rPr lang="en-PH" sz="500" b="0" i="0" u="none" strike="noStrike" baseline="30000">
                          <a:solidFill>
                            <a:srgbClr val="0B0080"/>
                          </a:solidFill>
                          <a:effectLst/>
                          <a:hlinkClick r:id="rId13"/>
                        </a:rPr>
                        <a:t>[24]</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88396496"/>
                  </a:ext>
                </a:extLst>
              </a:tr>
              <a:tr h="638644">
                <a:tc>
                  <a:txBody>
                    <a:bodyPr/>
                    <a:lstStyle/>
                    <a:p>
                      <a:r>
                        <a:rPr lang="en-PH" sz="500" u="none" strike="noStrike">
                          <a:solidFill>
                            <a:srgbClr val="0B0080"/>
                          </a:solidFill>
                          <a:effectLst/>
                          <a:hlinkClick r:id="rId14" tooltip=".NET Framework version history"/>
                        </a:rPr>
                        <a:t>2.0</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2005-11-07</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2011-07-12</a:t>
                      </a:r>
                      <a:r>
                        <a:rPr lang="en-PH" sz="500" b="0" i="0" u="none" strike="noStrike" baseline="30000">
                          <a:solidFill>
                            <a:srgbClr val="0B0080"/>
                          </a:solidFill>
                          <a:effectLst/>
                          <a:hlinkClick r:id="rId5"/>
                        </a:rPr>
                        <a:t>[22]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15" tooltip="Visual Studio 2005"/>
                        </a:rPr>
                        <a:t>Visual Studio 2005</a:t>
                      </a:r>
                      <a:r>
                        <a:rPr lang="en-PH" sz="500" b="0" i="0" u="none" strike="noStrike" baseline="30000">
                          <a:solidFill>
                            <a:srgbClr val="0B0080"/>
                          </a:solidFill>
                          <a:effectLst/>
                          <a:hlinkClick r:id="rId16"/>
                        </a:rPr>
                        <a:t>[25]</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pt-BR" sz="500" u="none" strike="noStrike">
                          <a:solidFill>
                            <a:srgbClr val="0B0080"/>
                          </a:solidFill>
                          <a:effectLst/>
                          <a:hlinkClick r:id="rId12" tooltip="Windows Server 2003"/>
                        </a:rPr>
                        <a:t>2003</a:t>
                      </a:r>
                      <a:r>
                        <a:rPr lang="pt-BR" sz="500">
                          <a:effectLst/>
                        </a:rPr>
                        <a:t>, </a:t>
                      </a:r>
                      <a:r>
                        <a:rPr lang="pt-BR" sz="500" u="none" strike="noStrike">
                          <a:solidFill>
                            <a:srgbClr val="0B0080"/>
                          </a:solidFill>
                          <a:effectLst/>
                          <a:hlinkClick r:id="rId17" tooltip="Windows Server 2003 R2"/>
                        </a:rPr>
                        <a:t>2003 R2</a:t>
                      </a:r>
                      <a:r>
                        <a:rPr lang="pt-BR" sz="500">
                          <a:effectLst/>
                        </a:rPr>
                        <a:t>,</a:t>
                      </a:r>
                      <a:r>
                        <a:rPr lang="pt-BR" sz="500" b="0" i="0" u="none" strike="noStrike" baseline="30000">
                          <a:solidFill>
                            <a:srgbClr val="0B0080"/>
                          </a:solidFill>
                          <a:effectLst/>
                          <a:hlinkClick r:id="rId18"/>
                        </a:rPr>
                        <a:t>[26]</a:t>
                      </a:r>
                      <a:r>
                        <a:rPr lang="pt-BR" sz="500">
                          <a:effectLst/>
                        </a:rPr>
                        <a:t> </a:t>
                      </a:r>
                      <a:r>
                        <a:rPr lang="pt-BR" sz="500" u="none" strike="noStrike">
                          <a:solidFill>
                            <a:srgbClr val="0B0080"/>
                          </a:solidFill>
                          <a:effectLst/>
                          <a:hlinkClick r:id="rId19" tooltip="Windows Server 2008 SP2"/>
                        </a:rPr>
                        <a:t>2008 SP2</a:t>
                      </a:r>
                      <a:r>
                        <a:rPr lang="pt-BR" sz="500">
                          <a:effectLst/>
                        </a:rPr>
                        <a:t>, </a:t>
                      </a:r>
                      <a:r>
                        <a:rPr lang="pt-BR" sz="500" u="none" strike="noStrike">
                          <a:solidFill>
                            <a:srgbClr val="0B0080"/>
                          </a:solidFill>
                          <a:effectLst/>
                          <a:hlinkClick r:id="rId20" tooltip="Windows Server 2008 R2 SP1"/>
                        </a:rPr>
                        <a:t>2008 R2 SP1</a:t>
                      </a:r>
                      <a:endParaRPr lang="pt-BR"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dirty="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3992887654"/>
                  </a:ext>
                </a:extLst>
              </a:tr>
              <a:tr h="376918">
                <a:tc>
                  <a:txBody>
                    <a:bodyPr/>
                    <a:lstStyle/>
                    <a:p>
                      <a:r>
                        <a:rPr lang="en-PH" sz="500" u="none" strike="noStrike" dirty="0">
                          <a:solidFill>
                            <a:srgbClr val="0B0080"/>
                          </a:solidFill>
                          <a:effectLst/>
                          <a:hlinkClick r:id="rId21" tooltip=".NET Framework version history"/>
                        </a:rPr>
                        <a:t>3.0</a:t>
                      </a:r>
                      <a:endParaRPr lang="en-PH" sz="500" dirty="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2006-11-06</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2011-07-12</a:t>
                      </a:r>
                      <a:r>
                        <a:rPr lang="en-PH" sz="500" b="0" i="0" u="none" strike="noStrike" baseline="30000">
                          <a:solidFill>
                            <a:srgbClr val="0B0080"/>
                          </a:solidFill>
                          <a:effectLst/>
                          <a:hlinkClick r:id="rId5"/>
                        </a:rPr>
                        <a:t>[22]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22" tooltip="Microsoft Blend"/>
                        </a:rPr>
                        <a:t>Expression Blend</a:t>
                      </a:r>
                      <a:r>
                        <a:rPr lang="en-PH" sz="500" b="0" i="0" u="none" strike="noStrike" baseline="30000">
                          <a:solidFill>
                            <a:srgbClr val="0B0080"/>
                          </a:solidFill>
                          <a:effectLst/>
                          <a:hlinkClick r:id="rId23"/>
                        </a:rPr>
                        <a:t>[27]</a:t>
                      </a:r>
                      <a:r>
                        <a:rPr lang="en-PH" sz="500" b="0" i="0" u="none" strike="noStrike" baseline="30000">
                          <a:solidFill>
                            <a:srgbClr val="0B0080"/>
                          </a:solidFill>
                          <a:effectLst/>
                          <a:hlinkClick r:id="rId24"/>
                        </a:rPr>
                        <a:t>[b]</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25" tooltip="Windows Vista"/>
                        </a:rPr>
                        <a:t>Vista</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pt-BR" sz="500" u="none" strike="noStrike">
                          <a:solidFill>
                            <a:srgbClr val="0B0080"/>
                          </a:solidFill>
                          <a:effectLst/>
                          <a:hlinkClick r:id="rId19" tooltip="Windows Server 2008 SP2"/>
                        </a:rPr>
                        <a:t>2008 SP2</a:t>
                      </a:r>
                      <a:r>
                        <a:rPr lang="pt-BR" sz="500">
                          <a:effectLst/>
                        </a:rPr>
                        <a:t>, </a:t>
                      </a:r>
                      <a:r>
                        <a:rPr lang="pt-BR" sz="500" u="none" strike="noStrike">
                          <a:solidFill>
                            <a:srgbClr val="0B0080"/>
                          </a:solidFill>
                          <a:effectLst/>
                          <a:hlinkClick r:id="rId20" tooltip="Windows Server 2008 R2 SP1"/>
                        </a:rPr>
                        <a:t>2008 R2 SP1</a:t>
                      </a:r>
                      <a:endParaRPr lang="pt-BR"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43947984"/>
                  </a:ext>
                </a:extLst>
              </a:tr>
              <a:tr h="376918">
                <a:tc>
                  <a:txBody>
                    <a:bodyPr/>
                    <a:lstStyle/>
                    <a:p>
                      <a:r>
                        <a:rPr lang="en-PH" sz="500" u="none" strike="noStrike">
                          <a:solidFill>
                            <a:srgbClr val="0B0080"/>
                          </a:solidFill>
                          <a:effectLst/>
                          <a:hlinkClick r:id="rId26" tooltip=".NET Framework version history"/>
                        </a:rPr>
                        <a:t>3.5</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2007-11-19</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2011-07-12</a:t>
                      </a:r>
                      <a:r>
                        <a:rPr lang="en-PH" sz="500" b="0" i="0" u="none" strike="noStrike" baseline="30000">
                          <a:solidFill>
                            <a:srgbClr val="0B0080"/>
                          </a:solidFill>
                          <a:effectLst/>
                          <a:hlinkClick r:id="rId5"/>
                        </a:rPr>
                        <a:t>[22]</a:t>
                      </a:r>
                      <a:br>
                        <a:rPr lang="en-PH" sz="500">
                          <a:effectLst/>
                        </a:rPr>
                      </a:br>
                      <a:r>
                        <a:rPr lang="en-PH" sz="500">
                          <a:effectLst/>
                        </a:rPr>
                        <a:t>(except 3.5 SP1)</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27" tooltip="Visual Studio 2008"/>
                        </a:rPr>
                        <a:t>Visual Studio 2008</a:t>
                      </a:r>
                      <a:r>
                        <a:rPr lang="en-PH" sz="500" b="0" i="0" u="none" strike="noStrike" baseline="30000">
                          <a:solidFill>
                            <a:srgbClr val="0B0080"/>
                          </a:solidFill>
                          <a:effectLst/>
                          <a:hlinkClick r:id="rId28"/>
                        </a:rPr>
                        <a:t>[28]</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29" tooltip="Windows 7"/>
                        </a:rPr>
                        <a:t>7</a:t>
                      </a:r>
                      <a:r>
                        <a:rPr lang="en-PH" sz="500">
                          <a:effectLst/>
                        </a:rPr>
                        <a:t>, </a:t>
                      </a:r>
                      <a:r>
                        <a:rPr lang="en-PH" sz="500" u="none" strike="noStrike">
                          <a:solidFill>
                            <a:srgbClr val="0B0080"/>
                          </a:solidFill>
                          <a:effectLst/>
                          <a:hlinkClick r:id="rId30" tooltip="Windows 8"/>
                        </a:rPr>
                        <a:t>8</a:t>
                      </a:r>
                      <a:r>
                        <a:rPr lang="en-PH" sz="500" b="0" i="0" u="none" strike="noStrike" baseline="30000">
                          <a:solidFill>
                            <a:srgbClr val="0B0080"/>
                          </a:solidFill>
                          <a:effectLst/>
                          <a:hlinkClick r:id="rId31"/>
                        </a:rPr>
                        <a:t>[c]</a:t>
                      </a:r>
                      <a:r>
                        <a:rPr lang="en-PH" sz="500">
                          <a:effectLst/>
                        </a:rPr>
                        <a:t>, </a:t>
                      </a:r>
                      <a:r>
                        <a:rPr lang="en-PH" sz="500" u="none" strike="noStrike">
                          <a:solidFill>
                            <a:srgbClr val="0B0080"/>
                          </a:solidFill>
                          <a:effectLst/>
                          <a:hlinkClick r:id="rId32" tooltip="Windows 8.1"/>
                        </a:rPr>
                        <a:t>8.1</a:t>
                      </a:r>
                      <a:r>
                        <a:rPr lang="en-PH" sz="500" b="0" i="0" u="none" strike="noStrike" baseline="30000">
                          <a:solidFill>
                            <a:srgbClr val="0B0080"/>
                          </a:solidFill>
                          <a:effectLst/>
                          <a:hlinkClick r:id="rId33"/>
                        </a:rPr>
                        <a:t>[c]</a:t>
                      </a:r>
                      <a:r>
                        <a:rPr lang="en-PH" sz="500">
                          <a:effectLst/>
                        </a:rPr>
                        <a:t>, </a:t>
                      </a:r>
                      <a:r>
                        <a:rPr lang="en-PH" sz="500" u="none" strike="noStrike">
                          <a:solidFill>
                            <a:srgbClr val="0B0080"/>
                          </a:solidFill>
                          <a:effectLst/>
                          <a:hlinkClick r:id="rId34" tooltip="Windows 10"/>
                        </a:rPr>
                        <a:t>10</a:t>
                      </a:r>
                      <a:r>
                        <a:rPr lang="en-PH" sz="500" b="0" i="0" u="none" strike="noStrike" baseline="30000">
                          <a:solidFill>
                            <a:srgbClr val="0B0080"/>
                          </a:solidFill>
                          <a:effectLst/>
                          <a:hlinkClick r:id="rId35"/>
                        </a:rPr>
                        <a:t>[c]</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20" tooltip="Windows Server 2008 R2 SP1"/>
                        </a:rPr>
                        <a:t>2008 R2 SP1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2.0, 3.0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41519997"/>
                  </a:ext>
                </a:extLst>
              </a:tr>
              <a:tr h="289676">
                <a:tc>
                  <a:txBody>
                    <a:bodyPr/>
                    <a:lstStyle/>
                    <a:p>
                      <a:r>
                        <a:rPr lang="en-PH" sz="500" u="none" strike="noStrike">
                          <a:solidFill>
                            <a:srgbClr val="0B0080"/>
                          </a:solidFill>
                          <a:effectLst/>
                          <a:hlinkClick r:id="rId36" tooltip=".NET Framework version history"/>
                        </a:rPr>
                        <a:t>4.0</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2010-04-12</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2016-01-12</a:t>
                      </a:r>
                      <a:r>
                        <a:rPr lang="en-PH" sz="500" b="0" i="0" u="none" strike="noStrike" baseline="30000">
                          <a:solidFill>
                            <a:srgbClr val="0B0080"/>
                          </a:solidFill>
                          <a:effectLst/>
                          <a:hlinkClick r:id="rId37"/>
                        </a:rPr>
                        <a:t>[29]</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38" tooltip="Visual Studio 2010"/>
                        </a:rPr>
                        <a:t>Visual Studio 2010</a:t>
                      </a:r>
                      <a:r>
                        <a:rPr lang="en-PH" sz="500" b="0" i="0" u="none" strike="noStrike" baseline="30000">
                          <a:solidFill>
                            <a:srgbClr val="0B0080"/>
                          </a:solidFill>
                          <a:effectLst/>
                          <a:hlinkClick r:id="rId39"/>
                        </a:rPr>
                        <a:t>[30]</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3693331796"/>
                  </a:ext>
                </a:extLst>
              </a:tr>
              <a:tr h="289676">
                <a:tc>
                  <a:txBody>
                    <a:bodyPr/>
                    <a:lstStyle/>
                    <a:p>
                      <a:r>
                        <a:rPr lang="en-PH" sz="500" u="none" strike="noStrike">
                          <a:solidFill>
                            <a:srgbClr val="0B0080"/>
                          </a:solidFill>
                          <a:effectLst/>
                          <a:hlinkClick r:id="rId40" tooltip=".NET Framework version history"/>
                        </a:rPr>
                        <a:t>4.5</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2012-08-15</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2016-01-12</a:t>
                      </a:r>
                      <a:r>
                        <a:rPr lang="en-PH" sz="500" b="0" i="0" u="none" strike="noStrike" baseline="30000">
                          <a:solidFill>
                            <a:srgbClr val="0B0080"/>
                          </a:solidFill>
                          <a:effectLst/>
                          <a:hlinkClick r:id="rId37"/>
                        </a:rPr>
                        <a:t>[29]</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41" tooltip="Visual Studio 2012"/>
                        </a:rPr>
                        <a:t>Visual Studio 2012</a:t>
                      </a:r>
                      <a:r>
                        <a:rPr lang="en-PH" sz="500" b="0" i="0" u="none" strike="noStrike" baseline="30000">
                          <a:solidFill>
                            <a:srgbClr val="0B0080"/>
                          </a:solidFill>
                          <a:effectLst/>
                          <a:hlinkClick r:id="rId42"/>
                        </a:rPr>
                        <a:t>[31]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30" tooltip="Windows 8"/>
                        </a:rPr>
                        <a:t>8</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43" tooltip="Windows Server 2012"/>
                        </a:rPr>
                        <a:t>2012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2225268"/>
                  </a:ext>
                </a:extLst>
              </a:tr>
              <a:tr h="289676">
                <a:tc>
                  <a:txBody>
                    <a:bodyPr/>
                    <a:lstStyle/>
                    <a:p>
                      <a:r>
                        <a:rPr lang="en-PH" sz="500" u="none" strike="noStrike">
                          <a:solidFill>
                            <a:srgbClr val="0B0080"/>
                          </a:solidFill>
                          <a:effectLst/>
                          <a:hlinkClick r:id="rId44" tooltip=".NET Framework version history"/>
                        </a:rPr>
                        <a:t>4.5.1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2013-10-17</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2016-01-12</a:t>
                      </a:r>
                      <a:r>
                        <a:rPr lang="en-PH" sz="500" b="0" i="0" u="none" strike="noStrike" baseline="30000">
                          <a:solidFill>
                            <a:srgbClr val="0B0080"/>
                          </a:solidFill>
                          <a:effectLst/>
                          <a:hlinkClick r:id="rId37"/>
                        </a:rPr>
                        <a:t>[29]</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45" tooltip="Visual Studio 2013"/>
                        </a:rPr>
                        <a:t>Visual Studio 2013</a:t>
                      </a:r>
                      <a:r>
                        <a:rPr lang="en-PH" sz="500" b="0" i="0" u="none" strike="noStrike" baseline="30000">
                          <a:solidFill>
                            <a:srgbClr val="0B0080"/>
                          </a:solidFill>
                          <a:effectLst/>
                          <a:hlinkClick r:id="rId46"/>
                        </a:rPr>
                        <a:t>[32]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32" tooltip="Windows 8.1"/>
                        </a:rPr>
                        <a:t>8.1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47" tooltip="Windows Server 2012 R2"/>
                        </a:rPr>
                        <a:t>2012 R2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4.0, 4.5</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211273585"/>
                  </a:ext>
                </a:extLst>
              </a:tr>
              <a:tr h="202434">
                <a:tc>
                  <a:txBody>
                    <a:bodyPr/>
                    <a:lstStyle/>
                    <a:p>
                      <a:r>
                        <a:rPr lang="en-PH" sz="500" u="none" strike="noStrike">
                          <a:solidFill>
                            <a:srgbClr val="0B0080"/>
                          </a:solidFill>
                          <a:effectLst/>
                          <a:hlinkClick r:id="rId48" tooltip=".NET Framework version history"/>
                        </a:rPr>
                        <a:t>4.5.2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2014-05-05</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a:effectLst/>
                        </a:rPr>
                        <a:t>4.0–4.5.1</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02281942"/>
                  </a:ext>
                </a:extLst>
              </a:tr>
              <a:tr h="289676">
                <a:tc>
                  <a:txBody>
                    <a:bodyPr/>
                    <a:lstStyle/>
                    <a:p>
                      <a:r>
                        <a:rPr lang="en-PH" sz="500" u="none" strike="noStrike">
                          <a:solidFill>
                            <a:srgbClr val="0B0080"/>
                          </a:solidFill>
                          <a:effectLst/>
                          <a:hlinkClick r:id="rId49" tooltip=".NET Framework version history"/>
                        </a:rPr>
                        <a:t>4.6</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2015-07-20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u="none" strike="noStrike">
                          <a:solidFill>
                            <a:srgbClr val="0B0080"/>
                          </a:solidFill>
                          <a:effectLst/>
                          <a:hlinkClick r:id="rId50" tooltip="Visual Studio 2015"/>
                        </a:rPr>
                        <a:t>Visual Studio 2015</a:t>
                      </a:r>
                      <a:r>
                        <a:rPr lang="en-PH" sz="500" b="0" i="0" u="none" strike="noStrike" baseline="30000">
                          <a:solidFill>
                            <a:srgbClr val="0B0080"/>
                          </a:solidFill>
                          <a:effectLst/>
                          <a:hlinkClick r:id="rId51"/>
                        </a:rPr>
                        <a:t>[33]</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34" tooltip="Windows 10"/>
                        </a:rPr>
                        <a:t>10</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a:effectLst/>
                        </a:rPr>
                        <a:t>4.0–4.5.2</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15788366"/>
                  </a:ext>
                </a:extLst>
              </a:tr>
              <a:tr h="464160">
                <a:tc>
                  <a:txBody>
                    <a:bodyPr/>
                    <a:lstStyle/>
                    <a:p>
                      <a:r>
                        <a:rPr lang="en-PH" sz="500" u="none" strike="noStrike">
                          <a:solidFill>
                            <a:srgbClr val="0B0080"/>
                          </a:solidFill>
                          <a:effectLst/>
                          <a:hlinkClick r:id="rId52" tooltip=".NET Framework version history"/>
                        </a:rPr>
                        <a:t>4.6.1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2015-11-30</a:t>
                      </a:r>
                      <a:r>
                        <a:rPr lang="en-PH" sz="500" b="0" i="0" u="none" strike="noStrike" baseline="30000">
                          <a:solidFill>
                            <a:srgbClr val="0B0080"/>
                          </a:solidFill>
                          <a:effectLst/>
                          <a:hlinkClick r:id="rId53"/>
                        </a:rPr>
                        <a:t>[34]</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u="none" strike="noStrike">
                          <a:solidFill>
                            <a:srgbClr val="0B0080"/>
                          </a:solidFill>
                          <a:effectLst/>
                          <a:hlinkClick r:id="rId50" tooltip="Visual Studio 2015"/>
                        </a:rPr>
                        <a:t>Visual Studio 2015 Update 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54" tooltip="Windows 10"/>
                        </a:rPr>
                        <a:t>10 v1511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a:effectLst/>
                        </a:rPr>
                        <a:t>4.0–4.6</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73697802"/>
                  </a:ext>
                </a:extLst>
              </a:tr>
              <a:tr h="202434">
                <a:tc>
                  <a:txBody>
                    <a:bodyPr/>
                    <a:lstStyle/>
                    <a:p>
                      <a:r>
                        <a:rPr lang="en-PH" sz="500" u="none" strike="noStrike">
                          <a:solidFill>
                            <a:srgbClr val="0B0080"/>
                          </a:solidFill>
                          <a:effectLst/>
                          <a:hlinkClick r:id="rId55" tooltip=".NET Framework version history"/>
                        </a:rPr>
                        <a:t>4.6.2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2016-08-02</a:t>
                      </a:r>
                      <a:r>
                        <a:rPr lang="en-PH" sz="500" b="0" i="0" u="none" strike="noStrike" baseline="30000">
                          <a:solidFill>
                            <a:srgbClr val="0B0080"/>
                          </a:solidFill>
                          <a:effectLst/>
                          <a:hlinkClick r:id="rId56"/>
                        </a:rPr>
                        <a:t>[35]</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57" tooltip="Windows 10"/>
                        </a:rPr>
                        <a:t>10 v1607</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58" tooltip="Windows Server 2016"/>
                        </a:rPr>
                        <a:t>2016</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4.0–4.6.1</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85138048"/>
                  </a:ext>
                </a:extLst>
              </a:tr>
              <a:tr h="289676">
                <a:tc>
                  <a:txBody>
                    <a:bodyPr/>
                    <a:lstStyle/>
                    <a:p>
                      <a:r>
                        <a:rPr lang="en-PH" sz="500" u="none" strike="noStrike" dirty="0">
                          <a:solidFill>
                            <a:srgbClr val="0B0080"/>
                          </a:solidFill>
                          <a:effectLst/>
                          <a:hlinkClick r:id="rId59" tooltip=".NET Framework version history"/>
                        </a:rPr>
                        <a:t>4.7</a:t>
                      </a:r>
                      <a:endParaRPr lang="en-PH" sz="500" dirty="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2017-04-05</a:t>
                      </a:r>
                      <a:r>
                        <a:rPr lang="en-PH" sz="500" b="0" i="0" u="none" strike="noStrike" baseline="30000">
                          <a:solidFill>
                            <a:srgbClr val="0B0080"/>
                          </a:solidFill>
                          <a:effectLst/>
                          <a:hlinkClick r:id="rId60"/>
                        </a:rPr>
                        <a:t>[36]</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u="none" strike="noStrike">
                          <a:solidFill>
                            <a:srgbClr val="0B0080"/>
                          </a:solidFill>
                          <a:effectLst/>
                          <a:hlinkClick r:id="rId61" tooltip="Visual Studio 2017"/>
                        </a:rPr>
                        <a:t>Visual Studio 2017</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62" tooltip="Windows 10"/>
                        </a:rPr>
                        <a:t>10 v1703</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dirty="0">
                          <a:effectLst/>
                        </a:rPr>
                        <a:t>4.0–4.6.2</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17797216"/>
                  </a:ext>
                </a:extLst>
              </a:tr>
            </a:tbl>
          </a:graphicData>
        </a:graphic>
      </p:graphicFrame>
    </p:spTree>
    <p:extLst>
      <p:ext uri="{BB962C8B-B14F-4D97-AF65-F5344CB8AC3E}">
        <p14:creationId xmlns:p14="http://schemas.microsoft.com/office/powerpoint/2010/main" val="946788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Operator Precedence</a:t>
            </a:r>
            <a:endParaRPr lang="en-PH" dirty="0"/>
          </a:p>
        </p:txBody>
      </p:sp>
      <p:sp>
        <p:nvSpPr>
          <p:cNvPr id="4" name="Footer Placeholder 3"/>
          <p:cNvSpPr>
            <a:spLocks noGrp="1"/>
          </p:cNvSpPr>
          <p:nvPr>
            <p:ph type="ftr" sz="quarter" idx="11"/>
          </p:nvPr>
        </p:nvSpPr>
        <p:spPr/>
        <p:txBody>
          <a:bodyPr/>
          <a:lstStyle/>
          <a:p>
            <a:endParaRPr lang="en-PH"/>
          </a:p>
        </p:txBody>
      </p:sp>
      <p:pic>
        <p:nvPicPr>
          <p:cNvPr id="9" name="Content Placeholder 8"/>
          <p:cNvPicPr>
            <a:picLocks noGrp="1" noChangeAspect="1"/>
          </p:cNvPicPr>
          <p:nvPr>
            <p:ph idx="1"/>
          </p:nvPr>
        </p:nvPicPr>
        <p:blipFill>
          <a:blip r:embed="rId2"/>
          <a:stretch>
            <a:fillRect/>
          </a:stretch>
        </p:blipFill>
        <p:spPr>
          <a:xfrm>
            <a:off x="1036979" y="1424864"/>
            <a:ext cx="7576880" cy="4501803"/>
          </a:xfrm>
          <a:prstGeom prst="rect">
            <a:avLst/>
          </a:prstGeom>
        </p:spPr>
      </p:pic>
    </p:spTree>
    <p:extLst>
      <p:ext uri="{BB962C8B-B14F-4D97-AF65-F5344CB8AC3E}">
        <p14:creationId xmlns:p14="http://schemas.microsoft.com/office/powerpoint/2010/main" val="1961877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Operator Precedence</a:t>
            </a:r>
            <a:endParaRPr lang="en-PH" dirty="0"/>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3"/>
          <a:stretch>
            <a:fillRect/>
          </a:stretch>
        </p:blipFill>
        <p:spPr>
          <a:xfrm>
            <a:off x="1107722" y="1393333"/>
            <a:ext cx="6738056" cy="4556626"/>
          </a:xfrm>
          <a:prstGeom prst="rect">
            <a:avLst/>
          </a:prstGeom>
        </p:spPr>
      </p:pic>
    </p:spTree>
    <p:extLst>
      <p:ext uri="{BB962C8B-B14F-4D97-AF65-F5344CB8AC3E}">
        <p14:creationId xmlns:p14="http://schemas.microsoft.com/office/powerpoint/2010/main" val="10927757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Associativity</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When two or more operators that have the same precedence are present in an expression, they are evaluated based on associativity. </a:t>
            </a:r>
          </a:p>
          <a:p>
            <a:r>
              <a:rPr lang="en-GB" dirty="0"/>
              <a:t>Left-associative operators are evaluated in order from left to right. For example, x * y / z is evaluated as (x * y) / z. </a:t>
            </a:r>
          </a:p>
          <a:p>
            <a:r>
              <a:rPr lang="en-GB" dirty="0"/>
              <a:t>Right-associative operators are evaluated in order from right to left. </a:t>
            </a:r>
            <a:endParaRPr lang="en-PH" dirty="0"/>
          </a:p>
        </p:txBody>
      </p:sp>
    </p:spTree>
    <p:extLst>
      <p:ext uri="{BB962C8B-B14F-4D97-AF65-F5344CB8AC3E}">
        <p14:creationId xmlns:p14="http://schemas.microsoft.com/office/powerpoint/2010/main" val="17548968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Associativity</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pPr marL="0" indent="0">
              <a:buNone/>
            </a:pPr>
            <a:r>
              <a:rPr lang="en-GB" dirty="0"/>
              <a:t>For example, the assignment operator is right associative. If it were not, the following code would result in an error.</a:t>
            </a:r>
          </a:p>
          <a:p>
            <a:pPr marL="0" indent="0">
              <a:buNone/>
            </a:pPr>
            <a:endParaRPr lang="en-GB" dirty="0"/>
          </a:p>
          <a:p>
            <a:pPr marL="0" indent="0">
              <a:buNone/>
            </a:pPr>
            <a:endParaRPr lang="en-PH" dirty="0"/>
          </a:p>
        </p:txBody>
      </p:sp>
      <p:pic>
        <p:nvPicPr>
          <p:cNvPr id="6" name="Picture 5"/>
          <p:cNvPicPr>
            <a:picLocks noChangeAspect="1"/>
          </p:cNvPicPr>
          <p:nvPr/>
        </p:nvPicPr>
        <p:blipFill>
          <a:blip r:embed="rId3"/>
          <a:stretch>
            <a:fillRect/>
          </a:stretch>
        </p:blipFill>
        <p:spPr>
          <a:xfrm>
            <a:off x="1260617" y="3329342"/>
            <a:ext cx="6601746" cy="1543265"/>
          </a:xfrm>
          <a:prstGeom prst="rect">
            <a:avLst/>
          </a:prstGeom>
        </p:spPr>
      </p:pic>
    </p:spTree>
    <p:extLst>
      <p:ext uri="{BB962C8B-B14F-4D97-AF65-F5344CB8AC3E}">
        <p14:creationId xmlns:p14="http://schemas.microsoft.com/office/powerpoint/2010/main" val="22396110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Associativity</a:t>
            </a:r>
          </a:p>
        </p:txBody>
      </p:sp>
      <p:sp>
        <p:nvSpPr>
          <p:cNvPr id="3" name="Content Placeholder 2"/>
          <p:cNvSpPr>
            <a:spLocks noGrp="1"/>
          </p:cNvSpPr>
          <p:nvPr>
            <p:ph idx="1"/>
          </p:nvPr>
        </p:nvSpPr>
        <p:spPr/>
        <p:txBody>
          <a:bodyPr/>
          <a:lstStyle/>
          <a:p>
            <a:r>
              <a:rPr lang="en-GB" dirty="0"/>
              <a:t>As another example the ternary operator (</a:t>
            </a:r>
            <a:r>
              <a:rPr lang="en-GB" dirty="0">
                <a:hlinkClick r:id="rId2"/>
              </a:rPr>
              <a:t>?:</a:t>
            </a:r>
            <a:r>
              <a:rPr lang="en-GB" dirty="0"/>
              <a:t>) is right associative. Most binary operators are left associative.</a:t>
            </a:r>
          </a:p>
          <a:p>
            <a:r>
              <a:rPr lang="en-GB" dirty="0"/>
              <a:t>Whether the operators in an expression are left associative or right associative, the operands of each expression are evaluated first, from left to right. </a:t>
            </a:r>
          </a:p>
          <a:p>
            <a:endParaRPr lang="en-GB" dirty="0"/>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2532084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Associativity</a:t>
            </a:r>
          </a:p>
        </p:txBody>
      </p:sp>
      <p:sp>
        <p:nvSpPr>
          <p:cNvPr id="3" name="Content Placeholder 2"/>
          <p:cNvSpPr>
            <a:spLocks noGrp="1"/>
          </p:cNvSpPr>
          <p:nvPr>
            <p:ph idx="1"/>
          </p:nvPr>
        </p:nvSpPr>
        <p:spPr>
          <a:xfrm>
            <a:off x="677334" y="1524001"/>
            <a:ext cx="8596668" cy="4517362"/>
          </a:xfrm>
        </p:spPr>
        <p:txBody>
          <a:bodyPr/>
          <a:lstStyle/>
          <a:p>
            <a:r>
              <a:rPr lang="en-GB" dirty="0"/>
              <a:t>The following examples illustrate the order of evaluation of operators and operands.</a:t>
            </a:r>
          </a:p>
          <a:p>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831719" y="2525605"/>
            <a:ext cx="8669224" cy="2554395"/>
          </a:xfrm>
          <a:prstGeom prst="rect">
            <a:avLst/>
          </a:prstGeom>
        </p:spPr>
      </p:pic>
    </p:spTree>
    <p:extLst>
      <p:ext uri="{BB962C8B-B14F-4D97-AF65-F5344CB8AC3E}">
        <p14:creationId xmlns:p14="http://schemas.microsoft.com/office/powerpoint/2010/main" val="4333924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Adding Parentheses</a:t>
            </a:r>
          </a:p>
        </p:txBody>
      </p:sp>
      <p:sp>
        <p:nvSpPr>
          <p:cNvPr id="3" name="Content Placeholder 2"/>
          <p:cNvSpPr>
            <a:spLocks noGrp="1"/>
          </p:cNvSpPr>
          <p:nvPr>
            <p:ph idx="1"/>
          </p:nvPr>
        </p:nvSpPr>
        <p:spPr/>
        <p:txBody>
          <a:bodyPr/>
          <a:lstStyle/>
          <a:p>
            <a:r>
              <a:rPr lang="en-GB" dirty="0"/>
              <a:t>You can change the order imposed by operator precedence and associativity by using parentheses. </a:t>
            </a:r>
          </a:p>
          <a:p>
            <a:r>
              <a:rPr lang="en-GB" dirty="0"/>
              <a:t>For example, 2 + 3 * 2 ordinarily evaluates to 8, because multiplicative operators take precedence over additive operators. </a:t>
            </a:r>
          </a:p>
          <a:p>
            <a:r>
              <a:rPr lang="en-GB" dirty="0"/>
              <a:t>However, if you write the expression as (2 + 3) * 2, the addition is evaluated before the multiplication, and the result is 10. </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2923474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Adding Parentheses</a:t>
            </a:r>
          </a:p>
        </p:txBody>
      </p:sp>
      <p:sp>
        <p:nvSpPr>
          <p:cNvPr id="3" name="Content Placeholder 2"/>
          <p:cNvSpPr>
            <a:spLocks noGrp="1"/>
          </p:cNvSpPr>
          <p:nvPr>
            <p:ph idx="1"/>
          </p:nvPr>
        </p:nvSpPr>
        <p:spPr/>
        <p:txBody>
          <a:bodyPr/>
          <a:lstStyle/>
          <a:p>
            <a:r>
              <a:rPr lang="en-GB" dirty="0"/>
              <a:t>The following examples illustrate the order of evaluation in parenthesized expressions. As in previous examples, the operands are evaluated before the operator is applied.</a:t>
            </a: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810384" y="3412615"/>
            <a:ext cx="8286827" cy="1464185"/>
          </a:xfrm>
          <a:prstGeom prst="rect">
            <a:avLst/>
          </a:prstGeom>
        </p:spPr>
      </p:pic>
    </p:spTree>
    <p:extLst>
      <p:ext uri="{BB962C8B-B14F-4D97-AF65-F5344CB8AC3E}">
        <p14:creationId xmlns:p14="http://schemas.microsoft.com/office/powerpoint/2010/main" val="23620855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Operator Overloading</a:t>
            </a:r>
          </a:p>
        </p:txBody>
      </p:sp>
      <p:sp>
        <p:nvSpPr>
          <p:cNvPr id="3" name="Content Placeholder 2"/>
          <p:cNvSpPr>
            <a:spLocks noGrp="1"/>
          </p:cNvSpPr>
          <p:nvPr>
            <p:ph idx="1"/>
          </p:nvPr>
        </p:nvSpPr>
        <p:spPr/>
        <p:txBody>
          <a:bodyPr/>
          <a:lstStyle/>
          <a:p>
            <a:r>
              <a:rPr lang="en-GB" dirty="0"/>
              <a:t>You can change the </a:t>
            </a:r>
            <a:r>
              <a:rPr lang="en-GB" dirty="0" err="1"/>
              <a:t>behavior</a:t>
            </a:r>
            <a:r>
              <a:rPr lang="en-GB" dirty="0"/>
              <a:t> of operators for custom classes and </a:t>
            </a:r>
            <a:r>
              <a:rPr lang="en-GB" dirty="0" err="1"/>
              <a:t>structs</a:t>
            </a:r>
            <a:r>
              <a:rPr lang="en-GB" dirty="0"/>
              <a:t>. This process is referred to as </a:t>
            </a:r>
            <a:r>
              <a:rPr lang="en-GB" i="1" dirty="0"/>
              <a:t>operator overloading</a:t>
            </a:r>
            <a:r>
              <a:rPr lang="en-GB" dirty="0"/>
              <a:t>. </a:t>
            </a:r>
            <a:br>
              <a:rPr lang="en-GB" dirty="0"/>
            </a:br>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https://docs.microsoft.com/en-us/dotnet/csharp/programming-guide/statements-expressions-operators/overloadable-operators</a:t>
            </a:r>
          </a:p>
        </p:txBody>
      </p:sp>
      <p:pic>
        <p:nvPicPr>
          <p:cNvPr id="6" name="Picture 5"/>
          <p:cNvPicPr>
            <a:picLocks noChangeAspect="1"/>
          </p:cNvPicPr>
          <p:nvPr/>
        </p:nvPicPr>
        <p:blipFill>
          <a:blip r:embed="rId2"/>
          <a:stretch>
            <a:fillRect/>
          </a:stretch>
        </p:blipFill>
        <p:spPr>
          <a:xfrm>
            <a:off x="1068461" y="2857771"/>
            <a:ext cx="6867628" cy="2953402"/>
          </a:xfrm>
          <a:prstGeom prst="rect">
            <a:avLst/>
          </a:prstGeom>
        </p:spPr>
      </p:pic>
    </p:spTree>
    <p:extLst>
      <p:ext uri="{BB962C8B-B14F-4D97-AF65-F5344CB8AC3E}">
        <p14:creationId xmlns:p14="http://schemas.microsoft.com/office/powerpoint/2010/main" val="24295235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Literals and simple names</a:t>
            </a:r>
          </a:p>
        </p:txBody>
      </p:sp>
      <p:sp>
        <p:nvSpPr>
          <p:cNvPr id="3" name="Content Placeholder 2"/>
          <p:cNvSpPr>
            <a:spLocks noGrp="1"/>
          </p:cNvSpPr>
          <p:nvPr>
            <p:ph idx="1"/>
          </p:nvPr>
        </p:nvSpPr>
        <p:spPr>
          <a:xfrm>
            <a:off x="677334" y="1639615"/>
            <a:ext cx="8596668" cy="4401748"/>
          </a:xfrm>
        </p:spPr>
        <p:txBody>
          <a:bodyPr/>
          <a:lstStyle/>
          <a:p>
            <a:r>
              <a:rPr lang="en-GB" dirty="0"/>
              <a:t>The two simplest types of expressions are literals and simple names. A literal is a constant value that has no name. For example, in the following code example, both 5 and "Hello World" are literal values:</a:t>
            </a:r>
          </a:p>
          <a:p>
            <a:endParaRPr lang="en-GB" dirty="0"/>
          </a:p>
          <a:p>
            <a:endParaRPr lang="en-GB" dirty="0"/>
          </a:p>
          <a:p>
            <a:r>
              <a:rPr lang="en-GB" dirty="0"/>
              <a:t>In the preceding example, both </a:t>
            </a:r>
            <a:r>
              <a:rPr lang="en-GB" dirty="0" err="1"/>
              <a:t>i</a:t>
            </a:r>
            <a:r>
              <a:rPr lang="en-GB" dirty="0"/>
              <a:t> and s are simple names that identify local variables. When those variables are used in an expression, the variable name evaluates to the value that is currently stored in the variable's location in memory. This is shown in the following example:</a:t>
            </a:r>
          </a:p>
          <a:p>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1383929" y="2622230"/>
            <a:ext cx="2172003" cy="676369"/>
          </a:xfrm>
          <a:prstGeom prst="rect">
            <a:avLst/>
          </a:prstGeom>
        </p:spPr>
      </p:pic>
      <p:pic>
        <p:nvPicPr>
          <p:cNvPr id="8" name="Picture 7"/>
          <p:cNvPicPr>
            <a:picLocks noChangeAspect="1"/>
          </p:cNvPicPr>
          <p:nvPr/>
        </p:nvPicPr>
        <p:blipFill>
          <a:blip r:embed="rId3"/>
          <a:stretch>
            <a:fillRect/>
          </a:stretch>
        </p:blipFill>
        <p:spPr>
          <a:xfrm>
            <a:off x="1383929" y="4688037"/>
            <a:ext cx="3353268" cy="838317"/>
          </a:xfrm>
          <a:prstGeom prst="rect">
            <a:avLst/>
          </a:prstGeom>
        </p:spPr>
      </p:pic>
    </p:spTree>
    <p:extLst>
      <p:ext uri="{BB962C8B-B14F-4D97-AF65-F5344CB8AC3E}">
        <p14:creationId xmlns:p14="http://schemas.microsoft.com/office/powerpoint/2010/main" val="1825331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333502" y="609600"/>
            <a:ext cx="8596668" cy="1320800"/>
          </a:xfrm>
        </p:spPr>
        <p:txBody>
          <a:bodyPr>
            <a:normAutofit fontScale="90000"/>
          </a:bodyPr>
          <a:lstStyle/>
          <a:p>
            <a:r>
              <a:rPr lang="en-PH" dirty="0"/>
              <a:t>.NET Architectural Components</a:t>
            </a:r>
            <a:br>
              <a:rPr lang="en-PH" dirty="0"/>
            </a:br>
            <a:br>
              <a:rPr lang="en-PH" dirty="0"/>
            </a:br>
            <a:endParaRPr lang="en-PH" dirty="0"/>
          </a:p>
        </p:txBody>
      </p:sp>
      <p:sp>
        <p:nvSpPr>
          <p:cNvPr id="4" name="Footer Placeholder 3"/>
          <p:cNvSpPr>
            <a:spLocks noGrp="1"/>
          </p:cNvSpPr>
          <p:nvPr>
            <p:ph type="ftr" sz="quarter" idx="11"/>
          </p:nvPr>
        </p:nvSpPr>
        <p:spPr>
          <a:xfrm>
            <a:off x="1333502" y="6041362"/>
            <a:ext cx="5641444" cy="365125"/>
          </a:xfrm>
        </p:spPr>
        <p:txBody>
          <a:bodyPr>
            <a:normAutofit/>
          </a:bodyPr>
          <a:lstStyle/>
          <a:p>
            <a:r>
              <a:rPr lang="en-PH" dirty="0"/>
              <a:t>https://docs.microsoft.com/en-us/dotnet/standard/components</a:t>
            </a:r>
          </a:p>
        </p:txBody>
      </p:sp>
      <p:pic>
        <p:nvPicPr>
          <p:cNvPr id="30" name="Picture 2" descr="All .NET Architectural Components Togeth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49994" y="1418290"/>
            <a:ext cx="8056761" cy="462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4856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Invocation expressions</a:t>
            </a:r>
            <a:br>
              <a:rPr lang="en-PH" dirty="0"/>
            </a:br>
            <a:br>
              <a:rPr lang="en-PH" dirty="0"/>
            </a:br>
            <a:endParaRPr lang="en-PH" dirty="0"/>
          </a:p>
        </p:txBody>
      </p:sp>
      <p:sp>
        <p:nvSpPr>
          <p:cNvPr id="3" name="Content Placeholder 2"/>
          <p:cNvSpPr>
            <a:spLocks noGrp="1"/>
          </p:cNvSpPr>
          <p:nvPr>
            <p:ph idx="1"/>
          </p:nvPr>
        </p:nvSpPr>
        <p:spPr>
          <a:xfrm>
            <a:off x="677334" y="1639615"/>
            <a:ext cx="8596668" cy="4401748"/>
          </a:xfrm>
        </p:spPr>
        <p:txBody>
          <a:bodyPr/>
          <a:lstStyle/>
          <a:p>
            <a:r>
              <a:rPr lang="en-GB" dirty="0"/>
              <a:t>In the following code example, the call to </a:t>
            </a:r>
            <a:r>
              <a:rPr lang="en-GB" dirty="0" err="1"/>
              <a:t>DoWork</a:t>
            </a:r>
            <a:r>
              <a:rPr lang="en-GB" dirty="0"/>
              <a:t> is an invocation expression.</a:t>
            </a:r>
          </a:p>
          <a:p>
            <a:endParaRPr lang="en-GB" dirty="0"/>
          </a:p>
          <a:p>
            <a:r>
              <a:rPr lang="en-GB" dirty="0"/>
              <a:t>A method invocation requires the name of the method, either as a name as in the previous example, or as the result of another expression, followed by parenthesis and any method parameters. </a:t>
            </a:r>
          </a:p>
          <a:p>
            <a:r>
              <a:rPr lang="en-GB" dirty="0"/>
              <a:t>A delegate invocation uses the name of a delegate and method parameters in parenthesis.</a:t>
            </a:r>
          </a:p>
          <a:p>
            <a:r>
              <a:rPr lang="en-GB" dirty="0"/>
              <a:t>Method invocations and delegate invocations evaluate to the return value of the method, if the method returns a value. </a:t>
            </a:r>
          </a:p>
          <a:p>
            <a:r>
              <a:rPr lang="en-GB" dirty="0"/>
              <a:t>Methods that return void cannot be used in place of a value in an expression.</a:t>
            </a:r>
            <a:endParaRPr lang="en-PH" b="1"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2"/>
          <a:stretch>
            <a:fillRect/>
          </a:stretch>
        </p:blipFill>
        <p:spPr>
          <a:xfrm>
            <a:off x="1494039" y="2101231"/>
            <a:ext cx="1047896" cy="238158"/>
          </a:xfrm>
          <a:prstGeom prst="rect">
            <a:avLst/>
          </a:prstGeom>
        </p:spPr>
      </p:pic>
    </p:spTree>
    <p:extLst>
      <p:ext uri="{BB962C8B-B14F-4D97-AF65-F5344CB8AC3E}">
        <p14:creationId xmlns:p14="http://schemas.microsoft.com/office/powerpoint/2010/main" val="759718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Query expressions</a:t>
            </a:r>
            <a:br>
              <a:rPr lang="en-PH" dirty="0"/>
            </a:br>
            <a:br>
              <a:rPr lang="en-PH" dirty="0"/>
            </a:br>
            <a:endParaRPr lang="en-PH" dirty="0"/>
          </a:p>
        </p:txBody>
      </p:sp>
      <p:sp>
        <p:nvSpPr>
          <p:cNvPr id="3" name="Content Placeholder 2"/>
          <p:cNvSpPr>
            <a:spLocks noGrp="1"/>
          </p:cNvSpPr>
          <p:nvPr>
            <p:ph idx="1"/>
          </p:nvPr>
        </p:nvSpPr>
        <p:spPr>
          <a:xfrm>
            <a:off x="677334" y="1639615"/>
            <a:ext cx="8596668" cy="4401748"/>
          </a:xfrm>
        </p:spPr>
        <p:txBody>
          <a:bodyPr/>
          <a:lstStyle/>
          <a:p>
            <a:r>
              <a:rPr lang="en-GB" dirty="0"/>
              <a:t>Language-Integrated Query (LINQ) is the name for a set of technologies based on the integration of query capabilities directly into the C# language. </a:t>
            </a:r>
          </a:p>
          <a:p>
            <a:r>
              <a:rPr lang="en-GB" dirty="0"/>
              <a:t>Query expressions are written in a declarative </a:t>
            </a:r>
            <a:r>
              <a:rPr lang="en-GB" i="1" dirty="0"/>
              <a:t>query syntax</a:t>
            </a:r>
            <a:r>
              <a:rPr lang="en-GB" dirty="0"/>
              <a:t>. By using query syntax, you can perform filtering, ordering, and grouping operations on data sources with a minimum of code. </a:t>
            </a:r>
            <a:endParaRPr lang="en-PH" b="1" dirty="0"/>
          </a:p>
        </p:txBody>
      </p:sp>
      <p:sp>
        <p:nvSpPr>
          <p:cNvPr id="4" name="Footer Placeholder 3"/>
          <p:cNvSpPr>
            <a:spLocks noGrp="1"/>
          </p:cNvSpPr>
          <p:nvPr>
            <p:ph type="ftr" sz="quarter" idx="11"/>
          </p:nvPr>
        </p:nvSpPr>
        <p:spPr/>
        <p:txBody>
          <a:bodyPr/>
          <a:lstStyle/>
          <a:p>
            <a:r>
              <a:rPr lang="en-PH" dirty="0"/>
              <a:t>https://docs.microsoft.com/en-gb/dotnet/csharp/linq/index</a:t>
            </a:r>
          </a:p>
        </p:txBody>
      </p:sp>
    </p:spTree>
    <p:extLst>
      <p:ext uri="{BB962C8B-B14F-4D97-AF65-F5344CB8AC3E}">
        <p14:creationId xmlns:p14="http://schemas.microsoft.com/office/powerpoint/2010/main" val="14161196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Query expressions</a:t>
            </a:r>
            <a:br>
              <a:rPr lang="en-PH" dirty="0"/>
            </a:br>
            <a:br>
              <a:rPr lang="en-PH"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Content Placeholder 4"/>
          <p:cNvPicPr>
            <a:picLocks noGrp="1" noChangeAspect="1"/>
          </p:cNvPicPr>
          <p:nvPr>
            <p:ph idx="1"/>
          </p:nvPr>
        </p:nvPicPr>
        <p:blipFill>
          <a:blip r:embed="rId3"/>
          <a:stretch>
            <a:fillRect/>
          </a:stretch>
        </p:blipFill>
        <p:spPr>
          <a:xfrm>
            <a:off x="1726727" y="1474533"/>
            <a:ext cx="4039164" cy="4039164"/>
          </a:xfrm>
          <a:prstGeom prst="rect">
            <a:avLst/>
          </a:prstGeom>
        </p:spPr>
      </p:pic>
    </p:spTree>
    <p:extLst>
      <p:ext uri="{BB962C8B-B14F-4D97-AF65-F5344CB8AC3E}">
        <p14:creationId xmlns:p14="http://schemas.microsoft.com/office/powerpoint/2010/main" val="38130382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Query expression overview</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normAutofit/>
          </a:bodyPr>
          <a:lstStyle/>
          <a:p>
            <a:r>
              <a:rPr lang="en-GB" dirty="0"/>
              <a:t>Query expressions can be used to query and to transform data from any LINQ-enabled data source. For example, a single query can retrieve data from a SQL database, and produce an XML stream as output.</a:t>
            </a:r>
          </a:p>
          <a:p>
            <a:r>
              <a:rPr lang="en-GB" dirty="0"/>
              <a:t>Query expressions are easy to master because they use many familiar C# language constructs.</a:t>
            </a:r>
          </a:p>
          <a:p>
            <a:r>
              <a:rPr lang="en-GB" dirty="0"/>
              <a:t>The variables in a query expression are all strongly typed, although in many cases you do not have to provide the type explicitly because the compiler can infer it. For more information, see Type relationships in LINQ query operations.</a:t>
            </a:r>
          </a:p>
          <a:p>
            <a:r>
              <a:rPr lang="en-GB" dirty="0"/>
              <a:t>A query is not executed until you iterate over the query variable, for example, in a </a:t>
            </a:r>
            <a:r>
              <a:rPr lang="en-GB" dirty="0" err="1"/>
              <a:t>foreach</a:t>
            </a:r>
            <a:r>
              <a:rPr lang="en-GB" dirty="0"/>
              <a:t> statement. For more information, see Introduction to LINQ queries.</a:t>
            </a:r>
          </a:p>
          <a:p>
            <a:pPr marL="0" indent="0">
              <a:buNone/>
            </a:pPr>
            <a:endParaRPr lang="en-GB" dirty="0"/>
          </a:p>
        </p:txBody>
      </p:sp>
    </p:spTree>
    <p:extLst>
      <p:ext uri="{BB962C8B-B14F-4D97-AF65-F5344CB8AC3E}">
        <p14:creationId xmlns:p14="http://schemas.microsoft.com/office/powerpoint/2010/main" val="494859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Query expression overview</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GB" dirty="0"/>
              <a:t>At compile time, query expressions are converted to Standard Query Operator method calls according to the rules set forth in the C# specification. Any query that can be expressed by using query syntax can also be expressed by using method syntax. However, in most cases query syntax is more readable and concise. For more information, see C# language specification and Standard query operators overview.</a:t>
            </a:r>
          </a:p>
          <a:p>
            <a:r>
              <a:rPr lang="en-GB" dirty="0"/>
              <a:t>As a rule when you write LINQ queries, we recommend that you use query syntax whenever possible and method syntax whenever necessary. There is no semantic or performance difference between the two different forms. Query expressions are often more readable than equivalent expressions written in method syntax.</a:t>
            </a:r>
          </a:p>
          <a:p>
            <a:r>
              <a:rPr lang="en-GB" dirty="0"/>
              <a:t>Some query operations, such as Count or Max, have no equivalent query expression clause and must therefore be expressed as a method call. Method syntax can be combined with query syntax in various ways. For more information, see Query syntax and method syntax in LINQ.</a:t>
            </a:r>
          </a:p>
        </p:txBody>
      </p:sp>
    </p:spTree>
    <p:extLst>
      <p:ext uri="{BB962C8B-B14F-4D97-AF65-F5344CB8AC3E}">
        <p14:creationId xmlns:p14="http://schemas.microsoft.com/office/powerpoint/2010/main" val="26266156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Query expression overview</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normAutofit/>
          </a:bodyPr>
          <a:lstStyle/>
          <a:p>
            <a:endParaRPr lang="en-GB" dirty="0"/>
          </a:p>
          <a:p>
            <a:r>
              <a:rPr lang="en-GB" dirty="0"/>
              <a:t>Query expressions can be compiled to expression trees or to delegates, depending on the type that the query is applied to. </a:t>
            </a:r>
            <a:r>
              <a:rPr lang="en-GB" dirty="0" err="1"/>
              <a:t>IEnumerable</a:t>
            </a:r>
            <a:r>
              <a:rPr lang="en-GB" dirty="0"/>
              <a:t>&lt;T&gt; queries are compiled to delegates. </a:t>
            </a:r>
            <a:r>
              <a:rPr lang="en-GB" dirty="0" err="1"/>
              <a:t>IQueryable</a:t>
            </a:r>
            <a:r>
              <a:rPr lang="en-GB" dirty="0"/>
              <a:t> and </a:t>
            </a:r>
            <a:r>
              <a:rPr lang="en-GB" dirty="0" err="1"/>
              <a:t>IQueryable</a:t>
            </a:r>
            <a:r>
              <a:rPr lang="en-GB" dirty="0"/>
              <a:t>&lt;T&gt; queries are compiled to expression trees. For more information, see Expression trees.</a:t>
            </a:r>
          </a:p>
        </p:txBody>
      </p:sp>
    </p:spTree>
    <p:extLst>
      <p:ext uri="{BB962C8B-B14F-4D97-AF65-F5344CB8AC3E}">
        <p14:creationId xmlns:p14="http://schemas.microsoft.com/office/powerpoint/2010/main" val="3842378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Query expressions</a:t>
            </a:r>
            <a:br>
              <a:rPr lang="en-PH" dirty="0"/>
            </a:br>
            <a:br>
              <a:rPr lang="en-PH" dirty="0"/>
            </a:br>
            <a:endParaRPr lang="en-PH" dirty="0"/>
          </a:p>
        </p:txBody>
      </p:sp>
      <p:sp>
        <p:nvSpPr>
          <p:cNvPr id="3" name="Content Placeholder 2"/>
          <p:cNvSpPr>
            <a:spLocks noGrp="1"/>
          </p:cNvSpPr>
          <p:nvPr>
            <p:ph idx="1"/>
          </p:nvPr>
        </p:nvSpPr>
        <p:spPr>
          <a:xfrm>
            <a:off x="677334" y="1639615"/>
            <a:ext cx="8596668" cy="4401748"/>
          </a:xfrm>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GB" b="1" dirty="0"/>
          </a:p>
          <a:p>
            <a:pPr marL="0" indent="0">
              <a:buNone/>
            </a:pPr>
            <a:endParaRPr lang="en-PH" b="1"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79043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Lambda expressions</a:t>
            </a:r>
          </a:p>
        </p:txBody>
      </p:sp>
      <p:sp>
        <p:nvSpPr>
          <p:cNvPr id="3" name="Content Placeholder 2"/>
          <p:cNvSpPr>
            <a:spLocks noGrp="1"/>
          </p:cNvSpPr>
          <p:nvPr>
            <p:ph idx="1"/>
          </p:nvPr>
        </p:nvSpPr>
        <p:spPr/>
        <p:txBody>
          <a:bodyPr/>
          <a:lstStyle/>
          <a:p>
            <a:r>
              <a:rPr lang="en-GB" dirty="0"/>
              <a:t>A lambda expression is an </a:t>
            </a:r>
            <a:r>
              <a:rPr lang="en-GB" dirty="0">
                <a:hlinkClick r:id="rId2"/>
              </a:rPr>
              <a:t>anonymous function</a:t>
            </a:r>
            <a:r>
              <a:rPr lang="en-GB" dirty="0"/>
              <a:t> that you can use to create </a:t>
            </a:r>
            <a:r>
              <a:rPr lang="en-GB" dirty="0">
                <a:hlinkClick r:id="rId3"/>
              </a:rPr>
              <a:t>delegates</a:t>
            </a:r>
            <a:r>
              <a:rPr lang="en-GB" dirty="0"/>
              <a:t> or </a:t>
            </a:r>
            <a:r>
              <a:rPr lang="en-GB" dirty="0">
                <a:hlinkClick r:id="rId4"/>
              </a:rPr>
              <a:t>expression tree</a:t>
            </a:r>
            <a:r>
              <a:rPr lang="en-GB" dirty="0"/>
              <a:t> types.</a:t>
            </a:r>
          </a:p>
          <a:p>
            <a:r>
              <a:rPr lang="en-GB" dirty="0"/>
              <a:t>By using lambda expressions, you can write local functions that can be passed as arguments or returned as the value of function calls. </a:t>
            </a:r>
          </a:p>
          <a:p>
            <a:r>
              <a:rPr lang="en-GB" dirty="0"/>
              <a:t>Lambda expressions are particularly helpful for writing LINQ query expressions.</a:t>
            </a:r>
          </a:p>
          <a:p>
            <a:r>
              <a:rPr lang="en-GB" dirty="0"/>
              <a:t>To create a lambda expression, you specify input parameters (if any) on the left side of the lambda operator </a:t>
            </a:r>
            <a:r>
              <a:rPr lang="en-GB" dirty="0">
                <a:hlinkClick r:id="rId5"/>
              </a:rPr>
              <a:t>=&gt;</a:t>
            </a:r>
            <a:r>
              <a:rPr lang="en-GB" dirty="0"/>
              <a:t>, and you put the expression or statement block on the other side. </a:t>
            </a:r>
            <a:br>
              <a:rPr lang="en-GB" dirty="0"/>
            </a:br>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https://docs.microsoft.com/en-us/dotnet/csharp/programming-guide/statements-expressions-operators/lambda-expressions</a:t>
            </a:r>
          </a:p>
        </p:txBody>
      </p:sp>
    </p:spTree>
    <p:extLst>
      <p:ext uri="{BB962C8B-B14F-4D97-AF65-F5344CB8AC3E}">
        <p14:creationId xmlns:p14="http://schemas.microsoft.com/office/powerpoint/2010/main" val="36021662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Lambda expressions</a:t>
            </a:r>
          </a:p>
        </p:txBody>
      </p:sp>
      <p:sp>
        <p:nvSpPr>
          <p:cNvPr id="3" name="Content Placeholder 2"/>
          <p:cNvSpPr>
            <a:spLocks noGrp="1"/>
          </p:cNvSpPr>
          <p:nvPr>
            <p:ph idx="1"/>
          </p:nvPr>
        </p:nvSpPr>
        <p:spPr/>
        <p:txBody>
          <a:bodyPr/>
          <a:lstStyle/>
          <a:p>
            <a:r>
              <a:rPr lang="en-GB" dirty="0"/>
              <a:t>For example, the lambda expression x =&gt; x * x specifies a parameter that’s named x and returns the value of x squared. You can assign this expression to a delegate type, as the following example shows:</a:t>
            </a:r>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https://docs.microsoft.com/en-us/dotnet/csharp/programming-guide/statements-expressions-operators/lambda-expressions</a:t>
            </a:r>
          </a:p>
        </p:txBody>
      </p:sp>
      <p:pic>
        <p:nvPicPr>
          <p:cNvPr id="7" name="Picture 6"/>
          <p:cNvPicPr>
            <a:picLocks noChangeAspect="1"/>
          </p:cNvPicPr>
          <p:nvPr/>
        </p:nvPicPr>
        <p:blipFill>
          <a:blip r:embed="rId2"/>
          <a:stretch>
            <a:fillRect/>
          </a:stretch>
        </p:blipFill>
        <p:spPr>
          <a:xfrm>
            <a:off x="1419197" y="3319049"/>
            <a:ext cx="2753109" cy="1228896"/>
          </a:xfrm>
          <a:prstGeom prst="rect">
            <a:avLst/>
          </a:prstGeom>
        </p:spPr>
      </p:pic>
    </p:spTree>
    <p:extLst>
      <p:ext uri="{BB962C8B-B14F-4D97-AF65-F5344CB8AC3E}">
        <p14:creationId xmlns:p14="http://schemas.microsoft.com/office/powerpoint/2010/main" val="5089443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Lambda expressions</a:t>
            </a:r>
          </a:p>
        </p:txBody>
      </p:sp>
      <p:sp>
        <p:nvSpPr>
          <p:cNvPr id="3" name="Content Placeholder 2"/>
          <p:cNvSpPr>
            <a:spLocks noGrp="1"/>
          </p:cNvSpPr>
          <p:nvPr>
            <p:ph idx="1"/>
          </p:nvPr>
        </p:nvSpPr>
        <p:spPr/>
        <p:txBody>
          <a:bodyPr/>
          <a:lstStyle/>
          <a:p>
            <a:r>
              <a:rPr lang="en-GB" dirty="0"/>
              <a:t>For example, the lambda expression x =&gt; x * x specifies a parameter that’s named x and returns the value of x squared. You can assign this expression to a delegate type, as the following example shows:</a:t>
            </a:r>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https://docs.microsoft.com/en-us/dotnet/csharp/programming-guide/statements-expressions-operators/lambda-expressions</a:t>
            </a:r>
          </a:p>
        </p:txBody>
      </p:sp>
      <p:pic>
        <p:nvPicPr>
          <p:cNvPr id="7" name="Picture 6"/>
          <p:cNvPicPr>
            <a:picLocks noChangeAspect="1"/>
          </p:cNvPicPr>
          <p:nvPr/>
        </p:nvPicPr>
        <p:blipFill>
          <a:blip r:embed="rId3"/>
          <a:stretch>
            <a:fillRect/>
          </a:stretch>
        </p:blipFill>
        <p:spPr>
          <a:xfrm>
            <a:off x="1419197" y="3319049"/>
            <a:ext cx="2753109" cy="1228896"/>
          </a:xfrm>
          <a:prstGeom prst="rect">
            <a:avLst/>
          </a:prstGeom>
        </p:spPr>
      </p:pic>
    </p:spTree>
    <p:extLst>
      <p:ext uri="{BB962C8B-B14F-4D97-AF65-F5344CB8AC3E}">
        <p14:creationId xmlns:p14="http://schemas.microsoft.com/office/powerpoint/2010/main" val="68022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375"/>
          </a:xfrm>
        </p:spPr>
        <p:txBody>
          <a:bodyPr/>
          <a:lstStyle/>
          <a:p>
            <a:r>
              <a:rPr lang="en-PH" dirty="0"/>
              <a:t>.NET Framework</a:t>
            </a:r>
          </a:p>
        </p:txBody>
      </p:sp>
      <p:pic>
        <p:nvPicPr>
          <p:cNvPr id="4" name="Picture 2" descr="File:DotNet.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2330" y="1323975"/>
            <a:ext cx="3947120" cy="5262828"/>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PH" dirty="0"/>
              <a:t>https://en.wikipedia.org/wiki/.NET_Framework</a:t>
            </a:r>
          </a:p>
        </p:txBody>
      </p:sp>
    </p:spTree>
    <p:extLst>
      <p:ext uri="{BB962C8B-B14F-4D97-AF65-F5344CB8AC3E}">
        <p14:creationId xmlns:p14="http://schemas.microsoft.com/office/powerpoint/2010/main" val="5959432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Expression Lambdas</a:t>
            </a:r>
          </a:p>
        </p:txBody>
      </p:sp>
      <p:sp>
        <p:nvSpPr>
          <p:cNvPr id="3" name="Content Placeholder 2"/>
          <p:cNvSpPr>
            <a:spLocks noGrp="1"/>
          </p:cNvSpPr>
          <p:nvPr>
            <p:ph idx="1"/>
          </p:nvPr>
        </p:nvSpPr>
        <p:spPr/>
        <p:txBody>
          <a:bodyPr/>
          <a:lstStyle/>
          <a:p>
            <a:r>
              <a:rPr lang="en-GB" dirty="0"/>
              <a:t>A lambda expression with an expression on the right side of the =&gt; operator is called an </a:t>
            </a:r>
            <a:r>
              <a:rPr lang="en-GB" i="1" dirty="0"/>
              <a:t>expression lambda</a:t>
            </a:r>
            <a:r>
              <a:rPr lang="en-GB" dirty="0"/>
              <a:t>. Expression lambdas are used extensively in the construction of </a:t>
            </a:r>
            <a:r>
              <a:rPr lang="en-GB" dirty="0">
                <a:hlinkClick r:id="rId2"/>
              </a:rPr>
              <a:t>Expression Trees</a:t>
            </a:r>
            <a:r>
              <a:rPr lang="en-GB" dirty="0"/>
              <a:t>. </a:t>
            </a:r>
          </a:p>
          <a:p>
            <a:r>
              <a:rPr lang="en-GB" dirty="0"/>
              <a:t>An expression lambda returns the result of the expression and takes the following basic form:</a:t>
            </a:r>
          </a:p>
          <a:p>
            <a:pPr marL="0" indent="0">
              <a:buNone/>
            </a:pPr>
            <a:br>
              <a:rPr lang="en-GB" dirty="0"/>
            </a:br>
            <a:endParaRPr lang="en-GB" dirty="0"/>
          </a:p>
          <a:p>
            <a:pPr marL="0" indent="0">
              <a:buNone/>
            </a:pP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3"/>
          <a:stretch>
            <a:fillRect/>
          </a:stretch>
        </p:blipFill>
        <p:spPr>
          <a:xfrm>
            <a:off x="1493439" y="3910448"/>
            <a:ext cx="2562583" cy="190527"/>
          </a:xfrm>
          <a:prstGeom prst="rect">
            <a:avLst/>
          </a:prstGeom>
        </p:spPr>
      </p:pic>
    </p:spTree>
    <p:extLst>
      <p:ext uri="{BB962C8B-B14F-4D97-AF65-F5344CB8AC3E}">
        <p14:creationId xmlns:p14="http://schemas.microsoft.com/office/powerpoint/2010/main" val="16282225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Expression Lambdas</a:t>
            </a:r>
          </a:p>
        </p:txBody>
      </p:sp>
      <p:sp>
        <p:nvSpPr>
          <p:cNvPr id="3" name="Content Placeholder 2"/>
          <p:cNvSpPr>
            <a:spLocks noGrp="1"/>
          </p:cNvSpPr>
          <p:nvPr>
            <p:ph idx="1"/>
          </p:nvPr>
        </p:nvSpPr>
        <p:spPr/>
        <p:txBody>
          <a:bodyPr/>
          <a:lstStyle/>
          <a:p>
            <a:r>
              <a:rPr lang="en-GB" dirty="0"/>
              <a:t>The parentheses are optional only if the lambda has one input parameter; otherwise they are required. </a:t>
            </a:r>
          </a:p>
          <a:p>
            <a:r>
              <a:rPr lang="en-GB" dirty="0"/>
              <a:t>Two or more input parameters are separated by commas enclosed in parentheses: </a:t>
            </a:r>
          </a:p>
          <a:p>
            <a:pPr marL="0" indent="0">
              <a:buNone/>
            </a:pPr>
            <a:endParaRPr lang="en-GB" dirty="0"/>
          </a:p>
          <a:p>
            <a:r>
              <a:rPr lang="en-GB" dirty="0"/>
              <a:t>Sometimes it is difficult or impossible for the compiler to infer the input types. When this occurs, you can specify the types explicitly as shown in the following exam</a:t>
            </a:r>
          </a:p>
          <a:p>
            <a:pPr marL="0" indent="0">
              <a:buNone/>
            </a:pPr>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1799308" y="3528098"/>
            <a:ext cx="1362265" cy="304843"/>
          </a:xfrm>
          <a:prstGeom prst="rect">
            <a:avLst/>
          </a:prstGeom>
        </p:spPr>
      </p:pic>
      <p:pic>
        <p:nvPicPr>
          <p:cNvPr id="7" name="Picture 6"/>
          <p:cNvPicPr>
            <a:picLocks noChangeAspect="1"/>
          </p:cNvPicPr>
          <p:nvPr/>
        </p:nvPicPr>
        <p:blipFill>
          <a:blip r:embed="rId3"/>
          <a:stretch>
            <a:fillRect/>
          </a:stretch>
        </p:blipFill>
        <p:spPr>
          <a:xfrm>
            <a:off x="1799308" y="5109950"/>
            <a:ext cx="2562583" cy="181000"/>
          </a:xfrm>
          <a:prstGeom prst="rect">
            <a:avLst/>
          </a:prstGeom>
        </p:spPr>
      </p:pic>
    </p:spTree>
    <p:extLst>
      <p:ext uri="{BB962C8B-B14F-4D97-AF65-F5344CB8AC3E}">
        <p14:creationId xmlns:p14="http://schemas.microsoft.com/office/powerpoint/2010/main" val="3202035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Expression Lambdas</a:t>
            </a:r>
          </a:p>
        </p:txBody>
      </p:sp>
      <p:sp>
        <p:nvSpPr>
          <p:cNvPr id="3" name="Content Placeholder 2"/>
          <p:cNvSpPr>
            <a:spLocks noGrp="1"/>
          </p:cNvSpPr>
          <p:nvPr>
            <p:ph idx="1"/>
          </p:nvPr>
        </p:nvSpPr>
        <p:spPr>
          <a:xfrm>
            <a:off x="677334" y="1450429"/>
            <a:ext cx="8596668" cy="4590934"/>
          </a:xfrm>
        </p:spPr>
        <p:txBody>
          <a:bodyPr/>
          <a:lstStyle/>
          <a:p>
            <a:r>
              <a:rPr lang="en-GB" dirty="0"/>
              <a:t>The parentheses are optional only if the lambda has one input parameter; otherwise they are required. </a:t>
            </a:r>
          </a:p>
          <a:p>
            <a:r>
              <a:rPr lang="en-GB" dirty="0"/>
              <a:t>Two or more input parameters are separated by commas enclosed in parentheses: </a:t>
            </a:r>
          </a:p>
          <a:p>
            <a:pPr marL="0" indent="0">
              <a:buNone/>
            </a:pPr>
            <a:endParaRPr lang="en-GB" dirty="0"/>
          </a:p>
          <a:p>
            <a:r>
              <a:rPr lang="en-GB" dirty="0"/>
              <a:t>Sometimes it is difficult or impossible for the compiler to infer the input types. When this occurs, you can specify the types explicitly as shown in the following exam</a:t>
            </a:r>
          </a:p>
          <a:p>
            <a:pPr marL="0" indent="0">
              <a:buNone/>
            </a:pPr>
            <a:endParaRPr lang="en-PH" dirty="0"/>
          </a:p>
          <a:p>
            <a:r>
              <a:rPr lang="en-GB" dirty="0"/>
              <a:t>Specify zero input parameters with empty parentheses: </a:t>
            </a:r>
          </a:p>
          <a:p>
            <a:pPr marL="0" indent="0">
              <a:buNone/>
            </a:pPr>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1799308" y="2865946"/>
            <a:ext cx="1362265" cy="304843"/>
          </a:xfrm>
          <a:prstGeom prst="rect">
            <a:avLst/>
          </a:prstGeom>
        </p:spPr>
      </p:pic>
      <p:pic>
        <p:nvPicPr>
          <p:cNvPr id="7" name="Picture 6"/>
          <p:cNvPicPr>
            <a:picLocks noChangeAspect="1"/>
          </p:cNvPicPr>
          <p:nvPr/>
        </p:nvPicPr>
        <p:blipFill>
          <a:blip r:embed="rId3"/>
          <a:stretch>
            <a:fillRect/>
          </a:stretch>
        </p:blipFill>
        <p:spPr>
          <a:xfrm>
            <a:off x="1725736" y="4292535"/>
            <a:ext cx="2562583" cy="181000"/>
          </a:xfrm>
          <a:prstGeom prst="rect">
            <a:avLst/>
          </a:prstGeom>
        </p:spPr>
      </p:pic>
      <p:pic>
        <p:nvPicPr>
          <p:cNvPr id="5" name="Picture 4"/>
          <p:cNvPicPr>
            <a:picLocks noChangeAspect="1"/>
          </p:cNvPicPr>
          <p:nvPr/>
        </p:nvPicPr>
        <p:blipFill>
          <a:blip r:embed="rId4"/>
          <a:stretch>
            <a:fillRect/>
          </a:stretch>
        </p:blipFill>
        <p:spPr>
          <a:xfrm>
            <a:off x="1799308" y="5204811"/>
            <a:ext cx="1467055" cy="219106"/>
          </a:xfrm>
          <a:prstGeom prst="rect">
            <a:avLst/>
          </a:prstGeom>
        </p:spPr>
      </p:pic>
    </p:spTree>
    <p:extLst>
      <p:ext uri="{BB962C8B-B14F-4D97-AF65-F5344CB8AC3E}">
        <p14:creationId xmlns:p14="http://schemas.microsoft.com/office/powerpoint/2010/main" val="12273586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Statement Lambdas</a:t>
            </a:r>
          </a:p>
        </p:txBody>
      </p:sp>
      <p:sp>
        <p:nvSpPr>
          <p:cNvPr id="3" name="Content Placeholder 2"/>
          <p:cNvSpPr>
            <a:spLocks noGrp="1"/>
          </p:cNvSpPr>
          <p:nvPr>
            <p:ph idx="1"/>
          </p:nvPr>
        </p:nvSpPr>
        <p:spPr/>
        <p:txBody>
          <a:bodyPr/>
          <a:lstStyle/>
          <a:p>
            <a:r>
              <a:rPr lang="en-GB" dirty="0"/>
              <a:t>A statement lambda resembles an expression lambda except that the statement(s) is enclosed in braces: </a:t>
            </a:r>
          </a:p>
          <a:p>
            <a:pPr marL="0" indent="0">
              <a:buNone/>
            </a:pPr>
            <a:endParaRPr lang="en-GB" b="1" dirty="0"/>
          </a:p>
          <a:p>
            <a:r>
              <a:rPr lang="en-GB" dirty="0"/>
              <a:t>The body of a statement lambda can consist of any number of statements; however, in practice there are typically no more than two or three.</a:t>
            </a: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1554847" y="2920054"/>
            <a:ext cx="2734057" cy="219106"/>
          </a:xfrm>
          <a:prstGeom prst="rect">
            <a:avLst/>
          </a:prstGeom>
        </p:spPr>
      </p:pic>
      <p:pic>
        <p:nvPicPr>
          <p:cNvPr id="6" name="Picture 5"/>
          <p:cNvPicPr>
            <a:picLocks noChangeAspect="1"/>
          </p:cNvPicPr>
          <p:nvPr/>
        </p:nvPicPr>
        <p:blipFill>
          <a:blip r:embed="rId3"/>
          <a:stretch>
            <a:fillRect/>
          </a:stretch>
        </p:blipFill>
        <p:spPr>
          <a:xfrm>
            <a:off x="1554847" y="4249058"/>
            <a:ext cx="3820058" cy="809738"/>
          </a:xfrm>
          <a:prstGeom prst="rect">
            <a:avLst/>
          </a:prstGeom>
        </p:spPr>
      </p:pic>
    </p:spTree>
    <p:extLst>
      <p:ext uri="{BB962C8B-B14F-4D97-AF65-F5344CB8AC3E}">
        <p14:creationId xmlns:p14="http://schemas.microsoft.com/office/powerpoint/2010/main" val="7946025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Statements </a:t>
            </a:r>
          </a:p>
        </p:txBody>
      </p:sp>
      <p:sp>
        <p:nvSpPr>
          <p:cNvPr id="3" name="Content Placeholder 2"/>
          <p:cNvSpPr>
            <a:spLocks noGrp="1"/>
          </p:cNvSpPr>
          <p:nvPr>
            <p:ph idx="1"/>
          </p:nvPr>
        </p:nvSpPr>
        <p:spPr/>
        <p:txBody>
          <a:bodyPr/>
          <a:lstStyle/>
          <a:p>
            <a:r>
              <a:rPr lang="en-GB" dirty="0"/>
              <a:t>The actions that a program takes are expressed in statements.</a:t>
            </a:r>
          </a:p>
          <a:p>
            <a:r>
              <a:rPr lang="en-GB" dirty="0"/>
              <a:t>Common actions include declaring variables, assigning values, calling methods, looping through collections, and branching to one or another block of code, depending on a given condition. </a:t>
            </a:r>
          </a:p>
          <a:p>
            <a:r>
              <a:rPr lang="en-GB" dirty="0"/>
              <a:t>The order in which statements are executed in a program is called the flow of control or flow of execution. </a:t>
            </a:r>
          </a:p>
          <a:p>
            <a:r>
              <a:rPr lang="en-GB" dirty="0"/>
              <a:t>The flow of control may vary every time that a program is run, depending on how the program reacts to input that it receives at run time.</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001587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Statements </a:t>
            </a:r>
          </a:p>
        </p:txBody>
      </p:sp>
      <p:sp>
        <p:nvSpPr>
          <p:cNvPr id="3" name="Content Placeholder 2"/>
          <p:cNvSpPr>
            <a:spLocks noGrp="1"/>
          </p:cNvSpPr>
          <p:nvPr>
            <p:ph idx="1"/>
          </p:nvPr>
        </p:nvSpPr>
        <p:spPr/>
        <p:txBody>
          <a:bodyPr/>
          <a:lstStyle/>
          <a:p>
            <a:r>
              <a:rPr lang="en-GB" dirty="0"/>
              <a:t>A statement can consist of a single line of code that ends in a semicolon, or a series of single-line statements in a block. </a:t>
            </a:r>
          </a:p>
          <a:p>
            <a:r>
              <a:rPr lang="en-GB" dirty="0"/>
              <a:t>A statement block is enclosed in {} brackets and can contain nested blocks. </a:t>
            </a:r>
          </a:p>
          <a:p>
            <a:r>
              <a:rPr lang="en-GB" dirty="0"/>
              <a:t>The following code shows two examples of single-line statements, and a multi-line statement block:</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927320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Statements </a:t>
            </a:r>
          </a:p>
        </p:txBody>
      </p:sp>
      <p:pic>
        <p:nvPicPr>
          <p:cNvPr id="5" name="Content Placeholder 4"/>
          <p:cNvPicPr>
            <a:picLocks noGrp="1" noChangeAspect="1"/>
          </p:cNvPicPr>
          <p:nvPr>
            <p:ph idx="1"/>
          </p:nvPr>
        </p:nvPicPr>
        <p:blipFill>
          <a:blip r:embed="rId3"/>
          <a:stretch>
            <a:fillRect/>
          </a:stretch>
        </p:blipFill>
        <p:spPr>
          <a:xfrm>
            <a:off x="2496075" y="1269999"/>
            <a:ext cx="4104422" cy="4594503"/>
          </a:xfrm>
          <a:prstGeom prst="rect">
            <a:avLst/>
          </a:prstGeom>
        </p:spPr>
      </p:pic>
      <p:sp>
        <p:nvSpPr>
          <p:cNvPr id="4" name="Footer Placeholder 3"/>
          <p:cNvSpPr>
            <a:spLocks noGrp="1"/>
          </p:cNvSpPr>
          <p:nvPr>
            <p:ph type="ftr" sz="quarter" idx="11"/>
          </p:nvPr>
        </p:nvSpPr>
        <p:spPr/>
        <p:txBody>
          <a:bodyPr/>
          <a:lstStyle/>
          <a:p>
            <a:r>
              <a:rPr lang="en-PH" dirty="0"/>
              <a:t>https://docs.microsoft.com/en-us/dotnet/csharp/programming-guide/statements-expressions-operators/statements</a:t>
            </a:r>
          </a:p>
        </p:txBody>
      </p:sp>
    </p:spTree>
    <p:extLst>
      <p:ext uri="{BB962C8B-B14F-4D97-AF65-F5344CB8AC3E}">
        <p14:creationId xmlns:p14="http://schemas.microsoft.com/office/powerpoint/2010/main" val="26543749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Types of Statements</a:t>
            </a:r>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https://docs.microsoft.com/en-us/dotnet/csharp/programming-guide/statements-expressions-operators/statements</a:t>
            </a:r>
          </a:p>
        </p:txBody>
      </p:sp>
      <p:sp>
        <p:nvSpPr>
          <p:cNvPr id="3" name="Content Placeholder 2"/>
          <p:cNvSpPr>
            <a:spLocks noGrp="1"/>
          </p:cNvSpPr>
          <p:nvPr>
            <p:ph idx="1"/>
          </p:nvPr>
        </p:nvSpPr>
        <p:spPr/>
        <p:txBody>
          <a:bodyPr/>
          <a:lstStyle/>
          <a:p>
            <a:pPr marL="0" indent="0">
              <a:buNone/>
            </a:pPr>
            <a:r>
              <a:rPr lang="en-GB" dirty="0"/>
              <a:t>The following table lists the various types of statements in C# and their associated keywords:</a:t>
            </a:r>
            <a:endParaRPr lang="en-PH" dirty="0"/>
          </a:p>
        </p:txBody>
      </p:sp>
    </p:spTree>
    <p:extLst>
      <p:ext uri="{BB962C8B-B14F-4D97-AF65-F5344CB8AC3E}">
        <p14:creationId xmlns:p14="http://schemas.microsoft.com/office/powerpoint/2010/main" val="37180225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Types of Statements</a:t>
            </a:r>
          </a:p>
        </p:txBody>
      </p:sp>
      <p:pic>
        <p:nvPicPr>
          <p:cNvPr id="5" name="Content Placeholder 4"/>
          <p:cNvPicPr>
            <a:picLocks noGrp="1" noChangeAspect="1"/>
          </p:cNvPicPr>
          <p:nvPr>
            <p:ph idx="1"/>
          </p:nvPr>
        </p:nvPicPr>
        <p:blipFill>
          <a:blip r:embed="rId2"/>
          <a:stretch>
            <a:fillRect/>
          </a:stretch>
        </p:blipFill>
        <p:spPr>
          <a:xfrm>
            <a:off x="880707" y="1435375"/>
            <a:ext cx="6829604" cy="5175856"/>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9356566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Types of Statements</a:t>
            </a:r>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2"/>
          <a:stretch>
            <a:fillRect/>
          </a:stretch>
        </p:blipFill>
        <p:spPr>
          <a:xfrm>
            <a:off x="787521" y="1270000"/>
            <a:ext cx="8198435" cy="4906871"/>
          </a:xfrm>
          <a:prstGeom prst="rect">
            <a:avLst/>
          </a:prstGeom>
        </p:spPr>
      </p:pic>
    </p:spTree>
    <p:extLst>
      <p:ext uri="{BB962C8B-B14F-4D97-AF65-F5344CB8AC3E}">
        <p14:creationId xmlns:p14="http://schemas.microsoft.com/office/powerpoint/2010/main" val="2935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321</TotalTime>
  <Words>9407</Words>
  <Application>Microsoft Office PowerPoint</Application>
  <PresentationFormat>Widescreen</PresentationFormat>
  <Paragraphs>1103</Paragraphs>
  <Slides>146</Slides>
  <Notes>74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146</vt:i4>
      </vt:variant>
    </vt:vector>
  </HeadingPairs>
  <TitlesOfParts>
    <vt:vector size="151" baseType="lpstr">
      <vt:lpstr>Arial</vt:lpstr>
      <vt:lpstr>Calibri</vt:lpstr>
      <vt:lpstr>Trebuchet MS</vt:lpstr>
      <vt:lpstr>Wingdings 3</vt:lpstr>
      <vt:lpstr>Facet</vt:lpstr>
      <vt:lpstr>C# Programming</vt:lpstr>
      <vt:lpstr>Lecturer </vt:lpstr>
      <vt:lpstr>Student </vt:lpstr>
      <vt:lpstr>Course Outline</vt:lpstr>
      <vt:lpstr>Introduction to .NET</vt:lpstr>
      <vt:lpstr>.NET Framework</vt:lpstr>
      <vt:lpstr>Release History</vt:lpstr>
      <vt:lpstr>.NET Architectural Components  </vt:lpstr>
      <vt:lpstr>.NET Framework</vt:lpstr>
      <vt:lpstr>.NET Framework Platform Architecture  </vt:lpstr>
      <vt:lpstr>Overview of the .NET Framework   </vt:lpstr>
      <vt:lpstr>.NET Framework</vt:lpstr>
      <vt:lpstr>.NET Framework Class Library  </vt:lpstr>
      <vt:lpstr>Installation</vt:lpstr>
      <vt:lpstr>Simple Windows Application</vt:lpstr>
      <vt:lpstr>Object-Oriented Programming in C#</vt:lpstr>
      <vt:lpstr>Predefined types</vt:lpstr>
      <vt:lpstr>Predefined types</vt:lpstr>
      <vt:lpstr>Predefined types</vt:lpstr>
      <vt:lpstr>Predefined types</vt:lpstr>
      <vt:lpstr>Predefined types</vt:lpstr>
      <vt:lpstr>Predefined types</vt:lpstr>
      <vt:lpstr>Predefined types</vt:lpstr>
      <vt:lpstr>Common Type System</vt:lpstr>
      <vt:lpstr>Types in .NET</vt:lpstr>
      <vt:lpstr>Classes  </vt:lpstr>
      <vt:lpstr>Class</vt:lpstr>
      <vt:lpstr>Structures </vt:lpstr>
      <vt:lpstr>Enumerations  </vt:lpstr>
      <vt:lpstr>Enumerations  </vt:lpstr>
      <vt:lpstr>Enumerations  </vt:lpstr>
      <vt:lpstr>Interfaces</vt:lpstr>
      <vt:lpstr>Interfaces</vt:lpstr>
      <vt:lpstr>Interfaces</vt:lpstr>
      <vt:lpstr>Delegates </vt:lpstr>
      <vt:lpstr>Delegates</vt:lpstr>
      <vt:lpstr>Type Definitions</vt:lpstr>
      <vt:lpstr>Attributes</vt:lpstr>
      <vt:lpstr>Type Names</vt:lpstr>
      <vt:lpstr>Base Types and Interfaces</vt:lpstr>
      <vt:lpstr>Type Members  </vt:lpstr>
      <vt:lpstr>Fields</vt:lpstr>
      <vt:lpstr>Fields</vt:lpstr>
      <vt:lpstr>Fields</vt:lpstr>
      <vt:lpstr>Properties</vt:lpstr>
      <vt:lpstr>Properties</vt:lpstr>
      <vt:lpstr>Methods</vt:lpstr>
      <vt:lpstr>Constructors</vt:lpstr>
      <vt:lpstr>Events</vt:lpstr>
      <vt:lpstr>Events</vt:lpstr>
      <vt:lpstr>Nested Types</vt:lpstr>
      <vt:lpstr>Nested Types</vt:lpstr>
      <vt:lpstr>Characteristics of Type Members</vt:lpstr>
      <vt:lpstr>Overloading</vt:lpstr>
      <vt:lpstr>Inheriting, Overriding, and Hiding Members</vt:lpstr>
      <vt:lpstr>Expressions </vt:lpstr>
      <vt:lpstr>Expressions</vt:lpstr>
      <vt:lpstr>Expression values</vt:lpstr>
      <vt:lpstr>Overflows</vt:lpstr>
      <vt:lpstr>Overflows</vt:lpstr>
      <vt:lpstr>Explicit Numeric Conversions Table</vt:lpstr>
      <vt:lpstr>Operator</vt:lpstr>
      <vt:lpstr>Operator</vt:lpstr>
      <vt:lpstr>Operator precedence and associativity</vt:lpstr>
      <vt:lpstr>Operators, Evaluation, and Operator Precedence  </vt:lpstr>
      <vt:lpstr>Operator Precedence </vt:lpstr>
      <vt:lpstr>Operator Precedence</vt:lpstr>
      <vt:lpstr>Operator Precedence</vt:lpstr>
      <vt:lpstr>Operator Precedence</vt:lpstr>
      <vt:lpstr>Operator Precedence</vt:lpstr>
      <vt:lpstr>Operator Precedence</vt:lpstr>
      <vt:lpstr>Associativity</vt:lpstr>
      <vt:lpstr>Associativity</vt:lpstr>
      <vt:lpstr>Associativity</vt:lpstr>
      <vt:lpstr>Associativity</vt:lpstr>
      <vt:lpstr>Adding Parentheses</vt:lpstr>
      <vt:lpstr>Adding Parentheses</vt:lpstr>
      <vt:lpstr>Operator Overloading</vt:lpstr>
      <vt:lpstr>Literals and simple names</vt:lpstr>
      <vt:lpstr>Invocation expressions  </vt:lpstr>
      <vt:lpstr>Query expressions  </vt:lpstr>
      <vt:lpstr>Query expressions  </vt:lpstr>
      <vt:lpstr>Query expression overview</vt:lpstr>
      <vt:lpstr>Query expression overview</vt:lpstr>
      <vt:lpstr>Query expression overview</vt:lpstr>
      <vt:lpstr>Query expressions  </vt:lpstr>
      <vt:lpstr>Lambda expressions</vt:lpstr>
      <vt:lpstr>Lambda expressions</vt:lpstr>
      <vt:lpstr>Lambda expressions</vt:lpstr>
      <vt:lpstr>Expression Lambdas</vt:lpstr>
      <vt:lpstr>Expression Lambdas</vt:lpstr>
      <vt:lpstr>Expression Lambdas</vt:lpstr>
      <vt:lpstr>Statement Lambdas</vt:lpstr>
      <vt:lpstr>Statements </vt:lpstr>
      <vt:lpstr>Statements </vt:lpstr>
      <vt:lpstr>Statements </vt:lpstr>
      <vt:lpstr>Types of Statements</vt:lpstr>
      <vt:lpstr>Types of Statements</vt:lpstr>
      <vt:lpstr>Types of Statements</vt:lpstr>
      <vt:lpstr>Types of Statements</vt:lpstr>
      <vt:lpstr>Statement Keywords</vt:lpstr>
      <vt:lpstr>Embedded Statements</vt:lpstr>
      <vt:lpstr>Embedded Statements</vt:lpstr>
      <vt:lpstr>Embedded Statements</vt:lpstr>
      <vt:lpstr>Nested Statement Blocks</vt:lpstr>
      <vt:lpstr>Unreachable Statements</vt:lpstr>
      <vt:lpstr>Unreachable Statements</vt:lpstr>
      <vt:lpstr>Expression-bodied members</vt:lpstr>
      <vt:lpstr>Expression-bodied members</vt:lpstr>
      <vt:lpstr>Methods  </vt:lpstr>
      <vt:lpstr>Methods  </vt:lpstr>
      <vt:lpstr>Constructors    </vt:lpstr>
      <vt:lpstr>Constructors    </vt:lpstr>
      <vt:lpstr>Finalizers</vt:lpstr>
      <vt:lpstr>Property get / set statements</vt:lpstr>
      <vt:lpstr>Property get / set statements</vt:lpstr>
      <vt:lpstr>Indexers</vt:lpstr>
      <vt:lpstr>Indexers</vt:lpstr>
      <vt:lpstr>Selection Statements</vt:lpstr>
      <vt:lpstr>if-else</vt:lpstr>
      <vt:lpstr>if-else</vt:lpstr>
      <vt:lpstr>if-else</vt:lpstr>
      <vt:lpstr>if-else</vt:lpstr>
      <vt:lpstr>if-else</vt:lpstr>
      <vt:lpstr>if-else</vt:lpstr>
      <vt:lpstr>switch </vt:lpstr>
      <vt:lpstr>switch </vt:lpstr>
      <vt:lpstr>switch </vt:lpstr>
      <vt:lpstr>switch </vt:lpstr>
      <vt:lpstr>switch </vt:lpstr>
      <vt:lpstr>switch </vt:lpstr>
      <vt:lpstr>Iteration Statements </vt:lpstr>
      <vt:lpstr>do </vt:lpstr>
      <vt:lpstr>do </vt:lpstr>
      <vt:lpstr>for  </vt:lpstr>
      <vt:lpstr>for  </vt:lpstr>
      <vt:lpstr>for  </vt:lpstr>
      <vt:lpstr>for  </vt:lpstr>
      <vt:lpstr>foreach, in    </vt:lpstr>
      <vt:lpstr>foreach, in    </vt:lpstr>
      <vt:lpstr>foreach, in </vt:lpstr>
      <vt:lpstr>while </vt:lpstr>
      <vt:lpstr>while </vt:lpstr>
      <vt:lpstr>Assignment 1 </vt:lpstr>
      <vt:lpstr>Assignment 1 </vt:lpstr>
      <vt:lpstr>Format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dc:title>
  <dc:creator>Jordan Balintac</dc:creator>
  <cp:lastModifiedBy>Jordan Balintac</cp:lastModifiedBy>
  <cp:revision>45</cp:revision>
  <dcterms:created xsi:type="dcterms:W3CDTF">2017-07-02T08:01:25Z</dcterms:created>
  <dcterms:modified xsi:type="dcterms:W3CDTF">2017-07-02T13:47:27Z</dcterms:modified>
</cp:coreProperties>
</file>