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jpeg" ContentType="image/jpeg"/>
  <Override PartName="/ppt/media/image13.png" ContentType="image/png"/>
  <Override PartName="/ppt/media/image8.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6.png" ContentType="image/png"/>
  <Override PartName="/ppt/media/image11.png" ContentType="image/png"/>
  <Override PartName="/ppt/media/image7.png" ContentType="image/png"/>
  <Override PartName="/ppt/media/image12.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81"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82"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3"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CA835A93-EF7D-4099-AF17-91E740704A8F}"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381240" y="685800"/>
            <a:ext cx="6095880" cy="3428640"/>
          </a:xfrm>
          <a:prstGeom prst="rect">
            <a:avLst/>
          </a:prstGeom>
          <a:ln w="0">
            <a:noFill/>
          </a:ln>
        </p:spPr>
      </p:sp>
      <p:sp>
        <p:nvSpPr>
          <p:cNvPr id="143"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chemeClr val="dk1"/>
                </a:solidFill>
                <a:latin typeface="Arial"/>
              </a:rPr>
              <a:t>We welcome everyone and especially our CEO to today's presentation. As you all know our company is looking to expand into the brazilian market with Magist as a connecting partner. Today we will show you that this strategy provides chances but also high risks that need to be considered</a:t>
            </a:r>
            <a:endParaRPr b="0" lang="en-GB" sz="1100" spc="-1" strike="noStrike">
              <a:solidFill>
                <a:srgbClr val="000000"/>
              </a:solidFill>
              <a:latin typeface="Arial"/>
            </a:endParaRPr>
          </a:p>
          <a:p>
            <a:pPr indent="0">
              <a:lnSpc>
                <a:spcPct val="100000"/>
              </a:lnSpc>
              <a:buNone/>
              <a:tabLst>
                <a:tab algn="l" pos="0"/>
              </a:tabLst>
            </a:pPr>
            <a:endParaRPr b="0" lang="en-GB" sz="11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381240" y="685800"/>
            <a:ext cx="6095520" cy="3428640"/>
          </a:xfrm>
          <a:prstGeom prst="rect">
            <a:avLst/>
          </a:prstGeom>
          <a:ln w="0">
            <a:noFill/>
          </a:ln>
        </p:spPr>
      </p:sp>
      <p:sp>
        <p:nvSpPr>
          <p:cNvPr id="15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rgbClr val="000000"/>
                </a:solidFill>
                <a:latin typeface="Arial"/>
              </a:rPr>
              <a:t>In conclusion we think that Magist is a reliable partner for us in the Brazilian market in terms of growth and delivery, however the strategy comes with some risks due to the low customer base for high-value tech products. Alternative ways to go forward would be negotiating a shorter contract to have a test phase</a:t>
            </a:r>
            <a:endParaRPr b="0" lang="en-GB" sz="11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381240" y="685800"/>
            <a:ext cx="6095520" cy="3428640"/>
          </a:xfrm>
          <a:prstGeom prst="rect">
            <a:avLst/>
          </a:prstGeom>
          <a:ln w="0">
            <a:noFill/>
          </a:ln>
        </p:spPr>
      </p:sp>
      <p:sp>
        <p:nvSpPr>
          <p:cNvPr id="161"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rgbClr val="000000"/>
                </a:solidFill>
                <a:latin typeface="Arial"/>
              </a:rPr>
              <a:t>Furthermore, sales numbers in the tech sector were fluctuating, annual growth was observed but not as prominent (steep decline in Q2 2018)</a:t>
            </a:r>
            <a:endParaRPr b="0" lang="en-GB" sz="11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381240" y="685800"/>
            <a:ext cx="6095520" cy="3428640"/>
          </a:xfrm>
          <a:prstGeom prst="rect">
            <a:avLst/>
          </a:prstGeom>
          <a:ln w="0">
            <a:noFill/>
          </a:ln>
        </p:spPr>
      </p:sp>
      <p:sp>
        <p:nvSpPr>
          <p:cNvPr id="14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endParaRPr b="0" lang="en-GB" sz="1100" spc="-1" strike="noStrike">
              <a:solidFill>
                <a:srgbClr val="000000"/>
              </a:solidFill>
              <a:latin typeface="Arial"/>
            </a:endParaRPr>
          </a:p>
          <a:p>
            <a:pPr indent="0">
              <a:lnSpc>
                <a:spcPct val="100000"/>
              </a:lnSpc>
              <a:buNone/>
              <a:tabLst>
                <a:tab algn="l" pos="0"/>
              </a:tabLst>
            </a:pPr>
            <a:r>
              <a:rPr b="0" lang="de" sz="1100" spc="-1" strike="noStrike">
                <a:solidFill>
                  <a:srgbClr val="000000"/>
                </a:solidFill>
                <a:latin typeface="Arial"/>
              </a:rPr>
              <a:t>Our analysis and recommendation is based on those company's core values.</a:t>
            </a:r>
            <a:endParaRPr b="0" lang="en-GB" sz="1100" spc="-1" strike="noStrike">
              <a:solidFill>
                <a:srgbClr val="000000"/>
              </a:solidFill>
              <a:latin typeface="Arial"/>
            </a:endParaRPr>
          </a:p>
          <a:p>
            <a:pPr indent="0">
              <a:lnSpc>
                <a:spcPct val="100000"/>
              </a:lnSpc>
              <a:buNone/>
              <a:tabLst>
                <a:tab algn="l" pos="0"/>
              </a:tabLst>
            </a:pPr>
            <a:endParaRPr b="0" lang="en-GB" sz="1100" spc="-1" strike="noStrike">
              <a:solidFill>
                <a:srgbClr val="000000"/>
              </a:solidFill>
              <a:latin typeface="Arial"/>
            </a:endParaRPr>
          </a:p>
          <a:p>
            <a:pPr indent="0">
              <a:lnSpc>
                <a:spcPct val="100000"/>
              </a:lnSpc>
              <a:buNone/>
              <a:tabLst>
                <a:tab algn="l" pos="0"/>
              </a:tabLst>
            </a:pPr>
            <a:endParaRPr b="0" lang="en-GB" sz="11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381240" y="685800"/>
            <a:ext cx="6095520" cy="3428640"/>
          </a:xfrm>
          <a:prstGeom prst="rect">
            <a:avLst/>
          </a:prstGeom>
          <a:ln w="0">
            <a:noFill/>
          </a:ln>
        </p:spPr>
      </p:sp>
      <p:sp>
        <p:nvSpPr>
          <p:cNvPr id="147"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rgbClr val="000000"/>
                </a:solidFill>
                <a:latin typeface="Arial"/>
              </a:rPr>
              <a:t>But is Magist a reliable partner for us? As you can see the overall sales increased strongly in 2017, suggesting a platform growth. </a:t>
            </a:r>
            <a:endParaRPr b="0" lang="en-GB" sz="1100" spc="-1" strike="noStrike">
              <a:solidFill>
                <a:srgbClr val="000000"/>
              </a:solidFill>
              <a:latin typeface="Arial"/>
            </a:endParaRPr>
          </a:p>
          <a:p>
            <a:pPr indent="0">
              <a:lnSpc>
                <a:spcPct val="100000"/>
              </a:lnSpc>
              <a:buNone/>
              <a:tabLst>
                <a:tab algn="l" pos="0"/>
              </a:tabLst>
            </a:pPr>
            <a:endParaRPr b="0" lang="en-GB" sz="1100" spc="-1" strike="noStrike">
              <a:solidFill>
                <a:srgbClr val="000000"/>
              </a:solidFill>
              <a:latin typeface="Arial"/>
            </a:endParaRPr>
          </a:p>
          <a:p>
            <a:pPr indent="0">
              <a:lnSpc>
                <a:spcPct val="100000"/>
              </a:lnSpc>
              <a:buNone/>
              <a:tabLst>
                <a:tab algn="l" pos="0"/>
              </a:tabLst>
            </a:pPr>
            <a:r>
              <a:rPr b="0" lang="de" sz="1100" spc="-1" strike="noStrike">
                <a:solidFill>
                  <a:srgbClr val="000000"/>
                </a:solidFill>
                <a:latin typeface="Arial"/>
              </a:rPr>
              <a:t>While sales in 2018 did not increase as of yet, the data do not include the important last quarter including the christmas time</a:t>
            </a:r>
            <a:endParaRPr b="0" lang="en-GB" sz="11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381240" y="685800"/>
            <a:ext cx="6095520" cy="3428640"/>
          </a:xfrm>
          <a:prstGeom prst="rect">
            <a:avLst/>
          </a:prstGeom>
          <a:ln w="0">
            <a:noFill/>
          </a:ln>
        </p:spPr>
      </p:sp>
      <p:sp>
        <p:nvSpPr>
          <p:cNvPr id="14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rgbClr val="000000"/>
                </a:solidFill>
                <a:latin typeface="Arial"/>
              </a:rPr>
              <a:t>As our core value is a timely and reliable delivery, we analysed Magist’s average delivery times. While they vary considerably between hot-spot and remote states, they are within the industries standard for Brazil</a:t>
            </a:r>
            <a:endParaRPr b="0" lang="en-GB" sz="11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81240" y="685800"/>
            <a:ext cx="6095520" cy="3428640"/>
          </a:xfrm>
          <a:prstGeom prst="rect">
            <a:avLst/>
          </a:prstGeom>
          <a:ln w="0">
            <a:noFill/>
          </a:ln>
        </p:spPr>
      </p:sp>
      <p:sp>
        <p:nvSpPr>
          <p:cNvPr id="151"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rgbClr val="000000"/>
                </a:solidFill>
                <a:latin typeface="Arial"/>
              </a:rPr>
              <a:t>The platform has high customer review in all sectors and their response times to requests ar very fast in general - 85% of review were answered within three days and 55% even within a day</a:t>
            </a:r>
            <a:endParaRPr b="0" lang="en-GB" sz="11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381240" y="685800"/>
            <a:ext cx="6095520" cy="3428640"/>
          </a:xfrm>
          <a:prstGeom prst="rect">
            <a:avLst/>
          </a:prstGeom>
          <a:ln w="0">
            <a:noFill/>
          </a:ln>
        </p:spPr>
      </p:sp>
      <p:sp>
        <p:nvSpPr>
          <p:cNvPr id="153"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rgbClr val="000000"/>
                </a:solidFill>
                <a:latin typeface="Arial"/>
              </a:rPr>
              <a:t>But let us now specifically look at the tech-sector of Magist’s wide product range:</a:t>
            </a:r>
            <a:endParaRPr b="0" lang="en-GB" sz="1100" spc="-1" strike="noStrike">
              <a:solidFill>
                <a:srgbClr val="000000"/>
              </a:solidFill>
              <a:latin typeface="Arial"/>
            </a:endParaRPr>
          </a:p>
          <a:p>
            <a:pPr indent="0">
              <a:lnSpc>
                <a:spcPct val="100000"/>
              </a:lnSpc>
              <a:buNone/>
              <a:tabLst>
                <a:tab algn="l" pos="0"/>
              </a:tabLst>
            </a:pPr>
            <a:r>
              <a:rPr b="0" lang="de" sz="1100" spc="-1" strike="noStrike">
                <a:solidFill>
                  <a:srgbClr val="000000"/>
                </a:solidFill>
                <a:latin typeface="Arial"/>
              </a:rPr>
              <a:t>We can see that tech products made around 14 % of all sales and are not Magist’s core business</a:t>
            </a:r>
            <a:endParaRPr b="0" lang="en-GB" sz="11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381240" y="685800"/>
            <a:ext cx="6095520" cy="3428640"/>
          </a:xfrm>
          <a:prstGeom prst="rect">
            <a:avLst/>
          </a:prstGeom>
          <a:ln w="0">
            <a:noFill/>
          </a:ln>
        </p:spPr>
      </p:sp>
      <p:sp>
        <p:nvSpPr>
          <p:cNvPr id="15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rgbClr val="000000"/>
                </a:solidFill>
                <a:latin typeface="Arial"/>
              </a:rPr>
              <a:t>There is a number of tech sellers on the platform however the monthly sales volume per seller is very low on average. Even the highest individual sales numbers ranged only between 50 and 200 sales</a:t>
            </a:r>
            <a:endParaRPr b="0" lang="en-GB" sz="11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381240" y="685800"/>
            <a:ext cx="6095520" cy="3428640"/>
          </a:xfrm>
          <a:prstGeom prst="rect">
            <a:avLst/>
          </a:prstGeom>
          <a:ln w="0">
            <a:noFill/>
          </a:ln>
        </p:spPr>
      </p:sp>
      <p:sp>
        <p:nvSpPr>
          <p:cNvPr id="157"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de" sz="1100" spc="-1" strike="noStrike">
                <a:solidFill>
                  <a:srgbClr val="000000"/>
                </a:solidFill>
                <a:latin typeface="Arial"/>
              </a:rPr>
              <a:t>Even more prominent: sales numbers in the higher price segments, which are Eniacs core business, are very low compared to the lower-priced products</a:t>
            </a:r>
            <a:endParaRPr b="0" lang="en-GB"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E6FACE5-5C12-46C1-A453-0352E7FC85A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sldNum" idx="1"/>
          </p:nvPr>
        </p:nvSpPr>
        <p:spPr/>
        <p:txBody>
          <a:bodyPr/>
          <a:p>
            <a:fld id="{B167B4C6-ECEB-4649-9BFB-8630F437A132}"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 name="PlaceHolder 6"/>
          <p:cNvSpPr>
            <a:spLocks noGrp="1"/>
          </p:cNvSpPr>
          <p:nvPr>
            <p:ph type="sldNum" idx="1"/>
          </p:nvPr>
        </p:nvSpPr>
        <p:spPr/>
        <p:txBody>
          <a:bodyPr/>
          <a:p>
            <a:fld id="{6C1406C8-7FD2-47F3-8E64-F203E4A501D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 name="PlaceHolder 8"/>
          <p:cNvSpPr>
            <a:spLocks noGrp="1"/>
          </p:cNvSpPr>
          <p:nvPr>
            <p:ph type="sldNum" idx="1"/>
          </p:nvPr>
        </p:nvSpPr>
        <p:spPr/>
        <p:txBody>
          <a:bodyPr/>
          <a:p>
            <a:fld id="{CD6EC066-DD09-4644-918D-82EFD97C4342}"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A9044F32-E6CD-486F-B424-C777090F996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sldNum" idx="2"/>
          </p:nvPr>
        </p:nvSpPr>
        <p:spPr/>
        <p:txBody>
          <a:bodyPr/>
          <a:p>
            <a:fld id="{77C2A888-7216-4E6F-9397-48161C35C63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 name="PlaceHolder 3"/>
          <p:cNvSpPr>
            <a:spLocks noGrp="1"/>
          </p:cNvSpPr>
          <p:nvPr>
            <p:ph type="sldNum" idx="2"/>
          </p:nvPr>
        </p:nvSpPr>
        <p:spPr/>
        <p:txBody>
          <a:bodyPr/>
          <a:p>
            <a:fld id="{646FB5F0-D2F9-4D89-9A4F-7011A4BA33F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sldNum" idx="2"/>
          </p:nvPr>
        </p:nvSpPr>
        <p:spPr/>
        <p:txBody>
          <a:bodyPr/>
          <a:p>
            <a:fld id="{73DD3ADA-A6A0-4456-97AF-2523EA852D65}"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 name="PlaceHolder 2"/>
          <p:cNvSpPr>
            <a:spLocks noGrp="1"/>
          </p:cNvSpPr>
          <p:nvPr>
            <p:ph type="sldNum" idx="2"/>
          </p:nvPr>
        </p:nvSpPr>
        <p:spPr/>
        <p:txBody>
          <a:bodyPr/>
          <a:p>
            <a:fld id="{01AB5344-AC2B-4E72-8B4F-6041108E64A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sldNum" idx="2"/>
          </p:nvPr>
        </p:nvSpPr>
        <p:spPr/>
        <p:txBody>
          <a:bodyPr/>
          <a:p>
            <a:fld id="{0DF2C4C5-84E5-457A-AFAD-04C2CC662F3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sldNum" idx="2"/>
          </p:nvPr>
        </p:nvSpPr>
        <p:spPr/>
        <p:txBody>
          <a:bodyPr/>
          <a:p>
            <a:fld id="{06C8E429-F539-427C-AD80-FF19A0F0702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sldNum" idx="1"/>
          </p:nvPr>
        </p:nvSpPr>
        <p:spPr/>
        <p:txBody>
          <a:bodyPr/>
          <a:p>
            <a:fld id="{0B8CC267-9AC0-4A1D-A142-7090CAA3603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sldNum" idx="2"/>
          </p:nvPr>
        </p:nvSpPr>
        <p:spPr/>
        <p:txBody>
          <a:bodyPr/>
          <a:p>
            <a:fld id="{996FC34C-EC51-4D0B-B2F3-9ADB31F09441}"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sldNum" idx="2"/>
          </p:nvPr>
        </p:nvSpPr>
        <p:spPr/>
        <p:txBody>
          <a:bodyPr/>
          <a:p>
            <a:fld id="{32549B94-1430-4F88-A526-D9B59C011188}"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sldNum" idx="2"/>
          </p:nvPr>
        </p:nvSpPr>
        <p:spPr/>
        <p:txBody>
          <a:bodyPr/>
          <a:p>
            <a:fld id="{7863E3CC-ED24-4231-8AED-E7B3CA06F5E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 name="PlaceHolder 6"/>
          <p:cNvSpPr>
            <a:spLocks noGrp="1"/>
          </p:cNvSpPr>
          <p:nvPr>
            <p:ph type="sldNum" idx="2"/>
          </p:nvPr>
        </p:nvSpPr>
        <p:spPr/>
        <p:txBody>
          <a:bodyPr/>
          <a:p>
            <a:fld id="{6419B43A-5758-4304-9571-E29B6D1BE9B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 name="PlaceHolder 8"/>
          <p:cNvSpPr>
            <a:spLocks noGrp="1"/>
          </p:cNvSpPr>
          <p:nvPr>
            <p:ph type="sldNum" idx="2"/>
          </p:nvPr>
        </p:nvSpPr>
        <p:spPr/>
        <p:txBody>
          <a:bodyPr/>
          <a:p>
            <a:fld id="{D7CE195A-8C7D-4EB5-91A7-D3BA6CE39D2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 name="PlaceHolder 3"/>
          <p:cNvSpPr>
            <a:spLocks noGrp="1"/>
          </p:cNvSpPr>
          <p:nvPr>
            <p:ph type="sldNum" idx="1"/>
          </p:nvPr>
        </p:nvSpPr>
        <p:spPr/>
        <p:txBody>
          <a:bodyPr/>
          <a:p>
            <a:fld id="{FF074C3D-27DA-427D-83E2-90729086E8B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sldNum" idx="1"/>
          </p:nvPr>
        </p:nvSpPr>
        <p:spPr/>
        <p:txBody>
          <a:bodyPr/>
          <a:p>
            <a:fld id="{E0DBA0B7-EBBC-4BFC-9408-23409D13FFB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 name="PlaceHolder 2"/>
          <p:cNvSpPr>
            <a:spLocks noGrp="1"/>
          </p:cNvSpPr>
          <p:nvPr>
            <p:ph type="sldNum" idx="1"/>
          </p:nvPr>
        </p:nvSpPr>
        <p:spPr/>
        <p:txBody>
          <a:bodyPr/>
          <a:p>
            <a:fld id="{D5955580-5C80-4906-AAA5-968CB86A596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sldNum" idx="1"/>
          </p:nvPr>
        </p:nvSpPr>
        <p:spPr/>
        <p:txBody>
          <a:bodyPr/>
          <a:p>
            <a:fld id="{59F9FFBF-DF61-4F3B-BDFC-F606269983C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609D0F2E-152A-4FA5-B8E8-95E16FD052C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19EB8DB7-0ABA-4538-947B-EE63946C276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9F1CB6A1-9FB0-46BE-AB8A-F2DA8EEF2E0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r>
              <a:rPr b="0" lang="en-GB" sz="5200" spc="-1" strike="noStrike">
                <a:solidFill>
                  <a:srgbClr val="000000"/>
                </a:solidFill>
                <a:latin typeface="Arial"/>
              </a:rPr>
              <a:t>Click to edit the title text format</a:t>
            </a:r>
            <a:endParaRPr b="0" lang="en-GB"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de" sz="1000" spc="-1" strike="noStrike">
                <a:solidFill>
                  <a:schemeClr val="dk2"/>
                </a:solidFill>
                <a:latin typeface="Arial"/>
                <a:ea typeface="Arial"/>
              </a:defRPr>
            </a:lvl1pPr>
          </a:lstStyle>
          <a:p>
            <a:pPr indent="0" algn="r">
              <a:lnSpc>
                <a:spcPct val="100000"/>
              </a:lnSpc>
              <a:buNone/>
              <a:tabLst>
                <a:tab algn="l" pos="0"/>
              </a:tabLst>
            </a:pPr>
            <a:fld id="{DB1A098A-26B6-4C6E-8B84-13FFF5B37B4B}" type="slidenum">
              <a:rPr b="0" lang="de"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3000"/>
          </a:bodyPr>
          <a:p>
            <a:pPr indent="0">
              <a:buNone/>
            </a:pPr>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de" sz="1000" spc="-1" strike="noStrike">
                <a:solidFill>
                  <a:schemeClr val="dk2"/>
                </a:solidFill>
                <a:latin typeface="Arial"/>
                <a:ea typeface="Arial"/>
              </a:defRPr>
            </a:lvl1pPr>
          </a:lstStyle>
          <a:p>
            <a:pPr indent="0" algn="r">
              <a:lnSpc>
                <a:spcPct val="100000"/>
              </a:lnSpc>
              <a:buNone/>
              <a:tabLst>
                <a:tab algn="l" pos="0"/>
              </a:tabLst>
            </a:pPr>
            <a:fld id="{71358BD2-3218-4BB8-BE30-D487B77D45A1}" type="slidenum">
              <a:rPr b="0" lang="de" sz="1000" spc="-1" strike="noStrike">
                <a:solidFill>
                  <a:schemeClr val="dk2"/>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5.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4.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5.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Google Shape;54;p13" descr=""/>
          <p:cNvPicPr/>
          <p:nvPr/>
        </p:nvPicPr>
        <p:blipFill>
          <a:blip r:embed="rId1">
            <a:alphaModFix amt="25000"/>
          </a:blip>
          <a:stretch/>
        </p:blipFill>
        <p:spPr>
          <a:xfrm>
            <a:off x="0" y="1567800"/>
            <a:ext cx="9143640" cy="4800240"/>
          </a:xfrm>
          <a:prstGeom prst="rect">
            <a:avLst/>
          </a:prstGeom>
          <a:ln w="0">
            <a:noFill/>
          </a:ln>
        </p:spPr>
      </p:pic>
      <p:sp>
        <p:nvSpPr>
          <p:cNvPr id="85" name="PlaceHolder 1"/>
          <p:cNvSpPr>
            <a:spLocks noGrp="1"/>
          </p:cNvSpPr>
          <p:nvPr>
            <p:ph type="subTitle"/>
          </p:nvPr>
        </p:nvSpPr>
        <p:spPr>
          <a:xfrm>
            <a:off x="343800" y="238680"/>
            <a:ext cx="8520120" cy="792360"/>
          </a:xfrm>
          <a:prstGeom prst="rect">
            <a:avLst/>
          </a:prstGeom>
          <a:noFill/>
          <a:ln w="0">
            <a:noFill/>
          </a:ln>
        </p:spPr>
        <p:txBody>
          <a:bodyPr tIns="91440" bIns="91440" anchor="t">
            <a:noAutofit/>
          </a:bodyPr>
          <a:p>
            <a:pPr algn="ctr">
              <a:lnSpc>
                <a:spcPct val="100000"/>
              </a:lnSpc>
              <a:tabLst>
                <a:tab algn="l" pos="0"/>
              </a:tabLst>
            </a:pPr>
            <a:r>
              <a:rPr b="0" lang="de" sz="3790" spc="-1" strike="noStrike">
                <a:solidFill>
                  <a:schemeClr val="dk1"/>
                </a:solidFill>
                <a:latin typeface="Arial"/>
                <a:ea typeface="Arial"/>
              </a:rPr>
              <a:t>Magist: A reliable partner to explore the Brazilian market</a:t>
            </a:r>
            <a:endParaRPr b="0" lang="en-GB" sz="37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311760" y="619200"/>
            <a:ext cx="8520120" cy="3416040"/>
          </a:xfrm>
          <a:prstGeom prst="rect">
            <a:avLst/>
          </a:prstGeom>
          <a:noFill/>
          <a:ln w="0">
            <a:noFill/>
          </a:ln>
        </p:spPr>
        <p:txBody>
          <a:bodyPr tIns="91440" bIns="91440" anchor="t">
            <a:noAutofit/>
          </a:bodyPr>
          <a:p>
            <a:pPr indent="0" algn="ctr">
              <a:lnSpc>
                <a:spcPct val="115000"/>
              </a:lnSpc>
              <a:buNone/>
              <a:tabLst>
                <a:tab algn="l" pos="0"/>
              </a:tabLst>
            </a:pPr>
            <a:r>
              <a:rPr b="0" lang="de" sz="2500" spc="-1" strike="noStrike">
                <a:solidFill>
                  <a:schemeClr val="dk2"/>
                </a:solidFill>
                <a:latin typeface="Arial"/>
                <a:ea typeface="Arial"/>
              </a:rPr>
              <a:t>Sales numbers suggest a </a:t>
            </a:r>
            <a:r>
              <a:rPr b="1" lang="de" sz="2500" spc="-1" strike="noStrike">
                <a:solidFill>
                  <a:srgbClr val="ff0000"/>
                </a:solidFill>
                <a:latin typeface="Arial"/>
                <a:ea typeface="Arial"/>
              </a:rPr>
              <a:t>small customer base</a:t>
            </a:r>
            <a:r>
              <a:rPr b="0" lang="de" sz="2500" spc="-1" strike="noStrike">
                <a:solidFill>
                  <a:schemeClr val="dk2"/>
                </a:solidFill>
                <a:latin typeface="Arial"/>
                <a:ea typeface="Arial"/>
              </a:rPr>
              <a:t> for Eniac’s high-value technology products</a:t>
            </a:r>
            <a:endParaRPr b="0" lang="en-GB" sz="2500" spc="-1" strike="noStrike">
              <a:solidFill>
                <a:srgbClr val="000000"/>
              </a:solidFill>
              <a:latin typeface="Arial"/>
            </a:endParaRPr>
          </a:p>
          <a:p>
            <a:pPr marL="457200" indent="0" algn="ctr">
              <a:lnSpc>
                <a:spcPct val="115000"/>
              </a:lnSpc>
              <a:spcBef>
                <a:spcPts val="1199"/>
              </a:spcBef>
              <a:buNone/>
              <a:tabLst>
                <a:tab algn="l" pos="0"/>
              </a:tabLst>
            </a:pPr>
            <a:endParaRPr b="0" lang="en-GB" sz="2500" spc="-1" strike="noStrike">
              <a:solidFill>
                <a:srgbClr val="000000"/>
              </a:solidFill>
              <a:latin typeface="Arial"/>
            </a:endParaRPr>
          </a:p>
          <a:p>
            <a:pPr marL="457200" indent="0" algn="ctr">
              <a:lnSpc>
                <a:spcPct val="115000"/>
              </a:lnSpc>
              <a:spcBef>
                <a:spcPts val="1199"/>
              </a:spcBef>
              <a:buNone/>
              <a:tabLst>
                <a:tab algn="l" pos="0"/>
              </a:tabLst>
            </a:pPr>
            <a:r>
              <a:rPr b="0" lang="de" sz="2500" spc="-1" strike="noStrike">
                <a:solidFill>
                  <a:schemeClr val="dk2"/>
                </a:solidFill>
                <a:latin typeface="Arial"/>
                <a:ea typeface="Arial"/>
              </a:rPr>
              <a:t>but</a:t>
            </a:r>
            <a:endParaRPr b="0" lang="en-GB" sz="2500" spc="-1" strike="noStrike">
              <a:solidFill>
                <a:srgbClr val="000000"/>
              </a:solidFill>
              <a:latin typeface="Arial"/>
            </a:endParaRPr>
          </a:p>
          <a:p>
            <a:pPr marL="457200" indent="0" algn="ctr">
              <a:lnSpc>
                <a:spcPct val="115000"/>
              </a:lnSpc>
              <a:spcBef>
                <a:spcPts val="1199"/>
              </a:spcBef>
              <a:buNone/>
              <a:tabLst>
                <a:tab algn="l" pos="0"/>
              </a:tabLst>
            </a:pPr>
            <a:endParaRPr b="0" lang="en-GB" sz="2500" spc="-1" strike="noStrike">
              <a:solidFill>
                <a:srgbClr val="000000"/>
              </a:solidFill>
              <a:latin typeface="Arial"/>
            </a:endParaRPr>
          </a:p>
          <a:p>
            <a:pPr marL="457200" indent="0" algn="ctr">
              <a:lnSpc>
                <a:spcPct val="115000"/>
              </a:lnSpc>
              <a:spcBef>
                <a:spcPts val="1199"/>
              </a:spcBef>
              <a:spcAft>
                <a:spcPts val="1199"/>
              </a:spcAft>
              <a:buNone/>
              <a:tabLst>
                <a:tab algn="l" pos="0"/>
              </a:tabLst>
            </a:pPr>
            <a:r>
              <a:rPr b="0" lang="de" sz="2500" spc="-1" strike="noStrike">
                <a:solidFill>
                  <a:schemeClr val="dk2"/>
                </a:solidFill>
                <a:latin typeface="Arial"/>
                <a:ea typeface="Arial"/>
              </a:rPr>
              <a:t>Magist provides a </a:t>
            </a:r>
            <a:r>
              <a:rPr b="1" lang="de" sz="2500" spc="-1" strike="noStrike">
                <a:solidFill>
                  <a:schemeClr val="accent1"/>
                </a:solidFill>
                <a:latin typeface="Arial"/>
                <a:ea typeface="Arial"/>
              </a:rPr>
              <a:t>growing</a:t>
            </a:r>
            <a:r>
              <a:rPr b="1" lang="de" sz="2500" spc="-1" strike="noStrike">
                <a:solidFill>
                  <a:schemeClr val="dk2"/>
                </a:solidFill>
                <a:latin typeface="Arial"/>
                <a:ea typeface="Arial"/>
              </a:rPr>
              <a:t> </a:t>
            </a:r>
            <a:r>
              <a:rPr b="0" lang="de" sz="2500" spc="-1" strike="noStrike">
                <a:solidFill>
                  <a:schemeClr val="dk2"/>
                </a:solidFill>
                <a:latin typeface="Arial"/>
                <a:ea typeface="Arial"/>
              </a:rPr>
              <a:t>platform, </a:t>
            </a:r>
            <a:r>
              <a:rPr b="1" lang="de" sz="2500" spc="-1" strike="noStrike">
                <a:solidFill>
                  <a:schemeClr val="accent1"/>
                </a:solidFill>
                <a:latin typeface="Arial"/>
                <a:ea typeface="Arial"/>
              </a:rPr>
              <a:t>reliable</a:t>
            </a:r>
            <a:r>
              <a:rPr b="0" lang="de" sz="2500" spc="-1" strike="noStrike">
                <a:solidFill>
                  <a:schemeClr val="accent1"/>
                </a:solidFill>
                <a:latin typeface="Arial"/>
                <a:ea typeface="Arial"/>
              </a:rPr>
              <a:t> </a:t>
            </a:r>
            <a:r>
              <a:rPr b="0" lang="de" sz="2500" spc="-1" strike="noStrike">
                <a:solidFill>
                  <a:schemeClr val="dk2"/>
                </a:solidFill>
                <a:latin typeface="Arial"/>
                <a:ea typeface="Arial"/>
              </a:rPr>
              <a:t>deliveries and </a:t>
            </a:r>
            <a:r>
              <a:rPr b="1" lang="de" sz="2500" spc="-1" strike="noStrike">
                <a:solidFill>
                  <a:schemeClr val="accent1"/>
                </a:solidFill>
                <a:latin typeface="Arial"/>
                <a:ea typeface="Arial"/>
              </a:rPr>
              <a:t>responsive </a:t>
            </a:r>
            <a:r>
              <a:rPr b="0" lang="de" sz="2500" spc="-1" strike="noStrike">
                <a:solidFill>
                  <a:schemeClr val="dk2"/>
                </a:solidFill>
                <a:latin typeface="Arial"/>
                <a:ea typeface="Arial"/>
              </a:rPr>
              <a:t>customer service </a:t>
            </a:r>
            <a:endParaRPr b="0" lang="en-GB" sz="25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p:nvPr>
        </p:nvSpPr>
        <p:spPr>
          <a:xfrm>
            <a:off x="311760" y="1152360"/>
            <a:ext cx="8520120" cy="3416040"/>
          </a:xfrm>
          <a:prstGeom prst="rect">
            <a:avLst/>
          </a:prstGeom>
          <a:noFill/>
          <a:ln w="0">
            <a:noFill/>
          </a:ln>
        </p:spPr>
        <p:txBody>
          <a:bodyPr tIns="91440" bIns="91440" anchor="t">
            <a:normAutofit/>
          </a:bodyPr>
          <a:p>
            <a:pPr indent="0" algn="ctr">
              <a:lnSpc>
                <a:spcPct val="100000"/>
              </a:lnSpc>
              <a:buNone/>
              <a:tabLst>
                <a:tab algn="l" pos="0"/>
              </a:tabLst>
            </a:pPr>
            <a:r>
              <a:rPr b="0" lang="de" sz="5200" spc="-1" strike="noStrike">
                <a:solidFill>
                  <a:schemeClr val="dk1"/>
                </a:solidFill>
                <a:latin typeface="Arial"/>
                <a:ea typeface="Arial"/>
              </a:rPr>
              <a:t>Additional Slides</a:t>
            </a:r>
            <a:endParaRPr b="0" lang="en-GB" sz="5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3000"/>
          </a:bodyPr>
          <a:p>
            <a:pPr indent="0" algn="ctr">
              <a:lnSpc>
                <a:spcPct val="100000"/>
              </a:lnSpc>
              <a:buNone/>
              <a:tabLst>
                <a:tab algn="l" pos="0"/>
              </a:tabLst>
            </a:pPr>
            <a:r>
              <a:rPr b="0" lang="de" sz="2800" spc="-1" strike="noStrike">
                <a:solidFill>
                  <a:schemeClr val="dk1"/>
                </a:solidFill>
                <a:latin typeface="Arial"/>
                <a:ea typeface="Arial"/>
              </a:rPr>
              <a:t>Sales numbers in the technology sector</a:t>
            </a:r>
            <a:endParaRPr b="0" lang="en-GB" sz="2800" spc="-1" strike="noStrike">
              <a:solidFill>
                <a:srgbClr val="000000"/>
              </a:solidFill>
              <a:latin typeface="Arial"/>
            </a:endParaRPr>
          </a:p>
        </p:txBody>
      </p:sp>
      <p:pic>
        <p:nvPicPr>
          <p:cNvPr id="124" name="Google Shape;133;p23" descr=""/>
          <p:cNvPicPr/>
          <p:nvPr/>
        </p:nvPicPr>
        <p:blipFill>
          <a:blip r:embed="rId1"/>
          <a:srcRect l="0" t="1153" r="0" b="0"/>
          <a:stretch/>
        </p:blipFill>
        <p:spPr>
          <a:xfrm>
            <a:off x="311760" y="1132200"/>
            <a:ext cx="7131600" cy="3776760"/>
          </a:xfrm>
          <a:prstGeom prst="rect">
            <a:avLst/>
          </a:prstGeom>
          <a:ln w="0">
            <a:noFill/>
          </a:ln>
        </p:spPr>
      </p:pic>
      <p:pic>
        <p:nvPicPr>
          <p:cNvPr id="125" name="Google Shape;134;p23" descr=""/>
          <p:cNvPicPr/>
          <p:nvPr/>
        </p:nvPicPr>
        <p:blipFill>
          <a:blip r:embed="rId2"/>
          <a:stretch/>
        </p:blipFill>
        <p:spPr>
          <a:xfrm>
            <a:off x="7480440" y="3988080"/>
            <a:ext cx="1512720" cy="817200"/>
          </a:xfrm>
          <a:prstGeom prst="rect">
            <a:avLst/>
          </a:prstGeom>
          <a:ln w="0">
            <a:noFill/>
          </a:ln>
        </p:spPr>
      </p:pic>
      <p:sp>
        <p:nvSpPr>
          <p:cNvPr id="126" name="Google Shape;135;p23"/>
          <p:cNvSpPr/>
          <p:nvPr/>
        </p:nvSpPr>
        <p:spPr>
          <a:xfrm>
            <a:off x="3525840" y="1465560"/>
            <a:ext cx="92268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dk2"/>
                </a:solidFill>
                <a:latin typeface="Arial"/>
                <a:ea typeface="Arial"/>
              </a:rPr>
              <a:t>2017</a:t>
            </a:r>
            <a:endParaRPr b="0" lang="en-GB" sz="1400" spc="-1" strike="noStrike">
              <a:solidFill>
                <a:srgbClr val="000000"/>
              </a:solidFill>
              <a:latin typeface="Arial"/>
            </a:endParaRPr>
          </a:p>
        </p:txBody>
      </p:sp>
      <p:sp>
        <p:nvSpPr>
          <p:cNvPr id="127" name="Google Shape;136;p23"/>
          <p:cNvSpPr/>
          <p:nvPr/>
        </p:nvSpPr>
        <p:spPr>
          <a:xfrm>
            <a:off x="6382080" y="1465560"/>
            <a:ext cx="92268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dk2"/>
                </a:solidFill>
                <a:latin typeface="Arial"/>
                <a:ea typeface="Arial"/>
              </a:rPr>
              <a:t>2018</a:t>
            </a:r>
            <a:endParaRPr b="0" lang="en-GB" sz="1400" spc="-1" strike="noStrike">
              <a:solidFill>
                <a:srgbClr val="000000"/>
              </a:solidFill>
              <a:latin typeface="Arial"/>
            </a:endParaRPr>
          </a:p>
        </p:txBody>
      </p:sp>
      <p:sp>
        <p:nvSpPr>
          <p:cNvPr id="128" name="Google Shape;137;p23"/>
          <p:cNvSpPr/>
          <p:nvPr/>
        </p:nvSpPr>
        <p:spPr>
          <a:xfrm>
            <a:off x="1084680" y="1465560"/>
            <a:ext cx="92268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dk2"/>
                </a:solidFill>
                <a:latin typeface="Arial"/>
                <a:ea typeface="Arial"/>
              </a:rPr>
              <a:t>2016</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3000"/>
          </a:bodyPr>
          <a:p>
            <a:pPr indent="0" algn="ctr">
              <a:lnSpc>
                <a:spcPct val="100000"/>
              </a:lnSpc>
              <a:buNone/>
              <a:tabLst>
                <a:tab algn="l" pos="0"/>
              </a:tabLst>
            </a:pPr>
            <a:r>
              <a:rPr b="0" lang="de" sz="2800" spc="-1" strike="noStrike">
                <a:solidFill>
                  <a:schemeClr val="dk1"/>
                </a:solidFill>
                <a:latin typeface="Arial"/>
                <a:ea typeface="Arial"/>
              </a:rPr>
              <a:t>Low average sales per store</a:t>
            </a:r>
            <a:endParaRPr b="0" lang="en-GB" sz="2800" spc="-1" strike="noStrike">
              <a:solidFill>
                <a:srgbClr val="000000"/>
              </a:solidFill>
              <a:latin typeface="Arial"/>
            </a:endParaRPr>
          </a:p>
        </p:txBody>
      </p:sp>
      <p:pic>
        <p:nvPicPr>
          <p:cNvPr id="130" name="Google Shape;148;p25" descr=""/>
          <p:cNvPicPr/>
          <p:nvPr/>
        </p:nvPicPr>
        <p:blipFill>
          <a:blip r:embed="rId1"/>
          <a:stretch/>
        </p:blipFill>
        <p:spPr>
          <a:xfrm>
            <a:off x="447120" y="1161360"/>
            <a:ext cx="7032960" cy="3820680"/>
          </a:xfrm>
          <a:prstGeom prst="rect">
            <a:avLst/>
          </a:prstGeom>
          <a:ln w="0">
            <a:noFill/>
          </a:ln>
        </p:spPr>
      </p:pic>
      <p:pic>
        <p:nvPicPr>
          <p:cNvPr id="131" name="Google Shape;149;p25" descr=""/>
          <p:cNvPicPr/>
          <p:nvPr/>
        </p:nvPicPr>
        <p:blipFill>
          <a:blip r:embed="rId2"/>
          <a:stretch/>
        </p:blipFill>
        <p:spPr>
          <a:xfrm>
            <a:off x="7480440" y="3995280"/>
            <a:ext cx="1512720" cy="817200"/>
          </a:xfrm>
          <a:prstGeom prst="rect">
            <a:avLst/>
          </a:prstGeom>
          <a:ln w="0">
            <a:noFill/>
          </a:ln>
        </p:spPr>
      </p:pic>
      <p:sp>
        <p:nvSpPr>
          <p:cNvPr id="132" name="Google Shape;150;p25"/>
          <p:cNvSpPr/>
          <p:nvPr/>
        </p:nvSpPr>
        <p:spPr>
          <a:xfrm>
            <a:off x="3459960" y="1465560"/>
            <a:ext cx="92268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dk2"/>
                </a:solidFill>
                <a:latin typeface="Arial"/>
                <a:ea typeface="Arial"/>
              </a:rPr>
              <a:t>2017</a:t>
            </a:r>
            <a:endParaRPr b="0" lang="en-GB" sz="1400" spc="-1" strike="noStrike">
              <a:solidFill>
                <a:srgbClr val="000000"/>
              </a:solidFill>
              <a:latin typeface="Arial"/>
            </a:endParaRPr>
          </a:p>
        </p:txBody>
      </p:sp>
      <p:sp>
        <p:nvSpPr>
          <p:cNvPr id="133" name="Google Shape;151;p25"/>
          <p:cNvSpPr/>
          <p:nvPr/>
        </p:nvSpPr>
        <p:spPr>
          <a:xfrm>
            <a:off x="6316200" y="1465560"/>
            <a:ext cx="92268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dk2"/>
                </a:solidFill>
                <a:latin typeface="Arial"/>
                <a:ea typeface="Arial"/>
              </a:rPr>
              <a:t>2018</a:t>
            </a:r>
            <a:endParaRPr b="0" lang="en-GB" sz="1400" spc="-1" strike="noStrike">
              <a:solidFill>
                <a:srgbClr val="000000"/>
              </a:solidFill>
              <a:latin typeface="Arial"/>
            </a:endParaRPr>
          </a:p>
        </p:txBody>
      </p:sp>
      <p:sp>
        <p:nvSpPr>
          <p:cNvPr id="134" name="Google Shape;152;p25"/>
          <p:cNvSpPr/>
          <p:nvPr/>
        </p:nvSpPr>
        <p:spPr>
          <a:xfrm>
            <a:off x="1018800" y="1465560"/>
            <a:ext cx="92268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dk2"/>
                </a:solidFill>
                <a:latin typeface="Arial"/>
                <a:ea typeface="Arial"/>
              </a:rPr>
              <a:t>2016</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lnSpc>
                <a:spcPct val="100000"/>
              </a:lnSpc>
              <a:buNone/>
              <a:tabLst>
                <a:tab algn="l" pos="0"/>
              </a:tabLst>
            </a:pPr>
            <a:r>
              <a:rPr b="0" lang="de" sz="2800" spc="-1" strike="noStrike">
                <a:solidFill>
                  <a:schemeClr val="dk1"/>
                </a:solidFill>
                <a:latin typeface="Arial"/>
                <a:ea typeface="Arial"/>
              </a:rPr>
              <a:t>Small number of tech-products in higher price segments</a:t>
            </a:r>
            <a:endParaRPr b="0" lang="en-GB" sz="2800" spc="-1" strike="noStrike">
              <a:solidFill>
                <a:srgbClr val="000000"/>
              </a:solidFill>
              <a:latin typeface="Arial"/>
            </a:endParaRPr>
          </a:p>
        </p:txBody>
      </p:sp>
      <p:pic>
        <p:nvPicPr>
          <p:cNvPr id="136" name="Google Shape;158;p26" descr=""/>
          <p:cNvPicPr/>
          <p:nvPr/>
        </p:nvPicPr>
        <p:blipFill>
          <a:blip r:embed="rId1"/>
          <a:stretch/>
        </p:blipFill>
        <p:spPr>
          <a:xfrm>
            <a:off x="152280" y="1875600"/>
            <a:ext cx="8838720" cy="2028600"/>
          </a:xfrm>
          <a:prstGeom prst="rect">
            <a:avLst/>
          </a:prstGeom>
          <a:ln w="0">
            <a:noFill/>
          </a:ln>
        </p:spPr>
      </p:pic>
      <p:sp>
        <p:nvSpPr>
          <p:cNvPr id="137" name="Google Shape;159;p26"/>
          <p:cNvSpPr/>
          <p:nvPr/>
        </p:nvSpPr>
        <p:spPr>
          <a:xfrm>
            <a:off x="1580760" y="3254040"/>
            <a:ext cx="1530720" cy="102240"/>
          </a:xfrm>
          <a:prstGeom prst="leftArrow">
            <a:avLst>
              <a:gd name="adj1" fmla="val 50000"/>
              <a:gd name="adj2" fmla="val 50000"/>
            </a:avLst>
          </a:prstGeom>
          <a:solidFill>
            <a:schemeClr val="accent1"/>
          </a:solidFill>
          <a:ln w="9525">
            <a:solidFill>
              <a:srgbClr val="4285f4"/>
            </a:solidFill>
            <a:round/>
          </a:ln>
        </p:spPr>
        <p:style>
          <a:lnRef idx="0"/>
          <a:fillRef idx="0"/>
          <a:effectRef idx="0"/>
          <a:fontRef idx="minor"/>
        </p:style>
        <p:txBody>
          <a:bodyPr tIns="25560" bIns="25560" anchor="ctr">
            <a:noAutofit/>
          </a:bodyPr>
          <a:p>
            <a:pPr>
              <a:lnSpc>
                <a:spcPct val="100000"/>
              </a:lnSpc>
              <a:tabLst>
                <a:tab algn="l" pos="0"/>
              </a:tabLst>
            </a:pPr>
            <a:endParaRPr b="0" lang="en-GB" sz="1400" spc="-1" strike="noStrike">
              <a:solidFill>
                <a:srgbClr val="000000"/>
              </a:solidFill>
              <a:latin typeface="Arial"/>
            </a:endParaRPr>
          </a:p>
        </p:txBody>
      </p:sp>
      <p:sp>
        <p:nvSpPr>
          <p:cNvPr id="138" name="Google Shape;160;p26"/>
          <p:cNvSpPr/>
          <p:nvPr/>
        </p:nvSpPr>
        <p:spPr>
          <a:xfrm>
            <a:off x="3112200" y="3105360"/>
            <a:ext cx="421992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accent1"/>
                </a:solidFill>
                <a:latin typeface="Arial"/>
                <a:ea typeface="Arial"/>
              </a:rPr>
              <a:t>Price range of most Eniac products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3000"/>
          </a:bodyPr>
          <a:p>
            <a:pPr indent="0" algn="ctr">
              <a:lnSpc>
                <a:spcPct val="100000"/>
              </a:lnSpc>
              <a:buNone/>
              <a:tabLst>
                <a:tab algn="l" pos="0"/>
              </a:tabLst>
            </a:pPr>
            <a:r>
              <a:rPr b="0" lang="de" sz="2800" spc="-1" strike="noStrike">
                <a:solidFill>
                  <a:schemeClr val="dk1"/>
                </a:solidFill>
                <a:latin typeface="Arial"/>
                <a:ea typeface="Arial"/>
              </a:rPr>
              <a:t>Number of stores on the Magist platform</a:t>
            </a:r>
            <a:endParaRPr b="0" lang="en-GB" sz="2800" spc="-1" strike="noStrike">
              <a:solidFill>
                <a:srgbClr val="000000"/>
              </a:solidFill>
              <a:latin typeface="Arial"/>
            </a:endParaRPr>
          </a:p>
        </p:txBody>
      </p:sp>
      <p:pic>
        <p:nvPicPr>
          <p:cNvPr id="140" name="Google Shape;166;p27" descr=""/>
          <p:cNvPicPr/>
          <p:nvPr/>
        </p:nvPicPr>
        <p:blipFill>
          <a:blip r:embed="rId1"/>
          <a:stretch/>
        </p:blipFill>
        <p:spPr>
          <a:xfrm>
            <a:off x="2821680" y="1279440"/>
            <a:ext cx="3351960" cy="3391920"/>
          </a:xfrm>
          <a:prstGeom prst="rect">
            <a:avLst/>
          </a:prstGeom>
          <a:ln w="0">
            <a:noFill/>
          </a:ln>
        </p:spPr>
      </p:pic>
      <p:pic>
        <p:nvPicPr>
          <p:cNvPr id="141" name="Google Shape;167;p27" descr=""/>
          <p:cNvPicPr/>
          <p:nvPr/>
        </p:nvPicPr>
        <p:blipFill>
          <a:blip r:embed="rId2"/>
          <a:stretch/>
        </p:blipFill>
        <p:spPr>
          <a:xfrm>
            <a:off x="6244920" y="3993840"/>
            <a:ext cx="1028520" cy="475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78360" y="125280"/>
            <a:ext cx="8520120" cy="1348920"/>
          </a:xfrm>
          <a:prstGeom prst="rect">
            <a:avLst/>
          </a:prstGeom>
          <a:noFill/>
          <a:ln w="0">
            <a:noFill/>
          </a:ln>
        </p:spPr>
        <p:txBody>
          <a:bodyPr tIns="91440" bIns="91440" anchor="b">
            <a:normAutofit/>
          </a:bodyPr>
          <a:p>
            <a:pPr indent="0" algn="ctr">
              <a:lnSpc>
                <a:spcPct val="100000"/>
              </a:lnSpc>
              <a:buNone/>
              <a:tabLst>
                <a:tab algn="l" pos="0"/>
              </a:tabLst>
            </a:pPr>
            <a:r>
              <a:rPr b="0" lang="de" sz="5200" spc="-1" strike="noStrike">
                <a:solidFill>
                  <a:schemeClr val="dk1"/>
                </a:solidFill>
                <a:latin typeface="Arial"/>
                <a:ea typeface="Arial"/>
              </a:rPr>
              <a:t>Eniac</a:t>
            </a:r>
            <a:endParaRPr b="0" lang="en-GB" sz="5200" spc="-1" strike="noStrike">
              <a:solidFill>
                <a:srgbClr val="000000"/>
              </a:solidFill>
              <a:latin typeface="Arial"/>
            </a:endParaRPr>
          </a:p>
        </p:txBody>
      </p:sp>
      <p:sp>
        <p:nvSpPr>
          <p:cNvPr id="87" name="PlaceHolder 2"/>
          <p:cNvSpPr>
            <a:spLocks noGrp="1"/>
          </p:cNvSpPr>
          <p:nvPr>
            <p:ph type="subTitle"/>
          </p:nvPr>
        </p:nvSpPr>
        <p:spPr>
          <a:xfrm>
            <a:off x="311760" y="1666800"/>
            <a:ext cx="8520120" cy="1890720"/>
          </a:xfrm>
          <a:prstGeom prst="rect">
            <a:avLst/>
          </a:prstGeom>
          <a:noFill/>
          <a:ln w="0">
            <a:noFill/>
          </a:ln>
        </p:spPr>
        <p:txBody>
          <a:bodyPr tIns="91440" bIns="91440" anchor="t">
            <a:noAutofit/>
          </a:bodyPr>
          <a:p>
            <a:pPr marL="457200" indent="0">
              <a:lnSpc>
                <a:spcPct val="108000"/>
              </a:lnSpc>
              <a:buNone/>
              <a:tabLst>
                <a:tab algn="l" pos="0"/>
              </a:tabLst>
            </a:pPr>
            <a:endParaRPr b="0" lang="en-GB" sz="1800" spc="-1" strike="noStrike">
              <a:solidFill>
                <a:srgbClr val="000000"/>
              </a:solidFill>
              <a:latin typeface="Arial"/>
            </a:endParaRPr>
          </a:p>
          <a:p>
            <a:pPr marL="457200" indent="-343080">
              <a:lnSpc>
                <a:spcPct val="108000"/>
              </a:lnSpc>
              <a:buClr>
                <a:srgbClr val="595959"/>
              </a:buClr>
              <a:buFont typeface="Arial"/>
              <a:buChar char="-"/>
              <a:tabLst>
                <a:tab algn="l" pos="0"/>
              </a:tabLst>
            </a:pPr>
            <a:r>
              <a:rPr b="0" lang="de" sz="1800" spc="-1" strike="noStrike">
                <a:solidFill>
                  <a:srgbClr val="202124"/>
                </a:solidFill>
                <a:latin typeface="Arial"/>
                <a:ea typeface="Arial"/>
              </a:rPr>
              <a:t>We offer high-value </a:t>
            </a:r>
            <a:r>
              <a:rPr b="0" lang="de" sz="1800" spc="-1" strike="noStrike">
                <a:solidFill>
                  <a:schemeClr val="dk1"/>
                </a:solidFill>
                <a:latin typeface="Arial"/>
                <a:ea typeface="Arial"/>
              </a:rPr>
              <a:t>Apple-compatible accessories</a:t>
            </a:r>
            <a:endParaRPr b="0" lang="en-GB" sz="1800" spc="-1" strike="noStrike">
              <a:solidFill>
                <a:srgbClr val="000000"/>
              </a:solidFill>
              <a:latin typeface="Arial"/>
            </a:endParaRPr>
          </a:p>
          <a:p>
            <a:pPr marL="457200" indent="0">
              <a:lnSpc>
                <a:spcPct val="108000"/>
              </a:lnSpc>
              <a:buNone/>
              <a:tabLst>
                <a:tab algn="l" pos="0"/>
              </a:tabLst>
            </a:pPr>
            <a:endParaRPr b="0" lang="en-GB" sz="1800" spc="-1" strike="noStrike">
              <a:solidFill>
                <a:srgbClr val="000000"/>
              </a:solidFill>
              <a:latin typeface="Arial"/>
            </a:endParaRPr>
          </a:p>
          <a:p>
            <a:pPr marL="457200" indent="0">
              <a:lnSpc>
                <a:spcPct val="108000"/>
              </a:lnSpc>
              <a:buNone/>
              <a:tabLst>
                <a:tab algn="l" pos="0"/>
              </a:tabLst>
            </a:pPr>
            <a:endParaRPr b="0" lang="en-GB" sz="1100" spc="-1" strike="noStrike">
              <a:solidFill>
                <a:srgbClr val="000000"/>
              </a:solidFill>
              <a:latin typeface="Arial"/>
            </a:endParaRPr>
          </a:p>
          <a:p>
            <a:pPr marL="457200" indent="-343080">
              <a:lnSpc>
                <a:spcPct val="108000"/>
              </a:lnSpc>
              <a:buClr>
                <a:srgbClr val="595959"/>
              </a:buClr>
              <a:buFont typeface="Arial"/>
              <a:buChar char="-"/>
              <a:tabLst>
                <a:tab algn="l" pos="0"/>
              </a:tabLst>
            </a:pPr>
            <a:r>
              <a:rPr b="0" lang="de" sz="1800" spc="-1" strike="noStrike">
                <a:solidFill>
                  <a:srgbClr val="202124"/>
                </a:solidFill>
                <a:latin typeface="Arial"/>
                <a:ea typeface="Arial"/>
              </a:rPr>
              <a:t>Our company adopts a policy of fast shipping and quick return to customer demands by keeping customer satisfaction at the highest level.</a:t>
            </a:r>
            <a:endParaRPr b="0" lang="en-GB" sz="1800" spc="-1" strike="noStrike">
              <a:solidFill>
                <a:srgbClr val="000000"/>
              </a:solidFill>
              <a:latin typeface="Arial"/>
            </a:endParaRPr>
          </a:p>
          <a:p>
            <a:pPr indent="0">
              <a:lnSpc>
                <a:spcPct val="108000"/>
              </a:lnSpc>
              <a:buNone/>
              <a:tabLst>
                <a:tab algn="l" pos="0"/>
              </a:tabLst>
            </a:pPr>
            <a:endParaRPr b="0" lang="en-GB" sz="1800" spc="-1" strike="noStrike">
              <a:solidFill>
                <a:srgbClr val="000000"/>
              </a:solidFill>
              <a:latin typeface="Arial"/>
            </a:endParaRPr>
          </a:p>
          <a:p>
            <a:pPr marL="457200" indent="-343080">
              <a:lnSpc>
                <a:spcPct val="108000"/>
              </a:lnSpc>
              <a:buClr>
                <a:srgbClr val="202124"/>
              </a:buClr>
              <a:buFont typeface="Arial"/>
              <a:buChar char="-"/>
              <a:tabLst>
                <a:tab algn="l" pos="0"/>
              </a:tabLst>
            </a:pPr>
            <a:r>
              <a:rPr b="0" lang="de" sz="1800" spc="-1" strike="noStrike">
                <a:solidFill>
                  <a:srgbClr val="202124"/>
                </a:solidFill>
                <a:latin typeface="Arial"/>
                <a:ea typeface="Arial"/>
              </a:rPr>
              <a:t>We constantly strive to meet our customers' expectations and provide them with an excellent shopping experience.</a:t>
            </a:r>
            <a:endParaRPr b="0" lang="en-GB" sz="1800" spc="-1" strike="noStrike">
              <a:solidFill>
                <a:srgbClr val="000000"/>
              </a:solidFill>
              <a:latin typeface="Arial"/>
            </a:endParaRPr>
          </a:p>
          <a:p>
            <a:pPr marL="457200" indent="0">
              <a:lnSpc>
                <a:spcPct val="108000"/>
              </a:lnSpc>
              <a:buNone/>
              <a:tabLst>
                <a:tab algn="l" pos="0"/>
              </a:tabLst>
            </a:pPr>
            <a:endParaRPr b="0" lang="en-GB" sz="1570" spc="-1" strike="noStrike">
              <a:solidFill>
                <a:srgbClr val="000000"/>
              </a:solidFill>
              <a:latin typeface="Arial"/>
            </a:endParaRPr>
          </a:p>
          <a:p>
            <a:pPr marL="457200" indent="0">
              <a:lnSpc>
                <a:spcPct val="108000"/>
              </a:lnSpc>
              <a:buNone/>
              <a:tabLst>
                <a:tab algn="l" pos="0"/>
              </a:tabLst>
            </a:pPr>
            <a:endParaRPr b="0" lang="en-GB" sz="157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87">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3000"/>
          </a:bodyPr>
          <a:p>
            <a:pPr indent="0" algn="ctr">
              <a:lnSpc>
                <a:spcPct val="100000"/>
              </a:lnSpc>
              <a:buNone/>
              <a:tabLst>
                <a:tab algn="l" pos="0"/>
              </a:tabLst>
            </a:pPr>
            <a:r>
              <a:rPr b="0" lang="de" sz="2800" spc="-1" strike="noStrike">
                <a:solidFill>
                  <a:schemeClr val="dk1"/>
                </a:solidFill>
                <a:latin typeface="Arial"/>
                <a:ea typeface="Arial"/>
              </a:rPr>
              <a:t>Magist’s sales numbers increased strongly in 2017</a:t>
            </a:r>
            <a:endParaRPr b="0" lang="en-GB" sz="2800" spc="-1" strike="noStrike">
              <a:solidFill>
                <a:srgbClr val="000000"/>
              </a:solidFill>
              <a:latin typeface="Arial"/>
            </a:endParaRPr>
          </a:p>
        </p:txBody>
      </p:sp>
      <p:pic>
        <p:nvPicPr>
          <p:cNvPr id="89" name="Google Shape;67;p15" descr=""/>
          <p:cNvPicPr/>
          <p:nvPr/>
        </p:nvPicPr>
        <p:blipFill>
          <a:blip r:embed="rId1"/>
          <a:stretch/>
        </p:blipFill>
        <p:spPr>
          <a:xfrm>
            <a:off x="1084680" y="1465560"/>
            <a:ext cx="6001200" cy="3287520"/>
          </a:xfrm>
          <a:prstGeom prst="rect">
            <a:avLst/>
          </a:prstGeom>
          <a:ln w="0">
            <a:noFill/>
          </a:ln>
        </p:spPr>
      </p:pic>
      <p:sp>
        <p:nvSpPr>
          <p:cNvPr id="90" name="Google Shape;68;p15"/>
          <p:cNvSpPr/>
          <p:nvPr/>
        </p:nvSpPr>
        <p:spPr>
          <a:xfrm>
            <a:off x="3525840" y="1465560"/>
            <a:ext cx="92268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dk2"/>
                </a:solidFill>
                <a:latin typeface="Arial"/>
                <a:ea typeface="Arial"/>
              </a:rPr>
              <a:t>2017</a:t>
            </a:r>
            <a:endParaRPr b="0" lang="en-GB" sz="1400" spc="-1" strike="noStrike">
              <a:solidFill>
                <a:srgbClr val="000000"/>
              </a:solidFill>
              <a:latin typeface="Arial"/>
            </a:endParaRPr>
          </a:p>
        </p:txBody>
      </p:sp>
      <p:sp>
        <p:nvSpPr>
          <p:cNvPr id="91" name="Google Shape;69;p15"/>
          <p:cNvSpPr/>
          <p:nvPr/>
        </p:nvSpPr>
        <p:spPr>
          <a:xfrm>
            <a:off x="6382080" y="1465560"/>
            <a:ext cx="92268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dk2"/>
                </a:solidFill>
                <a:latin typeface="Arial"/>
                <a:ea typeface="Arial"/>
              </a:rPr>
              <a:t>2018</a:t>
            </a:r>
            <a:endParaRPr b="0" lang="en-GB" sz="1400" spc="-1" strike="noStrike">
              <a:solidFill>
                <a:srgbClr val="000000"/>
              </a:solidFill>
              <a:latin typeface="Arial"/>
            </a:endParaRPr>
          </a:p>
        </p:txBody>
      </p:sp>
      <p:sp>
        <p:nvSpPr>
          <p:cNvPr id="92" name="Google Shape;70;p15"/>
          <p:cNvSpPr/>
          <p:nvPr/>
        </p:nvSpPr>
        <p:spPr>
          <a:xfrm>
            <a:off x="1541880" y="1465560"/>
            <a:ext cx="92268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dk2"/>
                </a:solidFill>
                <a:latin typeface="Arial"/>
                <a:ea typeface="Arial"/>
              </a:rPr>
              <a:t>2016</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3000"/>
          </a:bodyPr>
          <a:p>
            <a:pPr indent="0" algn="ctr">
              <a:lnSpc>
                <a:spcPct val="100000"/>
              </a:lnSpc>
              <a:buNone/>
              <a:tabLst>
                <a:tab algn="l" pos="0"/>
              </a:tabLst>
            </a:pPr>
            <a:r>
              <a:rPr b="0" lang="de" sz="2800" spc="-1" strike="noStrike">
                <a:solidFill>
                  <a:schemeClr val="dk1"/>
                </a:solidFill>
                <a:latin typeface="Arial"/>
                <a:ea typeface="Arial"/>
              </a:rPr>
              <a:t>Delivery times within Brazilian ecommerce standard</a:t>
            </a:r>
            <a:endParaRPr b="0" lang="en-GB" sz="2800" spc="-1" strike="noStrike">
              <a:solidFill>
                <a:srgbClr val="000000"/>
              </a:solidFill>
              <a:latin typeface="Arial"/>
            </a:endParaRPr>
          </a:p>
        </p:txBody>
      </p:sp>
      <p:pic>
        <p:nvPicPr>
          <p:cNvPr id="94" name="Google Shape;76;p16" descr=""/>
          <p:cNvPicPr/>
          <p:nvPr/>
        </p:nvPicPr>
        <p:blipFill>
          <a:blip r:embed="rId1"/>
          <a:stretch/>
        </p:blipFill>
        <p:spPr>
          <a:xfrm>
            <a:off x="311760" y="1382760"/>
            <a:ext cx="4752720" cy="3466800"/>
          </a:xfrm>
          <a:prstGeom prst="rect">
            <a:avLst/>
          </a:prstGeom>
          <a:ln w="0">
            <a:noFill/>
          </a:ln>
        </p:spPr>
      </p:pic>
      <p:sp>
        <p:nvSpPr>
          <p:cNvPr id="95" name="Google Shape;77;p16"/>
          <p:cNvSpPr/>
          <p:nvPr/>
        </p:nvSpPr>
        <p:spPr>
          <a:xfrm>
            <a:off x="4572000" y="1458720"/>
            <a:ext cx="4508640" cy="19584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600" spc="-1" strike="noStrike">
                <a:solidFill>
                  <a:srgbClr val="000000"/>
                </a:solidFill>
                <a:latin typeface="Arial"/>
                <a:ea typeface="Arial"/>
              </a:rPr>
              <a:t>Amazon Brazil standard delivery: 8 - 12 days</a:t>
            </a:r>
            <a:endParaRPr b="0" lang="en-GB" sz="1600" spc="-1" strike="noStrike">
              <a:solidFill>
                <a:srgbClr val="000000"/>
              </a:solidFill>
              <a:latin typeface="Arial"/>
            </a:endParaRPr>
          </a:p>
          <a:p>
            <a:pPr>
              <a:lnSpc>
                <a:spcPct val="115000"/>
              </a:lnSpc>
              <a:spcBef>
                <a:spcPts val="1800"/>
              </a:spcBef>
              <a:tabLst>
                <a:tab algn="l" pos="0"/>
              </a:tabLst>
            </a:pPr>
            <a:endParaRPr b="0" lang="en-GB" sz="1600" spc="-1" strike="noStrike">
              <a:solidFill>
                <a:srgbClr val="000000"/>
              </a:solidFill>
              <a:latin typeface="Arial"/>
            </a:endParaRPr>
          </a:p>
          <a:p>
            <a:pPr>
              <a:lnSpc>
                <a:spcPct val="100000"/>
              </a:lnSpc>
              <a:spcBef>
                <a:spcPts val="400"/>
              </a:spcBef>
              <a:tabLst>
                <a:tab algn="l" pos="0"/>
              </a:tabLst>
            </a:pP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a:p>
            <a:pPr>
              <a:lnSpc>
                <a:spcPct val="100000"/>
              </a:lnSpc>
              <a:tabLst>
                <a:tab algn="l" pos="0"/>
              </a:tabLst>
            </a:pPr>
            <a:endParaRPr b="0" lang="en-GB" sz="1600" spc="-1" strike="noStrike">
              <a:solidFill>
                <a:srgbClr val="000000"/>
              </a:solidFill>
              <a:latin typeface="Arial"/>
            </a:endParaRPr>
          </a:p>
        </p:txBody>
      </p:sp>
      <p:sp>
        <p:nvSpPr>
          <p:cNvPr id="96" name="Google Shape;78;p16"/>
          <p:cNvSpPr/>
          <p:nvPr/>
        </p:nvSpPr>
        <p:spPr>
          <a:xfrm>
            <a:off x="4572000" y="1845000"/>
            <a:ext cx="4508640" cy="462240"/>
          </a:xfrm>
          <a:prstGeom prst="rect">
            <a:avLst/>
          </a:prstGeom>
          <a:noFill/>
          <a:ln w="0">
            <a:noFill/>
          </a:ln>
        </p:spPr>
        <p:style>
          <a:lnRef idx="0"/>
          <a:fillRef idx="0"/>
          <a:effectRef idx="0"/>
          <a:fontRef idx="minor"/>
        </p:style>
        <p:txBody>
          <a:bodyPr tIns="91440" bIns="91440" anchor="t">
            <a:spAutoFit/>
          </a:bodyPr>
          <a:p>
            <a:pPr>
              <a:lnSpc>
                <a:spcPct val="115000"/>
              </a:lnSpc>
              <a:spcBef>
                <a:spcPts val="1800"/>
              </a:spcBef>
              <a:spcAft>
                <a:spcPts val="400"/>
              </a:spcAft>
              <a:tabLst>
                <a:tab algn="l" pos="0"/>
              </a:tabLst>
            </a:pPr>
            <a:r>
              <a:rPr b="0" lang="de" sz="1600" spc="-1" strike="noStrike">
                <a:solidFill>
                  <a:schemeClr val="dk1"/>
                </a:solidFill>
                <a:latin typeface="Arial"/>
                <a:ea typeface="Arial"/>
              </a:rPr>
              <a:t>Mercado Libre standard: within 15 working days</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3000"/>
          </a:bodyPr>
          <a:p>
            <a:pPr indent="0" algn="ctr">
              <a:lnSpc>
                <a:spcPct val="100000"/>
              </a:lnSpc>
              <a:buNone/>
              <a:tabLst>
                <a:tab algn="l" pos="0"/>
              </a:tabLst>
            </a:pPr>
            <a:r>
              <a:rPr b="0" lang="de" sz="2800" spc="-1" strike="noStrike">
                <a:solidFill>
                  <a:schemeClr val="dk1"/>
                </a:solidFill>
                <a:latin typeface="Arial"/>
                <a:ea typeface="Arial"/>
              </a:rPr>
              <a:t>The majority of deliveries arrive in time</a:t>
            </a:r>
            <a:endParaRPr b="0" lang="en-GB" sz="2800" spc="-1" strike="noStrike">
              <a:solidFill>
                <a:srgbClr val="000000"/>
              </a:solidFill>
              <a:latin typeface="Arial"/>
            </a:endParaRPr>
          </a:p>
        </p:txBody>
      </p:sp>
      <p:pic>
        <p:nvPicPr>
          <p:cNvPr id="98" name="Google Shape;84;p17" descr=""/>
          <p:cNvPicPr/>
          <p:nvPr/>
        </p:nvPicPr>
        <p:blipFill>
          <a:blip r:embed="rId1"/>
          <a:stretch/>
        </p:blipFill>
        <p:spPr>
          <a:xfrm>
            <a:off x="1797120" y="1066320"/>
            <a:ext cx="3160440" cy="3820680"/>
          </a:xfrm>
          <a:prstGeom prst="rect">
            <a:avLst/>
          </a:prstGeom>
          <a:ln w="0">
            <a:noFill/>
          </a:ln>
        </p:spPr>
      </p:pic>
      <p:pic>
        <p:nvPicPr>
          <p:cNvPr id="99" name="Google Shape;85;p17" descr=""/>
          <p:cNvPicPr/>
          <p:nvPr/>
        </p:nvPicPr>
        <p:blipFill>
          <a:blip r:embed="rId2"/>
          <a:stretch/>
        </p:blipFill>
        <p:spPr>
          <a:xfrm>
            <a:off x="5325480" y="2576880"/>
            <a:ext cx="2076120" cy="799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444960"/>
            <a:ext cx="8629920" cy="572400"/>
          </a:xfrm>
          <a:prstGeom prst="rect">
            <a:avLst/>
          </a:prstGeom>
          <a:noFill/>
          <a:ln w="0">
            <a:noFill/>
          </a:ln>
        </p:spPr>
        <p:txBody>
          <a:bodyPr tIns="91440" bIns="91440" anchor="t">
            <a:normAutofit fontScale="93000"/>
          </a:bodyPr>
          <a:p>
            <a:pPr indent="0" algn="ctr">
              <a:lnSpc>
                <a:spcPct val="100000"/>
              </a:lnSpc>
              <a:buNone/>
              <a:tabLst>
                <a:tab algn="l" pos="0"/>
              </a:tabLst>
            </a:pPr>
            <a:r>
              <a:rPr b="0" lang="de" sz="2800" spc="-1" strike="noStrike">
                <a:solidFill>
                  <a:schemeClr val="dk1"/>
                </a:solidFill>
                <a:latin typeface="Arial"/>
                <a:ea typeface="Arial"/>
              </a:rPr>
              <a:t>Positive customer reviews - fast customer support</a:t>
            </a:r>
            <a:endParaRPr b="0" lang="en-GB" sz="2800" spc="-1" strike="noStrike">
              <a:solidFill>
                <a:srgbClr val="000000"/>
              </a:solidFill>
              <a:latin typeface="Arial"/>
            </a:endParaRPr>
          </a:p>
        </p:txBody>
      </p:sp>
      <p:pic>
        <p:nvPicPr>
          <p:cNvPr id="101" name="Google Shape;91;p18" descr=""/>
          <p:cNvPicPr/>
          <p:nvPr/>
        </p:nvPicPr>
        <p:blipFill>
          <a:blip r:embed="rId1"/>
          <a:stretch/>
        </p:blipFill>
        <p:spPr>
          <a:xfrm>
            <a:off x="608040" y="1472040"/>
            <a:ext cx="3388680" cy="3235680"/>
          </a:xfrm>
          <a:prstGeom prst="rect">
            <a:avLst/>
          </a:prstGeom>
          <a:ln w="0">
            <a:noFill/>
          </a:ln>
        </p:spPr>
      </p:pic>
      <p:grpSp>
        <p:nvGrpSpPr>
          <p:cNvPr id="102" name="Google Shape;92;p18"/>
          <p:cNvGrpSpPr/>
          <p:nvPr/>
        </p:nvGrpSpPr>
        <p:grpSpPr>
          <a:xfrm>
            <a:off x="4883760" y="1275120"/>
            <a:ext cx="3585960" cy="3629160"/>
            <a:chOff x="4883760" y="1275120"/>
            <a:chExt cx="3585960" cy="3629160"/>
          </a:xfrm>
        </p:grpSpPr>
        <p:pic>
          <p:nvPicPr>
            <p:cNvPr id="103" name="Google Shape;93;p18" descr=""/>
            <p:cNvPicPr/>
            <p:nvPr/>
          </p:nvPicPr>
          <p:blipFill>
            <a:blip r:embed="rId2"/>
            <a:stretch/>
          </p:blipFill>
          <p:spPr>
            <a:xfrm>
              <a:off x="4883760" y="1275120"/>
              <a:ext cx="3585960" cy="3629160"/>
            </a:xfrm>
            <a:prstGeom prst="rect">
              <a:avLst/>
            </a:prstGeom>
            <a:ln w="0">
              <a:noFill/>
            </a:ln>
          </p:spPr>
        </p:pic>
        <p:pic>
          <p:nvPicPr>
            <p:cNvPr id="104" name="Google Shape;94;p18" descr=""/>
            <p:cNvPicPr/>
            <p:nvPr/>
          </p:nvPicPr>
          <p:blipFill>
            <a:blip r:embed="rId3"/>
            <a:stretch/>
          </p:blipFill>
          <p:spPr>
            <a:xfrm>
              <a:off x="5793480" y="2678040"/>
              <a:ext cx="1846440" cy="823680"/>
            </a:xfrm>
            <a:prstGeom prst="rect">
              <a:avLst/>
            </a:prstGeom>
            <a:ln w="0">
              <a:noFill/>
            </a:ln>
          </p:spPr>
        </p:pic>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3000"/>
          </a:bodyPr>
          <a:p>
            <a:pPr indent="0" algn="ctr">
              <a:lnSpc>
                <a:spcPct val="100000"/>
              </a:lnSpc>
              <a:buNone/>
              <a:tabLst>
                <a:tab algn="l" pos="0"/>
              </a:tabLst>
            </a:pPr>
            <a:r>
              <a:rPr b="0" lang="de" sz="2800" spc="-1" strike="noStrike">
                <a:solidFill>
                  <a:schemeClr val="dk1"/>
                </a:solidFill>
                <a:latin typeface="Arial"/>
                <a:ea typeface="Arial"/>
              </a:rPr>
              <a:t>Magist is not specialized on selling tech-products</a:t>
            </a:r>
            <a:endParaRPr b="0" lang="en-GB" sz="2800" spc="-1" strike="noStrike">
              <a:solidFill>
                <a:srgbClr val="000000"/>
              </a:solidFill>
              <a:latin typeface="Arial"/>
            </a:endParaRPr>
          </a:p>
        </p:txBody>
      </p:sp>
      <p:grpSp>
        <p:nvGrpSpPr>
          <p:cNvPr id="106" name="Google Shape;100;p19"/>
          <p:cNvGrpSpPr/>
          <p:nvPr/>
        </p:nvGrpSpPr>
        <p:grpSpPr>
          <a:xfrm>
            <a:off x="430920" y="1792800"/>
            <a:ext cx="8282160" cy="2305440"/>
            <a:chOff x="430920" y="1792800"/>
            <a:chExt cx="8282160" cy="2305440"/>
          </a:xfrm>
        </p:grpSpPr>
        <p:pic>
          <p:nvPicPr>
            <p:cNvPr id="107" name="Google Shape;101;p19" descr=""/>
            <p:cNvPicPr/>
            <p:nvPr/>
          </p:nvPicPr>
          <p:blipFill>
            <a:blip r:embed="rId1"/>
            <a:srcRect l="6298" t="0" r="0" b="0"/>
            <a:stretch/>
          </p:blipFill>
          <p:spPr>
            <a:xfrm>
              <a:off x="430920" y="1792800"/>
              <a:ext cx="8282160" cy="2305440"/>
            </a:xfrm>
            <a:prstGeom prst="rect">
              <a:avLst/>
            </a:prstGeom>
            <a:ln w="0">
              <a:noFill/>
            </a:ln>
          </p:spPr>
        </p:pic>
        <p:pic>
          <p:nvPicPr>
            <p:cNvPr id="108" name="Google Shape;102;p19" descr=""/>
            <p:cNvPicPr/>
            <p:nvPr/>
          </p:nvPicPr>
          <p:blipFill>
            <a:blip r:embed="rId2"/>
            <a:stretch/>
          </p:blipFill>
          <p:spPr>
            <a:xfrm>
              <a:off x="1858680" y="3783240"/>
              <a:ext cx="396720" cy="181440"/>
            </a:xfrm>
            <a:prstGeom prst="rect">
              <a:avLst/>
            </a:prstGeom>
            <a:ln w="0">
              <a:noFill/>
            </a:ln>
          </p:spPr>
        </p:pic>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lgn="ctr">
              <a:lnSpc>
                <a:spcPct val="100000"/>
              </a:lnSpc>
              <a:buNone/>
              <a:tabLst>
                <a:tab algn="l" pos="0"/>
              </a:tabLst>
            </a:pPr>
            <a:r>
              <a:rPr b="0" lang="de" sz="2800" spc="-1" strike="noStrike">
                <a:solidFill>
                  <a:schemeClr val="dk1"/>
                </a:solidFill>
                <a:latin typeface="Arial"/>
                <a:ea typeface="Arial"/>
              </a:rPr>
              <a:t>Low average sales per store in the technology sector</a:t>
            </a:r>
            <a:endParaRPr b="0" lang="en-GB" sz="2800" spc="-1" strike="noStrike">
              <a:solidFill>
                <a:srgbClr val="000000"/>
              </a:solidFill>
              <a:latin typeface="Arial"/>
            </a:endParaRPr>
          </a:p>
        </p:txBody>
      </p:sp>
      <p:grpSp>
        <p:nvGrpSpPr>
          <p:cNvPr id="110" name="Google Shape;108;p20"/>
          <p:cNvGrpSpPr/>
          <p:nvPr/>
        </p:nvGrpSpPr>
        <p:grpSpPr>
          <a:xfrm>
            <a:off x="651240" y="1265400"/>
            <a:ext cx="6829560" cy="3593520"/>
            <a:chOff x="651240" y="1265400"/>
            <a:chExt cx="6829560" cy="3593520"/>
          </a:xfrm>
        </p:grpSpPr>
        <p:pic>
          <p:nvPicPr>
            <p:cNvPr id="111" name="Google Shape;109;p20" descr=""/>
            <p:cNvPicPr/>
            <p:nvPr/>
          </p:nvPicPr>
          <p:blipFill>
            <a:blip r:embed="rId1"/>
            <a:stretch/>
          </p:blipFill>
          <p:spPr>
            <a:xfrm>
              <a:off x="651240" y="1557000"/>
              <a:ext cx="6829560" cy="3301920"/>
            </a:xfrm>
            <a:prstGeom prst="rect">
              <a:avLst/>
            </a:prstGeom>
            <a:ln w="0">
              <a:noFill/>
            </a:ln>
          </p:spPr>
        </p:pic>
        <p:sp>
          <p:nvSpPr>
            <p:cNvPr id="112" name="Google Shape;110;p20"/>
            <p:cNvSpPr/>
            <p:nvPr/>
          </p:nvSpPr>
          <p:spPr>
            <a:xfrm>
              <a:off x="3499200" y="1265400"/>
              <a:ext cx="922680" cy="395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de" sz="1400" spc="-1" strike="noStrike">
                  <a:solidFill>
                    <a:schemeClr val="dk2"/>
                  </a:solidFill>
                  <a:latin typeface="Arial"/>
                  <a:ea typeface="Arial"/>
                </a:rPr>
                <a:t>2017</a:t>
              </a:r>
              <a:endParaRPr b="0" lang="en-GB" sz="1400" spc="-1" strike="noStrike">
                <a:solidFill>
                  <a:srgbClr val="000000"/>
                </a:solidFill>
                <a:latin typeface="Arial"/>
              </a:endParaRPr>
            </a:p>
          </p:txBody>
        </p:sp>
        <p:sp>
          <p:nvSpPr>
            <p:cNvPr id="113" name="Google Shape;111;p20"/>
            <p:cNvSpPr/>
            <p:nvPr/>
          </p:nvSpPr>
          <p:spPr>
            <a:xfrm>
              <a:off x="5997240" y="1265400"/>
              <a:ext cx="922680" cy="395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de" sz="1400" spc="-1" strike="noStrike">
                  <a:solidFill>
                    <a:schemeClr val="dk2"/>
                  </a:solidFill>
                  <a:latin typeface="Arial"/>
                  <a:ea typeface="Arial"/>
                </a:rPr>
                <a:t>2018</a:t>
              </a:r>
              <a:endParaRPr b="0" lang="en-GB" sz="1400" spc="-1" strike="noStrike">
                <a:solidFill>
                  <a:srgbClr val="000000"/>
                </a:solidFill>
                <a:latin typeface="Arial"/>
              </a:endParaRPr>
            </a:p>
          </p:txBody>
        </p:sp>
        <p:sp>
          <p:nvSpPr>
            <p:cNvPr id="114" name="Google Shape;112;p20"/>
            <p:cNvSpPr/>
            <p:nvPr/>
          </p:nvSpPr>
          <p:spPr>
            <a:xfrm>
              <a:off x="1312560" y="1265400"/>
              <a:ext cx="922680" cy="3956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de" sz="1400" spc="-1" strike="noStrike">
                  <a:solidFill>
                    <a:schemeClr val="dk2"/>
                  </a:solidFill>
                  <a:latin typeface="Arial"/>
                  <a:ea typeface="Arial"/>
                </a:rPr>
                <a:t>2016</a:t>
              </a:r>
              <a:endParaRPr b="0" lang="en-GB" sz="1400" spc="-1" strike="noStrike">
                <a:solidFill>
                  <a:srgbClr val="000000"/>
                </a:solidFill>
                <a:latin typeface="Arial"/>
              </a:endParaRPr>
            </a:p>
          </p:txBody>
        </p:sp>
      </p:grpSp>
      <p:sp>
        <p:nvSpPr>
          <p:cNvPr id="115" name="Google Shape;113;p20"/>
          <p:cNvSpPr/>
          <p:nvPr/>
        </p:nvSpPr>
        <p:spPr>
          <a:xfrm>
            <a:off x="7187760" y="3531600"/>
            <a:ext cx="1596960" cy="4874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2000" spc="-1" strike="noStrike">
                <a:solidFill>
                  <a:srgbClr val="1155cc"/>
                </a:solidFill>
                <a:latin typeface="Arial"/>
                <a:ea typeface="Arial"/>
              </a:rPr>
              <a:t>max. sales</a:t>
            </a:r>
            <a:endParaRPr b="0" lang="en-GB" sz="2000" spc="-1" strike="noStrike">
              <a:solidFill>
                <a:srgbClr val="000000"/>
              </a:solidFill>
              <a:latin typeface="Arial"/>
            </a:endParaRPr>
          </a:p>
        </p:txBody>
      </p:sp>
      <p:sp>
        <p:nvSpPr>
          <p:cNvPr id="116" name="Google Shape;114;p20"/>
          <p:cNvSpPr/>
          <p:nvPr/>
        </p:nvSpPr>
        <p:spPr>
          <a:xfrm>
            <a:off x="7187760" y="4472280"/>
            <a:ext cx="1330200" cy="7923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2000" spc="-1" strike="noStrike">
                <a:solidFill>
                  <a:srgbClr val="cc0000"/>
                </a:solidFill>
                <a:latin typeface="Arial"/>
                <a:ea typeface="Arial"/>
              </a:rPr>
              <a:t>avg. sales</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Google Shape;119;p21" descr=""/>
          <p:cNvPicPr/>
          <p:nvPr/>
        </p:nvPicPr>
        <p:blipFill>
          <a:blip r:embed="rId1"/>
          <a:stretch/>
        </p:blipFill>
        <p:spPr>
          <a:xfrm>
            <a:off x="136800" y="1654920"/>
            <a:ext cx="8870040" cy="2016000"/>
          </a:xfrm>
          <a:prstGeom prst="rect">
            <a:avLst/>
          </a:prstGeom>
          <a:ln w="0">
            <a:noFill/>
          </a:ln>
        </p:spPr>
      </p:pic>
      <p:sp>
        <p:nvSpPr>
          <p:cNvPr id="118"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3000"/>
          </a:bodyPr>
          <a:p>
            <a:pPr indent="0" algn="ctr">
              <a:lnSpc>
                <a:spcPct val="100000"/>
              </a:lnSpc>
              <a:buNone/>
              <a:tabLst>
                <a:tab algn="l" pos="0"/>
              </a:tabLst>
            </a:pPr>
            <a:r>
              <a:rPr b="0" lang="de" sz="2800" spc="-1" strike="noStrike">
                <a:solidFill>
                  <a:schemeClr val="dk1"/>
                </a:solidFill>
                <a:latin typeface="Arial"/>
                <a:ea typeface="Arial"/>
              </a:rPr>
              <a:t>Low sales volume of high-value technology products</a:t>
            </a:r>
            <a:endParaRPr b="0" lang="en-GB" sz="2800" spc="-1" strike="noStrike">
              <a:solidFill>
                <a:srgbClr val="000000"/>
              </a:solidFill>
              <a:latin typeface="Arial"/>
            </a:endParaRPr>
          </a:p>
        </p:txBody>
      </p:sp>
      <p:sp>
        <p:nvSpPr>
          <p:cNvPr id="119" name="Google Shape;121;p21"/>
          <p:cNvSpPr/>
          <p:nvPr/>
        </p:nvSpPr>
        <p:spPr>
          <a:xfrm>
            <a:off x="1543680" y="3039120"/>
            <a:ext cx="1530720" cy="102240"/>
          </a:xfrm>
          <a:prstGeom prst="leftArrow">
            <a:avLst>
              <a:gd name="adj1" fmla="val 50000"/>
              <a:gd name="adj2" fmla="val 50000"/>
            </a:avLst>
          </a:prstGeom>
          <a:solidFill>
            <a:schemeClr val="accent1"/>
          </a:solidFill>
          <a:ln w="9525">
            <a:solidFill>
              <a:srgbClr val="4285f4"/>
            </a:solidFill>
            <a:round/>
          </a:ln>
        </p:spPr>
        <p:style>
          <a:lnRef idx="0"/>
          <a:fillRef idx="0"/>
          <a:effectRef idx="0"/>
          <a:fontRef idx="minor"/>
        </p:style>
        <p:txBody>
          <a:bodyPr tIns="25560" bIns="25560" anchor="ctr">
            <a:noAutofit/>
          </a:bodyPr>
          <a:p>
            <a:pPr>
              <a:lnSpc>
                <a:spcPct val="100000"/>
              </a:lnSpc>
              <a:tabLst>
                <a:tab algn="l" pos="0"/>
              </a:tabLst>
            </a:pPr>
            <a:endParaRPr b="0" lang="en-GB" sz="1400" spc="-1" strike="noStrike">
              <a:solidFill>
                <a:srgbClr val="000000"/>
              </a:solidFill>
              <a:latin typeface="Arial"/>
            </a:endParaRPr>
          </a:p>
        </p:txBody>
      </p:sp>
      <p:sp>
        <p:nvSpPr>
          <p:cNvPr id="120" name="Google Shape;122;p21"/>
          <p:cNvSpPr/>
          <p:nvPr/>
        </p:nvSpPr>
        <p:spPr>
          <a:xfrm>
            <a:off x="3075120" y="2890440"/>
            <a:ext cx="421992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de" sz="1400" spc="-1" strike="noStrike">
                <a:solidFill>
                  <a:schemeClr val="accent1"/>
                </a:solidFill>
                <a:latin typeface="Arial"/>
                <a:ea typeface="Arial"/>
              </a:rPr>
              <a:t>Price range of most Eniac products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LibreOffice/7.5.5.2$Windows_X86_64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2024-05-07T15:38:19Z</dcterms:modified>
  <cp:revision>1</cp:revision>
  <dc:subject/>
  <dc:title/>
</cp:coreProperties>
</file>