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457188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457188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Here we show an </a:t>
            </a:r>
            <a:r>
              <a:rPr lang="de"/>
              <a:t>overview</a:t>
            </a:r>
            <a:r>
              <a:rPr lang="de"/>
              <a:t> of products categories.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Accessories with   24k  sales gives lesser revenue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Desktop with 3k sales gives highest revenue.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3dafebc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3dafebc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discount was estimated by </a:t>
            </a:r>
            <a:r>
              <a:rPr lang="de"/>
              <a:t>comparing list price with order price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most products were sold at a discount between  5 - 30 %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3dafebc2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3dafebc2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observed two peak periods during the timeframe which influenced sales.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In summer 2017, high discounting enhanced sales while in the Fall 2017 sales were influenced by christmas holidays.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peak in summer can be explained by high discounts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discount did not affect sales/revenue in the christmas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discounts also affect sales and revenue differently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3dafebc2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3dafebc2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revenue was highest at low discount around 5 %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higher discounts did not improve sales further and additionally reduced revenue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14100e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14100e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the pattern was similar for most product categories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but the effect was especially strong in categories with high sales and lower revenue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dafebc2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dafebc2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414100e0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414100e0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3500"/>
              <a:t>Discounts as a marketing strategy</a:t>
            </a:r>
            <a:r>
              <a:rPr lang="de" sz="3500"/>
              <a:t>: Data driven approach</a:t>
            </a:r>
            <a:endParaRPr sz="3500"/>
          </a:p>
        </p:txBody>
      </p:sp>
      <p:sp>
        <p:nvSpPr>
          <p:cNvPr id="55" name="Google Shape;55;p13"/>
          <p:cNvSpPr txBox="1"/>
          <p:nvPr/>
        </p:nvSpPr>
        <p:spPr>
          <a:xfrm>
            <a:off x="409325" y="517450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Analyzed Data: </a:t>
            </a:r>
            <a:r>
              <a:rPr lang="de"/>
              <a:t>Overview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109596" y="1448659"/>
            <a:ext cx="3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Sales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713184" y="1436361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Revenue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57625" y="1822075"/>
            <a:ext cx="2661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Timefram</a:t>
            </a:r>
            <a:r>
              <a:rPr lang="de">
                <a:solidFill>
                  <a:schemeClr val="dk1"/>
                </a:solidFill>
              </a:rPr>
              <a:t>e: </a:t>
            </a:r>
            <a:r>
              <a:rPr b="1" lang="de">
                <a:solidFill>
                  <a:schemeClr val="dk1"/>
                </a:solidFill>
              </a:rPr>
              <a:t>01/2017 - 03/2018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Sold Products: </a:t>
            </a:r>
            <a:r>
              <a:rPr b="1" lang="de">
                <a:solidFill>
                  <a:schemeClr val="dk1"/>
                </a:solidFill>
              </a:rPr>
              <a:t>59,001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Total Revenue: </a:t>
            </a:r>
            <a:r>
              <a:rPr b="1" lang="de">
                <a:solidFill>
                  <a:schemeClr val="dk1"/>
                </a:solidFill>
              </a:rPr>
              <a:t>~ 14.7 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Number of Orders: </a:t>
            </a:r>
            <a:r>
              <a:rPr b="1" lang="de"/>
              <a:t>44,812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109600" y="996300"/>
            <a:ext cx="411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Product Categories</a:t>
            </a:r>
            <a:endParaRPr sz="2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550" y="1759025"/>
            <a:ext cx="3622294" cy="32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37938" r="0" t="0"/>
          <a:stretch/>
        </p:blipFill>
        <p:spPr>
          <a:xfrm>
            <a:off x="6717046" y="1743579"/>
            <a:ext cx="2281204" cy="32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00400"/>
            <a:ext cx="88323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 majority of items was sold at a discount between 5 - 30%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7398" r="0" t="0"/>
          <a:stretch/>
        </p:blipFill>
        <p:spPr>
          <a:xfrm>
            <a:off x="4973601" y="1032175"/>
            <a:ext cx="305175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19393" t="0"/>
          <a:stretch/>
        </p:blipFill>
        <p:spPr>
          <a:xfrm>
            <a:off x="343400" y="1177925"/>
            <a:ext cx="3409975" cy="359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3488532" y="3019693"/>
            <a:ext cx="2071898" cy="606802"/>
            <a:chOff x="4260807" y="2494518"/>
            <a:chExt cx="2071898" cy="606802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5">
              <a:alphaModFix/>
            </a:blip>
            <a:srcRect b="45707" l="80384" r="12148" t="45601"/>
            <a:stretch/>
          </p:blipFill>
          <p:spPr>
            <a:xfrm>
              <a:off x="4260807" y="2517174"/>
              <a:ext cx="550600" cy="54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 txBox="1"/>
            <p:nvPr/>
          </p:nvSpPr>
          <p:spPr>
            <a:xfrm>
              <a:off x="4741882" y="2494518"/>
              <a:ext cx="1583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/>
                <a:t>Not Discounted</a:t>
              </a:r>
              <a:endParaRPr sz="1100"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4749605" y="2747320"/>
              <a:ext cx="1583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100"/>
                <a:t>Discounted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7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Strong </a:t>
            </a:r>
            <a:r>
              <a:rPr lang="de"/>
              <a:t>Seasonal</a:t>
            </a:r>
            <a:r>
              <a:rPr lang="de"/>
              <a:t> </a:t>
            </a:r>
            <a:r>
              <a:rPr lang="de"/>
              <a:t>Variation</a:t>
            </a:r>
            <a:r>
              <a:rPr lang="de"/>
              <a:t> in Sales and Revenue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63" y="763088"/>
            <a:ext cx="7448245" cy="4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63" y="763088"/>
            <a:ext cx="7448400" cy="41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287908" y="4517925"/>
            <a:ext cx="11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2017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351858" y="4517925"/>
            <a:ext cx="11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66666"/>
                </a:solidFill>
              </a:rPr>
              <a:t>2018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43333" y="3477013"/>
            <a:ext cx="11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9FC5E8"/>
                </a:solidFill>
              </a:rPr>
              <a:t>Sales</a:t>
            </a:r>
            <a:endParaRPr sz="1800">
              <a:solidFill>
                <a:srgbClr val="9FC5E8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643333" y="3762746"/>
            <a:ext cx="11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4A86E8"/>
                </a:solidFill>
              </a:rPr>
              <a:t>Revenue</a:t>
            </a:r>
            <a:endParaRPr sz="1800">
              <a:solidFill>
                <a:srgbClr val="4A86E8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242163" y="763088"/>
            <a:ext cx="8298020" cy="4178097"/>
            <a:chOff x="-1030750" y="3185000"/>
            <a:chExt cx="8298020" cy="4178097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030750" y="3185000"/>
              <a:ext cx="7448400" cy="4178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6"/>
            <p:cNvSpPr txBox="1"/>
            <p:nvPr/>
          </p:nvSpPr>
          <p:spPr>
            <a:xfrm>
              <a:off x="5415370" y="4522600"/>
              <a:ext cx="1851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FF9900"/>
                  </a:solidFill>
                </a:rPr>
                <a:t>Avg. Discount</a:t>
              </a:r>
              <a:endParaRPr sz="1800">
                <a:solidFill>
                  <a:srgbClr val="FF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 Sales but lower Revenue at higher Discounts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25" y="1085175"/>
            <a:ext cx="6937300" cy="39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Discount Effect on High-Selling product types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11700" y="1043925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Accessories &amp; Other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0" y="1520325"/>
            <a:ext cx="3869526" cy="31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51" y="1354250"/>
            <a:ext cx="4127853" cy="33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797372" y="1054899"/>
            <a:ext cx="44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iPhones and Desktop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analysis suggests: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60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Seasonal variation (especially </a:t>
            </a:r>
            <a:r>
              <a:rPr lang="de"/>
              <a:t>Christmas</a:t>
            </a:r>
            <a:r>
              <a:rPr lang="de"/>
              <a:t>-</a:t>
            </a:r>
            <a:r>
              <a:rPr lang="de"/>
              <a:t>Business) was the strongest driver for sales and revenue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Discounts can improve sales in low-selling seasons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</a:t>
            </a:r>
            <a:r>
              <a:rPr lang="de"/>
              <a:t>iscounts &gt; 5-10 % lower the revenue and did not seem to improve sales further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In general discount offers &gt;10 % should be reduced and kept at a 5 - 10% level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Other factors (release of new phone models) should be considered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Room for Improvement: Data Quality and </a:t>
            </a:r>
            <a:r>
              <a:rPr lang="de"/>
              <a:t>Completeness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Quality control and </a:t>
            </a:r>
            <a:r>
              <a:rPr lang="de"/>
              <a:t>verification</a:t>
            </a:r>
            <a:r>
              <a:rPr lang="de"/>
              <a:t> of </a:t>
            </a:r>
            <a:r>
              <a:rPr lang="de"/>
              <a:t>data type at data entry must be improved to prevent data loss in the future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Additional data should be collected to gain valuable insights: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Including product manufacturer/ supply costs will enable us to estimate profit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Products should be classified in easy to understand, hierarchical categories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Records (e.g. monthly) should be kept which products where offered in the shop at what price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