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32918400"/>
  <p:notesSz cx="6858000" cy="9144000"/>
  <p:defaultTextStyle>
    <a:defPPr>
      <a:defRPr lang="en-US"/>
    </a:defPPr>
    <a:lvl1pPr algn="l" defTabSz="4075113" rtl="0" eaLnBrk="0" fontAlgn="base" hangingPunct="0">
      <a:spcBef>
        <a:spcPct val="0"/>
      </a:spcBef>
      <a:spcAft>
        <a:spcPct val="0"/>
      </a:spcAft>
      <a:defRPr sz="8000" kern="1200">
        <a:solidFill>
          <a:schemeClr val="tx1"/>
        </a:solidFill>
        <a:latin typeface="Calibri" panose="020F0502020204030204" pitchFamily="34" charset="0"/>
        <a:ea typeface="+mn-ea"/>
        <a:cs typeface="Arial" panose="020B0604020202020204" pitchFamily="34" charset="0"/>
      </a:defRPr>
    </a:lvl1pPr>
    <a:lvl2pPr marL="2036763" indent="-1579563" algn="l" defTabSz="4075113" rtl="0" eaLnBrk="0" fontAlgn="base" hangingPunct="0">
      <a:spcBef>
        <a:spcPct val="0"/>
      </a:spcBef>
      <a:spcAft>
        <a:spcPct val="0"/>
      </a:spcAft>
      <a:defRPr sz="8000" kern="1200">
        <a:solidFill>
          <a:schemeClr val="tx1"/>
        </a:solidFill>
        <a:latin typeface="Calibri" panose="020F0502020204030204" pitchFamily="34" charset="0"/>
        <a:ea typeface="+mn-ea"/>
        <a:cs typeface="Arial" panose="020B0604020202020204" pitchFamily="34" charset="0"/>
      </a:defRPr>
    </a:lvl2pPr>
    <a:lvl3pPr marL="4075113" indent="-3160713" algn="l" defTabSz="4075113" rtl="0" eaLnBrk="0" fontAlgn="base" hangingPunct="0">
      <a:spcBef>
        <a:spcPct val="0"/>
      </a:spcBef>
      <a:spcAft>
        <a:spcPct val="0"/>
      </a:spcAft>
      <a:defRPr sz="8000" kern="1200">
        <a:solidFill>
          <a:schemeClr val="tx1"/>
        </a:solidFill>
        <a:latin typeface="Calibri" panose="020F0502020204030204" pitchFamily="34" charset="0"/>
        <a:ea typeface="+mn-ea"/>
        <a:cs typeface="Arial" panose="020B0604020202020204" pitchFamily="34" charset="0"/>
      </a:defRPr>
    </a:lvl3pPr>
    <a:lvl4pPr marL="6111875" indent="-4740275" algn="l" defTabSz="4075113" rtl="0" eaLnBrk="0" fontAlgn="base" hangingPunct="0">
      <a:spcBef>
        <a:spcPct val="0"/>
      </a:spcBef>
      <a:spcAft>
        <a:spcPct val="0"/>
      </a:spcAft>
      <a:defRPr sz="8000" kern="1200">
        <a:solidFill>
          <a:schemeClr val="tx1"/>
        </a:solidFill>
        <a:latin typeface="Calibri" panose="020F0502020204030204" pitchFamily="34" charset="0"/>
        <a:ea typeface="+mn-ea"/>
        <a:cs typeface="Arial" panose="020B0604020202020204" pitchFamily="34" charset="0"/>
      </a:defRPr>
    </a:lvl4pPr>
    <a:lvl5pPr marL="8150225" indent="-6321425" algn="l" defTabSz="4075113" rtl="0" eaLnBrk="0" fontAlgn="base" hangingPunct="0">
      <a:spcBef>
        <a:spcPct val="0"/>
      </a:spcBef>
      <a:spcAft>
        <a:spcPct val="0"/>
      </a:spcAft>
      <a:defRPr sz="80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8000"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sz="8000"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sz="8000"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sz="8000"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 Fang"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04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8" d="100"/>
          <a:sy n="18" d="100"/>
        </p:scale>
        <p:origin x="1709" y="120"/>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106FB9-BEE5-4758-BC3F-24836FD08ED0}" type="doc">
      <dgm:prSet loTypeId="urn:microsoft.com/office/officeart/2005/8/layout/process1" loCatId="process" qsTypeId="urn:microsoft.com/office/officeart/2005/8/quickstyle/simple1" qsCatId="simple" csTypeId="urn:microsoft.com/office/officeart/2005/8/colors/accent1_2" csCatId="accent1" phldr="1"/>
      <dgm:spPr/>
    </dgm:pt>
    <dgm:pt modelId="{E4AC3BB2-752D-4EBA-A78F-E835B145B95C}">
      <dgm:prSet phldrT="[Text]"/>
      <dgm:spPr>
        <a:solidFill>
          <a:srgbClr val="FFC000"/>
        </a:solidFill>
      </dgm:spPr>
      <dgm:t>
        <a:bodyPr/>
        <a:lstStyle/>
        <a:p>
          <a:r>
            <a:rPr lang="en-US" dirty="0">
              <a:solidFill>
                <a:schemeClr val="tx1"/>
              </a:solidFill>
            </a:rPr>
            <a:t>Financial stage differentiation using GMM</a:t>
          </a:r>
        </a:p>
      </dgm:t>
    </dgm:pt>
    <dgm:pt modelId="{94520B92-5653-471D-9E0C-FFC0EE36DB60}" type="parTrans" cxnId="{884F660E-ECA5-4E7C-860F-F5E8C8799ECD}">
      <dgm:prSet/>
      <dgm:spPr/>
      <dgm:t>
        <a:bodyPr/>
        <a:lstStyle/>
        <a:p>
          <a:endParaRPr lang="en-US"/>
        </a:p>
      </dgm:t>
    </dgm:pt>
    <dgm:pt modelId="{B721EA80-28AF-4320-AFF2-3277CA3E2E30}" type="sibTrans" cxnId="{884F660E-ECA5-4E7C-860F-F5E8C8799ECD}">
      <dgm:prSet/>
      <dgm:spPr>
        <a:solidFill>
          <a:srgbClr val="FFC000"/>
        </a:solidFill>
      </dgm:spPr>
      <dgm:t>
        <a:bodyPr/>
        <a:lstStyle/>
        <a:p>
          <a:endParaRPr lang="en-US"/>
        </a:p>
      </dgm:t>
    </dgm:pt>
    <dgm:pt modelId="{DC34023C-193D-43D0-A4BC-92C169B69DE1}">
      <dgm:prSet phldrT="[Text]"/>
      <dgm:spPr>
        <a:solidFill>
          <a:srgbClr val="FFC000"/>
        </a:solidFill>
      </dgm:spPr>
      <dgm:t>
        <a:bodyPr/>
        <a:lstStyle/>
        <a:p>
          <a:r>
            <a:rPr lang="en-US" dirty="0">
              <a:solidFill>
                <a:schemeClr val="tx1"/>
              </a:solidFill>
            </a:rPr>
            <a:t>Prediction of log return using stage depended SV classifier</a:t>
          </a:r>
        </a:p>
      </dgm:t>
    </dgm:pt>
    <dgm:pt modelId="{1C8CC4CE-0889-48EE-A94D-6E9FCD63E66C}" type="parTrans" cxnId="{A4474F84-084E-4295-95C0-FC3D5666E4E5}">
      <dgm:prSet/>
      <dgm:spPr/>
      <dgm:t>
        <a:bodyPr/>
        <a:lstStyle/>
        <a:p>
          <a:endParaRPr lang="en-US"/>
        </a:p>
      </dgm:t>
    </dgm:pt>
    <dgm:pt modelId="{0624F910-DA80-4A84-A1BC-B306E2189F71}" type="sibTrans" cxnId="{A4474F84-084E-4295-95C0-FC3D5666E4E5}">
      <dgm:prSet/>
      <dgm:spPr/>
      <dgm:t>
        <a:bodyPr/>
        <a:lstStyle/>
        <a:p>
          <a:endParaRPr lang="en-US"/>
        </a:p>
      </dgm:t>
    </dgm:pt>
    <dgm:pt modelId="{5478FD69-453C-4E93-86E2-3320FDE14727}" type="pres">
      <dgm:prSet presAssocID="{A2106FB9-BEE5-4758-BC3F-24836FD08ED0}" presName="Name0" presStyleCnt="0">
        <dgm:presLayoutVars>
          <dgm:dir/>
          <dgm:resizeHandles val="exact"/>
        </dgm:presLayoutVars>
      </dgm:prSet>
      <dgm:spPr/>
    </dgm:pt>
    <dgm:pt modelId="{AF67D79A-569D-4931-B700-835D6782D0A8}" type="pres">
      <dgm:prSet presAssocID="{E4AC3BB2-752D-4EBA-A78F-E835B145B95C}" presName="node" presStyleLbl="node1" presStyleIdx="0" presStyleCnt="2" custScaleX="189358">
        <dgm:presLayoutVars>
          <dgm:bulletEnabled val="1"/>
        </dgm:presLayoutVars>
      </dgm:prSet>
      <dgm:spPr/>
    </dgm:pt>
    <dgm:pt modelId="{79199B16-8EAA-4D75-98AD-167A36297EBA}" type="pres">
      <dgm:prSet presAssocID="{B721EA80-28AF-4320-AFF2-3277CA3E2E30}" presName="sibTrans" presStyleLbl="sibTrans2D1" presStyleIdx="0" presStyleCnt="1" custScaleX="77129" custScaleY="61688"/>
      <dgm:spPr/>
    </dgm:pt>
    <dgm:pt modelId="{85901CDB-5714-47D4-BE0E-889E04FD0A1F}" type="pres">
      <dgm:prSet presAssocID="{B721EA80-28AF-4320-AFF2-3277CA3E2E30}" presName="connectorText" presStyleLbl="sibTrans2D1" presStyleIdx="0" presStyleCnt="1"/>
      <dgm:spPr/>
    </dgm:pt>
    <dgm:pt modelId="{C937110D-2856-424E-BADE-9F7D7008EF35}" type="pres">
      <dgm:prSet presAssocID="{DC34023C-193D-43D0-A4BC-92C169B69DE1}" presName="node" presStyleLbl="node1" presStyleIdx="1" presStyleCnt="2" custScaleX="194444">
        <dgm:presLayoutVars>
          <dgm:bulletEnabled val="1"/>
        </dgm:presLayoutVars>
      </dgm:prSet>
      <dgm:spPr/>
    </dgm:pt>
  </dgm:ptLst>
  <dgm:cxnLst>
    <dgm:cxn modelId="{6A8F2D06-0EC6-4F16-A46F-7D700D1E1181}" type="presOf" srcId="{E4AC3BB2-752D-4EBA-A78F-E835B145B95C}" destId="{AF67D79A-569D-4931-B700-835D6782D0A8}" srcOrd="0" destOrd="0" presId="urn:microsoft.com/office/officeart/2005/8/layout/process1"/>
    <dgm:cxn modelId="{884F660E-ECA5-4E7C-860F-F5E8C8799ECD}" srcId="{A2106FB9-BEE5-4758-BC3F-24836FD08ED0}" destId="{E4AC3BB2-752D-4EBA-A78F-E835B145B95C}" srcOrd="0" destOrd="0" parTransId="{94520B92-5653-471D-9E0C-FFC0EE36DB60}" sibTransId="{B721EA80-28AF-4320-AFF2-3277CA3E2E30}"/>
    <dgm:cxn modelId="{423BB46D-C48C-4F8B-8F05-3CD6E33C8D3F}" type="presOf" srcId="{B721EA80-28AF-4320-AFF2-3277CA3E2E30}" destId="{85901CDB-5714-47D4-BE0E-889E04FD0A1F}" srcOrd="1" destOrd="0" presId="urn:microsoft.com/office/officeart/2005/8/layout/process1"/>
    <dgm:cxn modelId="{E7BDCF56-9399-455D-B145-F0E0AC8F43CB}" type="presOf" srcId="{B721EA80-28AF-4320-AFF2-3277CA3E2E30}" destId="{79199B16-8EAA-4D75-98AD-167A36297EBA}" srcOrd="0" destOrd="0" presId="urn:microsoft.com/office/officeart/2005/8/layout/process1"/>
    <dgm:cxn modelId="{A4474F84-084E-4295-95C0-FC3D5666E4E5}" srcId="{A2106FB9-BEE5-4758-BC3F-24836FD08ED0}" destId="{DC34023C-193D-43D0-A4BC-92C169B69DE1}" srcOrd="1" destOrd="0" parTransId="{1C8CC4CE-0889-48EE-A94D-6E9FCD63E66C}" sibTransId="{0624F910-DA80-4A84-A1BC-B306E2189F71}"/>
    <dgm:cxn modelId="{17C9CFB2-DC11-429C-A21E-3340847AC170}" type="presOf" srcId="{DC34023C-193D-43D0-A4BC-92C169B69DE1}" destId="{C937110D-2856-424E-BADE-9F7D7008EF35}" srcOrd="0" destOrd="0" presId="urn:microsoft.com/office/officeart/2005/8/layout/process1"/>
    <dgm:cxn modelId="{187B18E6-E56F-4BD8-952B-EE77657AECF8}" type="presOf" srcId="{A2106FB9-BEE5-4758-BC3F-24836FD08ED0}" destId="{5478FD69-453C-4E93-86E2-3320FDE14727}" srcOrd="0" destOrd="0" presId="urn:microsoft.com/office/officeart/2005/8/layout/process1"/>
    <dgm:cxn modelId="{B5AB7E19-471F-4A77-8B38-A3EBB63BEB21}" type="presParOf" srcId="{5478FD69-453C-4E93-86E2-3320FDE14727}" destId="{AF67D79A-569D-4931-B700-835D6782D0A8}" srcOrd="0" destOrd="0" presId="urn:microsoft.com/office/officeart/2005/8/layout/process1"/>
    <dgm:cxn modelId="{DEAF8B87-21FA-45E5-B496-621F018894FD}" type="presParOf" srcId="{5478FD69-453C-4E93-86E2-3320FDE14727}" destId="{79199B16-8EAA-4D75-98AD-167A36297EBA}" srcOrd="1" destOrd="0" presId="urn:microsoft.com/office/officeart/2005/8/layout/process1"/>
    <dgm:cxn modelId="{FFED8090-AF5D-4908-B55B-E38E35EA7982}" type="presParOf" srcId="{79199B16-8EAA-4D75-98AD-167A36297EBA}" destId="{85901CDB-5714-47D4-BE0E-889E04FD0A1F}" srcOrd="0" destOrd="0" presId="urn:microsoft.com/office/officeart/2005/8/layout/process1"/>
    <dgm:cxn modelId="{7D3B09E7-B981-4535-972F-97EE09B35D56}" type="presParOf" srcId="{5478FD69-453C-4E93-86E2-3320FDE14727}" destId="{C937110D-2856-424E-BADE-9F7D7008EF35}" srcOrd="2"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7D79A-569D-4931-B700-835D6782D0A8}">
      <dsp:nvSpPr>
        <dsp:cNvPr id="0" name=""/>
        <dsp:cNvSpPr/>
      </dsp:nvSpPr>
      <dsp:spPr>
        <a:xfrm>
          <a:off x="2205" y="1082840"/>
          <a:ext cx="3892186" cy="1233278"/>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Financial stage differentiation using GMM</a:t>
          </a:r>
        </a:p>
      </dsp:txBody>
      <dsp:txXfrm>
        <a:off x="38326" y="1118961"/>
        <a:ext cx="3819944" cy="1161036"/>
      </dsp:txXfrm>
    </dsp:sp>
    <dsp:sp modelId="{79199B16-8EAA-4D75-98AD-167A36297EBA}">
      <dsp:nvSpPr>
        <dsp:cNvPr id="0" name=""/>
        <dsp:cNvSpPr/>
      </dsp:nvSpPr>
      <dsp:spPr>
        <a:xfrm>
          <a:off x="4149769" y="1542250"/>
          <a:ext cx="336096" cy="314457"/>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149769" y="1605141"/>
        <a:ext cx="241759" cy="188675"/>
      </dsp:txXfrm>
    </dsp:sp>
    <dsp:sp modelId="{C937110D-2856-424E-BADE-9F7D7008EF35}">
      <dsp:nvSpPr>
        <dsp:cNvPr id="0" name=""/>
        <dsp:cNvSpPr/>
      </dsp:nvSpPr>
      <dsp:spPr>
        <a:xfrm>
          <a:off x="4716577" y="1082840"/>
          <a:ext cx="3996727" cy="1233278"/>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Prediction of log return using stage depended SV classifier</a:t>
          </a:r>
        </a:p>
      </dsp:txBody>
      <dsp:txXfrm>
        <a:off x="4752698" y="1118961"/>
        <a:ext cx="3924485" cy="11610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a:t>Click to edit Master title style</a:t>
            </a:r>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9BDB868-5ABE-4EF9-967C-8EF5B1DAE74E}"/>
              </a:ext>
            </a:extLst>
          </p:cNvPr>
          <p:cNvSpPr>
            <a:spLocks noGrp="1"/>
          </p:cNvSpPr>
          <p:nvPr>
            <p:ph type="dt" sz="half" idx="10"/>
          </p:nvPr>
        </p:nvSpPr>
        <p:spPr/>
        <p:txBody>
          <a:bodyPr/>
          <a:lstStyle>
            <a:lvl1pPr>
              <a:defRPr/>
            </a:lvl1pPr>
          </a:lstStyle>
          <a:p>
            <a:pPr>
              <a:defRPr/>
            </a:pPr>
            <a:fld id="{01589595-6E9C-4B3A-962C-6C8214D322AC}" type="datetimeFigureOut">
              <a:rPr lang="en-US"/>
              <a:pPr>
                <a:defRPr/>
              </a:pPr>
              <a:t>12/10/2018</a:t>
            </a:fld>
            <a:endParaRPr lang="en-US"/>
          </a:p>
        </p:txBody>
      </p:sp>
      <p:sp>
        <p:nvSpPr>
          <p:cNvPr id="5" name="Footer Placeholder 4">
            <a:extLst>
              <a:ext uri="{FF2B5EF4-FFF2-40B4-BE49-F238E27FC236}">
                <a16:creationId xmlns:a16="http://schemas.microsoft.com/office/drawing/2014/main" id="{F30F2DF8-8EAC-4120-ACDB-7B8C0B14928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C9E8633-0893-49A6-AD2D-DD8AFCB943FA}"/>
              </a:ext>
            </a:extLst>
          </p:cNvPr>
          <p:cNvSpPr>
            <a:spLocks noGrp="1"/>
          </p:cNvSpPr>
          <p:nvPr>
            <p:ph type="sldNum" sz="quarter" idx="12"/>
          </p:nvPr>
        </p:nvSpPr>
        <p:spPr/>
        <p:txBody>
          <a:bodyPr/>
          <a:lstStyle>
            <a:lvl1pPr>
              <a:defRPr/>
            </a:lvl1pPr>
          </a:lstStyle>
          <a:p>
            <a:pPr>
              <a:defRPr/>
            </a:pPr>
            <a:fld id="{CCF390EC-C0B5-4355-A03C-DBFB10BE59F2}" type="slidenum">
              <a:rPr lang="en-US" altLang="en-US"/>
              <a:pPr>
                <a:defRPr/>
              </a:pPr>
              <a:t>‹#›</a:t>
            </a:fld>
            <a:endParaRPr lang="en-US" altLang="en-US"/>
          </a:p>
        </p:txBody>
      </p:sp>
    </p:spTree>
    <p:extLst>
      <p:ext uri="{BB962C8B-B14F-4D97-AF65-F5344CB8AC3E}">
        <p14:creationId xmlns:p14="http://schemas.microsoft.com/office/powerpoint/2010/main" val="69090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34E60-566F-4362-9571-E6EBD896253B}"/>
              </a:ext>
            </a:extLst>
          </p:cNvPr>
          <p:cNvSpPr>
            <a:spLocks noGrp="1"/>
          </p:cNvSpPr>
          <p:nvPr>
            <p:ph type="dt" sz="half" idx="10"/>
          </p:nvPr>
        </p:nvSpPr>
        <p:spPr/>
        <p:txBody>
          <a:bodyPr/>
          <a:lstStyle>
            <a:lvl1pPr>
              <a:defRPr/>
            </a:lvl1pPr>
          </a:lstStyle>
          <a:p>
            <a:pPr>
              <a:defRPr/>
            </a:pPr>
            <a:fld id="{5CBFDAC5-59E4-451F-82D5-C9C954759A37}" type="datetimeFigureOut">
              <a:rPr lang="en-US"/>
              <a:pPr>
                <a:defRPr/>
              </a:pPr>
              <a:t>12/10/2018</a:t>
            </a:fld>
            <a:endParaRPr lang="en-US"/>
          </a:p>
        </p:txBody>
      </p:sp>
      <p:sp>
        <p:nvSpPr>
          <p:cNvPr id="5" name="Footer Placeholder 4">
            <a:extLst>
              <a:ext uri="{FF2B5EF4-FFF2-40B4-BE49-F238E27FC236}">
                <a16:creationId xmlns:a16="http://schemas.microsoft.com/office/drawing/2014/main" id="{BABC26B8-02A9-445F-9CCE-F354A107D06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ED9115E-6227-40FD-B91E-03312DC01CB7}"/>
              </a:ext>
            </a:extLst>
          </p:cNvPr>
          <p:cNvSpPr>
            <a:spLocks noGrp="1"/>
          </p:cNvSpPr>
          <p:nvPr>
            <p:ph type="sldNum" sz="quarter" idx="12"/>
          </p:nvPr>
        </p:nvSpPr>
        <p:spPr/>
        <p:txBody>
          <a:bodyPr/>
          <a:lstStyle>
            <a:lvl1pPr>
              <a:defRPr/>
            </a:lvl1pPr>
          </a:lstStyle>
          <a:p>
            <a:pPr>
              <a:defRPr/>
            </a:pPr>
            <a:fld id="{6495E2B1-0268-4A1A-B877-0A7847963F97}" type="slidenum">
              <a:rPr lang="en-US" altLang="en-US"/>
              <a:pPr>
                <a:defRPr/>
              </a:pPr>
              <a:t>‹#›</a:t>
            </a:fld>
            <a:endParaRPr lang="en-US" altLang="en-US"/>
          </a:p>
        </p:txBody>
      </p:sp>
    </p:spTree>
    <p:extLst>
      <p:ext uri="{BB962C8B-B14F-4D97-AF65-F5344CB8AC3E}">
        <p14:creationId xmlns:p14="http://schemas.microsoft.com/office/powerpoint/2010/main" val="1877272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6324600"/>
            <a:ext cx="36291200"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7675" y="6324600"/>
            <a:ext cx="108233530"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C40E0-78A0-44F5-9D09-4A2B4BF205D9}"/>
              </a:ext>
            </a:extLst>
          </p:cNvPr>
          <p:cNvSpPr>
            <a:spLocks noGrp="1"/>
          </p:cNvSpPr>
          <p:nvPr>
            <p:ph type="dt" sz="half" idx="10"/>
          </p:nvPr>
        </p:nvSpPr>
        <p:spPr/>
        <p:txBody>
          <a:bodyPr/>
          <a:lstStyle>
            <a:lvl1pPr>
              <a:defRPr/>
            </a:lvl1pPr>
          </a:lstStyle>
          <a:p>
            <a:pPr>
              <a:defRPr/>
            </a:pPr>
            <a:fld id="{79151BD2-D19B-457D-8871-2A6E7CBA13FD}" type="datetimeFigureOut">
              <a:rPr lang="en-US"/>
              <a:pPr>
                <a:defRPr/>
              </a:pPr>
              <a:t>12/10/2018</a:t>
            </a:fld>
            <a:endParaRPr lang="en-US"/>
          </a:p>
        </p:txBody>
      </p:sp>
      <p:sp>
        <p:nvSpPr>
          <p:cNvPr id="5" name="Footer Placeholder 4">
            <a:extLst>
              <a:ext uri="{FF2B5EF4-FFF2-40B4-BE49-F238E27FC236}">
                <a16:creationId xmlns:a16="http://schemas.microsoft.com/office/drawing/2014/main" id="{CF8E6DE7-9DFE-4596-BE9D-9F1138FECD8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F81CAC0-1B8E-4AC1-B429-7B0DA650107C}"/>
              </a:ext>
            </a:extLst>
          </p:cNvPr>
          <p:cNvSpPr>
            <a:spLocks noGrp="1"/>
          </p:cNvSpPr>
          <p:nvPr>
            <p:ph type="sldNum" sz="quarter" idx="12"/>
          </p:nvPr>
        </p:nvSpPr>
        <p:spPr/>
        <p:txBody>
          <a:bodyPr/>
          <a:lstStyle>
            <a:lvl1pPr>
              <a:defRPr/>
            </a:lvl1pPr>
          </a:lstStyle>
          <a:p>
            <a:pPr>
              <a:defRPr/>
            </a:pPr>
            <a:fld id="{B64A1068-73FB-4FD5-84C9-CEE7D704E876}" type="slidenum">
              <a:rPr lang="en-US" altLang="en-US"/>
              <a:pPr>
                <a:defRPr/>
              </a:pPr>
              <a:t>‹#›</a:t>
            </a:fld>
            <a:endParaRPr lang="en-US" altLang="en-US"/>
          </a:p>
        </p:txBody>
      </p:sp>
    </p:spTree>
    <p:extLst>
      <p:ext uri="{BB962C8B-B14F-4D97-AF65-F5344CB8AC3E}">
        <p14:creationId xmlns:p14="http://schemas.microsoft.com/office/powerpoint/2010/main" val="326179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209CD-4FE6-4CBF-95AA-064804FA8FC1}"/>
              </a:ext>
            </a:extLst>
          </p:cNvPr>
          <p:cNvSpPr>
            <a:spLocks noGrp="1"/>
          </p:cNvSpPr>
          <p:nvPr>
            <p:ph type="dt" sz="half" idx="10"/>
          </p:nvPr>
        </p:nvSpPr>
        <p:spPr/>
        <p:txBody>
          <a:bodyPr/>
          <a:lstStyle>
            <a:lvl1pPr>
              <a:defRPr/>
            </a:lvl1pPr>
          </a:lstStyle>
          <a:p>
            <a:pPr>
              <a:defRPr/>
            </a:pPr>
            <a:fld id="{78659BD4-AC27-4D00-BC54-C4FDCCBD4A97}" type="datetimeFigureOut">
              <a:rPr lang="en-US"/>
              <a:pPr>
                <a:defRPr/>
              </a:pPr>
              <a:t>12/10/2018</a:t>
            </a:fld>
            <a:endParaRPr lang="en-US"/>
          </a:p>
        </p:txBody>
      </p:sp>
      <p:sp>
        <p:nvSpPr>
          <p:cNvPr id="5" name="Footer Placeholder 4">
            <a:extLst>
              <a:ext uri="{FF2B5EF4-FFF2-40B4-BE49-F238E27FC236}">
                <a16:creationId xmlns:a16="http://schemas.microsoft.com/office/drawing/2014/main" id="{F3E6D6F2-ADAE-4444-BB76-A82DE4D5759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CB04DCE-D5B3-4B1D-A1AB-74864352B880}"/>
              </a:ext>
            </a:extLst>
          </p:cNvPr>
          <p:cNvSpPr>
            <a:spLocks noGrp="1"/>
          </p:cNvSpPr>
          <p:nvPr>
            <p:ph type="sldNum" sz="quarter" idx="12"/>
          </p:nvPr>
        </p:nvSpPr>
        <p:spPr/>
        <p:txBody>
          <a:bodyPr/>
          <a:lstStyle>
            <a:lvl1pPr>
              <a:defRPr/>
            </a:lvl1pPr>
          </a:lstStyle>
          <a:p>
            <a:pPr>
              <a:defRPr/>
            </a:pPr>
            <a:fld id="{037CAFE5-71D6-4845-9522-A48B3DF6369A}" type="slidenum">
              <a:rPr lang="en-US" altLang="en-US"/>
              <a:pPr>
                <a:defRPr/>
              </a:pPr>
              <a:t>‹#›</a:t>
            </a:fld>
            <a:endParaRPr lang="en-US" altLang="en-US"/>
          </a:p>
        </p:txBody>
      </p:sp>
    </p:spTree>
    <p:extLst>
      <p:ext uri="{BB962C8B-B14F-4D97-AF65-F5344CB8AC3E}">
        <p14:creationId xmlns:p14="http://schemas.microsoft.com/office/powerpoint/2010/main" val="195109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a:t>Click to edit Master title style</a:t>
            </a:r>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A57C3-327E-4984-A49F-886C9A7A5B06}"/>
              </a:ext>
            </a:extLst>
          </p:cNvPr>
          <p:cNvSpPr>
            <a:spLocks noGrp="1"/>
          </p:cNvSpPr>
          <p:nvPr>
            <p:ph type="dt" sz="half" idx="10"/>
          </p:nvPr>
        </p:nvSpPr>
        <p:spPr/>
        <p:txBody>
          <a:bodyPr/>
          <a:lstStyle>
            <a:lvl1pPr>
              <a:defRPr/>
            </a:lvl1pPr>
          </a:lstStyle>
          <a:p>
            <a:pPr>
              <a:defRPr/>
            </a:pPr>
            <a:fld id="{4D526EAC-9151-4532-BDD7-205B443243DF}" type="datetimeFigureOut">
              <a:rPr lang="en-US"/>
              <a:pPr>
                <a:defRPr/>
              </a:pPr>
              <a:t>12/10/2018</a:t>
            </a:fld>
            <a:endParaRPr lang="en-US"/>
          </a:p>
        </p:txBody>
      </p:sp>
      <p:sp>
        <p:nvSpPr>
          <p:cNvPr id="5" name="Footer Placeholder 4">
            <a:extLst>
              <a:ext uri="{FF2B5EF4-FFF2-40B4-BE49-F238E27FC236}">
                <a16:creationId xmlns:a16="http://schemas.microsoft.com/office/drawing/2014/main" id="{6263CCC4-5EE7-45F6-8C8D-58FEEE254E9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34C1B7D-F5A4-4D4D-B255-8273E34D2778}"/>
              </a:ext>
            </a:extLst>
          </p:cNvPr>
          <p:cNvSpPr>
            <a:spLocks noGrp="1"/>
          </p:cNvSpPr>
          <p:nvPr>
            <p:ph type="sldNum" sz="quarter" idx="12"/>
          </p:nvPr>
        </p:nvSpPr>
        <p:spPr/>
        <p:txBody>
          <a:bodyPr/>
          <a:lstStyle>
            <a:lvl1pPr>
              <a:defRPr/>
            </a:lvl1pPr>
          </a:lstStyle>
          <a:p>
            <a:pPr>
              <a:defRPr/>
            </a:pPr>
            <a:fld id="{8F3A3C7A-6F28-4D62-9325-883B1F796FBB}" type="slidenum">
              <a:rPr lang="en-US" altLang="en-US"/>
              <a:pPr>
                <a:defRPr/>
              </a:pPr>
              <a:t>‹#›</a:t>
            </a:fld>
            <a:endParaRPr lang="en-US" altLang="en-US"/>
          </a:p>
        </p:txBody>
      </p:sp>
    </p:spTree>
    <p:extLst>
      <p:ext uri="{BB962C8B-B14F-4D97-AF65-F5344CB8AC3E}">
        <p14:creationId xmlns:p14="http://schemas.microsoft.com/office/powerpoint/2010/main" val="265603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7677"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0970122"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23A90AF-6355-4F38-A06C-0C35812CDB22}"/>
              </a:ext>
            </a:extLst>
          </p:cNvPr>
          <p:cNvSpPr>
            <a:spLocks noGrp="1"/>
          </p:cNvSpPr>
          <p:nvPr>
            <p:ph type="dt" sz="half" idx="10"/>
          </p:nvPr>
        </p:nvSpPr>
        <p:spPr/>
        <p:txBody>
          <a:bodyPr/>
          <a:lstStyle>
            <a:lvl1pPr>
              <a:defRPr/>
            </a:lvl1pPr>
          </a:lstStyle>
          <a:p>
            <a:pPr>
              <a:defRPr/>
            </a:pPr>
            <a:fld id="{8542EFEB-5F86-49B7-8B54-8763CA7CFB90}" type="datetimeFigureOut">
              <a:rPr lang="en-US"/>
              <a:pPr>
                <a:defRPr/>
              </a:pPr>
              <a:t>12/10/2018</a:t>
            </a:fld>
            <a:endParaRPr lang="en-US"/>
          </a:p>
        </p:txBody>
      </p:sp>
      <p:sp>
        <p:nvSpPr>
          <p:cNvPr id="6" name="Footer Placeholder 4">
            <a:extLst>
              <a:ext uri="{FF2B5EF4-FFF2-40B4-BE49-F238E27FC236}">
                <a16:creationId xmlns:a16="http://schemas.microsoft.com/office/drawing/2014/main" id="{E9FB93C9-2067-40BC-BD29-18D1168DA08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98CC49B-9609-4076-9FD0-88C1BC8FDF0C}"/>
              </a:ext>
            </a:extLst>
          </p:cNvPr>
          <p:cNvSpPr>
            <a:spLocks noGrp="1"/>
          </p:cNvSpPr>
          <p:nvPr>
            <p:ph type="sldNum" sz="quarter" idx="12"/>
          </p:nvPr>
        </p:nvSpPr>
        <p:spPr/>
        <p:txBody>
          <a:bodyPr/>
          <a:lstStyle>
            <a:lvl1pPr>
              <a:defRPr/>
            </a:lvl1pPr>
          </a:lstStyle>
          <a:p>
            <a:pPr>
              <a:defRPr/>
            </a:pPr>
            <a:fld id="{214170F9-740E-4086-A825-14F6BE3A4248}" type="slidenum">
              <a:rPr lang="en-US" altLang="en-US"/>
              <a:pPr>
                <a:defRPr/>
              </a:pPr>
              <a:t>‹#›</a:t>
            </a:fld>
            <a:endParaRPr lang="en-US" altLang="en-US"/>
          </a:p>
        </p:txBody>
      </p:sp>
    </p:spTree>
    <p:extLst>
      <p:ext uri="{BB962C8B-B14F-4D97-AF65-F5344CB8AC3E}">
        <p14:creationId xmlns:p14="http://schemas.microsoft.com/office/powerpoint/2010/main" val="87690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F9097B2-69AD-48C5-A0C3-3EA8D75FF9E4}"/>
              </a:ext>
            </a:extLst>
          </p:cNvPr>
          <p:cNvSpPr>
            <a:spLocks noGrp="1"/>
          </p:cNvSpPr>
          <p:nvPr>
            <p:ph type="dt" sz="half" idx="10"/>
          </p:nvPr>
        </p:nvSpPr>
        <p:spPr/>
        <p:txBody>
          <a:bodyPr/>
          <a:lstStyle>
            <a:lvl1pPr>
              <a:defRPr/>
            </a:lvl1pPr>
          </a:lstStyle>
          <a:p>
            <a:pPr>
              <a:defRPr/>
            </a:pPr>
            <a:fld id="{3D062D7B-6CAE-4175-B307-A2CE64E58C04}" type="datetimeFigureOut">
              <a:rPr lang="en-US"/>
              <a:pPr>
                <a:defRPr/>
              </a:pPr>
              <a:t>12/10/2018</a:t>
            </a:fld>
            <a:endParaRPr lang="en-US"/>
          </a:p>
        </p:txBody>
      </p:sp>
      <p:sp>
        <p:nvSpPr>
          <p:cNvPr id="8" name="Footer Placeholder 4">
            <a:extLst>
              <a:ext uri="{FF2B5EF4-FFF2-40B4-BE49-F238E27FC236}">
                <a16:creationId xmlns:a16="http://schemas.microsoft.com/office/drawing/2014/main" id="{36F87A5D-AFC5-46E6-8102-F144C3CB887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0CFD7D7-5B5C-410C-B938-EF5F08E7E59F}"/>
              </a:ext>
            </a:extLst>
          </p:cNvPr>
          <p:cNvSpPr>
            <a:spLocks noGrp="1"/>
          </p:cNvSpPr>
          <p:nvPr>
            <p:ph type="sldNum" sz="quarter" idx="12"/>
          </p:nvPr>
        </p:nvSpPr>
        <p:spPr/>
        <p:txBody>
          <a:bodyPr/>
          <a:lstStyle>
            <a:lvl1pPr>
              <a:defRPr/>
            </a:lvl1pPr>
          </a:lstStyle>
          <a:p>
            <a:pPr>
              <a:defRPr/>
            </a:pPr>
            <a:fld id="{CAFF8065-C8AC-4906-B49A-E1DE3D1D274B}" type="slidenum">
              <a:rPr lang="en-US" altLang="en-US"/>
              <a:pPr>
                <a:defRPr/>
              </a:pPr>
              <a:t>‹#›</a:t>
            </a:fld>
            <a:endParaRPr lang="en-US" altLang="en-US"/>
          </a:p>
        </p:txBody>
      </p:sp>
    </p:spTree>
    <p:extLst>
      <p:ext uri="{BB962C8B-B14F-4D97-AF65-F5344CB8AC3E}">
        <p14:creationId xmlns:p14="http://schemas.microsoft.com/office/powerpoint/2010/main" val="65781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0242714-50A0-4DD0-814A-0D5053286870}"/>
              </a:ext>
            </a:extLst>
          </p:cNvPr>
          <p:cNvSpPr>
            <a:spLocks noGrp="1"/>
          </p:cNvSpPr>
          <p:nvPr>
            <p:ph type="dt" sz="half" idx="10"/>
          </p:nvPr>
        </p:nvSpPr>
        <p:spPr/>
        <p:txBody>
          <a:bodyPr/>
          <a:lstStyle>
            <a:lvl1pPr>
              <a:defRPr/>
            </a:lvl1pPr>
          </a:lstStyle>
          <a:p>
            <a:pPr>
              <a:defRPr/>
            </a:pPr>
            <a:fld id="{BCD51E04-6E0B-4E52-AB84-9B42B737350A}" type="datetimeFigureOut">
              <a:rPr lang="en-US"/>
              <a:pPr>
                <a:defRPr/>
              </a:pPr>
              <a:t>12/10/2018</a:t>
            </a:fld>
            <a:endParaRPr lang="en-US"/>
          </a:p>
        </p:txBody>
      </p:sp>
      <p:sp>
        <p:nvSpPr>
          <p:cNvPr id="4" name="Footer Placeholder 4">
            <a:extLst>
              <a:ext uri="{FF2B5EF4-FFF2-40B4-BE49-F238E27FC236}">
                <a16:creationId xmlns:a16="http://schemas.microsoft.com/office/drawing/2014/main" id="{8B896354-5C28-479D-B4BD-8F907FDA9E4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072780D-2512-4725-81DE-85C5C9243BBA}"/>
              </a:ext>
            </a:extLst>
          </p:cNvPr>
          <p:cNvSpPr>
            <a:spLocks noGrp="1"/>
          </p:cNvSpPr>
          <p:nvPr>
            <p:ph type="sldNum" sz="quarter" idx="12"/>
          </p:nvPr>
        </p:nvSpPr>
        <p:spPr/>
        <p:txBody>
          <a:bodyPr/>
          <a:lstStyle>
            <a:lvl1pPr>
              <a:defRPr/>
            </a:lvl1pPr>
          </a:lstStyle>
          <a:p>
            <a:pPr>
              <a:defRPr/>
            </a:pPr>
            <a:fld id="{63686193-C8D8-4212-BD32-BE524EC51F6F}" type="slidenum">
              <a:rPr lang="en-US" altLang="en-US"/>
              <a:pPr>
                <a:defRPr/>
              </a:pPr>
              <a:t>‹#›</a:t>
            </a:fld>
            <a:endParaRPr lang="en-US" altLang="en-US"/>
          </a:p>
        </p:txBody>
      </p:sp>
    </p:spTree>
    <p:extLst>
      <p:ext uri="{BB962C8B-B14F-4D97-AF65-F5344CB8AC3E}">
        <p14:creationId xmlns:p14="http://schemas.microsoft.com/office/powerpoint/2010/main" val="236883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1970322-B43E-4976-B8F7-B116ACCA8826}"/>
              </a:ext>
            </a:extLst>
          </p:cNvPr>
          <p:cNvSpPr>
            <a:spLocks noGrp="1"/>
          </p:cNvSpPr>
          <p:nvPr>
            <p:ph type="dt" sz="half" idx="10"/>
          </p:nvPr>
        </p:nvSpPr>
        <p:spPr/>
        <p:txBody>
          <a:bodyPr/>
          <a:lstStyle>
            <a:lvl1pPr>
              <a:defRPr/>
            </a:lvl1pPr>
          </a:lstStyle>
          <a:p>
            <a:pPr>
              <a:defRPr/>
            </a:pPr>
            <a:fld id="{BED85566-23C1-4DC1-9FB9-32AD9878113F}" type="datetimeFigureOut">
              <a:rPr lang="en-US"/>
              <a:pPr>
                <a:defRPr/>
              </a:pPr>
              <a:t>12/10/2018</a:t>
            </a:fld>
            <a:endParaRPr lang="en-US"/>
          </a:p>
        </p:txBody>
      </p:sp>
      <p:sp>
        <p:nvSpPr>
          <p:cNvPr id="3" name="Footer Placeholder 4">
            <a:extLst>
              <a:ext uri="{FF2B5EF4-FFF2-40B4-BE49-F238E27FC236}">
                <a16:creationId xmlns:a16="http://schemas.microsoft.com/office/drawing/2014/main" id="{931FDAF1-1F6D-44F9-8F03-B9FB4F0B84B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F8E4145-9A0A-40E6-9DD7-D9AAA63C2DD2}"/>
              </a:ext>
            </a:extLst>
          </p:cNvPr>
          <p:cNvSpPr>
            <a:spLocks noGrp="1"/>
          </p:cNvSpPr>
          <p:nvPr>
            <p:ph type="sldNum" sz="quarter" idx="12"/>
          </p:nvPr>
        </p:nvSpPr>
        <p:spPr/>
        <p:txBody>
          <a:bodyPr/>
          <a:lstStyle>
            <a:lvl1pPr>
              <a:defRPr/>
            </a:lvl1pPr>
          </a:lstStyle>
          <a:p>
            <a:pPr>
              <a:defRPr/>
            </a:pPr>
            <a:fld id="{74C1B5B5-F640-42D8-B0AA-380AE58F3D2A}" type="slidenum">
              <a:rPr lang="en-US" altLang="en-US"/>
              <a:pPr>
                <a:defRPr/>
              </a:pPr>
              <a:t>‹#›</a:t>
            </a:fld>
            <a:endParaRPr lang="en-US" altLang="en-US"/>
          </a:p>
        </p:txBody>
      </p:sp>
    </p:spTree>
    <p:extLst>
      <p:ext uri="{BB962C8B-B14F-4D97-AF65-F5344CB8AC3E}">
        <p14:creationId xmlns:p14="http://schemas.microsoft.com/office/powerpoint/2010/main" val="407905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a:t>Click to edit Master title style</a:t>
            </a:r>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3">
            <a:extLst>
              <a:ext uri="{FF2B5EF4-FFF2-40B4-BE49-F238E27FC236}">
                <a16:creationId xmlns:a16="http://schemas.microsoft.com/office/drawing/2014/main" id="{355B12D1-7DB5-435A-83CB-38F6019F8FF6}"/>
              </a:ext>
            </a:extLst>
          </p:cNvPr>
          <p:cNvSpPr>
            <a:spLocks noGrp="1"/>
          </p:cNvSpPr>
          <p:nvPr>
            <p:ph type="dt" sz="half" idx="10"/>
          </p:nvPr>
        </p:nvSpPr>
        <p:spPr/>
        <p:txBody>
          <a:bodyPr/>
          <a:lstStyle>
            <a:lvl1pPr>
              <a:defRPr/>
            </a:lvl1pPr>
          </a:lstStyle>
          <a:p>
            <a:pPr>
              <a:defRPr/>
            </a:pPr>
            <a:fld id="{E327B362-D3A3-47A4-9335-A22F48543F2F}" type="datetimeFigureOut">
              <a:rPr lang="en-US"/>
              <a:pPr>
                <a:defRPr/>
              </a:pPr>
              <a:t>12/10/2018</a:t>
            </a:fld>
            <a:endParaRPr lang="en-US"/>
          </a:p>
        </p:txBody>
      </p:sp>
      <p:sp>
        <p:nvSpPr>
          <p:cNvPr id="6" name="Footer Placeholder 4">
            <a:extLst>
              <a:ext uri="{FF2B5EF4-FFF2-40B4-BE49-F238E27FC236}">
                <a16:creationId xmlns:a16="http://schemas.microsoft.com/office/drawing/2014/main" id="{FC79F309-9593-4E3B-B7F2-E2EF0171919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7FA9020-B6D1-4E34-92A0-258102B63795}"/>
              </a:ext>
            </a:extLst>
          </p:cNvPr>
          <p:cNvSpPr>
            <a:spLocks noGrp="1"/>
          </p:cNvSpPr>
          <p:nvPr>
            <p:ph type="sldNum" sz="quarter" idx="12"/>
          </p:nvPr>
        </p:nvSpPr>
        <p:spPr/>
        <p:txBody>
          <a:bodyPr/>
          <a:lstStyle>
            <a:lvl1pPr>
              <a:defRPr/>
            </a:lvl1pPr>
          </a:lstStyle>
          <a:p>
            <a:pPr>
              <a:defRPr/>
            </a:pPr>
            <a:fld id="{3CAA73B9-B157-4891-88EE-6BAB08AAFD8A}" type="slidenum">
              <a:rPr lang="en-US" altLang="en-US"/>
              <a:pPr>
                <a:defRPr/>
              </a:pPr>
              <a:t>‹#›</a:t>
            </a:fld>
            <a:endParaRPr lang="en-US" altLang="en-US"/>
          </a:p>
        </p:txBody>
      </p:sp>
    </p:spTree>
    <p:extLst>
      <p:ext uri="{BB962C8B-B14F-4D97-AF65-F5344CB8AC3E}">
        <p14:creationId xmlns:p14="http://schemas.microsoft.com/office/powerpoint/2010/main" val="3847059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a:t>Click to edit Master title style</a:t>
            </a:r>
          </a:p>
        </p:txBody>
      </p:sp>
      <p:sp>
        <p:nvSpPr>
          <p:cNvPr id="3" name="Picture Placeholder 2"/>
          <p:cNvSpPr>
            <a:spLocks noGrp="1"/>
          </p:cNvSpPr>
          <p:nvPr>
            <p:ph type="pic" idx="1"/>
          </p:nvPr>
        </p:nvSpPr>
        <p:spPr>
          <a:xfrm>
            <a:off x="7527610" y="2941320"/>
            <a:ext cx="23042880" cy="19751040"/>
          </a:xfrm>
        </p:spPr>
        <p:txBody>
          <a:bodyPr rtlCol="0">
            <a:normAutofit/>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pPr lvl="0"/>
            <a:endParaRPr lang="en-US" noProof="0"/>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3">
            <a:extLst>
              <a:ext uri="{FF2B5EF4-FFF2-40B4-BE49-F238E27FC236}">
                <a16:creationId xmlns:a16="http://schemas.microsoft.com/office/drawing/2014/main" id="{7B26D945-8DC9-4EEF-AC2B-B5763F4002B1}"/>
              </a:ext>
            </a:extLst>
          </p:cNvPr>
          <p:cNvSpPr>
            <a:spLocks noGrp="1"/>
          </p:cNvSpPr>
          <p:nvPr>
            <p:ph type="dt" sz="half" idx="10"/>
          </p:nvPr>
        </p:nvSpPr>
        <p:spPr/>
        <p:txBody>
          <a:bodyPr/>
          <a:lstStyle>
            <a:lvl1pPr>
              <a:defRPr/>
            </a:lvl1pPr>
          </a:lstStyle>
          <a:p>
            <a:pPr>
              <a:defRPr/>
            </a:pPr>
            <a:fld id="{C7042B1D-6E2F-4BCB-9CF0-7597A4502ACE}" type="datetimeFigureOut">
              <a:rPr lang="en-US"/>
              <a:pPr>
                <a:defRPr/>
              </a:pPr>
              <a:t>12/10/2018</a:t>
            </a:fld>
            <a:endParaRPr lang="en-US"/>
          </a:p>
        </p:txBody>
      </p:sp>
      <p:sp>
        <p:nvSpPr>
          <p:cNvPr id="6" name="Footer Placeholder 4">
            <a:extLst>
              <a:ext uri="{FF2B5EF4-FFF2-40B4-BE49-F238E27FC236}">
                <a16:creationId xmlns:a16="http://schemas.microsoft.com/office/drawing/2014/main" id="{96255695-F954-4202-BD6D-189F2FC8D94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F7F2191-B6D3-4E8B-ADC5-134FFD7CD4B2}"/>
              </a:ext>
            </a:extLst>
          </p:cNvPr>
          <p:cNvSpPr>
            <a:spLocks noGrp="1"/>
          </p:cNvSpPr>
          <p:nvPr>
            <p:ph type="sldNum" sz="quarter" idx="12"/>
          </p:nvPr>
        </p:nvSpPr>
        <p:spPr/>
        <p:txBody>
          <a:bodyPr/>
          <a:lstStyle>
            <a:lvl1pPr>
              <a:defRPr/>
            </a:lvl1pPr>
          </a:lstStyle>
          <a:p>
            <a:pPr>
              <a:defRPr/>
            </a:pPr>
            <a:fld id="{E280102F-6A43-41CC-B7B7-B74CBCD6511A}" type="slidenum">
              <a:rPr lang="en-US" altLang="en-US"/>
              <a:pPr>
                <a:defRPr/>
              </a:pPr>
              <a:t>‹#›</a:t>
            </a:fld>
            <a:endParaRPr lang="en-US" altLang="en-US"/>
          </a:p>
        </p:txBody>
      </p:sp>
    </p:spTree>
    <p:extLst>
      <p:ext uri="{BB962C8B-B14F-4D97-AF65-F5344CB8AC3E}">
        <p14:creationId xmlns:p14="http://schemas.microsoft.com/office/powerpoint/2010/main" val="118004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3A2B069-3B2C-494D-856A-8F33B1D0ED10}"/>
              </a:ext>
            </a:extLst>
          </p:cNvPr>
          <p:cNvSpPr>
            <a:spLocks noGrp="1"/>
          </p:cNvSpPr>
          <p:nvPr>
            <p:ph type="title"/>
          </p:nvPr>
        </p:nvSpPr>
        <p:spPr bwMode="auto">
          <a:xfrm>
            <a:off x="1920875" y="1317625"/>
            <a:ext cx="345630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90CF1F4-9241-4D5D-A339-BBB66114E066}"/>
              </a:ext>
            </a:extLst>
          </p:cNvPr>
          <p:cNvSpPr>
            <a:spLocks noGrp="1"/>
          </p:cNvSpPr>
          <p:nvPr>
            <p:ph type="body" idx="1"/>
          </p:nvPr>
        </p:nvSpPr>
        <p:spPr bwMode="auto">
          <a:xfrm>
            <a:off x="1920875" y="7680325"/>
            <a:ext cx="34563050"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0BEF802-538F-45B4-A0A8-5A5ABC6F80C0}"/>
              </a:ext>
            </a:extLst>
          </p:cNvPr>
          <p:cNvSpPr>
            <a:spLocks noGrp="1"/>
          </p:cNvSpPr>
          <p:nvPr>
            <p:ph type="dt" sz="half" idx="2"/>
          </p:nvPr>
        </p:nvSpPr>
        <p:spPr>
          <a:xfrm>
            <a:off x="1920875" y="30510163"/>
            <a:ext cx="8959850" cy="1752600"/>
          </a:xfrm>
          <a:prstGeom prst="rect">
            <a:avLst/>
          </a:prstGeom>
        </p:spPr>
        <p:txBody>
          <a:bodyPr vert="horz" lIns="407557" tIns="203779" rIns="407557" bIns="203779" rtlCol="0" anchor="ctr"/>
          <a:lstStyle>
            <a:lvl1pPr algn="l" defTabSz="4075572" eaLnBrk="1" fontAlgn="auto" hangingPunct="1">
              <a:spcBef>
                <a:spcPts val="0"/>
              </a:spcBef>
              <a:spcAft>
                <a:spcPts val="0"/>
              </a:spcAft>
              <a:defRPr sz="5300">
                <a:solidFill>
                  <a:schemeClr val="tx1">
                    <a:tint val="75000"/>
                  </a:schemeClr>
                </a:solidFill>
                <a:latin typeface="+mn-lt"/>
                <a:cs typeface="+mn-cs"/>
              </a:defRPr>
            </a:lvl1pPr>
          </a:lstStyle>
          <a:p>
            <a:pPr>
              <a:defRPr/>
            </a:pPr>
            <a:fld id="{BCD49CF1-A910-42D6-9884-D44F174541A7}" type="datetimeFigureOut">
              <a:rPr lang="en-US"/>
              <a:pPr>
                <a:defRPr/>
              </a:pPr>
              <a:t>12/10/2018</a:t>
            </a:fld>
            <a:endParaRPr lang="en-US"/>
          </a:p>
        </p:txBody>
      </p:sp>
      <p:sp>
        <p:nvSpPr>
          <p:cNvPr id="5" name="Footer Placeholder 4">
            <a:extLst>
              <a:ext uri="{FF2B5EF4-FFF2-40B4-BE49-F238E27FC236}">
                <a16:creationId xmlns:a16="http://schemas.microsoft.com/office/drawing/2014/main" id="{3675F48E-0833-4E2A-9C2F-70F7494B26FA}"/>
              </a:ext>
            </a:extLst>
          </p:cNvPr>
          <p:cNvSpPr>
            <a:spLocks noGrp="1"/>
          </p:cNvSpPr>
          <p:nvPr>
            <p:ph type="ftr" sz="quarter" idx="3"/>
          </p:nvPr>
        </p:nvSpPr>
        <p:spPr>
          <a:xfrm>
            <a:off x="13122275" y="30510163"/>
            <a:ext cx="12160250" cy="1752600"/>
          </a:xfrm>
          <a:prstGeom prst="rect">
            <a:avLst/>
          </a:prstGeom>
        </p:spPr>
        <p:txBody>
          <a:bodyPr vert="horz" lIns="407557" tIns="203779" rIns="407557" bIns="203779" rtlCol="0" anchor="ctr"/>
          <a:lstStyle>
            <a:lvl1pPr algn="ctr" defTabSz="4075572" eaLnBrk="1" fontAlgn="auto" hangingPunct="1">
              <a:spcBef>
                <a:spcPts val="0"/>
              </a:spcBef>
              <a:spcAft>
                <a:spcPts val="0"/>
              </a:spcAft>
              <a:defRPr sz="53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9C45B825-6815-4CB6-A94B-B26EAC77EE07}"/>
              </a:ext>
            </a:extLst>
          </p:cNvPr>
          <p:cNvSpPr>
            <a:spLocks noGrp="1"/>
          </p:cNvSpPr>
          <p:nvPr>
            <p:ph type="sldNum" sz="quarter" idx="4"/>
          </p:nvPr>
        </p:nvSpPr>
        <p:spPr>
          <a:xfrm>
            <a:off x="27524075" y="30510163"/>
            <a:ext cx="8959850" cy="1752600"/>
          </a:xfrm>
          <a:prstGeom prst="rect">
            <a:avLst/>
          </a:prstGeom>
        </p:spPr>
        <p:txBody>
          <a:bodyPr vert="horz" wrap="square" lIns="407557" tIns="203779" rIns="407557" bIns="203779" numCol="1" anchor="ctr" anchorCtr="0" compatLnSpc="1">
            <a:prstTxWarp prst="textNoShape">
              <a:avLst/>
            </a:prstTxWarp>
          </a:bodyPr>
          <a:lstStyle>
            <a:lvl1pPr algn="r" eaLnBrk="1" hangingPunct="1">
              <a:defRPr sz="5300">
                <a:solidFill>
                  <a:srgbClr val="898989"/>
                </a:solidFill>
              </a:defRPr>
            </a:lvl1pPr>
          </a:lstStyle>
          <a:p>
            <a:pPr>
              <a:defRPr/>
            </a:pPr>
            <a:fld id="{B6D0C312-83E4-4221-A97B-6B2295E80C9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kern="1200">
          <a:solidFill>
            <a:schemeClr val="tx1"/>
          </a:solidFill>
          <a:latin typeface="+mj-lt"/>
          <a:ea typeface="+mj-ea"/>
          <a:cs typeface="+mj-cs"/>
        </a:defRPr>
      </a:lvl1pPr>
      <a:lvl2pPr algn="ctr" defTabSz="4075113" rtl="0" eaLnBrk="0" fontAlgn="base" hangingPunct="0">
        <a:spcBef>
          <a:spcPct val="0"/>
        </a:spcBef>
        <a:spcAft>
          <a:spcPct val="0"/>
        </a:spcAft>
        <a:defRPr sz="19600">
          <a:solidFill>
            <a:schemeClr val="tx1"/>
          </a:solidFill>
          <a:latin typeface="Calibri" panose="020F0502020204030204" pitchFamily="34" charset="0"/>
        </a:defRPr>
      </a:lvl2pPr>
      <a:lvl3pPr algn="ctr" defTabSz="4075113" rtl="0" eaLnBrk="0" fontAlgn="base" hangingPunct="0">
        <a:spcBef>
          <a:spcPct val="0"/>
        </a:spcBef>
        <a:spcAft>
          <a:spcPct val="0"/>
        </a:spcAft>
        <a:defRPr sz="19600">
          <a:solidFill>
            <a:schemeClr val="tx1"/>
          </a:solidFill>
          <a:latin typeface="Calibri" panose="020F0502020204030204" pitchFamily="34" charset="0"/>
        </a:defRPr>
      </a:lvl3pPr>
      <a:lvl4pPr algn="ctr" defTabSz="4075113" rtl="0" eaLnBrk="0" fontAlgn="base" hangingPunct="0">
        <a:spcBef>
          <a:spcPct val="0"/>
        </a:spcBef>
        <a:spcAft>
          <a:spcPct val="0"/>
        </a:spcAft>
        <a:defRPr sz="19600">
          <a:solidFill>
            <a:schemeClr val="tx1"/>
          </a:solidFill>
          <a:latin typeface="Calibri" panose="020F0502020204030204" pitchFamily="34" charset="0"/>
        </a:defRPr>
      </a:lvl4pPr>
      <a:lvl5pPr algn="ctr" defTabSz="4075113" rtl="0" eaLnBrk="0" fontAlgn="base" hangingPunct="0">
        <a:spcBef>
          <a:spcPct val="0"/>
        </a:spcBef>
        <a:spcAft>
          <a:spcPct val="0"/>
        </a:spcAft>
        <a:defRPr sz="19600">
          <a:solidFill>
            <a:schemeClr val="tx1"/>
          </a:solidFill>
          <a:latin typeface="Calibri" panose="020F0502020204030204" pitchFamily="34" charset="0"/>
        </a:defRPr>
      </a:lvl5pPr>
      <a:lvl6pPr marL="457200" algn="ctr" defTabSz="4075113" rtl="0" fontAlgn="base">
        <a:spcBef>
          <a:spcPct val="0"/>
        </a:spcBef>
        <a:spcAft>
          <a:spcPct val="0"/>
        </a:spcAft>
        <a:defRPr sz="19600">
          <a:solidFill>
            <a:schemeClr val="tx1"/>
          </a:solidFill>
          <a:latin typeface="Calibri" panose="020F0502020204030204" pitchFamily="34" charset="0"/>
        </a:defRPr>
      </a:lvl6pPr>
      <a:lvl7pPr marL="914400" algn="ctr" defTabSz="4075113" rtl="0" fontAlgn="base">
        <a:spcBef>
          <a:spcPct val="0"/>
        </a:spcBef>
        <a:spcAft>
          <a:spcPct val="0"/>
        </a:spcAft>
        <a:defRPr sz="19600">
          <a:solidFill>
            <a:schemeClr val="tx1"/>
          </a:solidFill>
          <a:latin typeface="Calibri" panose="020F0502020204030204" pitchFamily="34" charset="0"/>
        </a:defRPr>
      </a:lvl7pPr>
      <a:lvl8pPr marL="1371600" algn="ctr" defTabSz="4075113" rtl="0" fontAlgn="base">
        <a:spcBef>
          <a:spcPct val="0"/>
        </a:spcBef>
        <a:spcAft>
          <a:spcPct val="0"/>
        </a:spcAft>
        <a:defRPr sz="19600">
          <a:solidFill>
            <a:schemeClr val="tx1"/>
          </a:solidFill>
          <a:latin typeface="Calibri" panose="020F0502020204030204" pitchFamily="34" charset="0"/>
        </a:defRPr>
      </a:lvl8pPr>
      <a:lvl9pPr marL="1828800" algn="ctr" defTabSz="4075113" rtl="0" fontAlgn="base">
        <a:spcBef>
          <a:spcPct val="0"/>
        </a:spcBef>
        <a:spcAft>
          <a:spcPct val="0"/>
        </a:spcAft>
        <a:defRPr sz="19600">
          <a:solidFill>
            <a:schemeClr val="tx1"/>
          </a:solidFill>
          <a:latin typeface="Calibri" panose="020F0502020204030204" pitchFamily="34" charset="0"/>
        </a:defRPr>
      </a:lvl9pPr>
    </p:titleStyle>
    <p:bodyStyle>
      <a:lvl1pPr marL="1527175" indent="-1527175" algn="l" defTabSz="4075113" rtl="0" eaLnBrk="0" fontAlgn="base" hangingPunct="0">
        <a:spcBef>
          <a:spcPct val="20000"/>
        </a:spcBef>
        <a:spcAft>
          <a:spcPct val="0"/>
        </a:spcAft>
        <a:buFont typeface="Arial" panose="020B0604020202020204" pitchFamily="34" charset="0"/>
        <a:buChar char="•"/>
        <a:defRPr sz="14300" kern="1200">
          <a:solidFill>
            <a:schemeClr val="tx1"/>
          </a:solidFill>
          <a:latin typeface="+mn-lt"/>
          <a:ea typeface="+mn-ea"/>
          <a:cs typeface="+mn-cs"/>
        </a:defRPr>
      </a:lvl1pPr>
      <a:lvl2pPr marL="3309938" indent="-1273175" algn="l" defTabSz="4075113" rtl="0" eaLnBrk="0" fontAlgn="base" hangingPunct="0">
        <a:spcBef>
          <a:spcPct val="20000"/>
        </a:spcBef>
        <a:spcAft>
          <a:spcPct val="0"/>
        </a:spcAft>
        <a:buFont typeface="Arial" panose="020B0604020202020204" pitchFamily="34" charset="0"/>
        <a:buChar char="–"/>
        <a:defRPr sz="12500" kern="1200">
          <a:solidFill>
            <a:schemeClr val="tx1"/>
          </a:solidFill>
          <a:latin typeface="+mn-lt"/>
          <a:ea typeface="+mn-ea"/>
          <a:cs typeface="+mn-cs"/>
        </a:defRPr>
      </a:lvl2pPr>
      <a:lvl3pPr marL="5094288" indent="-1017588" algn="l" defTabSz="4075113" rtl="0" eaLnBrk="0" fontAlgn="base" hangingPunct="0">
        <a:spcBef>
          <a:spcPct val="20000"/>
        </a:spcBef>
        <a:spcAft>
          <a:spcPct val="0"/>
        </a:spcAft>
        <a:buFont typeface="Arial" panose="020B0604020202020204" pitchFamily="34" charset="0"/>
        <a:buChar char="•"/>
        <a:defRPr sz="10700" kern="1200">
          <a:solidFill>
            <a:schemeClr val="tx1"/>
          </a:solidFill>
          <a:latin typeface="+mn-lt"/>
          <a:ea typeface="+mn-ea"/>
          <a:cs typeface="+mn-cs"/>
        </a:defRPr>
      </a:lvl3pPr>
      <a:lvl4pPr marL="7131050" indent="-1017588" algn="l" defTabSz="4075113" rtl="0" eaLnBrk="0" fontAlgn="base" hangingPunct="0">
        <a:spcBef>
          <a:spcPct val="20000"/>
        </a:spcBef>
        <a:spcAft>
          <a:spcPct val="0"/>
        </a:spcAft>
        <a:buFont typeface="Arial" panose="020B0604020202020204" pitchFamily="34" charset="0"/>
        <a:buChar char="–"/>
        <a:defRPr sz="8900" kern="1200">
          <a:solidFill>
            <a:schemeClr val="tx1"/>
          </a:solidFill>
          <a:latin typeface="+mn-lt"/>
          <a:ea typeface="+mn-ea"/>
          <a:cs typeface="+mn-cs"/>
        </a:defRPr>
      </a:lvl4pPr>
      <a:lvl5pPr marL="9169400" indent="-1017588" algn="l" defTabSz="4075113" rtl="0" eaLnBrk="0" fontAlgn="base" hangingPunct="0">
        <a:spcBef>
          <a:spcPct val="20000"/>
        </a:spcBef>
        <a:spcAft>
          <a:spcPct val="0"/>
        </a:spcAft>
        <a:buFont typeface="Arial" panose="020B0604020202020204"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diagramData" Target="../diagrams/data1.xml"/><Relationship Id="rId1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microsoft.com/office/2007/relationships/diagramDrawing" Target="../diagrams/drawing1.xml"/><Relationship Id="rId2" Type="http://schemas.openxmlformats.org/officeDocument/2006/relationships/image" Target="../media/image1.png"/><Relationship Id="rId16" Type="http://schemas.openxmlformats.org/officeDocument/2006/relationships/diagramColors" Target="../diagrams/colors1.xml"/><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diagramQuickStyle" Target="../diagrams/quickStyle1.xml"/><Relationship Id="rId10" Type="http://schemas.openxmlformats.org/officeDocument/2006/relationships/image" Target="../media/image9.png"/><Relationship Id="rId19"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4B0FCAB-4A90-473E-839F-0D58635AF4C9}"/>
              </a:ext>
            </a:extLst>
          </p:cNvPr>
          <p:cNvSpPr/>
          <p:nvPr/>
        </p:nvSpPr>
        <p:spPr>
          <a:xfrm>
            <a:off x="25420638" y="5862638"/>
            <a:ext cx="12298362" cy="25836562"/>
          </a:xfrm>
          <a:prstGeom prst="rect">
            <a:avLst/>
          </a:prstGeom>
          <a:ln w="76200">
            <a:solidFill>
              <a:srgbClr val="B2040E"/>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dirty="0"/>
          </a:p>
        </p:txBody>
      </p:sp>
      <p:sp>
        <p:nvSpPr>
          <p:cNvPr id="31" name="TextBox 30">
            <a:extLst>
              <a:ext uri="{FF2B5EF4-FFF2-40B4-BE49-F238E27FC236}">
                <a16:creationId xmlns:a16="http://schemas.microsoft.com/office/drawing/2014/main" id="{E39420ED-5D02-427A-BA7A-9FD08BB98023}"/>
              </a:ext>
            </a:extLst>
          </p:cNvPr>
          <p:cNvSpPr txBox="1"/>
          <p:nvPr/>
        </p:nvSpPr>
        <p:spPr>
          <a:xfrm>
            <a:off x="25789814" y="5832158"/>
            <a:ext cx="11049000" cy="20190143"/>
          </a:xfrm>
          <a:prstGeom prst="rect">
            <a:avLst/>
          </a:prstGeom>
          <a:noFill/>
        </p:spPr>
        <p:txBody>
          <a:bodyPr>
            <a:spAutoFit/>
          </a:bodyPr>
          <a:lstStyle/>
          <a:p>
            <a:pPr eaLnBrk="1" hangingPunct="1">
              <a:defRPr/>
            </a:pPr>
            <a:r>
              <a:rPr lang="en-US" sz="6600" b="1" u="sng" dirty="0">
                <a:solidFill>
                  <a:srgbClr val="B2040E"/>
                </a:solidFill>
              </a:rPr>
              <a:t>Results and Discussion</a:t>
            </a:r>
          </a:p>
          <a:p>
            <a:pPr eaLnBrk="1" hangingPunct="1">
              <a:defRPr/>
            </a:pPr>
            <a:r>
              <a:rPr lang="en-US" sz="4000" b="1" dirty="0"/>
              <a:t>Trading (SVC and logistic regression)</a:t>
            </a:r>
          </a:p>
          <a:p>
            <a:pPr marL="571500" indent="-571500" eaLnBrk="1" hangingPunct="1">
              <a:buFont typeface="Arial" panose="020B0604020202020204" pitchFamily="34" charset="0"/>
              <a:buChar char="•"/>
              <a:defRPr/>
            </a:pPr>
            <a:r>
              <a:rPr lang="en-US" sz="4000" dirty="0"/>
              <a:t>Time series of stock price is not </a:t>
            </a:r>
            <a:r>
              <a:rPr lang="en-US" sz="4000" dirty="0" err="1"/>
              <a:t>iid</a:t>
            </a:r>
            <a:r>
              <a:rPr lang="en-US" sz="4000" dirty="0"/>
              <a:t>. Experiments have shown that 20 most resent weeks will give best results. </a:t>
            </a:r>
          </a:p>
          <a:p>
            <a:pPr marL="571500" indent="-571500" eaLnBrk="1" hangingPunct="1">
              <a:buFont typeface="Arial" panose="020B0604020202020204" pitchFamily="34" charset="0"/>
              <a:buChar char="•"/>
              <a:defRPr/>
            </a:pPr>
            <a:endParaRPr lang="en-US" sz="4000" dirty="0"/>
          </a:p>
          <a:p>
            <a:pPr marL="571500" indent="-571500" eaLnBrk="1" hangingPunct="1">
              <a:buFont typeface="Arial" panose="020B0604020202020204" pitchFamily="34" charset="0"/>
              <a:buChar char="•"/>
              <a:defRPr/>
            </a:pPr>
            <a:endParaRPr lang="en-US" sz="4000" dirty="0"/>
          </a:p>
          <a:p>
            <a:pPr marL="571500" indent="-571500" eaLnBrk="1" hangingPunct="1">
              <a:buFont typeface="Arial" panose="020B0604020202020204" pitchFamily="34" charset="0"/>
              <a:buChar char="•"/>
              <a:defRPr/>
            </a:pPr>
            <a:endParaRPr lang="en-US" sz="4000" dirty="0"/>
          </a:p>
          <a:p>
            <a:pPr marL="571500" indent="-571500" eaLnBrk="1" hangingPunct="1">
              <a:buFont typeface="Arial" panose="020B0604020202020204" pitchFamily="34" charset="0"/>
              <a:buChar char="•"/>
              <a:defRPr/>
            </a:pPr>
            <a:endParaRPr lang="en-US" sz="4000" dirty="0"/>
          </a:p>
          <a:p>
            <a:pPr marL="571500" indent="-571500" eaLnBrk="1" hangingPunct="1">
              <a:buFont typeface="Arial" panose="020B0604020202020204" pitchFamily="34" charset="0"/>
              <a:buChar char="•"/>
              <a:defRPr/>
            </a:pPr>
            <a:endParaRPr lang="en-US" sz="4000" dirty="0"/>
          </a:p>
          <a:p>
            <a:pPr marL="571500" indent="-571500" eaLnBrk="1" hangingPunct="1">
              <a:buFont typeface="Arial" panose="020B0604020202020204" pitchFamily="34" charset="0"/>
              <a:buChar char="•"/>
              <a:defRPr/>
            </a:pPr>
            <a:endParaRPr lang="en-US" sz="4000" dirty="0"/>
          </a:p>
          <a:p>
            <a:pPr marL="571500" indent="-571500" eaLnBrk="1" hangingPunct="1">
              <a:buFont typeface="Arial" panose="020B0604020202020204" pitchFamily="34" charset="0"/>
              <a:buChar char="•"/>
              <a:defRPr/>
            </a:pPr>
            <a:endParaRPr lang="en-US" sz="4000" dirty="0"/>
          </a:p>
          <a:p>
            <a:pPr marL="571500" indent="-571500" eaLnBrk="1" hangingPunct="1">
              <a:buFont typeface="Arial" panose="020B0604020202020204" pitchFamily="34" charset="0"/>
              <a:buChar char="•"/>
              <a:defRPr/>
            </a:pPr>
            <a:endParaRPr lang="en-US" sz="4000" dirty="0"/>
          </a:p>
          <a:p>
            <a:pPr marL="571500" indent="-571500" eaLnBrk="1" hangingPunct="1">
              <a:buFont typeface="Arial" panose="020B0604020202020204" pitchFamily="34" charset="0"/>
              <a:buChar char="•"/>
              <a:defRPr/>
            </a:pPr>
            <a:endParaRPr lang="en-US" sz="4000" dirty="0"/>
          </a:p>
          <a:p>
            <a:pPr marL="571500" indent="-571500" eaLnBrk="1" hangingPunct="1">
              <a:buFont typeface="Arial" panose="020B0604020202020204" pitchFamily="34" charset="0"/>
              <a:buChar char="•"/>
              <a:defRPr/>
            </a:pPr>
            <a:endParaRPr lang="en-US" sz="4000" dirty="0"/>
          </a:p>
          <a:p>
            <a:pPr marL="571500" indent="-571500" eaLnBrk="1" hangingPunct="1">
              <a:buFont typeface="Arial" panose="020B0604020202020204" pitchFamily="34" charset="0"/>
              <a:buChar char="•"/>
              <a:defRPr/>
            </a:pPr>
            <a:endParaRPr lang="en-US" sz="4000" dirty="0"/>
          </a:p>
          <a:p>
            <a:pPr eaLnBrk="1" hangingPunct="1">
              <a:defRPr/>
            </a:pPr>
            <a:endParaRPr lang="en-US" sz="4000" dirty="0"/>
          </a:p>
          <a:p>
            <a:pPr eaLnBrk="1" hangingPunct="1">
              <a:defRPr/>
            </a:pPr>
            <a:endParaRPr lang="en-US" sz="4000" dirty="0"/>
          </a:p>
          <a:p>
            <a:pPr eaLnBrk="1" hangingPunct="1">
              <a:defRPr/>
            </a:pPr>
            <a:endParaRPr lang="en-US" sz="4000" dirty="0"/>
          </a:p>
          <a:p>
            <a:pPr eaLnBrk="1" hangingPunct="1">
              <a:defRPr/>
            </a:pPr>
            <a:endParaRPr lang="en-US" sz="4000" dirty="0"/>
          </a:p>
          <a:p>
            <a:pPr eaLnBrk="1" hangingPunct="1">
              <a:defRPr/>
            </a:pPr>
            <a:endParaRPr lang="en-US" sz="4000" dirty="0"/>
          </a:p>
          <a:p>
            <a:pPr eaLnBrk="1" hangingPunct="1">
              <a:defRPr/>
            </a:pPr>
            <a:endParaRPr lang="en-US" sz="4000" dirty="0"/>
          </a:p>
          <a:p>
            <a:pPr eaLnBrk="1" hangingPunct="1">
              <a:defRPr/>
            </a:pPr>
            <a:endParaRPr lang="en-US" sz="4000" b="1" dirty="0"/>
          </a:p>
          <a:p>
            <a:pPr eaLnBrk="1" hangingPunct="1">
              <a:defRPr/>
            </a:pPr>
            <a:r>
              <a:rPr lang="en-US" sz="4000" b="1" dirty="0"/>
              <a:t>Stage differentiation &amp; Stage dependent SVC:  </a:t>
            </a:r>
            <a:r>
              <a:rPr lang="en-US" sz="4000" dirty="0"/>
              <a:t>Used </a:t>
            </a:r>
            <a:r>
              <a:rPr lang="en-US" sz="4000" b="1" dirty="0"/>
              <a:t>GMM</a:t>
            </a:r>
            <a:r>
              <a:rPr lang="en-US" sz="4000" dirty="0"/>
              <a:t> for stage identification in stock cycle. Regimes successfully correspond to established breakout, sideways &amp; panic zones. Trained regime dependent SVC Classifier for to predict the current day’s trend at the opening of the market based </a:t>
            </a:r>
            <a:r>
              <a:rPr lang="en-US" sz="4000" i="1" dirty="0"/>
              <a:t>on parameters: stage, RSI, SMA, Correlation, log-return of 1- day</a:t>
            </a:r>
            <a:r>
              <a:rPr lang="en-US" sz="4000" dirty="0"/>
              <a:t>.</a:t>
            </a:r>
          </a:p>
          <a:p>
            <a:pPr eaLnBrk="1" hangingPunct="1">
              <a:defRPr/>
            </a:pPr>
            <a:endParaRPr lang="en-US" sz="4000" b="1" dirty="0"/>
          </a:p>
          <a:p>
            <a:pPr eaLnBrk="1" hangingPunct="1">
              <a:defRPr/>
            </a:pPr>
            <a:r>
              <a:rPr lang="en-US" sz="4000" b="1" dirty="0"/>
              <a:t>Neural Nets: </a:t>
            </a:r>
            <a:r>
              <a:rPr lang="en-US" sz="4000" dirty="0"/>
              <a:t>2016 closing value predictions IBM </a:t>
            </a:r>
          </a:p>
        </p:txBody>
      </p:sp>
      <p:sp>
        <p:nvSpPr>
          <p:cNvPr id="2" name="Rectangle 1">
            <a:extLst>
              <a:ext uri="{FF2B5EF4-FFF2-40B4-BE49-F238E27FC236}">
                <a16:creationId xmlns:a16="http://schemas.microsoft.com/office/drawing/2014/main" id="{C28D3D8F-0152-41AE-BC2B-8E427A719CAE}"/>
              </a:ext>
            </a:extLst>
          </p:cNvPr>
          <p:cNvSpPr/>
          <p:nvPr/>
        </p:nvSpPr>
        <p:spPr>
          <a:xfrm>
            <a:off x="0" y="0"/>
            <a:ext cx="38404800" cy="4827588"/>
          </a:xfrm>
          <a:prstGeom prst="rect">
            <a:avLst/>
          </a:prstGeom>
          <a:solidFill>
            <a:srgbClr val="B2040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pic>
        <p:nvPicPr>
          <p:cNvPr id="2051" name="Picture 5">
            <a:extLst>
              <a:ext uri="{FF2B5EF4-FFF2-40B4-BE49-F238E27FC236}">
                <a16:creationId xmlns:a16="http://schemas.microsoft.com/office/drawing/2014/main" id="{D258594D-68C3-4183-B3F9-08499C95F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4" y="638175"/>
            <a:ext cx="3644900" cy="363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Box 7">
            <a:extLst>
              <a:ext uri="{FF2B5EF4-FFF2-40B4-BE49-F238E27FC236}">
                <a16:creationId xmlns:a16="http://schemas.microsoft.com/office/drawing/2014/main" id="{610FF134-5AD4-4422-A0B4-CAA8CA16703E}"/>
              </a:ext>
            </a:extLst>
          </p:cNvPr>
          <p:cNvSpPr txBox="1">
            <a:spLocks noChangeArrowheads="1"/>
          </p:cNvSpPr>
          <p:nvPr/>
        </p:nvSpPr>
        <p:spPr bwMode="auto">
          <a:xfrm>
            <a:off x="7213540" y="254125"/>
            <a:ext cx="295656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8800" dirty="0">
                <a:solidFill>
                  <a:schemeClr val="bg1"/>
                </a:solidFill>
              </a:rPr>
              <a:t>Data Driven Approach for Predicting Stock index movement</a:t>
            </a:r>
          </a:p>
        </p:txBody>
      </p:sp>
      <p:sp>
        <p:nvSpPr>
          <p:cNvPr id="11" name="TextBox 10">
            <a:extLst>
              <a:ext uri="{FF2B5EF4-FFF2-40B4-BE49-F238E27FC236}">
                <a16:creationId xmlns:a16="http://schemas.microsoft.com/office/drawing/2014/main" id="{A85764EF-A304-4F64-960A-62B61D98686F}"/>
              </a:ext>
            </a:extLst>
          </p:cNvPr>
          <p:cNvSpPr txBox="1"/>
          <p:nvPr/>
        </p:nvSpPr>
        <p:spPr>
          <a:xfrm>
            <a:off x="11747500" y="2145107"/>
            <a:ext cx="17373600" cy="2000548"/>
          </a:xfrm>
          <a:prstGeom prst="rect">
            <a:avLst/>
          </a:prstGeom>
          <a:noFill/>
        </p:spPr>
        <p:txBody>
          <a:bodyPr>
            <a:spAutoFit/>
          </a:bodyPr>
          <a:lstStyle/>
          <a:p>
            <a:pPr eaLnBrk="1" hangingPunct="1">
              <a:defRPr/>
            </a:pPr>
            <a:r>
              <a:rPr lang="en-US" dirty="0">
                <a:solidFill>
                  <a:schemeClr val="bg1"/>
                </a:solidFill>
              </a:rPr>
              <a:t>Saksham Gakhar, Lei Fang, Joseph </a:t>
            </a:r>
            <a:r>
              <a:rPr lang="en-US" dirty="0" err="1">
                <a:solidFill>
                  <a:schemeClr val="bg1"/>
                </a:solidFill>
              </a:rPr>
              <a:t>Ballouz</a:t>
            </a:r>
            <a:endParaRPr lang="en-US" dirty="0">
              <a:solidFill>
                <a:schemeClr val="bg1"/>
              </a:solidFill>
            </a:endParaRPr>
          </a:p>
          <a:p>
            <a:pPr lvl="5" algn="ctr">
              <a:defRPr/>
            </a:pPr>
            <a:r>
              <a:rPr lang="en-US" sz="4400" dirty="0">
                <a:solidFill>
                  <a:schemeClr val="bg1"/>
                </a:solidFill>
              </a:rPr>
              <a:t>{sakshamg,lfang2,jballouz}@Stanford.edu</a:t>
            </a:r>
            <a:endParaRPr lang="en-US" sz="4800" dirty="0">
              <a:solidFill>
                <a:schemeClr val="bg1"/>
              </a:solidFill>
            </a:endParaRPr>
          </a:p>
        </p:txBody>
      </p:sp>
      <p:sp>
        <p:nvSpPr>
          <p:cNvPr id="9" name="Rectangle 8">
            <a:extLst>
              <a:ext uri="{FF2B5EF4-FFF2-40B4-BE49-F238E27FC236}">
                <a16:creationId xmlns:a16="http://schemas.microsoft.com/office/drawing/2014/main" id="{396543C9-2494-4B0D-9FB3-E0F083527D14}"/>
              </a:ext>
            </a:extLst>
          </p:cNvPr>
          <p:cNvSpPr/>
          <p:nvPr/>
        </p:nvSpPr>
        <p:spPr>
          <a:xfrm>
            <a:off x="990599" y="5894388"/>
            <a:ext cx="11988620" cy="3848100"/>
          </a:xfrm>
          <a:prstGeom prst="rect">
            <a:avLst/>
          </a:prstGeom>
          <a:ln w="76200">
            <a:solidFill>
              <a:srgbClr val="B2040E"/>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14" name="Rectangle 13">
            <a:extLst>
              <a:ext uri="{FF2B5EF4-FFF2-40B4-BE49-F238E27FC236}">
                <a16:creationId xmlns:a16="http://schemas.microsoft.com/office/drawing/2014/main" id="{B4000FBE-FD29-48BD-B0E2-E0622DB344CF}"/>
              </a:ext>
            </a:extLst>
          </p:cNvPr>
          <p:cNvSpPr/>
          <p:nvPr/>
        </p:nvSpPr>
        <p:spPr>
          <a:xfrm>
            <a:off x="990599" y="10358438"/>
            <a:ext cx="11988620" cy="21340762"/>
          </a:xfrm>
          <a:prstGeom prst="rect">
            <a:avLst/>
          </a:prstGeom>
          <a:ln w="76200">
            <a:solidFill>
              <a:srgbClr val="B2040E"/>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dirty="0"/>
          </a:p>
        </p:txBody>
      </p:sp>
      <p:sp>
        <p:nvSpPr>
          <p:cNvPr id="16" name="Rectangle 15">
            <a:extLst>
              <a:ext uri="{FF2B5EF4-FFF2-40B4-BE49-F238E27FC236}">
                <a16:creationId xmlns:a16="http://schemas.microsoft.com/office/drawing/2014/main" id="{EF8D0B51-4FC9-4A23-BB7C-8D5BA4982039}"/>
              </a:ext>
            </a:extLst>
          </p:cNvPr>
          <p:cNvSpPr/>
          <p:nvPr/>
        </p:nvSpPr>
        <p:spPr>
          <a:xfrm>
            <a:off x="13385800" y="16941800"/>
            <a:ext cx="11633200" cy="8759825"/>
          </a:xfrm>
          <a:prstGeom prst="rect">
            <a:avLst/>
          </a:prstGeom>
          <a:ln w="76200">
            <a:solidFill>
              <a:srgbClr val="B2040E"/>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20" name="Rectangle 19">
            <a:extLst>
              <a:ext uri="{FF2B5EF4-FFF2-40B4-BE49-F238E27FC236}">
                <a16:creationId xmlns:a16="http://schemas.microsoft.com/office/drawing/2014/main" id="{818D10FE-8E2D-4B55-8D66-D5E714363FD8}"/>
              </a:ext>
            </a:extLst>
          </p:cNvPr>
          <p:cNvSpPr/>
          <p:nvPr/>
        </p:nvSpPr>
        <p:spPr>
          <a:xfrm>
            <a:off x="13385800" y="5894388"/>
            <a:ext cx="11633200" cy="10201275"/>
          </a:xfrm>
          <a:prstGeom prst="rect">
            <a:avLst/>
          </a:prstGeom>
          <a:ln w="76200">
            <a:solidFill>
              <a:srgbClr val="B2040E"/>
            </a:solidFill>
          </a:ln>
        </p:spPr>
        <p:style>
          <a:lnRef idx="2">
            <a:schemeClr val="accent6"/>
          </a:lnRef>
          <a:fillRef idx="1">
            <a:schemeClr val="lt1"/>
          </a:fillRef>
          <a:effectRef idx="0">
            <a:schemeClr val="accent6"/>
          </a:effectRef>
          <a:fontRef idx="minor">
            <a:schemeClr val="dk1"/>
          </a:fontRef>
        </p:style>
        <p:txBody>
          <a:bodyPr anchor="ctr"/>
          <a:lstStyle/>
          <a:p>
            <a:pPr marL="1143000" indent="-1143000" algn="ctr" eaLnBrk="1" hangingPunct="1">
              <a:buFont typeface="Arial" panose="020B0604020202020204" pitchFamily="34" charset="0"/>
              <a:buChar char="•"/>
              <a:defRPr/>
            </a:pPr>
            <a:endParaRPr lang="en-US"/>
          </a:p>
        </p:txBody>
      </p:sp>
      <p:sp>
        <p:nvSpPr>
          <p:cNvPr id="10" name="TextBox 9">
            <a:extLst>
              <a:ext uri="{FF2B5EF4-FFF2-40B4-BE49-F238E27FC236}">
                <a16:creationId xmlns:a16="http://schemas.microsoft.com/office/drawing/2014/main" id="{CB7BBF6B-6256-4E96-AB38-DA21C787A994}"/>
              </a:ext>
            </a:extLst>
          </p:cNvPr>
          <p:cNvSpPr txBox="1"/>
          <p:nvPr/>
        </p:nvSpPr>
        <p:spPr>
          <a:xfrm>
            <a:off x="1219199" y="6040395"/>
            <a:ext cx="12190587" cy="3570208"/>
          </a:xfrm>
          <a:prstGeom prst="rect">
            <a:avLst/>
          </a:prstGeom>
          <a:noFill/>
        </p:spPr>
        <p:txBody>
          <a:bodyPr wrap="square">
            <a:spAutoFit/>
          </a:bodyPr>
          <a:lstStyle/>
          <a:p>
            <a:pPr eaLnBrk="1" hangingPunct="1">
              <a:defRPr/>
            </a:pPr>
            <a:r>
              <a:rPr lang="en-US" sz="6600" b="1" u="sng" dirty="0">
                <a:solidFill>
                  <a:srgbClr val="B2040E"/>
                </a:solidFill>
              </a:rPr>
              <a:t>Motivation</a:t>
            </a:r>
          </a:p>
          <a:p>
            <a:pPr eaLnBrk="1" hangingPunct="1">
              <a:defRPr/>
            </a:pPr>
            <a:r>
              <a:rPr lang="en-US" sz="4000" dirty="0"/>
              <a:t>Build a wide range of models and algorithms to assist financial analysts in making predictions about the direction and value of future stock prices. Besides, we look for underlying trends in years of training data</a:t>
            </a:r>
          </a:p>
        </p:txBody>
      </p:sp>
      <p:sp>
        <p:nvSpPr>
          <p:cNvPr id="23" name="TextBox 22">
            <a:extLst>
              <a:ext uri="{FF2B5EF4-FFF2-40B4-BE49-F238E27FC236}">
                <a16:creationId xmlns:a16="http://schemas.microsoft.com/office/drawing/2014/main" id="{62330E3E-C2AA-4AF0-AA37-8CCDA5BAEBAC}"/>
              </a:ext>
            </a:extLst>
          </p:cNvPr>
          <p:cNvSpPr txBox="1"/>
          <p:nvPr/>
        </p:nvSpPr>
        <p:spPr>
          <a:xfrm>
            <a:off x="1107891" y="10416949"/>
            <a:ext cx="11049000" cy="12557284"/>
          </a:xfrm>
          <a:prstGeom prst="rect">
            <a:avLst/>
          </a:prstGeom>
          <a:noFill/>
        </p:spPr>
        <p:txBody>
          <a:bodyPr>
            <a:spAutoFit/>
          </a:bodyPr>
          <a:lstStyle/>
          <a:p>
            <a:pPr eaLnBrk="1" hangingPunct="1">
              <a:defRPr/>
            </a:pPr>
            <a:r>
              <a:rPr lang="en-US" sz="5000" b="1" u="sng" dirty="0">
                <a:solidFill>
                  <a:srgbClr val="B2040E"/>
                </a:solidFill>
              </a:rPr>
              <a:t>Machine Learning Model</a:t>
            </a:r>
          </a:p>
          <a:p>
            <a:pPr marL="571500" indent="-571500" eaLnBrk="1" hangingPunct="1">
              <a:buFont typeface="Arial" panose="020B0604020202020204" pitchFamily="34" charset="0"/>
              <a:buChar char="•"/>
              <a:defRPr/>
            </a:pPr>
            <a:r>
              <a:rPr lang="en-US" sz="4000" b="1" dirty="0"/>
              <a:t>Linear Regression</a:t>
            </a:r>
          </a:p>
          <a:p>
            <a:pPr eaLnBrk="1" hangingPunct="1">
              <a:defRPr/>
            </a:pPr>
            <a:endParaRPr lang="en-US" sz="4000" dirty="0"/>
          </a:p>
          <a:p>
            <a:pPr eaLnBrk="1" hangingPunct="1">
              <a:defRPr/>
            </a:pPr>
            <a:endParaRPr lang="en-US" sz="4000" dirty="0"/>
          </a:p>
          <a:p>
            <a:pPr marL="571500" indent="-571500" eaLnBrk="1" hangingPunct="1">
              <a:buFont typeface="Arial" panose="020B0604020202020204" pitchFamily="34" charset="0"/>
              <a:buChar char="•"/>
              <a:defRPr/>
            </a:pPr>
            <a:r>
              <a:rPr lang="en-US" sz="4000" b="1" dirty="0"/>
              <a:t>Support Vector Machine</a:t>
            </a:r>
          </a:p>
          <a:p>
            <a:pPr lvl="1" indent="0" eaLnBrk="1" hangingPunct="1">
              <a:defRPr/>
            </a:pPr>
            <a:endParaRPr lang="en-US" sz="4000" dirty="0"/>
          </a:p>
          <a:p>
            <a:pPr marL="571500" indent="-571500" eaLnBrk="1" hangingPunct="1">
              <a:buFont typeface="Arial" panose="020B0604020202020204" pitchFamily="34" charset="0"/>
              <a:buChar char="•"/>
              <a:defRPr/>
            </a:pPr>
            <a:endParaRPr lang="en-US" sz="4000" dirty="0"/>
          </a:p>
          <a:p>
            <a:pPr marL="571500" indent="-571500" eaLnBrk="1" hangingPunct="1">
              <a:buFont typeface="Arial" panose="020B0604020202020204" pitchFamily="34" charset="0"/>
              <a:buChar char="•"/>
              <a:defRPr/>
            </a:pPr>
            <a:r>
              <a:rPr lang="en-US" sz="4000" b="1" dirty="0"/>
              <a:t>Neural Network</a:t>
            </a:r>
          </a:p>
          <a:p>
            <a:pPr marL="571500" indent="-571500" eaLnBrk="1" hangingPunct="1">
              <a:buFont typeface="Arial" panose="020B0604020202020204" pitchFamily="34" charset="0"/>
              <a:buChar char="•"/>
              <a:defRPr/>
            </a:pPr>
            <a:endParaRPr lang="en-US" sz="4000" dirty="0"/>
          </a:p>
          <a:p>
            <a:pPr eaLnBrk="1" hangingPunct="1">
              <a:defRPr/>
            </a:pPr>
            <a:endParaRPr lang="en-US" sz="4000" dirty="0"/>
          </a:p>
          <a:p>
            <a:pPr marL="571500" indent="-571500" eaLnBrk="1" hangingPunct="1">
              <a:buFont typeface="Arial" panose="020B0604020202020204" pitchFamily="34" charset="0"/>
              <a:buChar char="•"/>
              <a:defRPr/>
            </a:pPr>
            <a:endParaRPr lang="en-US" sz="4000" b="1" dirty="0"/>
          </a:p>
          <a:p>
            <a:pPr marL="571500" indent="-571500" eaLnBrk="1" hangingPunct="1">
              <a:buFont typeface="Arial" panose="020B0604020202020204" pitchFamily="34" charset="0"/>
              <a:buChar char="•"/>
              <a:defRPr/>
            </a:pPr>
            <a:endParaRPr lang="en-US" sz="4000" b="1" dirty="0"/>
          </a:p>
          <a:p>
            <a:pPr marL="571500" indent="-571500" eaLnBrk="1" hangingPunct="1">
              <a:buFont typeface="Arial" panose="020B0604020202020204" pitchFamily="34" charset="0"/>
              <a:buChar char="•"/>
              <a:defRPr/>
            </a:pPr>
            <a:endParaRPr lang="en-US" sz="4000" b="1" dirty="0"/>
          </a:p>
          <a:p>
            <a:pPr marL="571500" indent="-571500" eaLnBrk="1" hangingPunct="1">
              <a:buFont typeface="Arial" panose="020B0604020202020204" pitchFamily="34" charset="0"/>
              <a:buChar char="•"/>
              <a:defRPr/>
            </a:pPr>
            <a:endParaRPr lang="en-US" sz="4000" b="1" dirty="0"/>
          </a:p>
          <a:p>
            <a:pPr marL="571500" indent="-571500" eaLnBrk="1" hangingPunct="1">
              <a:buFont typeface="Arial" panose="020B0604020202020204" pitchFamily="34" charset="0"/>
              <a:buChar char="•"/>
              <a:defRPr/>
            </a:pPr>
            <a:endParaRPr lang="en-US" sz="4000" b="1" dirty="0"/>
          </a:p>
          <a:p>
            <a:pPr marL="571500" indent="-571500" eaLnBrk="1" hangingPunct="1">
              <a:buFont typeface="Arial" panose="020B0604020202020204" pitchFamily="34" charset="0"/>
              <a:buChar char="•"/>
              <a:defRPr/>
            </a:pPr>
            <a:endParaRPr lang="en-US" sz="4000" b="1" dirty="0"/>
          </a:p>
          <a:p>
            <a:pPr marL="571500" indent="-571500" eaLnBrk="1" hangingPunct="1">
              <a:buFont typeface="Arial" panose="020B0604020202020204" pitchFamily="34" charset="0"/>
              <a:buChar char="•"/>
              <a:defRPr/>
            </a:pPr>
            <a:endParaRPr lang="en-US" sz="4000" b="1" dirty="0"/>
          </a:p>
          <a:p>
            <a:pPr marL="571500" indent="-571500" eaLnBrk="1" hangingPunct="1">
              <a:buFont typeface="Arial" panose="020B0604020202020204" pitchFamily="34" charset="0"/>
              <a:buChar char="•"/>
              <a:defRPr/>
            </a:pPr>
            <a:r>
              <a:rPr lang="en-US" sz="4000" b="1" dirty="0"/>
              <a:t>Hybrid K-mean clustering &amp; Linear regression</a:t>
            </a:r>
          </a:p>
          <a:p>
            <a:pPr marL="571500" indent="-571500" eaLnBrk="1" hangingPunct="1">
              <a:buFont typeface="Arial" panose="020B0604020202020204" pitchFamily="34" charset="0"/>
              <a:buChar char="•"/>
              <a:defRPr/>
            </a:pPr>
            <a:endParaRPr lang="en-US" sz="4000" dirty="0"/>
          </a:p>
          <a:p>
            <a:pPr eaLnBrk="1" hangingPunct="1">
              <a:defRPr/>
            </a:pPr>
            <a:endParaRPr lang="en-US" sz="4000" dirty="0"/>
          </a:p>
        </p:txBody>
      </p:sp>
      <p:sp>
        <p:nvSpPr>
          <p:cNvPr id="25" name="TextBox 24">
            <a:extLst>
              <a:ext uri="{FF2B5EF4-FFF2-40B4-BE49-F238E27FC236}">
                <a16:creationId xmlns:a16="http://schemas.microsoft.com/office/drawing/2014/main" id="{74A88CD7-E5F9-4F5C-A469-4B6C5E01282F}"/>
              </a:ext>
            </a:extLst>
          </p:cNvPr>
          <p:cNvSpPr txBox="1"/>
          <p:nvPr/>
        </p:nvSpPr>
        <p:spPr>
          <a:xfrm>
            <a:off x="13563419" y="5896689"/>
            <a:ext cx="11049000" cy="11572399"/>
          </a:xfrm>
          <a:prstGeom prst="rect">
            <a:avLst/>
          </a:prstGeom>
          <a:noFill/>
        </p:spPr>
        <p:txBody>
          <a:bodyPr>
            <a:spAutoFit/>
          </a:bodyPr>
          <a:lstStyle/>
          <a:p>
            <a:pPr eaLnBrk="1" hangingPunct="1">
              <a:defRPr/>
            </a:pPr>
            <a:r>
              <a:rPr lang="en-US" sz="6600" b="1" u="sng" dirty="0">
                <a:solidFill>
                  <a:srgbClr val="B2040E"/>
                </a:solidFill>
              </a:rPr>
              <a:t>Data set and Features</a:t>
            </a:r>
          </a:p>
          <a:p>
            <a:pPr eaLnBrk="1" hangingPunct="1">
              <a:defRPr/>
            </a:pPr>
            <a:r>
              <a:rPr lang="en-US" sz="4000" b="1" dirty="0"/>
              <a:t>Data Source</a:t>
            </a:r>
          </a:p>
          <a:p>
            <a:pPr eaLnBrk="1" hangingPunct="1">
              <a:defRPr/>
            </a:pPr>
            <a:r>
              <a:rPr lang="en-US" sz="4000" dirty="0"/>
              <a:t>We get time series of stocks for different companies and trusts from S&amp;P 500 [daily data]. The columns vector features in the raw data are – for each stock: opening price, closing price, high and low values of the day and the volume of stocks traded. The rows are the data for each company for each date.</a:t>
            </a:r>
          </a:p>
          <a:p>
            <a:pPr eaLnBrk="1" hangingPunct="1">
              <a:defRPr/>
            </a:pPr>
            <a:endParaRPr lang="en-US" sz="4000" dirty="0"/>
          </a:p>
          <a:p>
            <a:pPr eaLnBrk="1" hangingPunct="1">
              <a:defRPr/>
            </a:pPr>
            <a:r>
              <a:rPr lang="en-US" sz="4000" b="1" dirty="0"/>
              <a:t>Some of the derived features </a:t>
            </a:r>
            <a:r>
              <a:rPr lang="en-US" sz="4000" dirty="0"/>
              <a:t>[for different tasks] are:</a:t>
            </a:r>
            <a:r>
              <a:rPr lang="en-US" sz="4000" b="1" dirty="0"/>
              <a:t> </a:t>
            </a:r>
            <a:r>
              <a:rPr lang="en-US" sz="4000" dirty="0"/>
              <a:t>Percent change in price over week, percent change volume, Smooth Moving Average, log return based on opening price for current to previous date, stock differentiation stage [one of the 4 clusters], Relative Strength Index (RSI), average directional index</a:t>
            </a:r>
          </a:p>
          <a:p>
            <a:pPr marL="571500" indent="-571500" eaLnBrk="1" hangingPunct="1">
              <a:buFont typeface="Arial" panose="020B0604020202020204" pitchFamily="34" charset="0"/>
              <a:buChar char="•"/>
              <a:defRPr/>
            </a:pPr>
            <a:endParaRPr lang="en-US" sz="4000" dirty="0"/>
          </a:p>
          <a:p>
            <a:pPr marL="857250" indent="-857250" eaLnBrk="1" hangingPunct="1">
              <a:buFont typeface="+mj-lt"/>
              <a:buAutoNum type="arabicPeriod"/>
              <a:defRPr/>
            </a:pPr>
            <a:endParaRPr lang="en-US" sz="4000" dirty="0"/>
          </a:p>
        </p:txBody>
      </p:sp>
      <p:sp>
        <p:nvSpPr>
          <p:cNvPr id="28" name="TextBox 27">
            <a:extLst>
              <a:ext uri="{FF2B5EF4-FFF2-40B4-BE49-F238E27FC236}">
                <a16:creationId xmlns:a16="http://schemas.microsoft.com/office/drawing/2014/main" id="{12DDE76D-D57F-4795-88F3-4C43049C19E1}"/>
              </a:ext>
            </a:extLst>
          </p:cNvPr>
          <p:cNvSpPr txBox="1"/>
          <p:nvPr/>
        </p:nvSpPr>
        <p:spPr>
          <a:xfrm>
            <a:off x="13548333" y="17037288"/>
            <a:ext cx="11049000" cy="8494633"/>
          </a:xfrm>
          <a:prstGeom prst="rect">
            <a:avLst/>
          </a:prstGeom>
          <a:noFill/>
        </p:spPr>
        <p:txBody>
          <a:bodyPr>
            <a:spAutoFit/>
          </a:bodyPr>
          <a:lstStyle/>
          <a:p>
            <a:pPr eaLnBrk="1" hangingPunct="1">
              <a:defRPr/>
            </a:pPr>
            <a:r>
              <a:rPr lang="en-US" sz="6600" b="1" u="sng" dirty="0">
                <a:solidFill>
                  <a:srgbClr val="B2040E"/>
                </a:solidFill>
              </a:rPr>
              <a:t>Future Work</a:t>
            </a:r>
          </a:p>
          <a:p>
            <a:pPr marL="571500" indent="-571500" eaLnBrk="1" hangingPunct="1">
              <a:buFont typeface="Arial" panose="020B0604020202020204" pitchFamily="34" charset="0"/>
              <a:buChar char="•"/>
              <a:defRPr/>
            </a:pPr>
            <a:r>
              <a:rPr lang="en-US" sz="4000" dirty="0"/>
              <a:t>Working more on visualization of K mean clustering logistic regression hybrid model.</a:t>
            </a:r>
          </a:p>
          <a:p>
            <a:pPr marL="571500" indent="-571500" eaLnBrk="1" hangingPunct="1">
              <a:buFont typeface="Arial" panose="020B0604020202020204" pitchFamily="34" charset="0"/>
              <a:buChar char="•"/>
              <a:defRPr/>
            </a:pPr>
            <a:r>
              <a:rPr lang="en-US" sz="4000" dirty="0"/>
              <a:t> Work on more sophisticated trading strategy. Example can be reinforcement learning on trading strategy. </a:t>
            </a:r>
          </a:p>
          <a:p>
            <a:pPr marL="571500" indent="-571500" eaLnBrk="1" hangingPunct="1">
              <a:buFont typeface="Arial" panose="020B0604020202020204" pitchFamily="34" charset="0"/>
              <a:buChar char="•"/>
              <a:defRPr/>
            </a:pPr>
            <a:r>
              <a:rPr lang="en-US" sz="4000" dirty="0"/>
              <a:t>Improve SVC training on the differentiated data after running PCA to recognize the most relevant parameters</a:t>
            </a:r>
          </a:p>
          <a:p>
            <a:pPr marL="571500" indent="-571500" eaLnBrk="1" hangingPunct="1">
              <a:buFont typeface="Arial" panose="020B0604020202020204" pitchFamily="34" charset="0"/>
              <a:buChar char="•"/>
              <a:defRPr/>
            </a:pPr>
            <a:r>
              <a:rPr lang="en-US" sz="4000" dirty="0"/>
              <a:t>Incorporate more features (and scaling them accordingly) in the input for the recurrent neural network. Besides, we would like to also try CNN</a:t>
            </a:r>
          </a:p>
          <a:p>
            <a:pPr eaLnBrk="1" hangingPunct="1">
              <a:defRPr/>
            </a:pPr>
            <a:endParaRPr lang="en-US" sz="4000" dirty="0"/>
          </a:p>
        </p:txBody>
      </p:sp>
      <p:sp>
        <p:nvSpPr>
          <p:cNvPr id="29" name="Rectangle 28">
            <a:extLst>
              <a:ext uri="{FF2B5EF4-FFF2-40B4-BE49-F238E27FC236}">
                <a16:creationId xmlns:a16="http://schemas.microsoft.com/office/drawing/2014/main" id="{09B27669-8C5E-4FB0-B81A-3DAA3277761B}"/>
              </a:ext>
            </a:extLst>
          </p:cNvPr>
          <p:cNvSpPr/>
          <p:nvPr/>
        </p:nvSpPr>
        <p:spPr>
          <a:xfrm>
            <a:off x="13385800" y="26155650"/>
            <a:ext cx="11633200" cy="5543550"/>
          </a:xfrm>
          <a:prstGeom prst="rect">
            <a:avLst/>
          </a:prstGeom>
          <a:ln w="76200">
            <a:solidFill>
              <a:srgbClr val="B2040E"/>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2065" name="TextBox 29">
            <a:extLst>
              <a:ext uri="{FF2B5EF4-FFF2-40B4-BE49-F238E27FC236}">
                <a16:creationId xmlns:a16="http://schemas.microsoft.com/office/drawing/2014/main" id="{7B0D656F-513D-4630-B38F-D918B9940180}"/>
              </a:ext>
            </a:extLst>
          </p:cNvPr>
          <p:cNvSpPr txBox="1">
            <a:spLocks noChangeArrowheads="1"/>
          </p:cNvSpPr>
          <p:nvPr/>
        </p:nvSpPr>
        <p:spPr bwMode="auto">
          <a:xfrm>
            <a:off x="13787438" y="26508075"/>
            <a:ext cx="11049000" cy="6647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en-US" altLang="en-US" sz="6600" b="1" u="sng" dirty="0">
                <a:solidFill>
                  <a:srgbClr val="B2040E"/>
                </a:solidFill>
              </a:rPr>
              <a:t>References</a:t>
            </a:r>
          </a:p>
          <a:p>
            <a:pPr eaLnBrk="1" hangingPunct="1"/>
            <a:r>
              <a:rPr lang="en-US" altLang="en-US" sz="4000" dirty="0"/>
              <a:t>- </a:t>
            </a:r>
            <a:r>
              <a:rPr lang="en-US" altLang="en-US" sz="4000" dirty="0" err="1"/>
              <a:t>Scikit</a:t>
            </a:r>
            <a:r>
              <a:rPr lang="en-US" altLang="en-US" sz="4000" dirty="0"/>
              <a:t>-learn: Machine Learning in Python, </a:t>
            </a:r>
            <a:r>
              <a:rPr lang="en-US" altLang="en-US" sz="4000" dirty="0" err="1"/>
              <a:t>Pedregosa</a:t>
            </a:r>
            <a:r>
              <a:rPr lang="en-US" altLang="en-US" sz="4000" dirty="0"/>
              <a:t> et al., JMLR 12, pp. 2825-2830, 2011.</a:t>
            </a:r>
          </a:p>
          <a:p>
            <a:pPr eaLnBrk="1" hangingPunct="1"/>
            <a:r>
              <a:rPr lang="en-US" altLang="en-US" sz="4000" dirty="0"/>
              <a:t>- Quantinsiti.com, Trading Using Machine Learning in Python</a:t>
            </a:r>
          </a:p>
          <a:p>
            <a:pPr eaLnBrk="1" hangingPunct="1"/>
            <a:r>
              <a:rPr lang="en-US" sz="4000" dirty="0"/>
              <a:t>- </a:t>
            </a:r>
            <a:r>
              <a:rPr lang="en-US" sz="4000" dirty="0" err="1"/>
              <a:t>Keras</a:t>
            </a:r>
            <a:r>
              <a:rPr lang="en-US" sz="4000" dirty="0"/>
              <a:t> library, Sci-kit, Pandas and other common libraries.</a:t>
            </a:r>
          </a:p>
          <a:p>
            <a:pPr eaLnBrk="1" hangingPunct="1"/>
            <a:endParaRPr lang="en-US" altLang="en-US" sz="4000" dirty="0"/>
          </a:p>
          <a:p>
            <a:pPr eaLnBrk="1" hangingPunct="1"/>
            <a:endParaRPr lang="en-US" altLang="en-US" sz="4000" dirty="0"/>
          </a:p>
          <a:p>
            <a:pPr eaLnBrk="1" hangingPunct="1"/>
            <a:endParaRPr lang="en-US" altLang="en-US" sz="4000" dirty="0"/>
          </a:p>
        </p:txBody>
      </p:sp>
      <p:pic>
        <p:nvPicPr>
          <p:cNvPr id="2067" name="Picture 21">
            <a:extLst>
              <a:ext uri="{FF2B5EF4-FFF2-40B4-BE49-F238E27FC236}">
                <a16:creationId xmlns:a16="http://schemas.microsoft.com/office/drawing/2014/main" id="{5F4E4A1E-908E-4B1B-9771-E0EDE9B7D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404" y="23643255"/>
            <a:ext cx="9104293" cy="587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 name="TextBox 33">
            <a:extLst>
              <a:ext uri="{FF2B5EF4-FFF2-40B4-BE49-F238E27FC236}">
                <a16:creationId xmlns:a16="http://schemas.microsoft.com/office/drawing/2014/main" id="{FF5F6C35-232F-465F-89F4-59DC748B5DFA}"/>
              </a:ext>
            </a:extLst>
          </p:cNvPr>
          <p:cNvSpPr txBox="1">
            <a:spLocks noChangeArrowheads="1"/>
          </p:cNvSpPr>
          <p:nvPr/>
        </p:nvSpPr>
        <p:spPr bwMode="auto">
          <a:xfrm>
            <a:off x="1219199" y="29520670"/>
            <a:ext cx="11049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3200" dirty="0"/>
              <a:t>Our used simple rule and we call it “Buy-everything Sell-every thing model”. If the model predicts that stock will increases price, we try to get as much as stocks. We try to sell all the stocks if prediction is that stock price will decrease.</a:t>
            </a:r>
          </a:p>
          <a:p>
            <a:pPr eaLnBrk="1" hangingPunct="1"/>
            <a:endParaRPr lang="en-US" altLang="en-US" sz="3200" dirty="0"/>
          </a:p>
        </p:txBody>
      </p:sp>
      <p:pic>
        <p:nvPicPr>
          <p:cNvPr id="2069" name="Picture 2048">
            <a:extLst>
              <a:ext uri="{FF2B5EF4-FFF2-40B4-BE49-F238E27FC236}">
                <a16:creationId xmlns:a16="http://schemas.microsoft.com/office/drawing/2014/main" id="{EBFBCAFA-EE3D-4CE5-B8D8-13985B7FD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188" y="11787905"/>
            <a:ext cx="8286025" cy="126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1" name="Picture 2054">
            <a:extLst>
              <a:ext uri="{FF2B5EF4-FFF2-40B4-BE49-F238E27FC236}">
                <a16:creationId xmlns:a16="http://schemas.microsoft.com/office/drawing/2014/main" id="{B86312EF-7F6D-4D15-9447-C53B1CC8744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375" t="7440" r="7660" b="4961"/>
          <a:stretch/>
        </p:blipFill>
        <p:spPr bwMode="auto">
          <a:xfrm>
            <a:off x="25618440" y="12149088"/>
            <a:ext cx="6033507" cy="410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2" name="Picture 3">
            <a:extLst>
              <a:ext uri="{FF2B5EF4-FFF2-40B4-BE49-F238E27FC236}">
                <a16:creationId xmlns:a16="http://schemas.microsoft.com/office/drawing/2014/main" id="{B60C84E4-F504-4ED7-8C31-3959CF8129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0761" y="21464725"/>
            <a:ext cx="103092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51B82BDC-C67E-44D8-B2B7-1D5A654993AF}"/>
              </a:ext>
            </a:extLst>
          </p:cNvPr>
          <p:cNvPicPr>
            <a:picLocks noChangeAspect="1"/>
          </p:cNvPicPr>
          <p:nvPr/>
        </p:nvPicPr>
        <p:blipFill rotWithShape="1">
          <a:blip r:embed="rId7">
            <a:extLst>
              <a:ext uri="{28A0092B-C50C-407E-A947-70E740481C1C}">
                <a14:useLocalDpi xmlns:a14="http://schemas.microsoft.com/office/drawing/2010/main" val="0"/>
              </a:ext>
            </a:extLst>
          </a:blip>
          <a:srcRect t="4507"/>
          <a:stretch/>
        </p:blipFill>
        <p:spPr>
          <a:xfrm>
            <a:off x="29330585" y="9164391"/>
            <a:ext cx="4675761" cy="3263498"/>
          </a:xfrm>
          <a:prstGeom prst="rect">
            <a:avLst/>
          </a:prstGeom>
        </p:spPr>
      </p:pic>
      <p:pic>
        <p:nvPicPr>
          <p:cNvPr id="30" name="Picture 7">
            <a:extLst>
              <a:ext uri="{FF2B5EF4-FFF2-40B4-BE49-F238E27FC236}">
                <a16:creationId xmlns:a16="http://schemas.microsoft.com/office/drawing/2014/main" id="{9ED2C216-AB38-41C1-B4CF-AAC283D7788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969" t="6036"/>
          <a:stretch/>
        </p:blipFill>
        <p:spPr bwMode="auto">
          <a:xfrm>
            <a:off x="33311698" y="9287591"/>
            <a:ext cx="4253670" cy="3059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0" name="Picture 2052">
            <a:extLst>
              <a:ext uri="{FF2B5EF4-FFF2-40B4-BE49-F238E27FC236}">
                <a16:creationId xmlns:a16="http://schemas.microsoft.com/office/drawing/2014/main" id="{1231F331-C5AD-4ABB-89A1-9C45459186C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566" t="8269" r="9046"/>
          <a:stretch/>
        </p:blipFill>
        <p:spPr bwMode="auto">
          <a:xfrm>
            <a:off x="25807094" y="9293182"/>
            <a:ext cx="3801385" cy="313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7236D04-D4EE-47B5-B2A2-B72EA4AB6FD4}"/>
              </a:ext>
            </a:extLst>
          </p:cNvPr>
          <p:cNvPicPr>
            <a:picLocks noChangeAspect="1"/>
          </p:cNvPicPr>
          <p:nvPr/>
        </p:nvPicPr>
        <p:blipFill rotWithShape="1">
          <a:blip r:embed="rId10">
            <a:extLst>
              <a:ext uri="{28A0092B-C50C-407E-A947-70E740481C1C}">
                <a14:useLocalDpi xmlns:a14="http://schemas.microsoft.com/office/drawing/2010/main" val="0"/>
              </a:ext>
            </a:extLst>
          </a:blip>
          <a:srcRect r="10359"/>
          <a:stretch/>
        </p:blipFill>
        <p:spPr>
          <a:xfrm>
            <a:off x="31880786" y="16448689"/>
            <a:ext cx="5410263" cy="4017273"/>
          </a:xfrm>
          <a:prstGeom prst="rect">
            <a:avLst/>
          </a:prstGeom>
        </p:spPr>
      </p:pic>
      <p:pic>
        <p:nvPicPr>
          <p:cNvPr id="8" name="Picture 7">
            <a:extLst>
              <a:ext uri="{FF2B5EF4-FFF2-40B4-BE49-F238E27FC236}">
                <a16:creationId xmlns:a16="http://schemas.microsoft.com/office/drawing/2014/main" id="{3589AA03-2300-4E04-9BCD-4BDC78C17884}"/>
              </a:ext>
            </a:extLst>
          </p:cNvPr>
          <p:cNvPicPr>
            <a:picLocks noChangeAspect="1"/>
          </p:cNvPicPr>
          <p:nvPr/>
        </p:nvPicPr>
        <p:blipFill rotWithShape="1">
          <a:blip r:embed="rId11">
            <a:extLst>
              <a:ext uri="{28A0092B-C50C-407E-A947-70E740481C1C}">
                <a14:useLocalDpi xmlns:a14="http://schemas.microsoft.com/office/drawing/2010/main" val="0"/>
              </a:ext>
            </a:extLst>
          </a:blip>
          <a:srcRect l="4853" t="4334" r="8574"/>
          <a:stretch/>
        </p:blipFill>
        <p:spPr>
          <a:xfrm>
            <a:off x="31637335" y="12107274"/>
            <a:ext cx="5410263" cy="4483900"/>
          </a:xfrm>
          <a:prstGeom prst="rect">
            <a:avLst/>
          </a:prstGeom>
        </p:spPr>
      </p:pic>
      <p:graphicFrame>
        <p:nvGraphicFramePr>
          <p:cNvPr id="13" name="Table 12">
            <a:extLst>
              <a:ext uri="{FF2B5EF4-FFF2-40B4-BE49-F238E27FC236}">
                <a16:creationId xmlns:a16="http://schemas.microsoft.com/office/drawing/2014/main" id="{AC8559DF-59A3-47B5-B708-31827D3161A1}"/>
              </a:ext>
            </a:extLst>
          </p:cNvPr>
          <p:cNvGraphicFramePr>
            <a:graphicFrameLocks noGrp="1"/>
          </p:cNvGraphicFramePr>
          <p:nvPr>
            <p:extLst>
              <p:ext uri="{D42A27DB-BD31-4B8C-83A1-F6EECF244321}">
                <p14:modId xmlns:p14="http://schemas.microsoft.com/office/powerpoint/2010/main" val="2670465516"/>
              </p:ext>
            </p:extLst>
          </p:nvPr>
        </p:nvGraphicFramePr>
        <p:xfrm>
          <a:off x="25647625" y="16487534"/>
          <a:ext cx="6096864" cy="3566068"/>
        </p:xfrm>
        <a:graphic>
          <a:graphicData uri="http://schemas.openxmlformats.org/drawingml/2006/table">
            <a:tbl>
              <a:tblPr firstRow="1" firstCol="1" bandRow="1">
                <a:tableStyleId>{5940675A-B579-460E-94D1-54222C63F5DA}</a:tableStyleId>
              </a:tblPr>
              <a:tblGrid>
                <a:gridCol w="1130305">
                  <a:extLst>
                    <a:ext uri="{9D8B030D-6E8A-4147-A177-3AD203B41FA5}">
                      <a16:colId xmlns:a16="http://schemas.microsoft.com/office/drawing/2014/main" val="246089495"/>
                    </a:ext>
                  </a:extLst>
                </a:gridCol>
                <a:gridCol w="1493276">
                  <a:extLst>
                    <a:ext uri="{9D8B030D-6E8A-4147-A177-3AD203B41FA5}">
                      <a16:colId xmlns:a16="http://schemas.microsoft.com/office/drawing/2014/main" val="463601797"/>
                    </a:ext>
                  </a:extLst>
                </a:gridCol>
                <a:gridCol w="1029494">
                  <a:extLst>
                    <a:ext uri="{9D8B030D-6E8A-4147-A177-3AD203B41FA5}">
                      <a16:colId xmlns:a16="http://schemas.microsoft.com/office/drawing/2014/main" val="2222670669"/>
                    </a:ext>
                  </a:extLst>
                </a:gridCol>
                <a:gridCol w="1403856">
                  <a:extLst>
                    <a:ext uri="{9D8B030D-6E8A-4147-A177-3AD203B41FA5}">
                      <a16:colId xmlns:a16="http://schemas.microsoft.com/office/drawing/2014/main" val="3011838986"/>
                    </a:ext>
                  </a:extLst>
                </a:gridCol>
                <a:gridCol w="1039933">
                  <a:extLst>
                    <a:ext uri="{9D8B030D-6E8A-4147-A177-3AD203B41FA5}">
                      <a16:colId xmlns:a16="http://schemas.microsoft.com/office/drawing/2014/main" val="2580974367"/>
                    </a:ext>
                  </a:extLst>
                </a:gridCol>
              </a:tblGrid>
              <a:tr h="212060">
                <a:tc>
                  <a:txBody>
                    <a:bodyPr/>
                    <a:lstStyle/>
                    <a:p>
                      <a:pPr marL="0" marR="0">
                        <a:lnSpc>
                          <a:spcPct val="107000"/>
                        </a:lnSpc>
                        <a:spcBef>
                          <a:spcPts val="0"/>
                        </a:spcBef>
                        <a:spcAft>
                          <a:spcPts val="0"/>
                        </a:spcAft>
                      </a:pPr>
                      <a:r>
                        <a:rPr lang="en-US" sz="1800" dirty="0">
                          <a:effectLst/>
                        </a:rPr>
                        <a:t>Stage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4897554"/>
                  </a:ext>
                </a:extLst>
              </a:tr>
              <a:tr h="1057977">
                <a:tc>
                  <a:txBody>
                    <a:bodyPr/>
                    <a:lstStyle/>
                    <a:p>
                      <a:pPr marL="0" marR="0">
                        <a:lnSpc>
                          <a:spcPct val="107000"/>
                        </a:lnSpc>
                        <a:spcBef>
                          <a:spcPts val="0"/>
                        </a:spcBef>
                        <a:spcAft>
                          <a:spcPts val="0"/>
                        </a:spcAft>
                      </a:pPr>
                      <a:r>
                        <a:rPr lang="en-US" sz="1800" dirty="0">
                          <a:effectLst/>
                        </a:rPr>
                        <a:t>Color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Blue (Sideways zone or low volatility)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Orange (breakout zone)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Green zone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Red (panic zone or high volatility)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3502843"/>
                  </a:ext>
                </a:extLst>
              </a:tr>
              <a:tr h="877766">
                <a:tc>
                  <a:txBody>
                    <a:bodyPr/>
                    <a:lstStyle/>
                    <a:p>
                      <a:pPr marL="0" marR="0">
                        <a:lnSpc>
                          <a:spcPct val="107000"/>
                        </a:lnSpc>
                        <a:spcBef>
                          <a:spcPts val="0"/>
                        </a:spcBef>
                        <a:spcAft>
                          <a:spcPts val="0"/>
                        </a:spcAft>
                      </a:pPr>
                      <a:r>
                        <a:rPr lang="en-US" sz="1800">
                          <a:effectLst/>
                        </a:rPr>
                        <a:t>Characteristic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Moderate mean, Low Co-var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High mean, High Co-var.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High mean, Moderate Co-var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Low mean, Low Co-var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957884"/>
                  </a:ext>
                </a:extLst>
              </a:tr>
              <a:tr h="212060">
                <a:tc>
                  <a:txBody>
                    <a:bodyPr/>
                    <a:lstStyle/>
                    <a:p>
                      <a:pPr marL="0" marR="0">
                        <a:lnSpc>
                          <a:spcPct val="107000"/>
                        </a:lnSpc>
                        <a:spcBef>
                          <a:spcPts val="0"/>
                        </a:spcBef>
                        <a:spcAft>
                          <a:spcPts val="0"/>
                        </a:spcAft>
                      </a:pPr>
                      <a:r>
                        <a:rPr lang="en-US" sz="1800">
                          <a:effectLst/>
                        </a:rPr>
                        <a:t>Mean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115.44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197.24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138.70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92.01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4213554"/>
                  </a:ext>
                </a:extLst>
              </a:tr>
              <a:tr h="389669">
                <a:tc>
                  <a:txBody>
                    <a:bodyPr/>
                    <a:lstStyle/>
                    <a:p>
                      <a:pPr marL="0" marR="0">
                        <a:lnSpc>
                          <a:spcPct val="107000"/>
                        </a:lnSpc>
                        <a:spcBef>
                          <a:spcPts val="0"/>
                        </a:spcBef>
                        <a:spcAft>
                          <a:spcPts val="0"/>
                        </a:spcAft>
                      </a:pPr>
                      <a:r>
                        <a:rPr lang="en-US" sz="1800" dirty="0" err="1">
                          <a:effectLst/>
                        </a:rPr>
                        <a:t>Covar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29.91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251.15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75.02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57.47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8338291"/>
                  </a:ext>
                </a:extLst>
              </a:tr>
            </a:tbl>
          </a:graphicData>
        </a:graphic>
      </p:graphicFrame>
      <p:pic>
        <p:nvPicPr>
          <p:cNvPr id="18" name="Picture 17">
            <a:extLst>
              <a:ext uri="{FF2B5EF4-FFF2-40B4-BE49-F238E27FC236}">
                <a16:creationId xmlns:a16="http://schemas.microsoft.com/office/drawing/2014/main" id="{11E919C5-5A97-44E2-9DF1-3E4BDF2F5317}"/>
              </a:ext>
            </a:extLst>
          </p:cNvPr>
          <p:cNvPicPr>
            <a:picLocks noChangeAspect="1"/>
          </p:cNvPicPr>
          <p:nvPr/>
        </p:nvPicPr>
        <p:blipFill rotWithShape="1">
          <a:blip r:embed="rId12">
            <a:extLst>
              <a:ext uri="{28A0092B-C50C-407E-A947-70E740481C1C}">
                <a14:useLocalDpi xmlns:a14="http://schemas.microsoft.com/office/drawing/2010/main" val="0"/>
              </a:ext>
            </a:extLst>
          </a:blip>
          <a:srcRect t="3708" r="11573" b="24889"/>
          <a:stretch/>
        </p:blipFill>
        <p:spPr>
          <a:xfrm>
            <a:off x="1188719" y="15388472"/>
            <a:ext cx="11410824" cy="5205523"/>
          </a:xfrm>
          <a:prstGeom prst="rect">
            <a:avLst/>
          </a:prstGeom>
        </p:spPr>
      </p:pic>
      <p:sp>
        <p:nvSpPr>
          <p:cNvPr id="2061" name="TextBox 23">
            <a:extLst>
              <a:ext uri="{FF2B5EF4-FFF2-40B4-BE49-F238E27FC236}">
                <a16:creationId xmlns:a16="http://schemas.microsoft.com/office/drawing/2014/main" id="{68E61641-6238-4DC3-9AF5-E00AD18C51BA}"/>
              </a:ext>
            </a:extLst>
          </p:cNvPr>
          <p:cNvSpPr txBox="1">
            <a:spLocks noChangeArrowheads="1"/>
          </p:cNvSpPr>
          <p:nvPr/>
        </p:nvSpPr>
        <p:spPr bwMode="auto">
          <a:xfrm>
            <a:off x="1176050" y="23166344"/>
            <a:ext cx="11049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5000" b="1" u="sng" dirty="0">
                <a:solidFill>
                  <a:srgbClr val="B2040E"/>
                </a:solidFill>
              </a:rPr>
              <a:t>Trading Model</a:t>
            </a:r>
          </a:p>
          <a:p>
            <a:pPr eaLnBrk="1" hangingPunct="1"/>
            <a:endParaRPr lang="en-US" altLang="en-US" sz="4500" dirty="0"/>
          </a:p>
          <a:p>
            <a:pPr eaLnBrk="1" hangingPunct="1"/>
            <a:endParaRPr lang="en-US" altLang="en-US" sz="4500" dirty="0"/>
          </a:p>
        </p:txBody>
      </p:sp>
      <p:graphicFrame>
        <p:nvGraphicFramePr>
          <p:cNvPr id="37" name="Diagram 36">
            <a:extLst>
              <a:ext uri="{FF2B5EF4-FFF2-40B4-BE49-F238E27FC236}">
                <a16:creationId xmlns:a16="http://schemas.microsoft.com/office/drawing/2014/main" id="{99A275E7-DA52-4BE9-B0ED-3730AC1FAAD0}"/>
              </a:ext>
            </a:extLst>
          </p:cNvPr>
          <p:cNvGraphicFramePr/>
          <p:nvPr>
            <p:extLst>
              <p:ext uri="{D42A27DB-BD31-4B8C-83A1-F6EECF244321}">
                <p14:modId xmlns:p14="http://schemas.microsoft.com/office/powerpoint/2010/main" val="852935921"/>
              </p:ext>
            </p:extLst>
          </p:nvPr>
        </p:nvGraphicFramePr>
        <p:xfrm>
          <a:off x="2385943" y="12546596"/>
          <a:ext cx="8715511" cy="339895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22" name="Picture 21">
            <a:extLst>
              <a:ext uri="{FF2B5EF4-FFF2-40B4-BE49-F238E27FC236}">
                <a16:creationId xmlns:a16="http://schemas.microsoft.com/office/drawing/2014/main" id="{0B57C486-65FD-4910-A4F0-B18067275E1D}"/>
              </a:ext>
            </a:extLst>
          </p:cNvPr>
          <p:cNvPicPr>
            <a:picLocks noChangeAspect="1"/>
          </p:cNvPicPr>
          <p:nvPr/>
        </p:nvPicPr>
        <p:blipFill rotWithShape="1">
          <a:blip r:embed="rId18">
            <a:extLst>
              <a:ext uri="{28A0092B-C50C-407E-A947-70E740481C1C}">
                <a14:useLocalDpi xmlns:a14="http://schemas.microsoft.com/office/drawing/2010/main" val="0"/>
              </a:ext>
            </a:extLst>
          </a:blip>
          <a:srcRect l="3680" r="2239"/>
          <a:stretch/>
        </p:blipFill>
        <p:spPr>
          <a:xfrm>
            <a:off x="25618440" y="26248994"/>
            <a:ext cx="6624745" cy="5212524"/>
          </a:xfrm>
          <a:prstGeom prst="rect">
            <a:avLst/>
          </a:prstGeom>
        </p:spPr>
      </p:pic>
      <p:pic>
        <p:nvPicPr>
          <p:cNvPr id="26" name="Picture 25">
            <a:extLst>
              <a:ext uri="{FF2B5EF4-FFF2-40B4-BE49-F238E27FC236}">
                <a16:creationId xmlns:a16="http://schemas.microsoft.com/office/drawing/2014/main" id="{FFFEB1AC-C613-4789-8DF7-81305636787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962862" y="26248994"/>
            <a:ext cx="5681828" cy="52125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560</Words>
  <Application>Microsoft Office PowerPoint</Application>
  <PresentationFormat>Custom</PresentationFormat>
  <Paragraphs>91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Saksham Gakhar</cp:lastModifiedBy>
  <cp:revision>32</cp:revision>
  <dcterms:created xsi:type="dcterms:W3CDTF">2014-07-14T23:05:16Z</dcterms:created>
  <dcterms:modified xsi:type="dcterms:W3CDTF">2018-12-10T11:07:15Z</dcterms:modified>
</cp:coreProperties>
</file>