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9" r:id="rId11"/>
    <p:sldId id="270" r:id="rId12"/>
    <p:sldId id="268" r:id="rId13"/>
    <p:sldId id="271" r:id="rId14"/>
    <p:sldId id="274" r:id="rId15"/>
    <p:sldId id="272" r:id="rId16"/>
    <p:sldId id="275" r:id="rId17"/>
    <p:sldId id="276" r:id="rId18"/>
    <p:sldId id="277" r:id="rId19"/>
    <p:sldId id="280" r:id="rId20"/>
    <p:sldId id="281" r:id="rId21"/>
    <p:sldId id="278" r:id="rId22"/>
    <p:sldId id="279" r:id="rId23"/>
    <p:sldId id="282" r:id="rId24"/>
    <p:sldId id="283" r:id="rId25"/>
    <p:sldId id="287" r:id="rId26"/>
    <p:sldId id="284" r:id="rId27"/>
    <p:sldId id="285" r:id="rId28"/>
    <p:sldId id="288" r:id="rId29"/>
    <p:sldId id="289" r:id="rId30"/>
    <p:sldId id="290" r:id="rId31"/>
    <p:sldId id="291" r:id="rId32"/>
    <p:sldId id="292" r:id="rId33"/>
    <p:sldId id="294" r:id="rId34"/>
    <p:sldId id="298" r:id="rId35"/>
    <p:sldId id="299" r:id="rId36"/>
    <p:sldId id="295" r:id="rId37"/>
    <p:sldId id="296" r:id="rId38"/>
    <p:sldId id="297" r:id="rId39"/>
    <p:sldId id="300" r:id="rId40"/>
    <p:sldId id="301" r:id="rId41"/>
    <p:sldId id="303" r:id="rId42"/>
    <p:sldId id="302" r:id="rId43"/>
    <p:sldId id="304" r:id="rId44"/>
    <p:sldId id="305" r:id="rId45"/>
    <p:sldId id="306" r:id="rId46"/>
    <p:sldId id="307" r:id="rId47"/>
    <p:sldId id="308" r:id="rId48"/>
    <p:sldId id="309" r:id="rId49"/>
    <p:sldId id="310"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1310-B724-4B93-8480-EB029C456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E1B0A2-54C4-4049-A948-2C7157749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C01BB-D75C-4146-8682-58A660CEEA52}"/>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5" name="Footer Placeholder 4">
            <a:extLst>
              <a:ext uri="{FF2B5EF4-FFF2-40B4-BE49-F238E27FC236}">
                <a16:creationId xmlns:a16="http://schemas.microsoft.com/office/drawing/2014/main" id="{8F77A133-1143-4EFE-899E-1BE7DDA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51E5B-4C2C-4B0B-B7F8-5B49204E8C09}"/>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382983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9998-55F1-4EEE-8255-288DD6A64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33C71-9D49-43D9-A642-72E5275973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3FF05-3923-42DB-BCE4-B8D09CAD3191}"/>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5" name="Footer Placeholder 4">
            <a:extLst>
              <a:ext uri="{FF2B5EF4-FFF2-40B4-BE49-F238E27FC236}">
                <a16:creationId xmlns:a16="http://schemas.microsoft.com/office/drawing/2014/main" id="{09E1021D-3AE7-40EF-8059-66008B021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68919-267D-4CB7-B937-A483189D7B18}"/>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32056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02637-89F4-4374-9A32-9582F98225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34D9C-14E8-44AD-8C54-C8AD6444B1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49B0F-EE2C-4A24-845F-6BCB5B848682}"/>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5" name="Footer Placeholder 4">
            <a:extLst>
              <a:ext uri="{FF2B5EF4-FFF2-40B4-BE49-F238E27FC236}">
                <a16:creationId xmlns:a16="http://schemas.microsoft.com/office/drawing/2014/main" id="{E0275864-1012-4DE0-8B47-BC8D4D77F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5A78B-73FB-4344-A448-28A36F5C6C39}"/>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7519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82E0-9514-4371-85FB-CDD11C8DC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55082-3897-4E3D-8EAA-D89276E804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36396-B9FB-4B14-9306-C857499D5BA0}"/>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5" name="Footer Placeholder 4">
            <a:extLst>
              <a:ext uri="{FF2B5EF4-FFF2-40B4-BE49-F238E27FC236}">
                <a16:creationId xmlns:a16="http://schemas.microsoft.com/office/drawing/2014/main" id="{7AF48A23-C05C-4F38-8D93-7D15A2253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1C2D4-3BD9-412C-879D-B9F5E386C852}"/>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49568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AF15-D260-4DB2-9058-0903A77C5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E45FC9-9AFB-4DB6-9083-4A2ECE2EF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E3376-51BC-4F7F-BE8C-F5C38D12DB5C}"/>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5" name="Footer Placeholder 4">
            <a:extLst>
              <a:ext uri="{FF2B5EF4-FFF2-40B4-BE49-F238E27FC236}">
                <a16:creationId xmlns:a16="http://schemas.microsoft.com/office/drawing/2014/main" id="{0657D15C-16C6-4325-B7E8-C8C23B833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A4CF6-9A3A-4282-BEF8-0CF8F1A883BA}"/>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22538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34C-67F1-4E50-A304-62EC4983B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01AA8-0A85-42DB-8287-A4D8C5924E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867E5-0F18-4883-8185-0D2158562D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142C6-0236-49C6-B2BF-65F9F50B434A}"/>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6" name="Footer Placeholder 5">
            <a:extLst>
              <a:ext uri="{FF2B5EF4-FFF2-40B4-BE49-F238E27FC236}">
                <a16:creationId xmlns:a16="http://schemas.microsoft.com/office/drawing/2014/main" id="{D7001E48-1155-4E7B-86D3-29025AE46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C3C2-1878-4D38-B33F-27581C7CE94B}"/>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352280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850D-11B0-4DC0-85D0-08DD655C4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F2A25F-2E4D-43D6-8620-70B32BDB44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E6D538-BF16-468B-9685-0564B82BFA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B8AFF-D375-40F1-97E0-B78F1B3AB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1AD96E-9C0A-4EBD-A3D7-ED8A31E59C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9D4C31-4D6D-4A3A-BA28-65C5EFC4479E}"/>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8" name="Footer Placeholder 7">
            <a:extLst>
              <a:ext uri="{FF2B5EF4-FFF2-40B4-BE49-F238E27FC236}">
                <a16:creationId xmlns:a16="http://schemas.microsoft.com/office/drawing/2014/main" id="{F7B7324E-2941-4B18-808C-CC6C1D93D7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2AD680-0851-4DCF-AE27-CDFBAAB291D8}"/>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281223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3300-6947-4D46-A8E6-C460E954CE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5C64F2-0379-4BDA-9DBF-00D10C6B0F69}"/>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4" name="Footer Placeholder 3">
            <a:extLst>
              <a:ext uri="{FF2B5EF4-FFF2-40B4-BE49-F238E27FC236}">
                <a16:creationId xmlns:a16="http://schemas.microsoft.com/office/drawing/2014/main" id="{97BF80E9-2AAC-4BB6-98B7-E01C4AF76F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DCEA8-1D22-42B8-8CBF-7F0183B4B538}"/>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184161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43BF9-8AF7-44B7-B4F1-2A1E6E3DC045}"/>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3" name="Footer Placeholder 2">
            <a:extLst>
              <a:ext uri="{FF2B5EF4-FFF2-40B4-BE49-F238E27FC236}">
                <a16:creationId xmlns:a16="http://schemas.microsoft.com/office/drawing/2014/main" id="{39882D86-CAD7-4DCC-B9AE-FA1487FB1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580F9-8A0D-4DCA-8ED2-CF4422B7B8A3}"/>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311605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B783-DB0A-4150-8DC0-81ECC24F0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9510F7-2DB0-4462-A705-32B198648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DE4CC-68CD-4BBB-99CD-6F020738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BB8CC1-1918-4A6F-A0B6-2D9CC939D926}"/>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6" name="Footer Placeholder 5">
            <a:extLst>
              <a:ext uri="{FF2B5EF4-FFF2-40B4-BE49-F238E27FC236}">
                <a16:creationId xmlns:a16="http://schemas.microsoft.com/office/drawing/2014/main" id="{55936732-B7FF-4AA1-B68C-8DB60AE6B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AC36D-552B-4DE9-B742-130D78F675FF}"/>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162623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6E64-783D-4350-B163-E44ECE114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F1AB8-6CE3-47F9-86AE-541E07339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24CC0-5D7A-4C69-A7D5-F1C17DCF5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D94D67-8189-4088-8686-9BDE12CA24CE}"/>
              </a:ext>
            </a:extLst>
          </p:cNvPr>
          <p:cNvSpPr>
            <a:spLocks noGrp="1"/>
          </p:cNvSpPr>
          <p:nvPr>
            <p:ph type="dt" sz="half" idx="10"/>
          </p:nvPr>
        </p:nvSpPr>
        <p:spPr/>
        <p:txBody>
          <a:bodyPr/>
          <a:lstStyle/>
          <a:p>
            <a:fld id="{C81E7EDF-F791-411C-B910-20700445BC18}" type="datetimeFigureOut">
              <a:rPr lang="en-US" smtClean="0"/>
              <a:t>3/8/2018</a:t>
            </a:fld>
            <a:endParaRPr lang="en-US"/>
          </a:p>
        </p:txBody>
      </p:sp>
      <p:sp>
        <p:nvSpPr>
          <p:cNvPr id="6" name="Footer Placeholder 5">
            <a:extLst>
              <a:ext uri="{FF2B5EF4-FFF2-40B4-BE49-F238E27FC236}">
                <a16:creationId xmlns:a16="http://schemas.microsoft.com/office/drawing/2014/main" id="{8736562C-53CE-4A9C-A2E8-8B1C0F7CF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B17C2-3736-4470-9975-E4B92B8598B9}"/>
              </a:ext>
            </a:extLst>
          </p:cNvPr>
          <p:cNvSpPr>
            <a:spLocks noGrp="1"/>
          </p:cNvSpPr>
          <p:nvPr>
            <p:ph type="sldNum" sz="quarter" idx="12"/>
          </p:nvPr>
        </p:nvSpPr>
        <p:spPr/>
        <p:txBody>
          <a:bodyPr/>
          <a:lstStyle/>
          <a:p>
            <a:fld id="{667D99E2-A799-4FCD-9D6D-CC320BD344A8}" type="slidenum">
              <a:rPr lang="en-US" smtClean="0"/>
              <a:t>‹#›</a:t>
            </a:fld>
            <a:endParaRPr lang="en-US"/>
          </a:p>
        </p:txBody>
      </p:sp>
    </p:spTree>
    <p:extLst>
      <p:ext uri="{BB962C8B-B14F-4D97-AF65-F5344CB8AC3E}">
        <p14:creationId xmlns:p14="http://schemas.microsoft.com/office/powerpoint/2010/main" val="343883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320A1-107E-4E5A-9E98-978CB8AA3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3D4DC-A3FE-46A0-A1A9-4F2017462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0903C-CA29-4E85-8CF8-93EB69ACC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E7EDF-F791-411C-B910-20700445BC18}" type="datetimeFigureOut">
              <a:rPr lang="en-US" smtClean="0"/>
              <a:t>3/8/2018</a:t>
            </a:fld>
            <a:endParaRPr lang="en-US"/>
          </a:p>
        </p:txBody>
      </p:sp>
      <p:sp>
        <p:nvSpPr>
          <p:cNvPr id="5" name="Footer Placeholder 4">
            <a:extLst>
              <a:ext uri="{FF2B5EF4-FFF2-40B4-BE49-F238E27FC236}">
                <a16:creationId xmlns:a16="http://schemas.microsoft.com/office/drawing/2014/main" id="{BE6D426E-5ED0-4757-831D-AAC4E518F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807101-5C36-4399-B0B8-4CDC93E3D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D99E2-A799-4FCD-9D6D-CC320BD344A8}" type="slidenum">
              <a:rPr lang="en-US" smtClean="0"/>
              <a:t>‹#›</a:t>
            </a:fld>
            <a:endParaRPr lang="en-US"/>
          </a:p>
        </p:txBody>
      </p:sp>
    </p:spTree>
    <p:extLst>
      <p:ext uri="{BB962C8B-B14F-4D97-AF65-F5344CB8AC3E}">
        <p14:creationId xmlns:p14="http://schemas.microsoft.com/office/powerpoint/2010/main" val="186560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hyperlink" Target="http://www.saedsayad.com/decision_tree_reg.ht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mlkernels.readthedocs.io/en/latest/kernels.html#rational-quadratic-kerne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8AFDB0-D6A6-459E-B0EC-18A523E2A00E}"/>
              </a:ext>
            </a:extLst>
          </p:cNvPr>
          <p:cNvSpPr txBox="1"/>
          <p:nvPr/>
        </p:nvSpPr>
        <p:spPr>
          <a:xfrm>
            <a:off x="8176590" y="2395698"/>
            <a:ext cx="4293705" cy="1631216"/>
          </a:xfrm>
          <a:prstGeom prst="rect">
            <a:avLst/>
          </a:prstGeom>
          <a:noFill/>
        </p:spPr>
        <p:txBody>
          <a:bodyPr wrap="square" rtlCol="0">
            <a:spAutoFit/>
          </a:bodyPr>
          <a:lstStyle/>
          <a:p>
            <a:pPr algn="ctr"/>
            <a:r>
              <a:rPr lang="en-US" sz="4000" b="1" dirty="0">
                <a:solidFill>
                  <a:srgbClr val="0065FA"/>
                </a:solidFill>
                <a:latin typeface="Book Antiqua" panose="02040602050305030304" pitchFamily="18" charset="0"/>
              </a:rPr>
              <a:t>MACHINE LEARNING</a:t>
            </a:r>
          </a:p>
          <a:p>
            <a:pPr algn="ctr"/>
            <a:r>
              <a:rPr lang="en-US" sz="2000" b="1" dirty="0">
                <a:solidFill>
                  <a:schemeClr val="tx2">
                    <a:lumMod val="75000"/>
                  </a:schemeClr>
                </a:solidFill>
                <a:latin typeface="Book Antiqua" panose="02040602050305030304" pitchFamily="18" charset="0"/>
              </a:rPr>
              <a:t>By Jagannath Banerjee</a:t>
            </a:r>
          </a:p>
        </p:txBody>
      </p:sp>
      <p:pic>
        <p:nvPicPr>
          <p:cNvPr id="2" name="Picture 1">
            <a:extLst>
              <a:ext uri="{FF2B5EF4-FFF2-40B4-BE49-F238E27FC236}">
                <a16:creationId xmlns:a16="http://schemas.microsoft.com/office/drawing/2014/main" id="{DF0A7072-6C74-4416-9C51-B72CF454856C}"/>
              </a:ext>
            </a:extLst>
          </p:cNvPr>
          <p:cNvPicPr>
            <a:picLocks noChangeAspect="1"/>
          </p:cNvPicPr>
          <p:nvPr/>
        </p:nvPicPr>
        <p:blipFill>
          <a:blip r:embed="rId2"/>
          <a:stretch>
            <a:fillRect/>
          </a:stretch>
        </p:blipFill>
        <p:spPr>
          <a:xfrm>
            <a:off x="212034" y="400109"/>
            <a:ext cx="8362122" cy="5622395"/>
          </a:xfrm>
          <a:prstGeom prst="rect">
            <a:avLst/>
          </a:prstGeom>
        </p:spPr>
      </p:pic>
    </p:spTree>
    <p:extLst>
      <p:ext uri="{BB962C8B-B14F-4D97-AF65-F5344CB8AC3E}">
        <p14:creationId xmlns:p14="http://schemas.microsoft.com/office/powerpoint/2010/main" val="635068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Multiple Linear Regression</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556591" y="1033670"/>
            <a:ext cx="109568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Simple Linear Regression – Y=B0 + B1X</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dirty="0">
                <a:latin typeface="Book Antiqua" panose="02040602050305030304" pitchFamily="18" charset="0"/>
              </a:rPr>
              <a:t>Multiple Linear Regression – Y=B0 + B1*X1 + B2*X2 +………….+ BN*XN</a:t>
            </a:r>
          </a:p>
          <a:p>
            <a:pPr marL="285750" indent="-285750">
              <a:buFont typeface="Arial" panose="020B0604020202020204" pitchFamily="34" charset="0"/>
              <a:buChar char="•"/>
            </a:pPr>
            <a:endParaRPr lang="en-US" dirty="0">
              <a:latin typeface="Book Antiqua" panose="02040602050305030304" pitchFamily="18" charset="0"/>
            </a:endParaRPr>
          </a:p>
        </p:txBody>
      </p:sp>
      <p:sp>
        <p:nvSpPr>
          <p:cNvPr id="3" name="Rectangle 2">
            <a:extLst>
              <a:ext uri="{FF2B5EF4-FFF2-40B4-BE49-F238E27FC236}">
                <a16:creationId xmlns:a16="http://schemas.microsoft.com/office/drawing/2014/main" id="{96186CD9-3925-487B-BC9F-A9934C6B2B94}"/>
              </a:ext>
            </a:extLst>
          </p:cNvPr>
          <p:cNvSpPr/>
          <p:nvPr/>
        </p:nvSpPr>
        <p:spPr>
          <a:xfrm>
            <a:off x="3856383" y="2038679"/>
            <a:ext cx="6096000" cy="2585323"/>
          </a:xfrm>
          <a:prstGeom prst="rect">
            <a:avLst/>
          </a:prstGeom>
        </p:spPr>
        <p:txBody>
          <a:bodyPr>
            <a:spAutoFit/>
          </a:bodyPr>
          <a:lstStyle/>
          <a:p>
            <a:r>
              <a:rPr lang="en-US" dirty="0">
                <a:latin typeface="Book Antiqua" panose="02040602050305030304" pitchFamily="18" charset="0"/>
              </a:rPr>
              <a:t>Y: Also called  dependent variable , target variable, outcome variable, response variable</a:t>
            </a:r>
          </a:p>
          <a:p>
            <a:endParaRPr lang="en-US" dirty="0">
              <a:latin typeface="Book Antiqua" panose="02040602050305030304" pitchFamily="18" charset="0"/>
            </a:endParaRPr>
          </a:p>
          <a:p>
            <a:r>
              <a:rPr lang="en-US" dirty="0">
                <a:latin typeface="Book Antiqua" panose="02040602050305030304" pitchFamily="18" charset="0"/>
              </a:rPr>
              <a:t>X1,X2,..,XN: independent variable, feature, attribute , predictor variable  </a:t>
            </a:r>
          </a:p>
          <a:p>
            <a:endParaRPr lang="en-US" dirty="0">
              <a:latin typeface="Book Antiqua" panose="02040602050305030304" pitchFamily="18" charset="0"/>
            </a:endParaRPr>
          </a:p>
          <a:p>
            <a:r>
              <a:rPr lang="en-US" dirty="0">
                <a:latin typeface="Book Antiqua" panose="02040602050305030304" pitchFamily="18" charset="0"/>
              </a:rPr>
              <a:t>B0 :  Intercept (Y when X1,X2,..,XN=0)</a:t>
            </a:r>
          </a:p>
          <a:p>
            <a:endParaRPr lang="en-US" dirty="0">
              <a:latin typeface="Book Antiqua" panose="02040602050305030304" pitchFamily="18" charset="0"/>
            </a:endParaRPr>
          </a:p>
          <a:p>
            <a:r>
              <a:rPr lang="en-US" dirty="0">
                <a:latin typeface="Book Antiqua" panose="02040602050305030304" pitchFamily="18" charset="0"/>
              </a:rPr>
              <a:t>B1,B2,..,BN : Slope ( increase in Y per unit increase in X)</a:t>
            </a:r>
            <a:endParaRPr lang="en-US" dirty="0"/>
          </a:p>
        </p:txBody>
      </p:sp>
    </p:spTree>
    <p:extLst>
      <p:ext uri="{BB962C8B-B14F-4D97-AF65-F5344CB8AC3E}">
        <p14:creationId xmlns:p14="http://schemas.microsoft.com/office/powerpoint/2010/main" val="30239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Multiple Linear Regression - Assumptions</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4" name="TextBox 3">
            <a:extLst>
              <a:ext uri="{FF2B5EF4-FFF2-40B4-BE49-F238E27FC236}">
                <a16:creationId xmlns:a16="http://schemas.microsoft.com/office/drawing/2014/main" id="{822301BC-6757-4D1E-BC63-DFA7D9192414}"/>
              </a:ext>
            </a:extLst>
          </p:cNvPr>
          <p:cNvSpPr txBox="1"/>
          <p:nvPr/>
        </p:nvSpPr>
        <p:spPr>
          <a:xfrm>
            <a:off x="410816" y="889843"/>
            <a:ext cx="11781184" cy="5493812"/>
          </a:xfrm>
          <a:prstGeom prst="rect">
            <a:avLst/>
          </a:prstGeom>
          <a:noFill/>
        </p:spPr>
        <p:txBody>
          <a:bodyPr wrap="square" rtlCol="0">
            <a:spAutoFit/>
          </a:bodyPr>
          <a:lstStyle/>
          <a:p>
            <a:pPr marL="342900" indent="-342900" algn="just">
              <a:lnSpc>
                <a:spcPct val="150000"/>
              </a:lnSpc>
              <a:buAutoNum type="arabicPeriod"/>
            </a:pPr>
            <a:r>
              <a:rPr lang="en-US" b="1" dirty="0">
                <a:latin typeface="Book Antiqua" panose="02040602050305030304" pitchFamily="18" charset="0"/>
              </a:rPr>
              <a:t>Linearity -  </a:t>
            </a:r>
            <a:r>
              <a:rPr lang="en-US" dirty="0">
                <a:latin typeface="Book Antiqua" panose="02040602050305030304" pitchFamily="18" charset="0"/>
              </a:rPr>
              <a:t>Linear regression needs the relationship between the independent and dependent variables to be linear.  It is also important to check for outliers since linear regression is sensitive to outlier effects.  The linearity assumption can best be tested with scatter plot</a:t>
            </a:r>
          </a:p>
          <a:p>
            <a:pPr marL="342900" indent="-342900" algn="just">
              <a:lnSpc>
                <a:spcPct val="150000"/>
              </a:lnSpc>
              <a:buAutoNum type="arabicPeriod"/>
            </a:pPr>
            <a:r>
              <a:rPr lang="en-US" b="1" dirty="0">
                <a:latin typeface="Book Antiqua" panose="02040602050305030304" pitchFamily="18" charset="0"/>
              </a:rPr>
              <a:t>Homoscedastic</a:t>
            </a:r>
            <a:r>
              <a:rPr lang="en-US" dirty="0">
                <a:latin typeface="Book Antiqua" panose="02040602050305030304" pitchFamily="18" charset="0"/>
              </a:rPr>
              <a:t> - Homoscedasticity describes a situation in which the error term (that is, the “noise” or random disturbance in the relationship between the independent variables and the dependent variable) is the same across all values of the independent variables</a:t>
            </a:r>
          </a:p>
          <a:p>
            <a:pPr marL="342900" indent="-342900" algn="just">
              <a:lnSpc>
                <a:spcPct val="150000"/>
              </a:lnSpc>
              <a:buAutoNum type="arabicPeriod"/>
            </a:pPr>
            <a:r>
              <a:rPr lang="en-US" b="1" dirty="0">
                <a:latin typeface="Book Antiqua" panose="02040602050305030304" pitchFamily="18" charset="0"/>
              </a:rPr>
              <a:t>Multivariate Normality </a:t>
            </a:r>
            <a:r>
              <a:rPr lang="en-US" dirty="0">
                <a:latin typeface="Book Antiqua" panose="02040602050305030304" pitchFamily="18" charset="0"/>
              </a:rPr>
              <a:t>- Secondly, the linear regression analysis requires all variables to be multivariate normal (Assumption can be checked using histogram or a Q-Q-Plot)</a:t>
            </a:r>
          </a:p>
          <a:p>
            <a:pPr marL="342900" indent="-342900" algn="just">
              <a:lnSpc>
                <a:spcPct val="150000"/>
              </a:lnSpc>
              <a:buAutoNum type="arabicPeriod"/>
            </a:pPr>
            <a:r>
              <a:rPr lang="en-US" b="1" dirty="0">
                <a:latin typeface="Book Antiqua" panose="02040602050305030304" pitchFamily="18" charset="0"/>
              </a:rPr>
              <a:t>Independence of Errors</a:t>
            </a:r>
          </a:p>
          <a:p>
            <a:pPr marL="342900" indent="-342900" algn="just">
              <a:lnSpc>
                <a:spcPct val="150000"/>
              </a:lnSpc>
              <a:buAutoNum type="arabicPeriod"/>
            </a:pPr>
            <a:r>
              <a:rPr lang="en-US" b="1" dirty="0">
                <a:latin typeface="Book Antiqua" panose="02040602050305030304" pitchFamily="18" charset="0"/>
              </a:rPr>
              <a:t>Lack of Multicollinearity </a:t>
            </a:r>
            <a:r>
              <a:rPr lang="en-US" dirty="0">
                <a:latin typeface="Book Antiqua" panose="02040602050305030304" pitchFamily="18" charset="0"/>
              </a:rPr>
              <a:t>- linear regression assumes that there is little or no multicollinearity in the data. Multicollinearity occurs when the independent variables are too highly correlated with each other. </a:t>
            </a:r>
            <a:r>
              <a:rPr lang="en-US" i="1" dirty="0">
                <a:latin typeface="Book Antiqua" panose="02040602050305030304" pitchFamily="18" charset="0"/>
              </a:rPr>
              <a:t>It happens when a variable is included multiple times, P dummy </a:t>
            </a:r>
            <a:r>
              <a:rPr lang="en-US" i="1" dirty="0" err="1">
                <a:latin typeface="Book Antiqua" panose="02040602050305030304" pitchFamily="18" charset="0"/>
              </a:rPr>
              <a:t>var</a:t>
            </a:r>
            <a:r>
              <a:rPr lang="en-US" i="1" dirty="0">
                <a:latin typeface="Book Antiqua" panose="02040602050305030304" pitchFamily="18" charset="0"/>
              </a:rPr>
              <a:t> instead of P-1, two variables are nearly perfectly co-related with one another</a:t>
            </a:r>
          </a:p>
        </p:txBody>
      </p:sp>
    </p:spTree>
    <p:extLst>
      <p:ext uri="{BB962C8B-B14F-4D97-AF65-F5344CB8AC3E}">
        <p14:creationId xmlns:p14="http://schemas.microsoft.com/office/powerpoint/2010/main" val="368491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11279-F3F9-4081-AA3F-3207E4E4BE15}"/>
              </a:ext>
            </a:extLst>
          </p:cNvPr>
          <p:cNvSpPr/>
          <p:nvPr/>
        </p:nvSpPr>
        <p:spPr>
          <a:xfrm>
            <a:off x="446419" y="474630"/>
            <a:ext cx="10791424" cy="461665"/>
          </a:xfrm>
          <a:prstGeom prst="rect">
            <a:avLst/>
          </a:prstGeom>
        </p:spPr>
        <p:txBody>
          <a:bodyPr wrap="square">
            <a:spAutoFit/>
          </a:bodyPr>
          <a:lstStyle/>
          <a:p>
            <a:r>
              <a:rPr lang="en-US" sz="2400" b="1" dirty="0">
                <a:solidFill>
                  <a:schemeClr val="accent1">
                    <a:lumMod val="75000"/>
                  </a:schemeClr>
                </a:solidFill>
                <a:latin typeface="Book Antiqua" panose="02040602050305030304" pitchFamily="18" charset="0"/>
              </a:rPr>
              <a:t>Multiple Linear Regression – Dummy variable</a:t>
            </a:r>
          </a:p>
        </p:txBody>
      </p:sp>
      <p:graphicFrame>
        <p:nvGraphicFramePr>
          <p:cNvPr id="5" name="Table 4">
            <a:extLst>
              <a:ext uri="{FF2B5EF4-FFF2-40B4-BE49-F238E27FC236}">
                <a16:creationId xmlns:a16="http://schemas.microsoft.com/office/drawing/2014/main" id="{B9B437CC-444D-4A84-B321-0B4CDDADB3F3}"/>
              </a:ext>
            </a:extLst>
          </p:cNvPr>
          <p:cNvGraphicFramePr>
            <a:graphicFrameLocks noGrp="1"/>
          </p:cNvGraphicFramePr>
          <p:nvPr>
            <p:extLst>
              <p:ext uri="{D42A27DB-BD31-4B8C-83A1-F6EECF244321}">
                <p14:modId xmlns:p14="http://schemas.microsoft.com/office/powerpoint/2010/main" val="2372614569"/>
              </p:ext>
            </p:extLst>
          </p:nvPr>
        </p:nvGraphicFramePr>
        <p:xfrm>
          <a:off x="597485" y="1090013"/>
          <a:ext cx="8940409" cy="3858450"/>
        </p:xfrm>
        <a:graphic>
          <a:graphicData uri="http://schemas.openxmlformats.org/drawingml/2006/table">
            <a:tbl>
              <a:tblPr/>
              <a:tblGrid>
                <a:gridCol w="1674301">
                  <a:extLst>
                    <a:ext uri="{9D8B030D-6E8A-4147-A177-3AD203B41FA5}">
                      <a16:colId xmlns:a16="http://schemas.microsoft.com/office/drawing/2014/main" val="2996981839"/>
                    </a:ext>
                  </a:extLst>
                </a:gridCol>
                <a:gridCol w="2073973">
                  <a:extLst>
                    <a:ext uri="{9D8B030D-6E8A-4147-A177-3AD203B41FA5}">
                      <a16:colId xmlns:a16="http://schemas.microsoft.com/office/drawing/2014/main" val="3253565631"/>
                    </a:ext>
                  </a:extLst>
                </a:gridCol>
                <a:gridCol w="2318818">
                  <a:extLst>
                    <a:ext uri="{9D8B030D-6E8A-4147-A177-3AD203B41FA5}">
                      <a16:colId xmlns:a16="http://schemas.microsoft.com/office/drawing/2014/main" val="2640994851"/>
                    </a:ext>
                  </a:extLst>
                </a:gridCol>
                <a:gridCol w="1285432">
                  <a:extLst>
                    <a:ext uri="{9D8B030D-6E8A-4147-A177-3AD203B41FA5}">
                      <a16:colId xmlns:a16="http://schemas.microsoft.com/office/drawing/2014/main" val="1417955671"/>
                    </a:ext>
                  </a:extLst>
                </a:gridCol>
                <a:gridCol w="1587885">
                  <a:extLst>
                    <a:ext uri="{9D8B030D-6E8A-4147-A177-3AD203B41FA5}">
                      <a16:colId xmlns:a16="http://schemas.microsoft.com/office/drawing/2014/main" val="1520594877"/>
                    </a:ext>
                  </a:extLst>
                </a:gridCol>
              </a:tblGrid>
              <a:tr h="385845">
                <a:tc>
                  <a:txBody>
                    <a:bodyPr/>
                    <a:lstStyle/>
                    <a:p>
                      <a:pPr algn="l" fontAlgn="b"/>
                      <a:r>
                        <a:rPr lang="en-US" sz="1800" b="0" i="0" u="none" strike="noStrike">
                          <a:solidFill>
                            <a:srgbClr val="000000"/>
                          </a:solidFill>
                          <a:effectLst/>
                          <a:latin typeface="Book Antiqua" panose="02040602050305030304" pitchFamily="18" charset="0"/>
                        </a:rPr>
                        <a:t>R&amp;D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07872683"/>
                  </a:ext>
                </a:extLst>
              </a:tr>
              <a:tr h="385845">
                <a:tc>
                  <a:txBody>
                    <a:bodyPr/>
                    <a:lstStyle/>
                    <a:p>
                      <a:pPr algn="l" fontAlgn="b"/>
                      <a:r>
                        <a:rPr lang="en-US" sz="1800" b="0" i="0" u="none" strike="noStrike">
                          <a:solidFill>
                            <a:srgbClr val="000000"/>
                          </a:solidFill>
                          <a:effectLst/>
                          <a:latin typeface="Book Antiqua" panose="02040602050305030304" pitchFamily="18" charset="0"/>
                        </a:rPr>
                        <a:t> $  165,349.20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136,897.80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471,784.10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$ 192,261.83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7328238"/>
                  </a:ext>
                </a:extLst>
              </a:tr>
              <a:tr h="385845">
                <a:tc>
                  <a:txBody>
                    <a:bodyPr/>
                    <a:lstStyle/>
                    <a:p>
                      <a:pPr algn="l" fontAlgn="b"/>
                      <a:r>
                        <a:rPr lang="en-US" sz="1800" b="0" i="0" u="none" strike="noStrike">
                          <a:solidFill>
                            <a:srgbClr val="000000"/>
                          </a:solidFill>
                          <a:effectLst/>
                          <a:latin typeface="Book Antiqua" panose="02040602050305030304" pitchFamily="18" charset="0"/>
                        </a:rPr>
                        <a:t> $  162,597.70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151,377.59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443,898.53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$ 191,792.06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945655"/>
                  </a:ext>
                </a:extLst>
              </a:tr>
              <a:tr h="385845">
                <a:tc>
                  <a:txBody>
                    <a:bodyPr/>
                    <a:lstStyle/>
                    <a:p>
                      <a:pPr algn="l" fontAlgn="b"/>
                      <a:r>
                        <a:rPr lang="en-US" sz="1800" b="0" i="0" u="none" strike="noStrike">
                          <a:solidFill>
                            <a:srgbClr val="000000"/>
                          </a:solidFill>
                          <a:effectLst/>
                          <a:latin typeface="Book Antiqua" panose="02040602050305030304" pitchFamily="18" charset="0"/>
                        </a:rPr>
                        <a:t> $  153,441.51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101,145.55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407,934.54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$ 191,050.39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613913"/>
                  </a:ext>
                </a:extLst>
              </a:tr>
              <a:tr h="385845">
                <a:tc>
                  <a:txBody>
                    <a:bodyPr/>
                    <a:lstStyle/>
                    <a:p>
                      <a:pPr algn="l" fontAlgn="b"/>
                      <a:r>
                        <a:rPr lang="en-US" sz="1800" b="0" i="0" u="none" strike="noStrike">
                          <a:solidFill>
                            <a:srgbClr val="000000"/>
                          </a:solidFill>
                          <a:effectLst/>
                          <a:latin typeface="Book Antiqua" panose="02040602050305030304" pitchFamily="18" charset="0"/>
                        </a:rPr>
                        <a:t> $  144,372.41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118,671.85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383,199.62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$ 182,901.99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092050"/>
                  </a:ext>
                </a:extLst>
              </a:tr>
              <a:tr h="385845">
                <a:tc>
                  <a:txBody>
                    <a:bodyPr/>
                    <a:lstStyle/>
                    <a:p>
                      <a:pPr algn="l" fontAlgn="b"/>
                      <a:r>
                        <a:rPr lang="en-US" sz="1800" b="0" i="0" u="none" strike="noStrike">
                          <a:solidFill>
                            <a:srgbClr val="000000"/>
                          </a:solidFill>
                          <a:effectLst/>
                          <a:latin typeface="Book Antiqua" panose="02040602050305030304" pitchFamily="18" charset="0"/>
                        </a:rPr>
                        <a:t> $  142,107.34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91,391.77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366,168.42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$ 166,187.94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1283347"/>
                  </a:ext>
                </a:extLst>
              </a:tr>
              <a:tr h="385845">
                <a:tc>
                  <a:txBody>
                    <a:bodyPr/>
                    <a:lstStyle/>
                    <a:p>
                      <a:pPr algn="l" fontAlgn="b"/>
                      <a:r>
                        <a:rPr lang="en-US" sz="1800" b="0" i="0" u="none" strike="noStrike">
                          <a:solidFill>
                            <a:srgbClr val="000000"/>
                          </a:solidFill>
                          <a:effectLst/>
                          <a:latin typeface="Book Antiqua" panose="02040602050305030304" pitchFamily="18" charset="0"/>
                        </a:rPr>
                        <a:t> $  131,876.90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99,814.71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362,861.36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$ 156,991.12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308309"/>
                  </a:ext>
                </a:extLst>
              </a:tr>
              <a:tr h="385845">
                <a:tc>
                  <a:txBody>
                    <a:bodyPr/>
                    <a:lstStyle/>
                    <a:p>
                      <a:pPr algn="l" fontAlgn="b"/>
                      <a:r>
                        <a:rPr lang="en-US" sz="1800" b="0" i="0" u="none" strike="noStrike">
                          <a:solidFill>
                            <a:srgbClr val="000000"/>
                          </a:solidFill>
                          <a:effectLst/>
                          <a:latin typeface="Book Antiqua" panose="02040602050305030304" pitchFamily="18" charset="0"/>
                        </a:rPr>
                        <a:t> $  134,615.46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147,198.87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127,716.82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$ 156,122.51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837296"/>
                  </a:ext>
                </a:extLst>
              </a:tr>
              <a:tr h="385845">
                <a:tc>
                  <a:txBody>
                    <a:bodyPr/>
                    <a:lstStyle/>
                    <a:p>
                      <a:pPr algn="l" fontAlgn="b"/>
                      <a:r>
                        <a:rPr lang="en-US" sz="1800" b="0" i="0" u="none" strike="noStrike">
                          <a:solidFill>
                            <a:srgbClr val="000000"/>
                          </a:solidFill>
                          <a:effectLst/>
                          <a:latin typeface="Book Antiqua" panose="02040602050305030304" pitchFamily="18" charset="0"/>
                        </a:rPr>
                        <a:t> $  130,298.13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145,530.06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323,876.68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$ 155,752.60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998378"/>
                  </a:ext>
                </a:extLst>
              </a:tr>
              <a:tr h="385845">
                <a:tc>
                  <a:txBody>
                    <a:bodyPr/>
                    <a:lstStyle/>
                    <a:p>
                      <a:pPr algn="l" fontAlgn="b"/>
                      <a:r>
                        <a:rPr lang="en-US" sz="1800" b="0" i="0" u="none" strike="noStrike">
                          <a:solidFill>
                            <a:srgbClr val="000000"/>
                          </a:solidFill>
                          <a:effectLst/>
                          <a:latin typeface="Book Antiqua" panose="02040602050305030304" pitchFamily="18" charset="0"/>
                        </a:rPr>
                        <a:t> $  120,542.52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148,718.95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311,613.29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Book Antiqua" panose="02040602050305030304" pitchFamily="18" charset="0"/>
                        </a:rPr>
                        <a:t> $ 152,211.77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1780059"/>
                  </a:ext>
                </a:extLst>
              </a:tr>
            </a:tbl>
          </a:graphicData>
        </a:graphic>
      </p:graphicFrame>
      <p:cxnSp>
        <p:nvCxnSpPr>
          <p:cNvPr id="9" name="Straight Arrow Connector 8">
            <a:extLst>
              <a:ext uri="{FF2B5EF4-FFF2-40B4-BE49-F238E27FC236}">
                <a16:creationId xmlns:a16="http://schemas.microsoft.com/office/drawing/2014/main" id="{E3C980C9-BD3C-4F6B-B432-612C242DF0B4}"/>
              </a:ext>
            </a:extLst>
          </p:cNvPr>
          <p:cNvCxnSpPr>
            <a:cxnSpLocks/>
          </p:cNvCxnSpPr>
          <p:nvPr/>
        </p:nvCxnSpPr>
        <p:spPr>
          <a:xfrm flipV="1">
            <a:off x="3840480" y="1406769"/>
            <a:ext cx="2954215" cy="43891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BAD93569-39CE-4941-BF93-61D32AB7E1FB}"/>
              </a:ext>
            </a:extLst>
          </p:cNvPr>
          <p:cNvSpPr txBox="1"/>
          <p:nvPr/>
        </p:nvSpPr>
        <p:spPr>
          <a:xfrm>
            <a:off x="2616591" y="5795889"/>
            <a:ext cx="5719025" cy="369332"/>
          </a:xfrm>
          <a:prstGeom prst="rect">
            <a:avLst/>
          </a:prstGeom>
          <a:noFill/>
        </p:spPr>
        <p:txBody>
          <a:bodyPr wrap="square" rtlCol="0">
            <a:spAutoFit/>
          </a:bodyPr>
          <a:lstStyle/>
          <a:p>
            <a:r>
              <a:rPr lang="en-US" dirty="0"/>
              <a:t>Categorical Variable -&gt;  (Row will convert into column)</a:t>
            </a:r>
          </a:p>
        </p:txBody>
      </p:sp>
      <p:sp>
        <p:nvSpPr>
          <p:cNvPr id="12" name="Rectangle 11">
            <a:extLst>
              <a:ext uri="{FF2B5EF4-FFF2-40B4-BE49-F238E27FC236}">
                <a16:creationId xmlns:a16="http://schemas.microsoft.com/office/drawing/2014/main" id="{051E6233-80C4-4876-96A6-F3AD38BDC5C9}"/>
              </a:ext>
            </a:extLst>
          </p:cNvPr>
          <p:cNvSpPr/>
          <p:nvPr/>
        </p:nvSpPr>
        <p:spPr>
          <a:xfrm>
            <a:off x="739616" y="6273983"/>
            <a:ext cx="4100803" cy="369332"/>
          </a:xfrm>
          <a:prstGeom prst="rect">
            <a:avLst/>
          </a:prstGeom>
        </p:spPr>
        <p:txBody>
          <a:bodyPr wrap="none">
            <a:spAutoFit/>
          </a:bodyPr>
          <a:lstStyle/>
          <a:p>
            <a:r>
              <a:rPr lang="en-US" dirty="0">
                <a:latin typeface="Book Antiqua" panose="02040602050305030304" pitchFamily="18" charset="0"/>
              </a:rPr>
              <a:t>Y=B0 + B1*X1 + B2*X2 +B3*X3+ </a:t>
            </a:r>
            <a:r>
              <a:rPr lang="en-US" dirty="0">
                <a:solidFill>
                  <a:srgbClr val="FF0000"/>
                </a:solidFill>
                <a:latin typeface="Book Antiqua" panose="02040602050305030304" pitchFamily="18" charset="0"/>
              </a:rPr>
              <a:t>B4*X4</a:t>
            </a:r>
            <a:endParaRPr lang="en-US" dirty="0">
              <a:solidFill>
                <a:srgbClr val="FF0000"/>
              </a:solidFill>
            </a:endParaRPr>
          </a:p>
        </p:txBody>
      </p:sp>
    </p:spTree>
    <p:extLst>
      <p:ext uri="{BB962C8B-B14F-4D97-AF65-F5344CB8AC3E}">
        <p14:creationId xmlns:p14="http://schemas.microsoft.com/office/powerpoint/2010/main" val="202937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11279-F3F9-4081-AA3F-3207E4E4BE15}"/>
              </a:ext>
            </a:extLst>
          </p:cNvPr>
          <p:cNvSpPr/>
          <p:nvPr/>
        </p:nvSpPr>
        <p:spPr>
          <a:xfrm>
            <a:off x="446419" y="474630"/>
            <a:ext cx="10791424" cy="461665"/>
          </a:xfrm>
          <a:prstGeom prst="rect">
            <a:avLst/>
          </a:prstGeom>
        </p:spPr>
        <p:txBody>
          <a:bodyPr wrap="square">
            <a:spAutoFit/>
          </a:bodyPr>
          <a:lstStyle/>
          <a:p>
            <a:r>
              <a:rPr lang="en-US" sz="2400" b="1" dirty="0">
                <a:solidFill>
                  <a:schemeClr val="accent1">
                    <a:lumMod val="75000"/>
                  </a:schemeClr>
                </a:solidFill>
                <a:latin typeface="Book Antiqua" panose="02040602050305030304" pitchFamily="18" charset="0"/>
              </a:rPr>
              <a:t>Multiple Linear Regression – Dummy variable</a:t>
            </a:r>
          </a:p>
        </p:txBody>
      </p:sp>
      <p:sp>
        <p:nvSpPr>
          <p:cNvPr id="11" name="TextBox 10">
            <a:extLst>
              <a:ext uri="{FF2B5EF4-FFF2-40B4-BE49-F238E27FC236}">
                <a16:creationId xmlns:a16="http://schemas.microsoft.com/office/drawing/2014/main" id="{BAD93569-39CE-4941-BF93-61D32AB7E1FB}"/>
              </a:ext>
            </a:extLst>
          </p:cNvPr>
          <p:cNvSpPr txBox="1"/>
          <p:nvPr/>
        </p:nvSpPr>
        <p:spPr>
          <a:xfrm>
            <a:off x="8619827" y="637590"/>
            <a:ext cx="2352974" cy="369332"/>
          </a:xfrm>
          <a:prstGeom prst="rect">
            <a:avLst/>
          </a:prstGeom>
          <a:noFill/>
        </p:spPr>
        <p:txBody>
          <a:bodyPr wrap="square" rtlCol="0">
            <a:spAutoFit/>
          </a:bodyPr>
          <a:lstStyle/>
          <a:p>
            <a:r>
              <a:rPr lang="en-US" dirty="0">
                <a:solidFill>
                  <a:srgbClr val="FF0000"/>
                </a:solidFill>
                <a:latin typeface="Book Antiqua" panose="02040602050305030304" pitchFamily="18" charset="0"/>
              </a:rPr>
              <a:t>Dummy Variable</a:t>
            </a:r>
          </a:p>
        </p:txBody>
      </p:sp>
      <p:sp>
        <p:nvSpPr>
          <p:cNvPr id="12" name="Rectangle 11">
            <a:extLst>
              <a:ext uri="{FF2B5EF4-FFF2-40B4-BE49-F238E27FC236}">
                <a16:creationId xmlns:a16="http://schemas.microsoft.com/office/drawing/2014/main" id="{051E6233-80C4-4876-96A6-F3AD38BDC5C9}"/>
              </a:ext>
            </a:extLst>
          </p:cNvPr>
          <p:cNvSpPr/>
          <p:nvPr/>
        </p:nvSpPr>
        <p:spPr>
          <a:xfrm>
            <a:off x="554086" y="4577704"/>
            <a:ext cx="10681129" cy="369332"/>
          </a:xfrm>
          <a:prstGeom prst="rect">
            <a:avLst/>
          </a:prstGeom>
        </p:spPr>
        <p:txBody>
          <a:bodyPr wrap="none">
            <a:spAutoFit/>
          </a:bodyPr>
          <a:lstStyle/>
          <a:p>
            <a:r>
              <a:rPr lang="en-US" dirty="0">
                <a:latin typeface="Book Antiqua" panose="02040602050305030304" pitchFamily="18" charset="0"/>
              </a:rPr>
              <a:t>Y=B0(1) + B1*X1 + B2*X2 +B3*X3+  B4                                                                                       </a:t>
            </a:r>
            <a:r>
              <a:rPr lang="en-US" dirty="0">
                <a:solidFill>
                  <a:srgbClr val="FF0000"/>
                </a:solidFill>
                <a:latin typeface="Book Antiqua" panose="02040602050305030304" pitchFamily="18" charset="0"/>
              </a:rPr>
              <a:t>B4*D1 + B5*D2 </a:t>
            </a:r>
            <a:endParaRPr lang="en-US" dirty="0">
              <a:solidFill>
                <a:srgbClr val="FF0000"/>
              </a:solidFill>
            </a:endParaRPr>
          </a:p>
        </p:txBody>
      </p:sp>
      <p:graphicFrame>
        <p:nvGraphicFramePr>
          <p:cNvPr id="3" name="Table 2">
            <a:extLst>
              <a:ext uri="{FF2B5EF4-FFF2-40B4-BE49-F238E27FC236}">
                <a16:creationId xmlns:a16="http://schemas.microsoft.com/office/drawing/2014/main" id="{7C619546-AA67-4DD0-BFE4-9451D1E73F48}"/>
              </a:ext>
            </a:extLst>
          </p:cNvPr>
          <p:cNvGraphicFramePr>
            <a:graphicFrameLocks noGrp="1"/>
          </p:cNvGraphicFramePr>
          <p:nvPr>
            <p:extLst>
              <p:ext uri="{D42A27DB-BD31-4B8C-83A1-F6EECF244321}">
                <p14:modId xmlns:p14="http://schemas.microsoft.com/office/powerpoint/2010/main" val="1036594876"/>
              </p:ext>
            </p:extLst>
          </p:nvPr>
        </p:nvGraphicFramePr>
        <p:xfrm>
          <a:off x="446419" y="1159945"/>
          <a:ext cx="9702800" cy="2952750"/>
        </p:xfrm>
        <a:graphic>
          <a:graphicData uri="http://schemas.openxmlformats.org/drawingml/2006/table">
            <a:tbl>
              <a:tblPr/>
              <a:tblGrid>
                <a:gridCol w="1474927">
                  <a:extLst>
                    <a:ext uri="{9D8B030D-6E8A-4147-A177-3AD203B41FA5}">
                      <a16:colId xmlns:a16="http://schemas.microsoft.com/office/drawing/2014/main" val="3460696118"/>
                    </a:ext>
                  </a:extLst>
                </a:gridCol>
                <a:gridCol w="1827006">
                  <a:extLst>
                    <a:ext uri="{9D8B030D-6E8A-4147-A177-3AD203B41FA5}">
                      <a16:colId xmlns:a16="http://schemas.microsoft.com/office/drawing/2014/main" val="141596174"/>
                    </a:ext>
                  </a:extLst>
                </a:gridCol>
                <a:gridCol w="2042695">
                  <a:extLst>
                    <a:ext uri="{9D8B030D-6E8A-4147-A177-3AD203B41FA5}">
                      <a16:colId xmlns:a16="http://schemas.microsoft.com/office/drawing/2014/main" val="3118177510"/>
                    </a:ext>
                  </a:extLst>
                </a:gridCol>
                <a:gridCol w="1132363">
                  <a:extLst>
                    <a:ext uri="{9D8B030D-6E8A-4147-A177-3AD203B41FA5}">
                      <a16:colId xmlns:a16="http://schemas.microsoft.com/office/drawing/2014/main" val="551704464"/>
                    </a:ext>
                  </a:extLst>
                </a:gridCol>
                <a:gridCol w="1398802">
                  <a:extLst>
                    <a:ext uri="{9D8B030D-6E8A-4147-A177-3AD203B41FA5}">
                      <a16:colId xmlns:a16="http://schemas.microsoft.com/office/drawing/2014/main" val="438418034"/>
                    </a:ext>
                  </a:extLst>
                </a:gridCol>
                <a:gridCol w="609002">
                  <a:extLst>
                    <a:ext uri="{9D8B030D-6E8A-4147-A177-3AD203B41FA5}">
                      <a16:colId xmlns:a16="http://schemas.microsoft.com/office/drawing/2014/main" val="3143532872"/>
                    </a:ext>
                  </a:extLst>
                </a:gridCol>
                <a:gridCol w="431377">
                  <a:extLst>
                    <a:ext uri="{9D8B030D-6E8A-4147-A177-3AD203B41FA5}">
                      <a16:colId xmlns:a16="http://schemas.microsoft.com/office/drawing/2014/main" val="408784321"/>
                    </a:ext>
                  </a:extLst>
                </a:gridCol>
                <a:gridCol w="431377">
                  <a:extLst>
                    <a:ext uri="{9D8B030D-6E8A-4147-A177-3AD203B41FA5}">
                      <a16:colId xmlns:a16="http://schemas.microsoft.com/office/drawing/2014/main" val="4118074267"/>
                    </a:ext>
                  </a:extLst>
                </a:gridCol>
                <a:gridCol w="355251">
                  <a:extLst>
                    <a:ext uri="{9D8B030D-6E8A-4147-A177-3AD203B41FA5}">
                      <a16:colId xmlns:a16="http://schemas.microsoft.com/office/drawing/2014/main" val="516919055"/>
                    </a:ext>
                  </a:extLst>
                </a:gridCol>
              </a:tblGrid>
              <a:tr h="295275">
                <a:tc>
                  <a:txBody>
                    <a:bodyPr/>
                    <a:lstStyle/>
                    <a:p>
                      <a:pPr algn="l" fontAlgn="b"/>
                      <a:r>
                        <a:rPr lang="en-US" sz="1800" b="0" i="0" u="none" strike="noStrike">
                          <a:solidFill>
                            <a:srgbClr val="000000"/>
                          </a:solidFill>
                          <a:effectLst/>
                          <a:latin typeface="Book Antiqua" panose="02040602050305030304" pitchFamily="18" charset="0"/>
                        </a:rPr>
                        <a:t>R&amp;D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effectLst/>
                          <a:latin typeface="Book Antiqua" panose="02040602050305030304" pitchFamily="18" charset="0"/>
                        </a:rPr>
                        <a:t>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800" b="0" i="0" u="none" strike="noStrike">
                          <a:solidFill>
                            <a:srgbClr val="000000"/>
                          </a:solidFill>
                          <a:effectLst/>
                          <a:latin typeface="Book Antiqua" panose="02040602050305030304" pitchFamily="18" charset="0"/>
                        </a:rPr>
                        <a:t>FL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34885578"/>
                  </a:ext>
                </a:extLst>
              </a:tr>
              <a:tr h="295275">
                <a:tc>
                  <a:txBody>
                    <a:bodyPr/>
                    <a:lstStyle/>
                    <a:p>
                      <a:pPr algn="l" fontAlgn="b"/>
                      <a:r>
                        <a:rPr lang="en-US" sz="1800" b="0" i="0" u="none" strike="noStrike">
                          <a:solidFill>
                            <a:srgbClr val="000000"/>
                          </a:solidFill>
                          <a:effectLst/>
                          <a:latin typeface="Book Antiqua" panose="02040602050305030304" pitchFamily="18" charset="0"/>
                        </a:rPr>
                        <a:t> $  165,349.20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136,897.80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471,784.10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$ 192,261.83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899071"/>
                  </a:ext>
                </a:extLst>
              </a:tr>
              <a:tr h="295275">
                <a:tc>
                  <a:txBody>
                    <a:bodyPr/>
                    <a:lstStyle/>
                    <a:p>
                      <a:pPr algn="l" fontAlgn="b"/>
                      <a:r>
                        <a:rPr lang="en-US" sz="1800" b="0" i="0" u="none" strike="noStrike">
                          <a:solidFill>
                            <a:srgbClr val="000000"/>
                          </a:solidFill>
                          <a:effectLst/>
                          <a:latin typeface="Book Antiqua" panose="02040602050305030304" pitchFamily="18" charset="0"/>
                        </a:rPr>
                        <a:t> $  162,597.70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151,377.59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443,898.53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$ 191,792.06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20287"/>
                  </a:ext>
                </a:extLst>
              </a:tr>
              <a:tr h="295275">
                <a:tc>
                  <a:txBody>
                    <a:bodyPr/>
                    <a:lstStyle/>
                    <a:p>
                      <a:pPr algn="l" fontAlgn="b"/>
                      <a:r>
                        <a:rPr lang="en-US" sz="1800" b="0" i="0" u="none" strike="noStrike">
                          <a:solidFill>
                            <a:srgbClr val="000000"/>
                          </a:solidFill>
                          <a:effectLst/>
                          <a:latin typeface="Book Antiqua" panose="02040602050305030304" pitchFamily="18" charset="0"/>
                        </a:rPr>
                        <a:t> $  153,441.51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101,145.55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407,934.54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$ 191,050.39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20014"/>
                  </a:ext>
                </a:extLst>
              </a:tr>
              <a:tr h="295275">
                <a:tc>
                  <a:txBody>
                    <a:bodyPr/>
                    <a:lstStyle/>
                    <a:p>
                      <a:pPr algn="l" fontAlgn="b"/>
                      <a:r>
                        <a:rPr lang="en-US" sz="1800" b="0" i="0" u="none" strike="noStrike">
                          <a:solidFill>
                            <a:srgbClr val="000000"/>
                          </a:solidFill>
                          <a:effectLst/>
                          <a:latin typeface="Book Antiqua" panose="02040602050305030304" pitchFamily="18" charset="0"/>
                        </a:rPr>
                        <a:t> $  144,372.41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118,671.85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383,199.62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$ 182,901.99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090226"/>
                  </a:ext>
                </a:extLst>
              </a:tr>
              <a:tr h="295275">
                <a:tc>
                  <a:txBody>
                    <a:bodyPr/>
                    <a:lstStyle/>
                    <a:p>
                      <a:pPr algn="l" fontAlgn="b"/>
                      <a:r>
                        <a:rPr lang="en-US" sz="1800" b="0" i="0" u="none" strike="noStrike">
                          <a:solidFill>
                            <a:srgbClr val="000000"/>
                          </a:solidFill>
                          <a:effectLst/>
                          <a:latin typeface="Book Antiqua" panose="02040602050305030304" pitchFamily="18" charset="0"/>
                        </a:rPr>
                        <a:t> $  142,107.34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91,391.77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366,168.42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$ 166,187.94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177894"/>
                  </a:ext>
                </a:extLst>
              </a:tr>
              <a:tr h="295275">
                <a:tc>
                  <a:txBody>
                    <a:bodyPr/>
                    <a:lstStyle/>
                    <a:p>
                      <a:pPr algn="l" fontAlgn="b"/>
                      <a:r>
                        <a:rPr lang="en-US" sz="1800" b="0" i="0" u="none" strike="noStrike">
                          <a:solidFill>
                            <a:srgbClr val="000000"/>
                          </a:solidFill>
                          <a:effectLst/>
                          <a:latin typeface="Book Antiqua" panose="02040602050305030304" pitchFamily="18" charset="0"/>
                        </a:rPr>
                        <a:t> $  131,876.90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99,814.71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362,861.36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$ 156,991.12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926968"/>
                  </a:ext>
                </a:extLst>
              </a:tr>
              <a:tr h="295275">
                <a:tc>
                  <a:txBody>
                    <a:bodyPr/>
                    <a:lstStyle/>
                    <a:p>
                      <a:pPr algn="l" fontAlgn="b"/>
                      <a:r>
                        <a:rPr lang="en-US" sz="1800" b="0" i="0" u="none" strike="noStrike">
                          <a:solidFill>
                            <a:srgbClr val="000000"/>
                          </a:solidFill>
                          <a:effectLst/>
                          <a:latin typeface="Book Antiqua" panose="02040602050305030304" pitchFamily="18" charset="0"/>
                        </a:rPr>
                        <a:t> $  134,615.46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147,198.87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127,716.82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$ 156,122.51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7001354"/>
                  </a:ext>
                </a:extLst>
              </a:tr>
              <a:tr h="295275">
                <a:tc>
                  <a:txBody>
                    <a:bodyPr/>
                    <a:lstStyle/>
                    <a:p>
                      <a:pPr algn="l" fontAlgn="b"/>
                      <a:r>
                        <a:rPr lang="en-US" sz="1800" b="0" i="0" u="none" strike="noStrike">
                          <a:solidFill>
                            <a:srgbClr val="000000"/>
                          </a:solidFill>
                          <a:effectLst/>
                          <a:latin typeface="Book Antiqua" panose="02040602050305030304" pitchFamily="18" charset="0"/>
                        </a:rPr>
                        <a:t> $  130,298.13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145,530.06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323,876.68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$ 155,752.60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190229"/>
                  </a:ext>
                </a:extLst>
              </a:tr>
              <a:tr h="295275">
                <a:tc>
                  <a:txBody>
                    <a:bodyPr/>
                    <a:lstStyle/>
                    <a:p>
                      <a:pPr algn="l" fontAlgn="b"/>
                      <a:r>
                        <a:rPr lang="en-US" sz="1800" b="0" i="0" u="none" strike="noStrike">
                          <a:solidFill>
                            <a:srgbClr val="000000"/>
                          </a:solidFill>
                          <a:effectLst/>
                          <a:latin typeface="Book Antiqua" panose="02040602050305030304" pitchFamily="18" charset="0"/>
                        </a:rPr>
                        <a:t> $  120,542.52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148,718.95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311,613.29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ok Antiqua" panose="02040602050305030304" pitchFamily="18" charset="0"/>
                        </a:rPr>
                        <a:t> $ 152,211.77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effectLst/>
                          <a:latin typeface="Book Antiqua" panose="0204060205030503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ok Antiqua" panose="0204060205030503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460737"/>
                  </a:ext>
                </a:extLst>
              </a:tr>
            </a:tbl>
          </a:graphicData>
        </a:graphic>
      </p:graphicFrame>
      <p:sp>
        <p:nvSpPr>
          <p:cNvPr id="7" name="TextBox 6">
            <a:extLst>
              <a:ext uri="{FF2B5EF4-FFF2-40B4-BE49-F238E27FC236}">
                <a16:creationId xmlns:a16="http://schemas.microsoft.com/office/drawing/2014/main" id="{378C1BC1-10B1-4B3A-B441-81728FAD1232}"/>
              </a:ext>
            </a:extLst>
          </p:cNvPr>
          <p:cNvSpPr txBox="1"/>
          <p:nvPr/>
        </p:nvSpPr>
        <p:spPr>
          <a:xfrm>
            <a:off x="554086" y="5300870"/>
            <a:ext cx="873568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Always omit 1 dummy Variable</a:t>
            </a:r>
          </a:p>
          <a:p>
            <a:pPr marL="285750" indent="-285750">
              <a:buFont typeface="Arial" panose="020B0604020202020204" pitchFamily="34" charset="0"/>
              <a:buChar char="•"/>
            </a:pPr>
            <a:r>
              <a:rPr lang="en-US" dirty="0">
                <a:latin typeface="Book Antiqua" panose="02040602050305030304" pitchFamily="18" charset="0"/>
              </a:rPr>
              <a:t>D3 = 1- D1 – D2</a:t>
            </a:r>
          </a:p>
          <a:p>
            <a:pPr marL="285750" indent="-285750">
              <a:buFont typeface="Arial" panose="020B0604020202020204" pitchFamily="34" charset="0"/>
              <a:buChar char="•"/>
            </a:pPr>
            <a:r>
              <a:rPr lang="en-US" dirty="0">
                <a:latin typeface="Book Antiqua" panose="02040602050305030304" pitchFamily="18" charset="0"/>
              </a:rPr>
              <a:t>B0 will adjust for the omitted dummy variable</a:t>
            </a:r>
          </a:p>
        </p:txBody>
      </p:sp>
    </p:spTree>
    <p:extLst>
      <p:ext uri="{BB962C8B-B14F-4D97-AF65-F5344CB8AC3E}">
        <p14:creationId xmlns:p14="http://schemas.microsoft.com/office/powerpoint/2010/main" val="359936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11279-F3F9-4081-AA3F-3207E4E4BE15}"/>
              </a:ext>
            </a:extLst>
          </p:cNvPr>
          <p:cNvSpPr/>
          <p:nvPr/>
        </p:nvSpPr>
        <p:spPr>
          <a:xfrm>
            <a:off x="446419" y="474630"/>
            <a:ext cx="10791424" cy="461665"/>
          </a:xfrm>
          <a:prstGeom prst="rect">
            <a:avLst/>
          </a:prstGeom>
        </p:spPr>
        <p:txBody>
          <a:bodyPr wrap="square">
            <a:spAutoFit/>
          </a:bodyPr>
          <a:lstStyle/>
          <a:p>
            <a:r>
              <a:rPr lang="en-US" sz="2400" b="1" dirty="0">
                <a:solidFill>
                  <a:schemeClr val="accent1">
                    <a:lumMod val="75000"/>
                  </a:schemeClr>
                </a:solidFill>
                <a:latin typeface="Book Antiqua" panose="02040602050305030304" pitchFamily="18" charset="0"/>
              </a:rPr>
              <a:t>Why can’t we use all variables?</a:t>
            </a:r>
          </a:p>
        </p:txBody>
      </p:sp>
      <p:sp>
        <p:nvSpPr>
          <p:cNvPr id="4" name="Rectangle 3">
            <a:extLst>
              <a:ext uri="{FF2B5EF4-FFF2-40B4-BE49-F238E27FC236}">
                <a16:creationId xmlns:a16="http://schemas.microsoft.com/office/drawing/2014/main" id="{E6E2FE70-4C15-4F8A-95E1-8687BB3520E3}"/>
              </a:ext>
            </a:extLst>
          </p:cNvPr>
          <p:cNvSpPr/>
          <p:nvPr/>
        </p:nvSpPr>
        <p:spPr>
          <a:xfrm>
            <a:off x="446419" y="1307356"/>
            <a:ext cx="11299162" cy="923330"/>
          </a:xfrm>
          <a:prstGeom prst="rect">
            <a:avLst/>
          </a:prstGeom>
        </p:spPr>
        <p:txBody>
          <a:bodyPr wrap="square">
            <a:spAutoFit/>
          </a:bodyPr>
          <a:lstStyle/>
          <a:p>
            <a:pPr marL="342900" indent="-342900">
              <a:buAutoNum type="arabicPeriod"/>
            </a:pPr>
            <a:r>
              <a:rPr lang="en-US" dirty="0">
                <a:solidFill>
                  <a:srgbClr val="000000"/>
                </a:solidFill>
                <a:latin typeface="Book Antiqua" panose="02040602050305030304" pitchFamily="18" charset="0"/>
              </a:rPr>
              <a:t>Garbage in = Garbage out</a:t>
            </a:r>
          </a:p>
          <a:p>
            <a:endParaRPr lang="en-US" dirty="0">
              <a:solidFill>
                <a:srgbClr val="000000"/>
              </a:solidFill>
              <a:latin typeface="Book Antiqua" panose="02040602050305030304" pitchFamily="18" charset="0"/>
            </a:endParaRPr>
          </a:p>
          <a:p>
            <a:r>
              <a:rPr lang="en-US" dirty="0">
                <a:solidFill>
                  <a:srgbClr val="000000"/>
                </a:solidFill>
                <a:latin typeface="Book Antiqua" panose="02040602050305030304" pitchFamily="18" charset="0"/>
              </a:rPr>
              <a:t>2.   Difficult to explain</a:t>
            </a:r>
          </a:p>
        </p:txBody>
      </p:sp>
    </p:spTree>
    <p:extLst>
      <p:ext uri="{BB962C8B-B14F-4D97-AF65-F5344CB8AC3E}">
        <p14:creationId xmlns:p14="http://schemas.microsoft.com/office/powerpoint/2010/main" val="189317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11279-F3F9-4081-AA3F-3207E4E4BE15}"/>
              </a:ext>
            </a:extLst>
          </p:cNvPr>
          <p:cNvSpPr/>
          <p:nvPr/>
        </p:nvSpPr>
        <p:spPr>
          <a:xfrm>
            <a:off x="446419" y="474630"/>
            <a:ext cx="10791424" cy="461665"/>
          </a:xfrm>
          <a:prstGeom prst="rect">
            <a:avLst/>
          </a:prstGeom>
        </p:spPr>
        <p:txBody>
          <a:bodyPr wrap="square">
            <a:spAutoFit/>
          </a:bodyPr>
          <a:lstStyle/>
          <a:p>
            <a:r>
              <a:rPr lang="en-US" sz="2400" b="1" dirty="0">
                <a:solidFill>
                  <a:schemeClr val="accent1">
                    <a:lumMod val="75000"/>
                  </a:schemeClr>
                </a:solidFill>
                <a:latin typeface="Book Antiqua" panose="02040602050305030304" pitchFamily="18" charset="0"/>
              </a:rPr>
              <a:t>What is p Value ?</a:t>
            </a:r>
          </a:p>
        </p:txBody>
      </p:sp>
      <p:sp>
        <p:nvSpPr>
          <p:cNvPr id="4" name="Rectangle 3">
            <a:extLst>
              <a:ext uri="{FF2B5EF4-FFF2-40B4-BE49-F238E27FC236}">
                <a16:creationId xmlns:a16="http://schemas.microsoft.com/office/drawing/2014/main" id="{E6E2FE70-4C15-4F8A-95E1-8687BB3520E3}"/>
              </a:ext>
            </a:extLst>
          </p:cNvPr>
          <p:cNvSpPr/>
          <p:nvPr/>
        </p:nvSpPr>
        <p:spPr>
          <a:xfrm>
            <a:off x="446419" y="936295"/>
            <a:ext cx="11299162" cy="2031325"/>
          </a:xfrm>
          <a:prstGeom prst="rect">
            <a:avLst/>
          </a:prstGeom>
        </p:spPr>
        <p:txBody>
          <a:bodyPr wrap="square">
            <a:spAutoFit/>
          </a:bodyPr>
          <a:lstStyle/>
          <a:p>
            <a:r>
              <a:rPr lang="en-US" dirty="0">
                <a:solidFill>
                  <a:srgbClr val="FF0000"/>
                </a:solidFill>
                <a:latin typeface="Book Antiqua" panose="02040602050305030304" pitchFamily="18" charset="0"/>
              </a:rPr>
              <a:t>P value measures the extent to which a coefficient is statistically significant. The p-value is 0.0308 means we would expect to achieve same results by random chances over 30% of time.</a:t>
            </a:r>
          </a:p>
          <a:p>
            <a:r>
              <a:rPr lang="en-US" dirty="0">
                <a:solidFill>
                  <a:srgbClr val="000000"/>
                </a:solidFill>
                <a:latin typeface="Book Antiqua" panose="02040602050305030304" pitchFamily="18" charset="0"/>
              </a:rPr>
              <a:t> </a:t>
            </a:r>
          </a:p>
          <a:p>
            <a:r>
              <a:rPr lang="en-US" dirty="0">
                <a:solidFill>
                  <a:srgbClr val="000000"/>
                </a:solidFill>
                <a:latin typeface="Book Antiqua" panose="02040602050305030304" pitchFamily="18" charset="0"/>
              </a:rPr>
              <a:t>While performing hypothesis test in statistics, a </a:t>
            </a:r>
            <a:r>
              <a:rPr lang="en-US" b="1" i="1" dirty="0">
                <a:solidFill>
                  <a:srgbClr val="000000"/>
                </a:solidFill>
                <a:latin typeface="Book Antiqua" panose="02040602050305030304" pitchFamily="18" charset="0"/>
              </a:rPr>
              <a:t>p</a:t>
            </a:r>
            <a:r>
              <a:rPr lang="en-US" b="1" dirty="0">
                <a:solidFill>
                  <a:srgbClr val="000000"/>
                </a:solidFill>
                <a:latin typeface="Book Antiqua" panose="02040602050305030304" pitchFamily="18" charset="0"/>
              </a:rPr>
              <a:t>-value</a:t>
            </a:r>
            <a:r>
              <a:rPr lang="en-US" dirty="0">
                <a:solidFill>
                  <a:srgbClr val="000000"/>
                </a:solidFill>
                <a:latin typeface="Book Antiqua" panose="02040602050305030304" pitchFamily="18" charset="0"/>
              </a:rPr>
              <a:t> helps you </a:t>
            </a:r>
            <a:r>
              <a:rPr lang="en-US" b="1" dirty="0">
                <a:solidFill>
                  <a:srgbClr val="000000"/>
                </a:solidFill>
                <a:latin typeface="Book Antiqua" panose="02040602050305030304" pitchFamily="18" charset="0"/>
              </a:rPr>
              <a:t>determine the significance of our results. </a:t>
            </a:r>
            <a:r>
              <a:rPr lang="en-US" dirty="0">
                <a:solidFill>
                  <a:srgbClr val="000000"/>
                </a:solidFill>
                <a:latin typeface="Book Antiqua" panose="02040602050305030304" pitchFamily="18" charset="0"/>
              </a:rPr>
              <a:t>This claim that’s on trial, in essence, is called the </a:t>
            </a:r>
            <a:r>
              <a:rPr lang="en-US" b="1" i="1" dirty="0">
                <a:solidFill>
                  <a:srgbClr val="00A0FF"/>
                </a:solidFill>
                <a:latin typeface="Book Antiqua" panose="02040602050305030304" pitchFamily="18" charset="0"/>
              </a:rPr>
              <a:t>null hypothesis</a:t>
            </a:r>
            <a:r>
              <a:rPr lang="en-US" i="1" dirty="0">
                <a:solidFill>
                  <a:srgbClr val="000000"/>
                </a:solidFill>
                <a:latin typeface="Book Antiqua" panose="02040602050305030304" pitchFamily="18" charset="0"/>
              </a:rPr>
              <a:t>.</a:t>
            </a:r>
            <a:endParaRPr lang="en-US" dirty="0">
              <a:latin typeface="Book Antiqua" panose="02040602050305030304" pitchFamily="18" charset="0"/>
            </a:endParaRPr>
          </a:p>
          <a:p>
            <a:endParaRPr lang="en-US" b="1" dirty="0">
              <a:latin typeface="Book Antiqua" panose="02040602050305030304" pitchFamily="18" charset="0"/>
            </a:endParaRPr>
          </a:p>
          <a:p>
            <a:r>
              <a:rPr lang="en-US" b="1" dirty="0">
                <a:latin typeface="Book Antiqua" panose="02040602050305030304" pitchFamily="18" charset="0"/>
              </a:rPr>
              <a:t>Hypothesis tests</a:t>
            </a:r>
            <a:r>
              <a:rPr lang="en-US" b="1" dirty="0">
                <a:solidFill>
                  <a:srgbClr val="00A0FF"/>
                </a:solidFill>
                <a:latin typeface="Book Antiqua" panose="02040602050305030304" pitchFamily="18" charset="0"/>
              </a:rPr>
              <a:t> </a:t>
            </a:r>
            <a:r>
              <a:rPr lang="en-US" dirty="0">
                <a:solidFill>
                  <a:srgbClr val="000000"/>
                </a:solidFill>
                <a:latin typeface="Book Antiqua" panose="02040602050305030304" pitchFamily="18" charset="0"/>
              </a:rPr>
              <a:t>are used to test the validity of a claim that is made about a population.</a:t>
            </a:r>
          </a:p>
        </p:txBody>
      </p:sp>
      <p:sp>
        <p:nvSpPr>
          <p:cNvPr id="5" name="Rectangle 4">
            <a:extLst>
              <a:ext uri="{FF2B5EF4-FFF2-40B4-BE49-F238E27FC236}">
                <a16:creationId xmlns:a16="http://schemas.microsoft.com/office/drawing/2014/main" id="{3F5EBF16-15DA-44A7-B017-256FEFDE7762}"/>
              </a:ext>
            </a:extLst>
          </p:cNvPr>
          <p:cNvSpPr/>
          <p:nvPr/>
        </p:nvSpPr>
        <p:spPr>
          <a:xfrm>
            <a:off x="446419" y="3026182"/>
            <a:ext cx="11135981" cy="3831818"/>
          </a:xfrm>
          <a:prstGeom prst="rect">
            <a:avLst/>
          </a:prstGeom>
        </p:spPr>
        <p:txBody>
          <a:bodyPr wrap="square">
            <a:spAutoFit/>
          </a:bodyPr>
          <a:lstStyle/>
          <a:p>
            <a:r>
              <a:rPr lang="en-US" dirty="0">
                <a:solidFill>
                  <a:srgbClr val="000000"/>
                </a:solidFill>
                <a:latin typeface="Book Antiqua" panose="02040602050305030304" pitchFamily="18" charset="0"/>
              </a:rPr>
              <a:t>All hypothesis tests ultimately use a </a:t>
            </a:r>
            <a:r>
              <a:rPr lang="en-US" i="1" dirty="0">
                <a:solidFill>
                  <a:srgbClr val="000000"/>
                </a:solidFill>
                <a:latin typeface="Book Antiqua" panose="02040602050305030304" pitchFamily="18" charset="0"/>
              </a:rPr>
              <a:t>p</a:t>
            </a:r>
            <a:r>
              <a:rPr lang="en-US" dirty="0">
                <a:solidFill>
                  <a:srgbClr val="000000"/>
                </a:solidFill>
                <a:latin typeface="Book Antiqua" panose="02040602050305030304" pitchFamily="18" charset="0"/>
              </a:rPr>
              <a:t>-value to weigh the strength of the evidence (what the data are telling you about the population). </a:t>
            </a:r>
          </a:p>
          <a:p>
            <a:endParaRPr lang="en-US" dirty="0">
              <a:solidFill>
                <a:srgbClr val="000000"/>
              </a:solidFill>
              <a:latin typeface="Book Antiqua" panose="02040602050305030304" pitchFamily="18" charset="0"/>
            </a:endParaRPr>
          </a:p>
          <a:p>
            <a:pPr>
              <a:lnSpc>
                <a:spcPct val="150000"/>
              </a:lnSpc>
            </a:pPr>
            <a:r>
              <a:rPr lang="en-US" b="1" dirty="0">
                <a:solidFill>
                  <a:srgbClr val="000000"/>
                </a:solidFill>
                <a:latin typeface="Book Antiqua" panose="02040602050305030304" pitchFamily="18" charset="0"/>
              </a:rPr>
              <a:t>The </a:t>
            </a:r>
            <a:r>
              <a:rPr lang="en-US" b="1" i="1" dirty="0">
                <a:solidFill>
                  <a:srgbClr val="000000"/>
                </a:solidFill>
                <a:latin typeface="Book Antiqua" panose="02040602050305030304" pitchFamily="18" charset="0"/>
              </a:rPr>
              <a:t>p</a:t>
            </a:r>
            <a:r>
              <a:rPr lang="en-US" b="1" dirty="0">
                <a:solidFill>
                  <a:srgbClr val="000000"/>
                </a:solidFill>
                <a:latin typeface="Book Antiqua" panose="02040602050305030304" pitchFamily="18" charset="0"/>
              </a:rPr>
              <a:t>-value is a number between 0 and 1 and interpreted in the following way:</a:t>
            </a:r>
          </a:p>
          <a:p>
            <a:pPr>
              <a:lnSpc>
                <a:spcPct val="150000"/>
              </a:lnSpc>
              <a:buFont typeface="Arial" panose="020B0604020202020204" pitchFamily="34" charset="0"/>
              <a:buChar char="•"/>
            </a:pPr>
            <a:r>
              <a:rPr lang="en-US" dirty="0">
                <a:solidFill>
                  <a:srgbClr val="000000"/>
                </a:solidFill>
                <a:latin typeface="Book Antiqua" panose="02040602050305030304" pitchFamily="18" charset="0"/>
              </a:rPr>
              <a:t>A small </a:t>
            </a:r>
            <a:r>
              <a:rPr lang="en-US" i="1" dirty="0">
                <a:solidFill>
                  <a:srgbClr val="000000"/>
                </a:solidFill>
                <a:latin typeface="Book Antiqua" panose="02040602050305030304" pitchFamily="18" charset="0"/>
              </a:rPr>
              <a:t>p</a:t>
            </a:r>
            <a:r>
              <a:rPr lang="en-US" dirty="0">
                <a:solidFill>
                  <a:srgbClr val="000000"/>
                </a:solidFill>
                <a:latin typeface="Book Antiqua" panose="02040602050305030304" pitchFamily="18" charset="0"/>
              </a:rPr>
              <a:t>-value (typically ≤ 0.05) indicates strong evidence against the null hypothesis, so you reject the null hypothesis.</a:t>
            </a:r>
          </a:p>
          <a:p>
            <a:pPr>
              <a:lnSpc>
                <a:spcPct val="150000"/>
              </a:lnSpc>
              <a:buFont typeface="Arial" panose="020B0604020202020204" pitchFamily="34" charset="0"/>
              <a:buChar char="•"/>
            </a:pPr>
            <a:r>
              <a:rPr lang="en-US" dirty="0">
                <a:solidFill>
                  <a:srgbClr val="000000"/>
                </a:solidFill>
                <a:latin typeface="Book Antiqua" panose="02040602050305030304" pitchFamily="18" charset="0"/>
              </a:rPr>
              <a:t>A large </a:t>
            </a:r>
            <a:r>
              <a:rPr lang="en-US" i="1" dirty="0">
                <a:solidFill>
                  <a:srgbClr val="000000"/>
                </a:solidFill>
                <a:latin typeface="Book Antiqua" panose="02040602050305030304" pitchFamily="18" charset="0"/>
              </a:rPr>
              <a:t>p</a:t>
            </a:r>
            <a:r>
              <a:rPr lang="en-US" dirty="0">
                <a:solidFill>
                  <a:srgbClr val="000000"/>
                </a:solidFill>
                <a:latin typeface="Book Antiqua" panose="02040602050305030304" pitchFamily="18" charset="0"/>
              </a:rPr>
              <a:t>-value (&gt; 0.05) indicates weak evidence against the null hypothesis, so you fail to reject the null hypothesis. </a:t>
            </a:r>
            <a:endParaRPr lang="en-US" b="1" dirty="0">
              <a:solidFill>
                <a:srgbClr val="000000"/>
              </a:solidFill>
              <a:latin typeface="Book Antiqua" panose="02040602050305030304" pitchFamily="18" charset="0"/>
            </a:endParaRPr>
          </a:p>
          <a:p>
            <a:pPr>
              <a:lnSpc>
                <a:spcPct val="150000"/>
              </a:lnSpc>
              <a:buFont typeface="Arial" panose="020B0604020202020204" pitchFamily="34" charset="0"/>
              <a:buChar char="•"/>
            </a:pPr>
            <a:r>
              <a:rPr lang="en-US" i="1" dirty="0">
                <a:solidFill>
                  <a:srgbClr val="000000"/>
                </a:solidFill>
                <a:latin typeface="Book Antiqua" panose="02040602050305030304" pitchFamily="18" charset="0"/>
              </a:rPr>
              <a:t>p</a:t>
            </a:r>
            <a:r>
              <a:rPr lang="en-US" dirty="0">
                <a:solidFill>
                  <a:srgbClr val="000000"/>
                </a:solidFill>
                <a:latin typeface="Book Antiqua" panose="02040602050305030304" pitchFamily="18" charset="0"/>
              </a:rPr>
              <a:t>-values very close to the cutoff (0.05) are considered to be marginal (could go either way). Always report the </a:t>
            </a:r>
            <a:r>
              <a:rPr lang="en-US" i="1" dirty="0">
                <a:solidFill>
                  <a:srgbClr val="000000"/>
                </a:solidFill>
                <a:latin typeface="Book Antiqua" panose="02040602050305030304" pitchFamily="18" charset="0"/>
              </a:rPr>
              <a:t>p</a:t>
            </a:r>
            <a:r>
              <a:rPr lang="en-US" dirty="0">
                <a:solidFill>
                  <a:srgbClr val="000000"/>
                </a:solidFill>
                <a:latin typeface="Book Antiqua" panose="02040602050305030304" pitchFamily="18" charset="0"/>
              </a:rPr>
              <a:t>-value so your readers can draw their own conclusions.</a:t>
            </a:r>
            <a:endParaRPr lang="en-US" b="0" i="0" dirty="0">
              <a:solidFill>
                <a:srgbClr val="000000"/>
              </a:solidFill>
              <a:effectLst/>
              <a:latin typeface="Book Antiqua" panose="02040602050305030304" pitchFamily="18" charset="0"/>
            </a:endParaRPr>
          </a:p>
        </p:txBody>
      </p:sp>
    </p:spTree>
    <p:extLst>
      <p:ext uri="{BB962C8B-B14F-4D97-AF65-F5344CB8AC3E}">
        <p14:creationId xmlns:p14="http://schemas.microsoft.com/office/powerpoint/2010/main" val="169939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Linear Regression – Performance Parameter</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F10DCAE7-C7E8-4F43-B26B-D0AA2EC8B020}"/>
              </a:ext>
            </a:extLst>
          </p:cNvPr>
          <p:cNvSpPr txBox="1"/>
          <p:nvPr/>
        </p:nvSpPr>
        <p:spPr>
          <a:xfrm>
            <a:off x="556591" y="1033670"/>
            <a:ext cx="10956886" cy="2031325"/>
          </a:xfrm>
          <a:prstGeom prst="rect">
            <a:avLst/>
          </a:prstGeom>
          <a:noFill/>
        </p:spPr>
        <p:txBody>
          <a:bodyPr wrap="square" rtlCol="0">
            <a:spAutoFit/>
          </a:bodyPr>
          <a:lstStyle/>
          <a:p>
            <a:r>
              <a:rPr lang="en-US" b="1" dirty="0">
                <a:solidFill>
                  <a:srgbClr val="7030A0"/>
                </a:solidFill>
                <a:latin typeface="Book Antiqua" panose="02040602050305030304" pitchFamily="18" charset="0"/>
              </a:rPr>
              <a:t>R2 (Co-efficient of Determination):</a:t>
            </a:r>
          </a:p>
          <a:p>
            <a:pPr marL="285750" indent="-285750">
              <a:buFont typeface="Arial" panose="020B0604020202020204" pitchFamily="34" charset="0"/>
              <a:buChar char="•"/>
            </a:pPr>
            <a:r>
              <a:rPr lang="en-US" dirty="0">
                <a:latin typeface="Book Antiqua" panose="02040602050305030304" pitchFamily="18" charset="0"/>
              </a:rPr>
              <a:t>It provides a measure of how well future samples are likely to be predicted by the model. </a:t>
            </a:r>
          </a:p>
          <a:p>
            <a:pPr marL="285750" indent="-285750">
              <a:buFont typeface="Arial" panose="020B0604020202020204" pitchFamily="34" charset="0"/>
              <a:buChar char="•"/>
            </a:pPr>
            <a:r>
              <a:rPr lang="en-US" dirty="0">
                <a:latin typeface="Book Antiqua" panose="02040602050305030304" pitchFamily="18" charset="0"/>
              </a:rPr>
              <a:t>R2 = 1.0 - Best possible score </a:t>
            </a:r>
          </a:p>
          <a:p>
            <a:pPr marL="285750" indent="-285750">
              <a:buFont typeface="Arial" panose="020B0604020202020204" pitchFamily="34" charset="0"/>
              <a:buChar char="•"/>
            </a:pPr>
            <a:r>
              <a:rPr lang="en-US" dirty="0">
                <a:latin typeface="Book Antiqua" panose="02040602050305030304" pitchFamily="18" charset="0"/>
              </a:rPr>
              <a:t>R2 = 0.0 - A constant model that always predicts the expected value of y, disregarding the input features</a:t>
            </a:r>
          </a:p>
          <a:p>
            <a:pPr marL="285750" indent="-285750">
              <a:buFont typeface="Arial" panose="020B0604020202020204" pitchFamily="34" charset="0"/>
              <a:buChar char="•"/>
            </a:pPr>
            <a:r>
              <a:rPr lang="en-US" dirty="0">
                <a:latin typeface="Book Antiqua" panose="02040602050305030304" pitchFamily="18" charset="0"/>
              </a:rPr>
              <a:t>R2 = Neg – The model can be arbitrarily worse</a:t>
            </a:r>
          </a:p>
          <a:p>
            <a:pPr marL="285750" indent="-285750">
              <a:buFont typeface="Arial" panose="020B0604020202020204" pitchFamily="34" charset="0"/>
              <a:buChar char="•"/>
            </a:pPr>
            <a:endParaRPr lang="en-US" dirty="0">
              <a:latin typeface="Book Antiqua" panose="02040602050305030304" pitchFamily="18" charset="0"/>
            </a:endParaRPr>
          </a:p>
        </p:txBody>
      </p:sp>
      <p:pic>
        <p:nvPicPr>
          <p:cNvPr id="9" name="Picture 8">
            <a:extLst>
              <a:ext uri="{FF2B5EF4-FFF2-40B4-BE49-F238E27FC236}">
                <a16:creationId xmlns:a16="http://schemas.microsoft.com/office/drawing/2014/main" id="{0DA9C913-DD62-46DE-B2A4-284382D0E1DB}"/>
              </a:ext>
            </a:extLst>
          </p:cNvPr>
          <p:cNvPicPr>
            <a:picLocks noChangeAspect="1"/>
          </p:cNvPicPr>
          <p:nvPr/>
        </p:nvPicPr>
        <p:blipFill>
          <a:blip r:embed="rId2"/>
          <a:stretch>
            <a:fillRect/>
          </a:stretch>
        </p:blipFill>
        <p:spPr>
          <a:xfrm>
            <a:off x="678523" y="2809640"/>
            <a:ext cx="10565760" cy="2323647"/>
          </a:xfrm>
          <a:prstGeom prst="rect">
            <a:avLst/>
          </a:prstGeom>
        </p:spPr>
      </p:pic>
      <p:sp>
        <p:nvSpPr>
          <p:cNvPr id="3" name="TextBox 2">
            <a:extLst>
              <a:ext uri="{FF2B5EF4-FFF2-40B4-BE49-F238E27FC236}">
                <a16:creationId xmlns:a16="http://schemas.microsoft.com/office/drawing/2014/main" id="{AB55CF6F-9F58-45A4-9653-69C3755E2E3F}"/>
              </a:ext>
            </a:extLst>
          </p:cNvPr>
          <p:cNvSpPr txBox="1"/>
          <p:nvPr/>
        </p:nvSpPr>
        <p:spPr>
          <a:xfrm>
            <a:off x="678523" y="5380383"/>
            <a:ext cx="6769199"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sklearn.metrics</a:t>
            </a:r>
            <a:r>
              <a:rPr lang="en-US" dirty="0">
                <a:latin typeface="Courier New" panose="02070309020205020404" pitchFamily="49" charset="0"/>
                <a:cs typeface="Courier New" panose="02070309020205020404" pitchFamily="49" charset="0"/>
              </a:rPr>
              <a:t> import r2_score</a:t>
            </a:r>
          </a:p>
          <a:p>
            <a:r>
              <a:rPr lang="en-US" dirty="0">
                <a:latin typeface="Courier New" panose="02070309020205020404" pitchFamily="49" charset="0"/>
                <a:cs typeface="Courier New" panose="02070309020205020404" pitchFamily="49" charset="0"/>
              </a:rPr>
              <a:t>print("R2 Score-",r2_score(</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7454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Linear Regression – Performance Parameter</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556591" y="1033670"/>
            <a:ext cx="10956886" cy="1477328"/>
          </a:xfrm>
          <a:prstGeom prst="rect">
            <a:avLst/>
          </a:prstGeom>
          <a:noFill/>
        </p:spPr>
        <p:txBody>
          <a:bodyPr wrap="square" rtlCol="0">
            <a:spAutoFit/>
          </a:bodyPr>
          <a:lstStyle/>
          <a:p>
            <a:r>
              <a:rPr lang="en-US" b="1" dirty="0">
                <a:solidFill>
                  <a:srgbClr val="7030A0"/>
                </a:solidFill>
                <a:latin typeface="Book Antiqua" panose="02040602050305030304" pitchFamily="18" charset="0"/>
              </a:rPr>
              <a:t>Mean Squared Error (MSE) :</a:t>
            </a:r>
          </a:p>
          <a:p>
            <a:pPr marL="285750" indent="-285750">
              <a:buFont typeface="Arial" panose="020B0604020202020204" pitchFamily="34" charset="0"/>
              <a:buChar char="•"/>
            </a:pPr>
            <a:r>
              <a:rPr lang="en-US" dirty="0">
                <a:latin typeface="Book Antiqua" panose="02040602050305030304" pitchFamily="18" charset="0"/>
              </a:rPr>
              <a:t>It is an estimator measuring  the average of the squares of the errors or deviations—that is, the difference between the estimator and what is estimated. </a:t>
            </a:r>
          </a:p>
          <a:p>
            <a:pPr marL="285750" indent="-285750">
              <a:buFont typeface="Arial" panose="020B0604020202020204" pitchFamily="34" charset="0"/>
              <a:buChar char="•"/>
            </a:pPr>
            <a:r>
              <a:rPr lang="en-US" dirty="0">
                <a:latin typeface="Book Antiqua" panose="02040602050305030304" pitchFamily="18" charset="0"/>
              </a:rPr>
              <a:t>The MSE is a measure of the quality of an estimator.</a:t>
            </a:r>
          </a:p>
          <a:p>
            <a:pPr marL="285750" indent="-285750">
              <a:buFont typeface="Arial" panose="020B0604020202020204" pitchFamily="34" charset="0"/>
              <a:buChar char="•"/>
            </a:pPr>
            <a:r>
              <a:rPr lang="en-US" dirty="0">
                <a:latin typeface="Book Antiqua" panose="02040602050305030304" pitchFamily="18" charset="0"/>
              </a:rPr>
              <a:t>MSE is always non-negative, and values closer to zero are better.</a:t>
            </a:r>
          </a:p>
        </p:txBody>
      </p:sp>
      <p:sp>
        <p:nvSpPr>
          <p:cNvPr id="6" name="Rectangle 5">
            <a:extLst>
              <a:ext uri="{FF2B5EF4-FFF2-40B4-BE49-F238E27FC236}">
                <a16:creationId xmlns:a16="http://schemas.microsoft.com/office/drawing/2014/main" id="{8AA8202A-0E22-4576-A41B-E171C2625624}"/>
              </a:ext>
            </a:extLst>
          </p:cNvPr>
          <p:cNvSpPr/>
          <p:nvPr/>
        </p:nvSpPr>
        <p:spPr>
          <a:xfrm>
            <a:off x="645417" y="5824330"/>
            <a:ext cx="10495722" cy="253916"/>
          </a:xfrm>
          <a:prstGeom prst="rect">
            <a:avLst/>
          </a:prstGeom>
        </p:spPr>
        <p:txBody>
          <a:bodyPr wrap="square">
            <a:spAutoFit/>
          </a:bodyPr>
          <a:lstStyle/>
          <a:p>
            <a:r>
              <a:rPr lang="en-US" sz="1050" u="sng" dirty="0">
                <a:latin typeface="Book Antiqua" panose="02040602050305030304" pitchFamily="18" charset="0"/>
              </a:rPr>
              <a:t>http://scikit-learn.org/stable/modules/model_evaluation.html#regression-metrics</a:t>
            </a:r>
          </a:p>
        </p:txBody>
      </p:sp>
      <p:pic>
        <p:nvPicPr>
          <p:cNvPr id="3" name="Picture 2">
            <a:extLst>
              <a:ext uri="{FF2B5EF4-FFF2-40B4-BE49-F238E27FC236}">
                <a16:creationId xmlns:a16="http://schemas.microsoft.com/office/drawing/2014/main" id="{C2781079-BF8F-4E34-B8F9-FB0378DF99D9}"/>
              </a:ext>
            </a:extLst>
          </p:cNvPr>
          <p:cNvPicPr>
            <a:picLocks noChangeAspect="1"/>
          </p:cNvPicPr>
          <p:nvPr/>
        </p:nvPicPr>
        <p:blipFill>
          <a:blip r:embed="rId2"/>
          <a:stretch>
            <a:fillRect/>
          </a:stretch>
        </p:blipFill>
        <p:spPr>
          <a:xfrm>
            <a:off x="678523" y="2584556"/>
            <a:ext cx="11018347" cy="1775404"/>
          </a:xfrm>
          <a:prstGeom prst="rect">
            <a:avLst/>
          </a:prstGeom>
        </p:spPr>
      </p:pic>
      <p:sp>
        <p:nvSpPr>
          <p:cNvPr id="4" name="TextBox 3">
            <a:extLst>
              <a:ext uri="{FF2B5EF4-FFF2-40B4-BE49-F238E27FC236}">
                <a16:creationId xmlns:a16="http://schemas.microsoft.com/office/drawing/2014/main" id="{2241FE18-58A7-418D-B2A7-E63053DC9F3F}"/>
              </a:ext>
            </a:extLst>
          </p:cNvPr>
          <p:cNvSpPr txBox="1"/>
          <p:nvPr/>
        </p:nvSpPr>
        <p:spPr>
          <a:xfrm>
            <a:off x="678523" y="4784035"/>
            <a:ext cx="7325790"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sklearn.metrics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mean_squared_error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mean_squared_error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y_true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80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Linear Regression – Performance Parameter</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556591" y="1033670"/>
            <a:ext cx="10956886" cy="1477328"/>
          </a:xfrm>
          <a:prstGeom prst="rect">
            <a:avLst/>
          </a:prstGeom>
          <a:noFill/>
        </p:spPr>
        <p:txBody>
          <a:bodyPr wrap="square" rtlCol="0">
            <a:spAutoFit/>
          </a:bodyPr>
          <a:lstStyle/>
          <a:p>
            <a:r>
              <a:rPr lang="en-US" b="1" dirty="0">
                <a:solidFill>
                  <a:srgbClr val="7030A0"/>
                </a:solidFill>
                <a:latin typeface="Book Antiqua" panose="02040602050305030304" pitchFamily="18" charset="0"/>
              </a:rPr>
              <a:t>Variance Score :</a:t>
            </a:r>
          </a:p>
          <a:p>
            <a:pPr marL="285750" indent="-285750">
              <a:buFont typeface="Arial" panose="020B0604020202020204" pitchFamily="34" charset="0"/>
              <a:buChar char="•"/>
            </a:pPr>
            <a:r>
              <a:rPr lang="en-US" dirty="0">
                <a:latin typeface="Book Antiqua" panose="02040602050305030304" pitchFamily="18" charset="0"/>
              </a:rPr>
              <a:t>Calculated Variance Regression Score </a:t>
            </a:r>
          </a:p>
          <a:p>
            <a:pPr marL="285750" indent="-285750">
              <a:buFont typeface="Arial" panose="020B0604020202020204" pitchFamily="34" charset="0"/>
              <a:buChar char="•"/>
            </a:pPr>
            <a:r>
              <a:rPr lang="en-US" dirty="0">
                <a:latin typeface="Book Antiqua" panose="02040602050305030304" pitchFamily="18" charset="0"/>
              </a:rPr>
              <a:t>Variance = 1.0 - Best possible score </a:t>
            </a:r>
          </a:p>
          <a:p>
            <a:pPr marL="285750" indent="-285750">
              <a:buFont typeface="Arial" panose="020B0604020202020204" pitchFamily="34" charset="0"/>
              <a:buChar char="•"/>
            </a:pPr>
            <a:r>
              <a:rPr lang="en-US" dirty="0">
                <a:latin typeface="Book Antiqua" panose="02040602050305030304" pitchFamily="18" charset="0"/>
              </a:rPr>
              <a:t>Variance = Lower values are worse</a:t>
            </a:r>
          </a:p>
          <a:p>
            <a:pPr marL="285750" indent="-285750">
              <a:buFont typeface="Arial" panose="020B0604020202020204" pitchFamily="34" charset="0"/>
              <a:buChar char="•"/>
            </a:pPr>
            <a:endParaRPr lang="en-US" dirty="0">
              <a:latin typeface="Book Antiqua" panose="02040602050305030304" pitchFamily="18" charset="0"/>
            </a:endParaRPr>
          </a:p>
        </p:txBody>
      </p:sp>
      <p:pic>
        <p:nvPicPr>
          <p:cNvPr id="4" name="Picture 3">
            <a:extLst>
              <a:ext uri="{FF2B5EF4-FFF2-40B4-BE49-F238E27FC236}">
                <a16:creationId xmlns:a16="http://schemas.microsoft.com/office/drawing/2014/main" id="{0BA06078-1FCE-4628-896E-195FC94CCC65}"/>
              </a:ext>
            </a:extLst>
          </p:cNvPr>
          <p:cNvPicPr>
            <a:picLocks noChangeAspect="1"/>
          </p:cNvPicPr>
          <p:nvPr/>
        </p:nvPicPr>
        <p:blipFill>
          <a:blip r:embed="rId2"/>
          <a:stretch>
            <a:fillRect/>
          </a:stretch>
        </p:blipFill>
        <p:spPr>
          <a:xfrm>
            <a:off x="645417" y="2324899"/>
            <a:ext cx="10989992" cy="1663427"/>
          </a:xfrm>
          <a:prstGeom prst="rect">
            <a:avLst/>
          </a:prstGeom>
        </p:spPr>
      </p:pic>
      <p:sp>
        <p:nvSpPr>
          <p:cNvPr id="6" name="Rectangle 5">
            <a:extLst>
              <a:ext uri="{FF2B5EF4-FFF2-40B4-BE49-F238E27FC236}">
                <a16:creationId xmlns:a16="http://schemas.microsoft.com/office/drawing/2014/main" id="{8AA8202A-0E22-4576-A41B-E171C2625624}"/>
              </a:ext>
            </a:extLst>
          </p:cNvPr>
          <p:cNvSpPr/>
          <p:nvPr/>
        </p:nvSpPr>
        <p:spPr>
          <a:xfrm>
            <a:off x="645417" y="5824330"/>
            <a:ext cx="10495722" cy="253916"/>
          </a:xfrm>
          <a:prstGeom prst="rect">
            <a:avLst/>
          </a:prstGeom>
        </p:spPr>
        <p:txBody>
          <a:bodyPr wrap="square">
            <a:spAutoFit/>
          </a:bodyPr>
          <a:lstStyle/>
          <a:p>
            <a:r>
              <a:rPr lang="en-US" sz="1050" u="sng" dirty="0">
                <a:latin typeface="Book Antiqua" panose="02040602050305030304" pitchFamily="18" charset="0"/>
              </a:rPr>
              <a:t>Ref : http://scikit-learn.org/stable/modules/model_evaluation.html#explained-variance-score</a:t>
            </a:r>
          </a:p>
        </p:txBody>
      </p:sp>
      <p:sp>
        <p:nvSpPr>
          <p:cNvPr id="3" name="TextBox 2">
            <a:extLst>
              <a:ext uri="{FF2B5EF4-FFF2-40B4-BE49-F238E27FC236}">
                <a16:creationId xmlns:a16="http://schemas.microsoft.com/office/drawing/2014/main" id="{67F5B9C3-1EC1-4E3A-949D-1EF7FD252C3B}"/>
              </a:ext>
            </a:extLst>
          </p:cNvPr>
          <p:cNvSpPr txBox="1"/>
          <p:nvPr/>
        </p:nvSpPr>
        <p:spPr>
          <a:xfrm>
            <a:off x="678523" y="4490908"/>
            <a:ext cx="9207599"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sklearn.metrics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explained_variance_score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explained_variance_score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y_true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explained_variance_score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y_true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a:t>
            </a:r>
            <a:r>
              <a:rPr lang="en-US" dirty="0">
                <a:latin typeface="Courier New" panose="02070309020205020404" pitchFamily="49" charset="0"/>
                <a:cs typeface="Courier New" panose="02070309020205020404" pitchFamily="49" charset="0"/>
              </a:rPr>
              <a:t>, multioutput='</a:t>
            </a:r>
            <a:r>
              <a:rPr lang="en-US" dirty="0" err="1">
                <a:latin typeface="Courier New" panose="02070309020205020404" pitchFamily="49" charset="0"/>
                <a:cs typeface="Courier New" panose="02070309020205020404" pitchFamily="49" charset="0"/>
              </a:rPr>
              <a:t>raw_values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276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Model Selection – K Fold Cross Validation</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410816" y="993914"/>
            <a:ext cx="11781184" cy="5355312"/>
          </a:xfrm>
          <a:prstGeom prst="rect">
            <a:avLst/>
          </a:prstGeom>
          <a:noFill/>
        </p:spPr>
        <p:txBody>
          <a:bodyPr wrap="square" rtlCol="0">
            <a:spAutoFit/>
          </a:bodyPr>
          <a:lstStyle/>
          <a:p>
            <a:pPr algn="just" fontAlgn="base"/>
            <a:r>
              <a:rPr lang="en-US" dirty="0">
                <a:latin typeface="Book Antiqua" panose="02040602050305030304" pitchFamily="18" charset="0"/>
              </a:rPr>
              <a:t>when you do K-fold cross validation, you are testing how well your model is able to get trained by some data and then predict data it hasn't seen. We use cross validation for this because if you train using all the data you have, you have none left for testing. You could do this once, say by using 80% of the data to train and 20% to test, but what if the 20% you happened to pick to test happens to contain a bunch of points that are particularly easy (or particularly hard) to predict? We will not have come up with the best estimate possible of the models ability to learn and predict.</a:t>
            </a:r>
          </a:p>
          <a:p>
            <a:pPr algn="just" fontAlgn="base"/>
            <a:r>
              <a:rPr lang="en-US" dirty="0">
                <a:latin typeface="Book Antiqua" panose="02040602050305030304" pitchFamily="18" charset="0"/>
              </a:rPr>
              <a:t>We want to use all of the data. So to continue the above example of an 80/20 split, we would do 5-fold cross validation by training the model 5 times on 80% of the data and testing on 20%. We ensure that each data point ends up in the 20% test set exactly once. We've therefore used every data point we have to contribute to an understanding of how well our model performs the task of learning from some data and predicting some new data.</a:t>
            </a:r>
          </a:p>
          <a:p>
            <a:pPr algn="just" fontAlgn="base"/>
            <a:r>
              <a:rPr lang="en-US" dirty="0">
                <a:latin typeface="Book Antiqua" panose="02040602050305030304" pitchFamily="18" charset="0"/>
              </a:rPr>
              <a:t>But the purpose of cross-validation is not to come up with our final model. We don't use these 5 instances of our trained model to do any real prediction. For that we want to use all the data we have to come up with the best model possible. The purpose of cross-validation is model checking, not model building.</a:t>
            </a:r>
          </a:p>
          <a:p>
            <a:pPr algn="just" fontAlgn="base"/>
            <a:r>
              <a:rPr lang="en-US" dirty="0">
                <a:latin typeface="Book Antiqua" panose="02040602050305030304" pitchFamily="18" charset="0"/>
              </a:rPr>
              <a:t>Now, say we have two models, say a linear regression model and a neural network. How can we say which model is better? We can do K-fold cross-validation and see which one proves better at predicting the test set points. But once we have used cross-validation to select the better performing model, we train that model (whether it be the linear regression or the neural network) on all the data. We don't use the actual model instances we trained during cross-validation for our final predictive model.</a:t>
            </a:r>
          </a:p>
        </p:txBody>
      </p:sp>
    </p:spTree>
    <p:extLst>
      <p:ext uri="{BB962C8B-B14F-4D97-AF65-F5344CB8AC3E}">
        <p14:creationId xmlns:p14="http://schemas.microsoft.com/office/powerpoint/2010/main" val="20379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2397-E504-4B37-A0A7-E1D55C2E585F}"/>
              </a:ext>
            </a:extLst>
          </p:cNvPr>
          <p:cNvSpPr>
            <a:spLocks noGrp="1"/>
          </p:cNvSpPr>
          <p:nvPr>
            <p:ph type="title"/>
          </p:nvPr>
        </p:nvSpPr>
        <p:spPr>
          <a:xfrm>
            <a:off x="838200" y="365126"/>
            <a:ext cx="10515600" cy="602284"/>
          </a:xfrm>
        </p:spPr>
        <p:txBody>
          <a:bodyPr>
            <a:normAutofit/>
          </a:bodyPr>
          <a:lstStyle/>
          <a:p>
            <a:r>
              <a:rPr lang="en-US" sz="2400" b="1" dirty="0">
                <a:solidFill>
                  <a:schemeClr val="accent1">
                    <a:lumMod val="75000"/>
                  </a:schemeClr>
                </a:solidFill>
                <a:latin typeface="Book Antiqua" panose="02040602050305030304" pitchFamily="18" charset="0"/>
                <a:ea typeface="+mn-ea"/>
                <a:cs typeface="+mn-cs"/>
              </a:rPr>
              <a:t>Data Science</a:t>
            </a:r>
          </a:p>
        </p:txBody>
      </p:sp>
      <p:sp>
        <p:nvSpPr>
          <p:cNvPr id="3" name="Content Placeholder 2">
            <a:extLst>
              <a:ext uri="{FF2B5EF4-FFF2-40B4-BE49-F238E27FC236}">
                <a16:creationId xmlns:a16="http://schemas.microsoft.com/office/drawing/2014/main" id="{F91404D8-CD37-46CF-95F9-05DBCE49AA10}"/>
              </a:ext>
            </a:extLst>
          </p:cNvPr>
          <p:cNvSpPr>
            <a:spLocks noGrp="1"/>
          </p:cNvSpPr>
          <p:nvPr>
            <p:ph idx="1"/>
          </p:nvPr>
        </p:nvSpPr>
        <p:spPr>
          <a:xfrm>
            <a:off x="888935" y="862290"/>
            <a:ext cx="10876722" cy="3037923"/>
          </a:xfrm>
        </p:spPr>
        <p:txBody>
          <a:bodyPr>
            <a:normAutofit/>
          </a:bodyPr>
          <a:lstStyle/>
          <a:p>
            <a:pPr algn="just"/>
            <a:r>
              <a:rPr lang="en-US" sz="1800" b="1" dirty="0">
                <a:latin typeface="Book Antiqua" panose="02040602050305030304" pitchFamily="18" charset="0"/>
              </a:rPr>
              <a:t>Data science</a:t>
            </a:r>
            <a:r>
              <a:rPr lang="en-US" sz="1800" dirty="0">
                <a:latin typeface="Book Antiqua" panose="02040602050305030304" pitchFamily="18" charset="0"/>
              </a:rPr>
              <a:t>, also known as </a:t>
            </a:r>
            <a:r>
              <a:rPr lang="en-US" sz="1800" b="1" dirty="0">
                <a:latin typeface="Book Antiqua" panose="02040602050305030304" pitchFamily="18" charset="0"/>
              </a:rPr>
              <a:t>data</a:t>
            </a:r>
            <a:r>
              <a:rPr lang="en-US" sz="1800" dirty="0">
                <a:latin typeface="Book Antiqua" panose="02040602050305030304" pitchFamily="18" charset="0"/>
              </a:rPr>
              <a:t>-driven </a:t>
            </a:r>
            <a:r>
              <a:rPr lang="en-US" sz="1800" b="1" dirty="0">
                <a:latin typeface="Book Antiqua" panose="02040602050305030304" pitchFamily="18" charset="0"/>
              </a:rPr>
              <a:t>science</a:t>
            </a:r>
            <a:r>
              <a:rPr lang="en-US" sz="1800" dirty="0">
                <a:latin typeface="Book Antiqua" panose="02040602050305030304" pitchFamily="18" charset="0"/>
              </a:rPr>
              <a:t>, is an interdisciplinary field of </a:t>
            </a:r>
            <a:r>
              <a:rPr lang="en-US" sz="1800" b="1" dirty="0">
                <a:latin typeface="Book Antiqua" panose="02040602050305030304" pitchFamily="18" charset="0"/>
              </a:rPr>
              <a:t>scientific</a:t>
            </a:r>
            <a:r>
              <a:rPr lang="en-US" sz="1800" dirty="0">
                <a:latin typeface="Book Antiqua" panose="02040602050305030304" pitchFamily="18" charset="0"/>
              </a:rPr>
              <a:t> methods, processes, and systems to extract knowledge or insights from </a:t>
            </a:r>
            <a:r>
              <a:rPr lang="en-US" sz="1800" b="1" dirty="0">
                <a:latin typeface="Book Antiqua" panose="02040602050305030304" pitchFamily="18" charset="0"/>
              </a:rPr>
              <a:t>data </a:t>
            </a:r>
            <a:r>
              <a:rPr lang="en-US" sz="1800" dirty="0">
                <a:latin typeface="Book Antiqua" panose="02040602050305030304" pitchFamily="18" charset="0"/>
              </a:rPr>
              <a:t>in various forms, either structured or unstructured, similar to </a:t>
            </a:r>
            <a:r>
              <a:rPr lang="en-US" sz="1800" b="1" dirty="0">
                <a:latin typeface="Book Antiqua" panose="02040602050305030304" pitchFamily="18" charset="0"/>
              </a:rPr>
              <a:t>data</a:t>
            </a:r>
            <a:r>
              <a:rPr lang="en-US" sz="1800" dirty="0">
                <a:latin typeface="Book Antiqua" panose="02040602050305030304" pitchFamily="18" charset="0"/>
              </a:rPr>
              <a:t> mining.</a:t>
            </a:r>
          </a:p>
          <a:p>
            <a:pPr algn="just"/>
            <a:r>
              <a:rPr lang="en-US" sz="1800" dirty="0">
                <a:latin typeface="Book Antiqua" panose="02040602050305030304" pitchFamily="18" charset="0"/>
              </a:rPr>
              <a:t>It’s a mix of Math , Statistics  and Computer Programming</a:t>
            </a:r>
          </a:p>
          <a:p>
            <a:pPr algn="just"/>
            <a:r>
              <a:rPr lang="en-US" sz="1800" b="1" dirty="0">
                <a:latin typeface="Book Antiqua" panose="02040602050305030304" pitchFamily="18" charset="0"/>
              </a:rPr>
              <a:t>Big data</a:t>
            </a:r>
            <a:r>
              <a:rPr lang="en-US" sz="1800" dirty="0">
                <a:latin typeface="Book Antiqua" panose="02040602050305030304" pitchFamily="18" charset="0"/>
              </a:rPr>
              <a:t> is data sets that are so voluminous and complex that traditional data processing application software are inadequate to deal with them. Big data challenges include capturing data, data storage, data analysis, search, sharing, transfer, visualization, querying, updating and information privacy. </a:t>
            </a:r>
          </a:p>
          <a:p>
            <a:pPr algn="just"/>
            <a:r>
              <a:rPr lang="en-US" sz="1800" dirty="0">
                <a:latin typeface="Book Antiqua" panose="02040602050305030304" pitchFamily="18" charset="0"/>
              </a:rPr>
              <a:t>3 V’s - Volume, Variety and Velocity.</a:t>
            </a:r>
          </a:p>
          <a:p>
            <a:endParaRPr lang="en-US" sz="1800" dirty="0">
              <a:latin typeface="Book Antiqua" panose="02040602050305030304" pitchFamily="18" charset="0"/>
            </a:endParaRPr>
          </a:p>
          <a:p>
            <a:pPr marL="0" indent="0">
              <a:buNone/>
            </a:pPr>
            <a:endParaRPr lang="en-US" sz="1800" dirty="0">
              <a:latin typeface="Book Antiqua" panose="02040602050305030304" pitchFamily="18" charset="0"/>
            </a:endParaRPr>
          </a:p>
        </p:txBody>
      </p:sp>
      <p:pic>
        <p:nvPicPr>
          <p:cNvPr id="4" name="Picture 3">
            <a:extLst>
              <a:ext uri="{FF2B5EF4-FFF2-40B4-BE49-F238E27FC236}">
                <a16:creationId xmlns:a16="http://schemas.microsoft.com/office/drawing/2014/main" id="{06284079-E58A-4123-851D-07B5A959C5A7}"/>
              </a:ext>
            </a:extLst>
          </p:cNvPr>
          <p:cNvPicPr>
            <a:picLocks noChangeAspect="1"/>
          </p:cNvPicPr>
          <p:nvPr/>
        </p:nvPicPr>
        <p:blipFill>
          <a:blip r:embed="rId2"/>
          <a:stretch>
            <a:fillRect/>
          </a:stretch>
        </p:blipFill>
        <p:spPr>
          <a:xfrm>
            <a:off x="6276561" y="3429000"/>
            <a:ext cx="5244342" cy="3041014"/>
          </a:xfrm>
          <a:prstGeom prst="rect">
            <a:avLst/>
          </a:prstGeom>
        </p:spPr>
      </p:pic>
      <p:pic>
        <p:nvPicPr>
          <p:cNvPr id="5" name="Picture 4">
            <a:extLst>
              <a:ext uri="{FF2B5EF4-FFF2-40B4-BE49-F238E27FC236}">
                <a16:creationId xmlns:a16="http://schemas.microsoft.com/office/drawing/2014/main" id="{A6DDD1E2-60A3-4F43-ACA0-350E40094703}"/>
              </a:ext>
            </a:extLst>
          </p:cNvPr>
          <p:cNvPicPr>
            <a:picLocks noChangeAspect="1"/>
          </p:cNvPicPr>
          <p:nvPr/>
        </p:nvPicPr>
        <p:blipFill>
          <a:blip r:embed="rId3"/>
          <a:stretch>
            <a:fillRect/>
          </a:stretch>
        </p:blipFill>
        <p:spPr>
          <a:xfrm>
            <a:off x="1250056" y="3795092"/>
            <a:ext cx="4614650" cy="2821608"/>
          </a:xfrm>
          <a:prstGeom prst="rect">
            <a:avLst/>
          </a:prstGeom>
        </p:spPr>
      </p:pic>
    </p:spTree>
    <p:extLst>
      <p:ext uri="{BB962C8B-B14F-4D97-AF65-F5344CB8AC3E}">
        <p14:creationId xmlns:p14="http://schemas.microsoft.com/office/powerpoint/2010/main" val="2440508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Model Selection – K Fold Cross Validation</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410816" y="993914"/>
            <a:ext cx="11781184" cy="1477328"/>
          </a:xfrm>
          <a:prstGeom prst="rect">
            <a:avLst/>
          </a:prstGeom>
          <a:noFill/>
        </p:spPr>
        <p:txBody>
          <a:bodyPr wrap="square" rtlCol="0">
            <a:spAutoFit/>
          </a:bodyPr>
          <a:lstStyle/>
          <a:p>
            <a:pPr algn="just" fontAlgn="base"/>
            <a:r>
              <a:rPr lang="en-US" dirty="0">
                <a:latin typeface="Book Antiqua" panose="02040602050305030304" pitchFamily="18" charset="0"/>
              </a:rPr>
              <a:t>#k-fold cross validation</a:t>
            </a:r>
          </a:p>
          <a:p>
            <a:pPr algn="just" fontAlgn="base"/>
            <a:r>
              <a:rPr lang="en-US" dirty="0">
                <a:latin typeface="Book Antiqua" panose="02040602050305030304" pitchFamily="18" charset="0"/>
              </a:rPr>
              <a:t>from </a:t>
            </a:r>
            <a:r>
              <a:rPr lang="en-US" dirty="0" err="1">
                <a:latin typeface="Book Antiqua" panose="02040602050305030304" pitchFamily="18" charset="0"/>
              </a:rPr>
              <a:t>sklearn.model_selection</a:t>
            </a:r>
            <a:r>
              <a:rPr lang="en-US" dirty="0">
                <a:latin typeface="Book Antiqua" panose="02040602050305030304" pitchFamily="18" charset="0"/>
              </a:rPr>
              <a:t> import </a:t>
            </a:r>
            <a:r>
              <a:rPr lang="en-US" dirty="0" err="1">
                <a:latin typeface="Book Antiqua" panose="02040602050305030304" pitchFamily="18" charset="0"/>
              </a:rPr>
              <a:t>cross_val_score</a:t>
            </a:r>
            <a:endParaRPr lang="en-US" dirty="0">
              <a:latin typeface="Book Antiqua" panose="02040602050305030304" pitchFamily="18" charset="0"/>
            </a:endParaRPr>
          </a:p>
          <a:p>
            <a:pPr algn="just" fontAlgn="base"/>
            <a:r>
              <a:rPr lang="en-US" dirty="0" err="1">
                <a:latin typeface="Book Antiqua" panose="02040602050305030304" pitchFamily="18" charset="0"/>
              </a:rPr>
              <a:t>cvs</a:t>
            </a:r>
            <a:r>
              <a:rPr lang="en-US" dirty="0">
                <a:latin typeface="Book Antiqua" panose="02040602050305030304" pitchFamily="18" charset="0"/>
              </a:rPr>
              <a:t> = </a:t>
            </a:r>
            <a:r>
              <a:rPr lang="en-US" dirty="0" err="1">
                <a:latin typeface="Book Antiqua" panose="02040602050305030304" pitchFamily="18" charset="0"/>
              </a:rPr>
              <a:t>cross_val_score</a:t>
            </a:r>
            <a:r>
              <a:rPr lang="en-US" dirty="0">
                <a:latin typeface="Book Antiqua" panose="02040602050305030304" pitchFamily="18" charset="0"/>
              </a:rPr>
              <a:t>(regressor, X=</a:t>
            </a:r>
            <a:r>
              <a:rPr lang="en-US" dirty="0" err="1">
                <a:latin typeface="Book Antiqua" panose="02040602050305030304" pitchFamily="18" charset="0"/>
              </a:rPr>
              <a:t>X_train</a:t>
            </a:r>
            <a:r>
              <a:rPr lang="en-US" dirty="0">
                <a:latin typeface="Book Antiqua" panose="02040602050305030304" pitchFamily="18" charset="0"/>
              </a:rPr>
              <a:t>, y=</a:t>
            </a:r>
            <a:r>
              <a:rPr lang="en-US" dirty="0" err="1">
                <a:latin typeface="Book Antiqua" panose="02040602050305030304" pitchFamily="18" charset="0"/>
              </a:rPr>
              <a:t>y_train</a:t>
            </a:r>
            <a:r>
              <a:rPr lang="en-US" dirty="0">
                <a:latin typeface="Book Antiqua" panose="02040602050305030304" pitchFamily="18" charset="0"/>
              </a:rPr>
              <a:t>, cv=20)</a:t>
            </a:r>
          </a:p>
          <a:p>
            <a:pPr algn="just" fontAlgn="base"/>
            <a:r>
              <a:rPr lang="en-US" dirty="0">
                <a:latin typeface="Book Antiqua" panose="02040602050305030304" pitchFamily="18" charset="0"/>
              </a:rPr>
              <a:t>print ("Mean accuracy:",</a:t>
            </a:r>
            <a:r>
              <a:rPr lang="en-US" dirty="0" err="1">
                <a:latin typeface="Book Antiqua" panose="02040602050305030304" pitchFamily="18" charset="0"/>
              </a:rPr>
              <a:t>cvs.mean</a:t>
            </a:r>
            <a:r>
              <a:rPr lang="en-US" dirty="0">
                <a:latin typeface="Book Antiqua" panose="02040602050305030304" pitchFamily="18" charset="0"/>
              </a:rPr>
              <a:t>())</a:t>
            </a:r>
          </a:p>
          <a:p>
            <a:pPr algn="just" fontAlgn="base"/>
            <a:r>
              <a:rPr lang="en-US" dirty="0">
                <a:latin typeface="Book Antiqua" panose="02040602050305030304" pitchFamily="18" charset="0"/>
              </a:rPr>
              <a:t>print ("Standard Dev:",</a:t>
            </a:r>
            <a:r>
              <a:rPr lang="en-US" dirty="0" err="1">
                <a:latin typeface="Book Antiqua" panose="02040602050305030304" pitchFamily="18" charset="0"/>
              </a:rPr>
              <a:t>cvs.std</a:t>
            </a:r>
            <a:r>
              <a:rPr lang="en-US" dirty="0">
                <a:latin typeface="Book Antiqua" panose="02040602050305030304" pitchFamily="18" charset="0"/>
              </a:rPr>
              <a:t>())</a:t>
            </a:r>
          </a:p>
        </p:txBody>
      </p:sp>
    </p:spTree>
    <p:extLst>
      <p:ext uri="{BB962C8B-B14F-4D97-AF65-F5344CB8AC3E}">
        <p14:creationId xmlns:p14="http://schemas.microsoft.com/office/powerpoint/2010/main" val="95977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Multiple Regression – Additional Knowledge</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410816" y="993914"/>
            <a:ext cx="10956886"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Adding more variables does not mean we have a better model. Simpler model should be used.</a:t>
            </a:r>
          </a:p>
          <a:p>
            <a:pPr marL="285750" indent="-285750">
              <a:buFont typeface="Arial" panose="020B0604020202020204" pitchFamily="34" charset="0"/>
              <a:buChar char="•"/>
            </a:pPr>
            <a:r>
              <a:rPr lang="en-US" dirty="0">
                <a:latin typeface="Book Antiqua" panose="02040602050305030304" pitchFamily="18" charset="0"/>
              </a:rPr>
              <a:t>Including additional variables always reduces RMSE and increases R2 . So they should not be used for model choice. Use forward or Backward Selection</a:t>
            </a:r>
          </a:p>
          <a:p>
            <a:pPr marL="742950" lvl="1" indent="-285750">
              <a:buFont typeface="Wingdings" panose="05000000000000000000" pitchFamily="2" charset="2"/>
              <a:buChar char="§"/>
            </a:pPr>
            <a:r>
              <a:rPr lang="en-US" dirty="0">
                <a:latin typeface="Book Antiqua" panose="02040602050305030304" pitchFamily="18" charset="0"/>
              </a:rPr>
              <a:t>Forward Selection -  Start with no predictors and add them one by one. Each step add the predictor that has largest contribution to R2.</a:t>
            </a:r>
          </a:p>
          <a:p>
            <a:pPr marL="742950" lvl="1" indent="-285750">
              <a:buFont typeface="Wingdings" panose="05000000000000000000" pitchFamily="2" charset="2"/>
              <a:buChar char="§"/>
            </a:pPr>
            <a:r>
              <a:rPr lang="en-US" dirty="0">
                <a:latin typeface="Book Antiqua" panose="02040602050305030304" pitchFamily="18" charset="0"/>
              </a:rPr>
              <a:t>Backward Selection – Start with full model and take away the predictors that are not statistically significant</a:t>
            </a:r>
          </a:p>
          <a:p>
            <a:pPr marL="285750" indent="-285750">
              <a:buFont typeface="Wingdings" panose="05000000000000000000" pitchFamily="2" charset="2"/>
              <a:buChar char="§"/>
            </a:pPr>
            <a:r>
              <a:rPr lang="en-US" dirty="0">
                <a:latin typeface="Book Antiqua" panose="02040602050305030304" pitchFamily="18" charset="0"/>
              </a:rPr>
              <a:t>Regression Models should not be used to extrapolate beyond the range of data.</a:t>
            </a:r>
          </a:p>
          <a:p>
            <a:pPr marL="285750" indent="-285750">
              <a:buFont typeface="Wingdings" panose="05000000000000000000" pitchFamily="2" charset="2"/>
              <a:buChar char="§"/>
            </a:pPr>
            <a:r>
              <a:rPr lang="en-US" dirty="0">
                <a:latin typeface="Book Antiqua" panose="02040602050305030304" pitchFamily="18" charset="0"/>
              </a:rPr>
              <a:t>Factor variables/Categorical variables are of 2 types :</a:t>
            </a:r>
          </a:p>
          <a:p>
            <a:pPr marL="742950" lvl="1" indent="-285750">
              <a:buFont typeface="Arial" panose="020B0604020202020204" pitchFamily="34" charset="0"/>
              <a:buChar char="•"/>
            </a:pPr>
            <a:r>
              <a:rPr lang="en-US" dirty="0">
                <a:latin typeface="Book Antiqua" panose="02040602050305030304" pitchFamily="18" charset="0"/>
              </a:rPr>
              <a:t>Normal categorical (like – Single home, Townhome, Apartment </a:t>
            </a:r>
            <a:r>
              <a:rPr lang="en-US" dirty="0" err="1">
                <a:latin typeface="Book Antiqua" panose="02040602050305030304" pitchFamily="18" charset="0"/>
              </a:rPr>
              <a:t>etc</a:t>
            </a:r>
            <a:r>
              <a:rPr lang="en-US" dirty="0">
                <a:latin typeface="Book Antiqua" panose="02040602050305030304" pitchFamily="18" charset="0"/>
              </a:rPr>
              <a:t>) – Use binaries</a:t>
            </a:r>
          </a:p>
          <a:p>
            <a:pPr marL="742950" lvl="1" indent="-285750">
              <a:buFont typeface="Arial" panose="020B0604020202020204" pitchFamily="34" charset="0"/>
              <a:buChar char="•"/>
            </a:pPr>
            <a:r>
              <a:rPr lang="en-US" dirty="0">
                <a:latin typeface="Book Antiqua" panose="02040602050305030304" pitchFamily="18" charset="0"/>
              </a:rPr>
              <a:t>Order categorical variable (Poor, Fair, Good and Excellent) – Numeric value ordered from low to high.</a:t>
            </a:r>
            <a:endParaRPr lang="en-US" b="1" dirty="0">
              <a:solidFill>
                <a:srgbClr val="7030A0"/>
              </a:solidFill>
              <a:latin typeface="Book Antiqua" panose="02040602050305030304" pitchFamily="18" charset="0"/>
            </a:endParaRPr>
          </a:p>
          <a:p>
            <a:pPr marL="285750" indent="-285750">
              <a:buFont typeface="Arial" panose="020B0604020202020204" pitchFamily="34" charset="0"/>
              <a:buChar char="•"/>
            </a:pPr>
            <a:r>
              <a:rPr lang="en-US" dirty="0">
                <a:solidFill>
                  <a:srgbClr val="FF0000"/>
                </a:solidFill>
                <a:latin typeface="Book Antiqua" panose="02040602050305030304" pitchFamily="18" charset="0"/>
              </a:rPr>
              <a:t>Co-related Predictors – When the predictor variables are highly co-related , it is difficult to interpret the individual co-efficient</a:t>
            </a:r>
          </a:p>
          <a:p>
            <a:pPr marL="285750" indent="-285750">
              <a:buFont typeface="Arial" panose="020B0604020202020204" pitchFamily="34" charset="0"/>
              <a:buChar char="•"/>
            </a:pPr>
            <a:r>
              <a:rPr lang="en-US" dirty="0">
                <a:solidFill>
                  <a:srgbClr val="FF0000"/>
                </a:solidFill>
                <a:latin typeface="Book Antiqua" panose="02040602050305030304" pitchFamily="18" charset="0"/>
              </a:rPr>
              <a:t>Multicollinearity – When the predictor variable have perfect or near perfect co-relation the regression can be unstable or impossible to compute</a:t>
            </a:r>
          </a:p>
          <a:p>
            <a:pPr marL="285750" indent="-285750">
              <a:buFont typeface="Arial" panose="020B0604020202020204" pitchFamily="34" charset="0"/>
              <a:buChar char="•"/>
            </a:pPr>
            <a:r>
              <a:rPr lang="en-US" dirty="0">
                <a:latin typeface="Book Antiqua" panose="02040602050305030304" pitchFamily="18" charset="0"/>
              </a:rPr>
              <a:t>Confounding variable – Important predictor when omitted can lead to spurious results.</a:t>
            </a:r>
          </a:p>
          <a:p>
            <a:pPr marL="285750" indent="-285750">
              <a:buFont typeface="Arial" panose="020B0604020202020204" pitchFamily="34" charset="0"/>
              <a:buChar char="•"/>
            </a:pPr>
            <a:endParaRPr lang="en-US" b="1" dirty="0">
              <a:solidFill>
                <a:srgbClr val="7030A0"/>
              </a:solidFill>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p:txBody>
      </p:sp>
    </p:spTree>
    <p:extLst>
      <p:ext uri="{BB962C8B-B14F-4D97-AF65-F5344CB8AC3E}">
        <p14:creationId xmlns:p14="http://schemas.microsoft.com/office/powerpoint/2010/main" val="172908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Regression  Diagnostics</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D525FFE9-126A-483C-AE17-64585F6A81B1}"/>
              </a:ext>
            </a:extLst>
          </p:cNvPr>
          <p:cNvSpPr txBox="1"/>
          <p:nvPr/>
        </p:nvSpPr>
        <p:spPr>
          <a:xfrm>
            <a:off x="410816" y="993914"/>
            <a:ext cx="10956886"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Outliers must be handled/removed. In regression an outlier is a record whose actual “y” value is distant from predicted value. Outlier can be determined using standardized residuals (residual/</a:t>
            </a:r>
            <a:r>
              <a:rPr lang="en-US" dirty="0">
                <a:solidFill>
                  <a:srgbClr val="FF0000"/>
                </a:solidFill>
                <a:latin typeface="Book Antiqua" panose="02040602050305030304" pitchFamily="18" charset="0"/>
              </a:rPr>
              <a:t>standard error of residual</a:t>
            </a:r>
            <a:r>
              <a:rPr lang="en-US" dirty="0">
                <a:latin typeface="Book Antiqua" panose="02040602050305030304" pitchFamily="18" charset="0"/>
              </a:rPr>
              <a:t>) . Outliers are data points that are too far above or below the box boundaries (generally 1.5 times the inter-quartile range)</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dirty="0">
                <a:latin typeface="Book Antiqua" panose="02040602050305030304" pitchFamily="18" charset="0"/>
              </a:rPr>
              <a:t>Influence Values – Influence of single record on regression</a:t>
            </a:r>
          </a:p>
          <a:p>
            <a:pPr marL="742950" lvl="1" indent="-285750">
              <a:buFont typeface="Arial" panose="020B0604020202020204" pitchFamily="34" charset="0"/>
              <a:buChar char="•"/>
            </a:pPr>
            <a:r>
              <a:rPr lang="en-US" dirty="0">
                <a:latin typeface="Book Antiqua" panose="02040602050305030304" pitchFamily="18" charset="0"/>
              </a:rPr>
              <a:t>Hat Value</a:t>
            </a:r>
          </a:p>
          <a:p>
            <a:pPr marL="742950" lvl="1" indent="-285750">
              <a:buFont typeface="Arial" panose="020B0604020202020204" pitchFamily="34" charset="0"/>
              <a:buChar char="•"/>
            </a:pPr>
            <a:r>
              <a:rPr lang="en-US" dirty="0">
                <a:latin typeface="Book Antiqua" panose="02040602050305030304" pitchFamily="18" charset="0"/>
              </a:rPr>
              <a:t>Cook’s distance</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dirty="0">
                <a:latin typeface="Book Antiqua" panose="02040602050305030304" pitchFamily="18" charset="0"/>
              </a:rPr>
              <a:t>Partial Residual Plot- Way to visualize how well the estimated fit explains the relationship between a predictor and outcome.</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p:txBody>
      </p:sp>
    </p:spTree>
    <p:extLst>
      <p:ext uri="{BB962C8B-B14F-4D97-AF65-F5344CB8AC3E}">
        <p14:creationId xmlns:p14="http://schemas.microsoft.com/office/powerpoint/2010/main" val="289563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Non Linear - Polynomial Regression</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91EAADB0-7CDF-4E7A-918A-4CE1AE0683EF}"/>
              </a:ext>
            </a:extLst>
          </p:cNvPr>
          <p:cNvSpPr txBox="1"/>
          <p:nvPr/>
        </p:nvSpPr>
        <p:spPr>
          <a:xfrm>
            <a:off x="530087" y="1033670"/>
            <a:ext cx="11052312" cy="3970318"/>
          </a:xfrm>
          <a:prstGeom prst="rect">
            <a:avLst/>
          </a:prstGeom>
          <a:noFill/>
        </p:spPr>
        <p:txBody>
          <a:bodyPr wrap="square" rtlCol="0">
            <a:spAutoFit/>
          </a:bodyPr>
          <a:lstStyle/>
          <a:p>
            <a:r>
              <a:rPr lang="en-US" dirty="0">
                <a:latin typeface="Book Antiqua" panose="02040602050305030304" pitchFamily="18" charset="0"/>
              </a:rPr>
              <a:t>Relationship between response variable (y) and predictor variable (x) is not linear and modelled as nth degree polynomial</a:t>
            </a:r>
          </a:p>
          <a:p>
            <a:endParaRPr lang="en-US" dirty="0">
              <a:latin typeface="Book Antiqua" panose="02040602050305030304" pitchFamily="18" charset="0"/>
            </a:endParaRPr>
          </a:p>
          <a:p>
            <a:r>
              <a:rPr lang="en-US" dirty="0">
                <a:latin typeface="Book Antiqua" panose="02040602050305030304" pitchFamily="18" charset="0"/>
              </a:rPr>
              <a:t> - Response to dose of drug</a:t>
            </a:r>
          </a:p>
          <a:p>
            <a:r>
              <a:rPr lang="en-US" dirty="0">
                <a:latin typeface="Book Antiqua" panose="02040602050305030304" pitchFamily="18" charset="0"/>
              </a:rPr>
              <a:t> - Demand of a product</a:t>
            </a:r>
          </a:p>
          <a:p>
            <a:r>
              <a:rPr lang="en-US" dirty="0">
                <a:latin typeface="Book Antiqua" panose="02040602050305030304" pitchFamily="18" charset="0"/>
              </a:rPr>
              <a:t> - Human Performance with respect to time</a:t>
            </a:r>
          </a:p>
          <a:p>
            <a:endParaRPr lang="en-US" dirty="0">
              <a:latin typeface="Book Antiqua" panose="02040602050305030304" pitchFamily="18" charset="0"/>
            </a:endParaRPr>
          </a:p>
          <a:p>
            <a:r>
              <a:rPr lang="en-US" dirty="0">
                <a:latin typeface="Book Antiqua" panose="02040602050305030304" pitchFamily="18" charset="0"/>
              </a:rPr>
              <a:t>Non Linear regression model are the ones that cannot be fit into ordinary least squares</a:t>
            </a:r>
          </a:p>
          <a:p>
            <a:endParaRPr lang="en-US" dirty="0">
              <a:latin typeface="Book Antiqua" panose="02040602050305030304" pitchFamily="18" charset="0"/>
            </a:endParaRPr>
          </a:p>
          <a:p>
            <a:r>
              <a:rPr lang="en-US" dirty="0">
                <a:latin typeface="Book Antiqua" panose="02040602050305030304" pitchFamily="18" charset="0"/>
              </a:rPr>
              <a:t>They are harder and computation intensive</a:t>
            </a:r>
          </a:p>
          <a:p>
            <a:endParaRPr lang="en-US" dirty="0">
              <a:latin typeface="Book Antiqua" panose="02040602050305030304" pitchFamily="18" charset="0"/>
            </a:endParaRPr>
          </a:p>
          <a:p>
            <a:r>
              <a:rPr lang="en-US" dirty="0">
                <a:latin typeface="Book Antiqua" panose="02040602050305030304" pitchFamily="18" charset="0"/>
              </a:rPr>
              <a:t>Definition –” In statistics, </a:t>
            </a:r>
            <a:r>
              <a:rPr lang="en-US" b="1" dirty="0">
                <a:latin typeface="Book Antiqua" panose="02040602050305030304" pitchFamily="18" charset="0"/>
              </a:rPr>
              <a:t>polynomial regression</a:t>
            </a:r>
            <a:r>
              <a:rPr lang="en-US" dirty="0">
                <a:latin typeface="Book Antiqua" panose="02040602050305030304" pitchFamily="18" charset="0"/>
              </a:rPr>
              <a:t> is a form of regression analysis in which the relationship between the independent variable x and the dependent variable y is modelled as an nth degree </a:t>
            </a:r>
            <a:r>
              <a:rPr lang="en-US" b="1" dirty="0">
                <a:latin typeface="Book Antiqua" panose="02040602050305030304" pitchFamily="18" charset="0"/>
              </a:rPr>
              <a:t>polynomial</a:t>
            </a:r>
            <a:r>
              <a:rPr lang="en-US" dirty="0">
                <a:latin typeface="Book Antiqua" panose="02040602050305030304" pitchFamily="18" charset="0"/>
              </a:rPr>
              <a:t> in x.”</a:t>
            </a:r>
          </a:p>
        </p:txBody>
      </p:sp>
      <p:pic>
        <p:nvPicPr>
          <p:cNvPr id="6" name="Picture 5">
            <a:extLst>
              <a:ext uri="{FF2B5EF4-FFF2-40B4-BE49-F238E27FC236}">
                <a16:creationId xmlns:a16="http://schemas.microsoft.com/office/drawing/2014/main" id="{3AF8D7C0-5AAE-4A7E-B1C6-F36AD70A9AFE}"/>
              </a:ext>
            </a:extLst>
          </p:cNvPr>
          <p:cNvPicPr>
            <a:picLocks noChangeAspect="1"/>
          </p:cNvPicPr>
          <p:nvPr/>
        </p:nvPicPr>
        <p:blipFill>
          <a:blip r:embed="rId2"/>
          <a:stretch>
            <a:fillRect/>
          </a:stretch>
        </p:blipFill>
        <p:spPr>
          <a:xfrm>
            <a:off x="625515" y="5003988"/>
            <a:ext cx="7251632" cy="709055"/>
          </a:xfrm>
          <a:prstGeom prst="rect">
            <a:avLst/>
          </a:prstGeom>
        </p:spPr>
      </p:pic>
      <p:sp>
        <p:nvSpPr>
          <p:cNvPr id="7" name="TextBox 6">
            <a:extLst>
              <a:ext uri="{FF2B5EF4-FFF2-40B4-BE49-F238E27FC236}">
                <a16:creationId xmlns:a16="http://schemas.microsoft.com/office/drawing/2014/main" id="{49FA6706-6732-4E21-AB56-A1ADD13A8502}"/>
              </a:ext>
            </a:extLst>
          </p:cNvPr>
          <p:cNvSpPr txBox="1"/>
          <p:nvPr/>
        </p:nvSpPr>
        <p:spPr>
          <a:xfrm>
            <a:off x="7752522" y="4759692"/>
            <a:ext cx="3909391" cy="923330"/>
          </a:xfrm>
          <a:prstGeom prst="rect">
            <a:avLst/>
          </a:prstGeom>
          <a:noFill/>
        </p:spPr>
        <p:txBody>
          <a:bodyPr wrap="square" rtlCol="0">
            <a:spAutoFit/>
          </a:bodyPr>
          <a:lstStyle/>
          <a:p>
            <a:r>
              <a:rPr lang="en-US" dirty="0">
                <a:solidFill>
                  <a:srgbClr val="FF0000"/>
                </a:solidFill>
                <a:latin typeface="Book Antiqua" panose="02040602050305030304" pitchFamily="18" charset="0"/>
              </a:rPr>
              <a:t>Adding a higher order polynomial such as cubic, </a:t>
            </a:r>
            <a:r>
              <a:rPr lang="en-US" dirty="0" err="1">
                <a:solidFill>
                  <a:srgbClr val="FF0000"/>
                </a:solidFill>
                <a:latin typeface="Book Antiqua" panose="02040602050305030304" pitchFamily="18" charset="0"/>
              </a:rPr>
              <a:t>quatric</a:t>
            </a:r>
            <a:r>
              <a:rPr lang="en-US" dirty="0">
                <a:solidFill>
                  <a:srgbClr val="FF0000"/>
                </a:solidFill>
                <a:latin typeface="Book Antiqua" panose="02040602050305030304" pitchFamily="18" charset="0"/>
              </a:rPr>
              <a:t> leads to undesirable wiggles </a:t>
            </a:r>
          </a:p>
        </p:txBody>
      </p:sp>
    </p:spTree>
    <p:extLst>
      <p:ext uri="{BB962C8B-B14F-4D97-AF65-F5344CB8AC3E}">
        <p14:creationId xmlns:p14="http://schemas.microsoft.com/office/powerpoint/2010/main" val="44013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44477F-B73B-41EF-BE30-FE073749DB7C}"/>
              </a:ext>
            </a:extLst>
          </p:cNvPr>
          <p:cNvPicPr>
            <a:picLocks noChangeAspect="1"/>
          </p:cNvPicPr>
          <p:nvPr/>
        </p:nvPicPr>
        <p:blipFill>
          <a:blip r:embed="rId2"/>
          <a:stretch>
            <a:fillRect/>
          </a:stretch>
        </p:blipFill>
        <p:spPr>
          <a:xfrm>
            <a:off x="638176" y="655982"/>
            <a:ext cx="4159112" cy="2671123"/>
          </a:xfrm>
          <a:prstGeom prst="rect">
            <a:avLst/>
          </a:prstGeom>
        </p:spPr>
      </p:pic>
      <p:pic>
        <p:nvPicPr>
          <p:cNvPr id="3" name="Picture 2">
            <a:extLst>
              <a:ext uri="{FF2B5EF4-FFF2-40B4-BE49-F238E27FC236}">
                <a16:creationId xmlns:a16="http://schemas.microsoft.com/office/drawing/2014/main" id="{FCA4F52C-774C-4E65-BFEB-74AD33CD3073}"/>
              </a:ext>
            </a:extLst>
          </p:cNvPr>
          <p:cNvPicPr>
            <a:picLocks noChangeAspect="1"/>
          </p:cNvPicPr>
          <p:nvPr/>
        </p:nvPicPr>
        <p:blipFill>
          <a:blip r:embed="rId3"/>
          <a:stretch>
            <a:fillRect/>
          </a:stretch>
        </p:blipFill>
        <p:spPr>
          <a:xfrm>
            <a:off x="5784781" y="470866"/>
            <a:ext cx="4219937" cy="2958134"/>
          </a:xfrm>
          <a:prstGeom prst="rect">
            <a:avLst/>
          </a:prstGeom>
        </p:spPr>
      </p:pic>
      <p:pic>
        <p:nvPicPr>
          <p:cNvPr id="4" name="Picture 3">
            <a:extLst>
              <a:ext uri="{FF2B5EF4-FFF2-40B4-BE49-F238E27FC236}">
                <a16:creationId xmlns:a16="http://schemas.microsoft.com/office/drawing/2014/main" id="{60BFCEE5-CEED-4F18-AF6B-14A0EA034F7F}"/>
              </a:ext>
            </a:extLst>
          </p:cNvPr>
          <p:cNvPicPr>
            <a:picLocks noChangeAspect="1"/>
          </p:cNvPicPr>
          <p:nvPr/>
        </p:nvPicPr>
        <p:blipFill>
          <a:blip r:embed="rId4"/>
          <a:stretch>
            <a:fillRect/>
          </a:stretch>
        </p:blipFill>
        <p:spPr>
          <a:xfrm>
            <a:off x="638176" y="3468756"/>
            <a:ext cx="4159112" cy="3172568"/>
          </a:xfrm>
          <a:prstGeom prst="rect">
            <a:avLst/>
          </a:prstGeom>
        </p:spPr>
      </p:pic>
      <p:pic>
        <p:nvPicPr>
          <p:cNvPr id="5" name="Picture 4">
            <a:extLst>
              <a:ext uri="{FF2B5EF4-FFF2-40B4-BE49-F238E27FC236}">
                <a16:creationId xmlns:a16="http://schemas.microsoft.com/office/drawing/2014/main" id="{F5247C93-5471-4195-963A-CB824AF4245F}"/>
              </a:ext>
            </a:extLst>
          </p:cNvPr>
          <p:cNvPicPr>
            <a:picLocks noChangeAspect="1"/>
          </p:cNvPicPr>
          <p:nvPr/>
        </p:nvPicPr>
        <p:blipFill>
          <a:blip r:embed="rId5"/>
          <a:stretch>
            <a:fillRect/>
          </a:stretch>
        </p:blipFill>
        <p:spPr>
          <a:xfrm>
            <a:off x="5999714" y="3578916"/>
            <a:ext cx="4196639" cy="2808218"/>
          </a:xfrm>
          <a:prstGeom prst="rect">
            <a:avLst/>
          </a:prstGeom>
        </p:spPr>
      </p:pic>
    </p:spTree>
    <p:extLst>
      <p:ext uri="{BB962C8B-B14F-4D97-AF65-F5344CB8AC3E}">
        <p14:creationId xmlns:p14="http://schemas.microsoft.com/office/powerpoint/2010/main" val="3921387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Non Linear - Polynomial Regression - Disadvantage</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91EAADB0-7CDF-4E7A-918A-4CE1AE0683EF}"/>
              </a:ext>
            </a:extLst>
          </p:cNvPr>
          <p:cNvSpPr txBox="1"/>
          <p:nvPr/>
        </p:nvSpPr>
        <p:spPr>
          <a:xfrm>
            <a:off x="530087" y="1033670"/>
            <a:ext cx="11052312" cy="923330"/>
          </a:xfrm>
          <a:prstGeom prst="rect">
            <a:avLst/>
          </a:prstGeom>
          <a:noFill/>
        </p:spPr>
        <p:txBody>
          <a:bodyPr wrap="square" rtlCol="0">
            <a:spAutoFit/>
          </a:bodyPr>
          <a:lstStyle/>
          <a:p>
            <a:pPr marL="342900" indent="-342900">
              <a:buAutoNum type="arabicPeriod"/>
            </a:pPr>
            <a:r>
              <a:rPr lang="en-US" dirty="0">
                <a:latin typeface="Book Antiqua" panose="02040602050305030304" pitchFamily="18" charset="0"/>
              </a:rPr>
              <a:t>Strong sensitivity to Outliers – Presence of one or two outliers can seriously affect the result.</a:t>
            </a:r>
          </a:p>
          <a:p>
            <a:pPr marL="342900" indent="-342900">
              <a:buAutoNum type="arabicPeriod"/>
            </a:pPr>
            <a:r>
              <a:rPr lang="en-US" dirty="0">
                <a:latin typeface="Book Antiqua" panose="02040602050305030304" pitchFamily="18" charset="0"/>
              </a:rPr>
              <a:t>Few Model validation tool.</a:t>
            </a:r>
          </a:p>
          <a:p>
            <a:pPr marL="342900" indent="-342900">
              <a:buAutoNum type="arabicPeriod"/>
            </a:pPr>
            <a:endParaRPr lang="en-US" dirty="0">
              <a:latin typeface="Book Antiqua" panose="02040602050305030304" pitchFamily="18" charset="0"/>
            </a:endParaRPr>
          </a:p>
        </p:txBody>
      </p:sp>
    </p:spTree>
    <p:extLst>
      <p:ext uri="{BB962C8B-B14F-4D97-AF65-F5344CB8AC3E}">
        <p14:creationId xmlns:p14="http://schemas.microsoft.com/office/powerpoint/2010/main" val="1441051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Support Vector Regression</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91EAADB0-7CDF-4E7A-918A-4CE1AE0683EF}"/>
              </a:ext>
            </a:extLst>
          </p:cNvPr>
          <p:cNvSpPr txBox="1"/>
          <p:nvPr/>
        </p:nvSpPr>
        <p:spPr>
          <a:xfrm>
            <a:off x="530087" y="1033670"/>
            <a:ext cx="110523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Support vector regression (SVR) is a fast and accurate way of interpolating data sets</a:t>
            </a:r>
          </a:p>
          <a:p>
            <a:pPr marL="285750" indent="-285750">
              <a:buFont typeface="Arial" panose="020B0604020202020204" pitchFamily="34" charset="0"/>
              <a:buChar char="•"/>
            </a:pPr>
            <a:r>
              <a:rPr lang="en-US" dirty="0">
                <a:latin typeface="Book Antiqua" panose="02040602050305030304" pitchFamily="18" charset="0"/>
              </a:rPr>
              <a:t>It is useful when you have an expensive function you want to approximate over a known domain</a:t>
            </a:r>
          </a:p>
          <a:p>
            <a:pPr marL="285750" indent="-285750">
              <a:buFont typeface="Arial" panose="020B0604020202020204" pitchFamily="34" charset="0"/>
              <a:buChar char="•"/>
            </a:pPr>
            <a:r>
              <a:rPr lang="en-US" dirty="0">
                <a:latin typeface="Book Antiqua" panose="02040602050305030304" pitchFamily="18" charset="0"/>
              </a:rPr>
              <a:t>Support vector regression is a generalization of the support vector machine to the regression problem - It requires a training set, which covers the domain of interest and is accompanied by solutions on that domain</a:t>
            </a:r>
          </a:p>
          <a:p>
            <a:pPr marL="285750" indent="-285750">
              <a:buFont typeface="Arial" panose="020B0604020202020204" pitchFamily="34" charset="0"/>
              <a:buChar char="•"/>
            </a:pPr>
            <a:r>
              <a:rPr lang="en-US" dirty="0">
                <a:latin typeface="Book Antiqua" panose="02040602050305030304" pitchFamily="18" charset="0"/>
              </a:rPr>
              <a:t>The work of the SVM is to approximate the function we used to generate the training set</a:t>
            </a:r>
          </a:p>
          <a:p>
            <a:pPr marL="285750" indent="-285750">
              <a:buFont typeface="Arial" panose="020B0604020202020204" pitchFamily="34" charset="0"/>
              <a:buChar char="•"/>
            </a:pPr>
            <a:r>
              <a:rPr lang="en-US" dirty="0">
                <a:latin typeface="Book Antiqua" panose="02040602050305030304" pitchFamily="18" charset="0"/>
              </a:rPr>
              <a:t>A support vector machine constructs a hyper-plane or set of hyper-planes in a high or infinite dimensional space, which can be used for classification, regression or other tasks. Intuitively, a good separation is achieved by the hyper-plane that has the largest distance to the nearest training data points of any class (so-called </a:t>
            </a:r>
            <a:r>
              <a:rPr lang="en-US" dirty="0" err="1">
                <a:latin typeface="Book Antiqua" panose="02040602050305030304" pitchFamily="18" charset="0"/>
              </a:rPr>
              <a:t>functionaof</a:t>
            </a:r>
            <a:r>
              <a:rPr lang="en-US" dirty="0">
                <a:latin typeface="Book Antiqua" panose="02040602050305030304" pitchFamily="18" charset="0"/>
              </a:rPr>
              <a:t> the classifier. l margin), since in general the larger the margin the lower the generalization error </a:t>
            </a:r>
          </a:p>
          <a:p>
            <a:pPr marL="285750" indent="-285750">
              <a:buFont typeface="Arial" panose="020B0604020202020204" pitchFamily="34" charset="0"/>
              <a:buChar char="•"/>
            </a:pPr>
            <a:r>
              <a:rPr lang="en-US" dirty="0">
                <a:latin typeface="Book Antiqua" panose="02040602050305030304" pitchFamily="18" charset="0"/>
              </a:rPr>
              <a:t>In SVR ,vectors are used to perform linear regression. The vectors closest to the test point, or decision boundary are the ones we refer to as support vectors. For regression, it turns out that all of the vectors are support vectors. We can evaluate our function anywhere, so any vectors could be closest to our test evaluation location.</a:t>
            </a:r>
          </a:p>
        </p:txBody>
      </p:sp>
    </p:spTree>
    <p:extLst>
      <p:ext uri="{BB962C8B-B14F-4D97-AF65-F5344CB8AC3E}">
        <p14:creationId xmlns:p14="http://schemas.microsoft.com/office/powerpoint/2010/main" val="1597253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Support Vector Regression</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pic>
        <p:nvPicPr>
          <p:cNvPr id="4" name="Picture 3">
            <a:extLst>
              <a:ext uri="{FF2B5EF4-FFF2-40B4-BE49-F238E27FC236}">
                <a16:creationId xmlns:a16="http://schemas.microsoft.com/office/drawing/2014/main" id="{C26C87D6-5C2C-4B84-9B2E-CF898ACD10E7}"/>
              </a:ext>
            </a:extLst>
          </p:cNvPr>
          <p:cNvPicPr>
            <a:picLocks noChangeAspect="1"/>
          </p:cNvPicPr>
          <p:nvPr/>
        </p:nvPicPr>
        <p:blipFill>
          <a:blip r:embed="rId2"/>
          <a:stretch>
            <a:fillRect/>
          </a:stretch>
        </p:blipFill>
        <p:spPr>
          <a:xfrm>
            <a:off x="410816" y="1122294"/>
            <a:ext cx="4343400" cy="3314700"/>
          </a:xfrm>
          <a:prstGeom prst="rect">
            <a:avLst/>
          </a:prstGeom>
        </p:spPr>
      </p:pic>
      <p:pic>
        <p:nvPicPr>
          <p:cNvPr id="5" name="Picture 4">
            <a:extLst>
              <a:ext uri="{FF2B5EF4-FFF2-40B4-BE49-F238E27FC236}">
                <a16:creationId xmlns:a16="http://schemas.microsoft.com/office/drawing/2014/main" id="{CF7BC41A-EE84-4B8C-ABA8-72B8C16ADB48}"/>
              </a:ext>
            </a:extLst>
          </p:cNvPr>
          <p:cNvPicPr>
            <a:picLocks noChangeAspect="1"/>
          </p:cNvPicPr>
          <p:nvPr/>
        </p:nvPicPr>
        <p:blipFill>
          <a:blip r:embed="rId3"/>
          <a:stretch>
            <a:fillRect/>
          </a:stretch>
        </p:blipFill>
        <p:spPr>
          <a:xfrm>
            <a:off x="4754216" y="898987"/>
            <a:ext cx="4505325" cy="3409950"/>
          </a:xfrm>
          <a:prstGeom prst="rect">
            <a:avLst/>
          </a:prstGeom>
        </p:spPr>
      </p:pic>
      <p:pic>
        <p:nvPicPr>
          <p:cNvPr id="9" name="Picture 8">
            <a:extLst>
              <a:ext uri="{FF2B5EF4-FFF2-40B4-BE49-F238E27FC236}">
                <a16:creationId xmlns:a16="http://schemas.microsoft.com/office/drawing/2014/main" id="{FED534A4-ADA5-4AFB-85BD-08474BA94388}"/>
              </a:ext>
            </a:extLst>
          </p:cNvPr>
          <p:cNvPicPr>
            <a:picLocks noChangeAspect="1"/>
          </p:cNvPicPr>
          <p:nvPr/>
        </p:nvPicPr>
        <p:blipFill>
          <a:blip r:embed="rId4"/>
          <a:stretch>
            <a:fillRect/>
          </a:stretch>
        </p:blipFill>
        <p:spPr>
          <a:xfrm>
            <a:off x="678523" y="4361854"/>
            <a:ext cx="8982312" cy="1695703"/>
          </a:xfrm>
          <a:prstGeom prst="rect">
            <a:avLst/>
          </a:prstGeom>
        </p:spPr>
      </p:pic>
      <p:sp>
        <p:nvSpPr>
          <p:cNvPr id="10" name="TextBox 9">
            <a:extLst>
              <a:ext uri="{FF2B5EF4-FFF2-40B4-BE49-F238E27FC236}">
                <a16:creationId xmlns:a16="http://schemas.microsoft.com/office/drawing/2014/main" id="{2C77CB1E-3CE3-4DE0-A777-C128BAC2BB8A}"/>
              </a:ext>
            </a:extLst>
          </p:cNvPr>
          <p:cNvSpPr txBox="1"/>
          <p:nvPr/>
        </p:nvSpPr>
        <p:spPr>
          <a:xfrm>
            <a:off x="9259540" y="4717774"/>
            <a:ext cx="3104737" cy="369332"/>
          </a:xfrm>
          <a:prstGeom prst="rect">
            <a:avLst/>
          </a:prstGeom>
          <a:noFill/>
        </p:spPr>
        <p:txBody>
          <a:bodyPr wrap="square" rtlCol="0">
            <a:spAutoFit/>
          </a:bodyPr>
          <a:lstStyle/>
          <a:p>
            <a:r>
              <a:rPr lang="en-US" dirty="0" err="1">
                <a:latin typeface="Book Antiqua" panose="02040602050305030304" pitchFamily="18" charset="0"/>
              </a:rPr>
              <a:t>rbf</a:t>
            </a:r>
            <a:r>
              <a:rPr lang="en-US" dirty="0">
                <a:latin typeface="Book Antiqua" panose="02040602050305030304" pitchFamily="18" charset="0"/>
              </a:rPr>
              <a:t> : radial basis function</a:t>
            </a:r>
          </a:p>
        </p:txBody>
      </p:sp>
    </p:spTree>
    <p:extLst>
      <p:ext uri="{BB962C8B-B14F-4D97-AF65-F5344CB8AC3E}">
        <p14:creationId xmlns:p14="http://schemas.microsoft.com/office/powerpoint/2010/main" val="350382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87044-8B34-4F4B-80BE-FDCD58A10B83}"/>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Decision Tree</a:t>
            </a:r>
          </a:p>
        </p:txBody>
      </p:sp>
      <p:sp>
        <p:nvSpPr>
          <p:cNvPr id="3" name="TextBox 2">
            <a:extLst>
              <a:ext uri="{FF2B5EF4-FFF2-40B4-BE49-F238E27FC236}">
                <a16:creationId xmlns:a16="http://schemas.microsoft.com/office/drawing/2014/main" id="{12338E20-6ABA-4555-884A-48C33BB0DB22}"/>
              </a:ext>
            </a:extLst>
          </p:cNvPr>
          <p:cNvSpPr txBox="1"/>
          <p:nvPr/>
        </p:nvSpPr>
        <p:spPr>
          <a:xfrm>
            <a:off x="410816" y="912239"/>
            <a:ext cx="8415131" cy="646331"/>
          </a:xfrm>
          <a:prstGeom prst="rect">
            <a:avLst/>
          </a:prstGeom>
          <a:noFill/>
        </p:spPr>
        <p:txBody>
          <a:bodyPr wrap="square" rtlCol="0">
            <a:spAutoFit/>
          </a:bodyPr>
          <a:lstStyle/>
          <a:p>
            <a:r>
              <a:rPr lang="en-US" dirty="0">
                <a:latin typeface="Book Antiqua" panose="02040602050305030304" pitchFamily="18" charset="0"/>
              </a:rPr>
              <a:t>CART -  Classification  &amp; Regression Tree</a:t>
            </a:r>
          </a:p>
          <a:p>
            <a:endParaRPr lang="en-US" dirty="0">
              <a:latin typeface="Book Antiqua" panose="02040602050305030304" pitchFamily="18" charset="0"/>
            </a:endParaRPr>
          </a:p>
        </p:txBody>
      </p:sp>
      <p:sp>
        <p:nvSpPr>
          <p:cNvPr id="4" name="Rectangle 3">
            <a:extLst>
              <a:ext uri="{FF2B5EF4-FFF2-40B4-BE49-F238E27FC236}">
                <a16:creationId xmlns:a16="http://schemas.microsoft.com/office/drawing/2014/main" id="{2462BBA8-B0AA-4178-A176-106D13B53B18}"/>
              </a:ext>
            </a:extLst>
          </p:cNvPr>
          <p:cNvSpPr/>
          <p:nvPr/>
        </p:nvSpPr>
        <p:spPr>
          <a:xfrm>
            <a:off x="410815" y="1369010"/>
            <a:ext cx="11555897" cy="4247317"/>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Book Antiqua" panose="02040602050305030304" pitchFamily="18" charset="0"/>
              </a:rPr>
              <a:t>Decision tree builds regression or classification models in the form of a tree structure. </a:t>
            </a:r>
          </a:p>
          <a:p>
            <a:pPr marL="285750" indent="-285750">
              <a:buFont typeface="Arial" panose="020B0604020202020204" pitchFamily="34" charset="0"/>
              <a:buChar char="•"/>
            </a:pPr>
            <a:r>
              <a:rPr lang="en-US" dirty="0">
                <a:solidFill>
                  <a:srgbClr val="000000"/>
                </a:solidFill>
                <a:latin typeface="Book Antiqua" panose="02040602050305030304" pitchFamily="18" charset="0"/>
              </a:rPr>
              <a:t>It brakes down a dataset into smaller and smaller subsets while at the same time an associated decision tree is incrementally developed. </a:t>
            </a:r>
          </a:p>
          <a:p>
            <a:pPr marL="285750" indent="-285750">
              <a:buFont typeface="Arial" panose="020B0604020202020204" pitchFamily="34" charset="0"/>
              <a:buChar char="•"/>
            </a:pPr>
            <a:r>
              <a:rPr lang="en-US" dirty="0">
                <a:solidFill>
                  <a:srgbClr val="000000"/>
                </a:solidFill>
                <a:latin typeface="Book Antiqua" panose="02040602050305030304" pitchFamily="18" charset="0"/>
              </a:rPr>
              <a:t>The final result is a tree with </a:t>
            </a:r>
            <a:r>
              <a:rPr lang="en-US" b="1" dirty="0">
                <a:solidFill>
                  <a:srgbClr val="000000"/>
                </a:solidFill>
                <a:latin typeface="Book Antiqua" panose="02040602050305030304" pitchFamily="18" charset="0"/>
              </a:rPr>
              <a:t>decision nodes</a:t>
            </a:r>
            <a:r>
              <a:rPr lang="en-US" dirty="0">
                <a:solidFill>
                  <a:srgbClr val="000000"/>
                </a:solidFill>
                <a:latin typeface="Book Antiqua" panose="02040602050305030304" pitchFamily="18" charset="0"/>
              </a:rPr>
              <a:t> and </a:t>
            </a:r>
            <a:r>
              <a:rPr lang="en-US" b="1" dirty="0">
                <a:solidFill>
                  <a:srgbClr val="000000"/>
                </a:solidFill>
                <a:latin typeface="Book Antiqua" panose="02040602050305030304" pitchFamily="18" charset="0"/>
              </a:rPr>
              <a:t>leaf nodes</a:t>
            </a:r>
            <a:r>
              <a:rPr lang="en-US" dirty="0">
                <a:solidFill>
                  <a:srgbClr val="000000"/>
                </a:solidFill>
                <a:latin typeface="Book Antiqua" panose="02040602050305030304" pitchFamily="18" charset="0"/>
              </a:rPr>
              <a:t>. </a:t>
            </a:r>
          </a:p>
          <a:p>
            <a:pPr marL="285750" indent="-285750">
              <a:buFont typeface="Arial" panose="020B0604020202020204" pitchFamily="34" charset="0"/>
              <a:buChar char="•"/>
            </a:pPr>
            <a:r>
              <a:rPr lang="en-US" dirty="0">
                <a:solidFill>
                  <a:srgbClr val="000000"/>
                </a:solidFill>
                <a:latin typeface="Book Antiqua" panose="02040602050305030304" pitchFamily="18" charset="0"/>
              </a:rPr>
              <a:t>A decision node (e.g., Outlook) has two or more branches (e.g., Sunny, Overcast and Rainy), each representing values for the attribute tested. </a:t>
            </a:r>
          </a:p>
          <a:p>
            <a:pPr marL="285750" indent="-285750">
              <a:buFont typeface="Arial" panose="020B0604020202020204" pitchFamily="34" charset="0"/>
              <a:buChar char="•"/>
            </a:pPr>
            <a:r>
              <a:rPr lang="en-US" dirty="0">
                <a:solidFill>
                  <a:srgbClr val="000000"/>
                </a:solidFill>
                <a:latin typeface="Book Antiqua" panose="02040602050305030304" pitchFamily="18" charset="0"/>
              </a:rPr>
              <a:t>Leaf node (e.g., Hours Played) represents a decision on the numerical target. </a:t>
            </a:r>
          </a:p>
          <a:p>
            <a:pPr marL="285750" indent="-285750">
              <a:buFont typeface="Arial" panose="020B0604020202020204" pitchFamily="34" charset="0"/>
              <a:buChar char="•"/>
            </a:pPr>
            <a:r>
              <a:rPr lang="en-US" dirty="0">
                <a:solidFill>
                  <a:srgbClr val="000000"/>
                </a:solidFill>
                <a:latin typeface="Book Antiqua" panose="02040602050305030304" pitchFamily="18" charset="0"/>
              </a:rPr>
              <a:t>The topmost decision node in a tree which corresponds to the best predictor called </a:t>
            </a:r>
            <a:r>
              <a:rPr lang="en-US" b="1" dirty="0">
                <a:solidFill>
                  <a:srgbClr val="000000"/>
                </a:solidFill>
                <a:latin typeface="Book Antiqua" panose="02040602050305030304" pitchFamily="18" charset="0"/>
              </a:rPr>
              <a:t>root node</a:t>
            </a:r>
            <a:r>
              <a:rPr lang="en-US" dirty="0">
                <a:solidFill>
                  <a:srgbClr val="000000"/>
                </a:solidFill>
                <a:latin typeface="Book Antiqua" panose="02040602050305030304" pitchFamily="18" charset="0"/>
              </a:rPr>
              <a:t>. </a:t>
            </a:r>
          </a:p>
          <a:p>
            <a:pPr marL="285750" indent="-285750">
              <a:buFont typeface="Arial" panose="020B0604020202020204" pitchFamily="34" charset="0"/>
              <a:buChar char="•"/>
            </a:pPr>
            <a:r>
              <a:rPr lang="en-US" dirty="0">
                <a:solidFill>
                  <a:srgbClr val="000000"/>
                </a:solidFill>
                <a:latin typeface="Book Antiqua" panose="02040602050305030304" pitchFamily="18" charset="0"/>
              </a:rPr>
              <a:t>Decision trees can handle both categorical and numerical data. </a:t>
            </a:r>
          </a:p>
          <a:p>
            <a:pPr marL="285750" indent="-285750">
              <a:buFont typeface="Arial" panose="020B0604020202020204" pitchFamily="34" charset="0"/>
              <a:buChar char="•"/>
            </a:pPr>
            <a:r>
              <a:rPr lang="en-US" dirty="0">
                <a:latin typeface="Book Antiqua" panose="02040602050305030304" pitchFamily="18" charset="0"/>
              </a:rPr>
              <a:t>A decision tree is built top-down from a root node and involves partitioning the data into subsets that contain instances with similar values (homogenous)</a:t>
            </a:r>
          </a:p>
          <a:p>
            <a:pPr marL="285750" indent="-285750">
              <a:buFont typeface="Arial" panose="020B0604020202020204" pitchFamily="34" charset="0"/>
              <a:buChar char="•"/>
            </a:pPr>
            <a:r>
              <a:rPr lang="en-US" dirty="0">
                <a:latin typeface="Book Antiqua" panose="02040602050305030304" pitchFamily="18" charset="0"/>
              </a:rPr>
              <a:t>Ref : </a:t>
            </a:r>
            <a:r>
              <a:rPr lang="en-US" dirty="0">
                <a:latin typeface="Book Antiqua" panose="02040602050305030304" pitchFamily="18" charset="0"/>
                <a:hlinkClick r:id="rId2"/>
              </a:rPr>
              <a:t>http://www.saedsayad.com/decision_tree_reg.htm</a:t>
            </a:r>
            <a:endParaRPr lang="en-US" dirty="0">
              <a:latin typeface="Book Antiqua" panose="02040602050305030304" pitchFamily="18" charset="0"/>
            </a:endParaRPr>
          </a:p>
          <a:p>
            <a:pPr marL="285750" indent="-285750">
              <a:buFont typeface="Arial" panose="020B0604020202020204" pitchFamily="34" charset="0"/>
              <a:buChar char="•"/>
            </a:pPr>
            <a:r>
              <a:rPr lang="en-US" dirty="0">
                <a:latin typeface="Book Antiqua" panose="02040602050305030304" pitchFamily="18" charset="0"/>
              </a:rPr>
              <a:t>Decision Tree algorithm can find the optimum splits</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p:txBody>
      </p:sp>
    </p:spTree>
    <p:extLst>
      <p:ext uri="{BB962C8B-B14F-4D97-AF65-F5344CB8AC3E}">
        <p14:creationId xmlns:p14="http://schemas.microsoft.com/office/powerpoint/2010/main" val="397269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87044-8B34-4F4B-80BE-FDCD58A10B83}"/>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Decision Tree</a:t>
            </a:r>
          </a:p>
        </p:txBody>
      </p:sp>
      <p:pic>
        <p:nvPicPr>
          <p:cNvPr id="5" name="Picture 4">
            <a:extLst>
              <a:ext uri="{FF2B5EF4-FFF2-40B4-BE49-F238E27FC236}">
                <a16:creationId xmlns:a16="http://schemas.microsoft.com/office/drawing/2014/main" id="{BA3F0D04-7F50-4237-AAEC-20EEA7077B27}"/>
              </a:ext>
            </a:extLst>
          </p:cNvPr>
          <p:cNvPicPr>
            <a:picLocks noChangeAspect="1"/>
          </p:cNvPicPr>
          <p:nvPr/>
        </p:nvPicPr>
        <p:blipFill>
          <a:blip r:embed="rId2"/>
          <a:stretch>
            <a:fillRect/>
          </a:stretch>
        </p:blipFill>
        <p:spPr>
          <a:xfrm>
            <a:off x="288234" y="1086056"/>
            <a:ext cx="11762006" cy="4082292"/>
          </a:xfrm>
          <a:prstGeom prst="rect">
            <a:avLst/>
          </a:prstGeom>
        </p:spPr>
      </p:pic>
      <p:cxnSp>
        <p:nvCxnSpPr>
          <p:cNvPr id="7" name="Straight Arrow Connector 6">
            <a:extLst>
              <a:ext uri="{FF2B5EF4-FFF2-40B4-BE49-F238E27FC236}">
                <a16:creationId xmlns:a16="http://schemas.microsoft.com/office/drawing/2014/main" id="{53248C6D-ED2C-40A9-95C6-B2C5A32663A1}"/>
              </a:ext>
            </a:extLst>
          </p:cNvPr>
          <p:cNvCxnSpPr/>
          <p:nvPr/>
        </p:nvCxnSpPr>
        <p:spPr>
          <a:xfrm>
            <a:off x="6440557" y="1431235"/>
            <a:ext cx="2557669" cy="84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D45E58F-8ED7-4C9D-94B7-BC27D6FC1FBC}"/>
              </a:ext>
            </a:extLst>
          </p:cNvPr>
          <p:cNvSpPr txBox="1"/>
          <p:nvPr/>
        </p:nvSpPr>
        <p:spPr>
          <a:xfrm>
            <a:off x="6188766" y="898987"/>
            <a:ext cx="1643270" cy="369332"/>
          </a:xfrm>
          <a:prstGeom prst="rect">
            <a:avLst/>
          </a:prstGeom>
          <a:noFill/>
        </p:spPr>
        <p:txBody>
          <a:bodyPr wrap="square" rtlCol="0">
            <a:spAutoFit/>
          </a:bodyPr>
          <a:lstStyle/>
          <a:p>
            <a:r>
              <a:rPr lang="en-US" dirty="0"/>
              <a:t>Decision Node</a:t>
            </a:r>
          </a:p>
        </p:txBody>
      </p:sp>
      <p:cxnSp>
        <p:nvCxnSpPr>
          <p:cNvPr id="10" name="Straight Arrow Connector 9">
            <a:extLst>
              <a:ext uri="{FF2B5EF4-FFF2-40B4-BE49-F238E27FC236}">
                <a16:creationId xmlns:a16="http://schemas.microsoft.com/office/drawing/2014/main" id="{CB3FA148-9B56-4EC5-9979-370BC066629C}"/>
              </a:ext>
            </a:extLst>
          </p:cNvPr>
          <p:cNvCxnSpPr/>
          <p:nvPr/>
        </p:nvCxnSpPr>
        <p:spPr>
          <a:xfrm flipV="1">
            <a:off x="8587409" y="3429000"/>
            <a:ext cx="225287" cy="233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570C0B-012B-4299-88ED-17A388583D54}"/>
              </a:ext>
            </a:extLst>
          </p:cNvPr>
          <p:cNvCxnSpPr/>
          <p:nvPr/>
        </p:nvCxnSpPr>
        <p:spPr>
          <a:xfrm flipV="1">
            <a:off x="8587409" y="4691270"/>
            <a:ext cx="715617" cy="107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EF9C85E-F4FE-4B2F-828B-66BD96794888}"/>
              </a:ext>
            </a:extLst>
          </p:cNvPr>
          <p:cNvCxnSpPr/>
          <p:nvPr/>
        </p:nvCxnSpPr>
        <p:spPr>
          <a:xfrm flipH="1" flipV="1">
            <a:off x="8110330" y="4757530"/>
            <a:ext cx="477079" cy="100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A28FFF-5233-451C-9B73-9E7E26A83812}"/>
              </a:ext>
            </a:extLst>
          </p:cNvPr>
          <p:cNvSpPr txBox="1"/>
          <p:nvPr/>
        </p:nvSpPr>
        <p:spPr>
          <a:xfrm>
            <a:off x="8083826" y="5781163"/>
            <a:ext cx="1457739" cy="369332"/>
          </a:xfrm>
          <a:prstGeom prst="rect">
            <a:avLst/>
          </a:prstGeom>
          <a:noFill/>
        </p:spPr>
        <p:txBody>
          <a:bodyPr wrap="square" rtlCol="0">
            <a:spAutoFit/>
          </a:bodyPr>
          <a:lstStyle/>
          <a:p>
            <a:r>
              <a:rPr lang="en-US" dirty="0"/>
              <a:t>Leaf Node</a:t>
            </a:r>
          </a:p>
        </p:txBody>
      </p:sp>
    </p:spTree>
    <p:extLst>
      <p:ext uri="{BB962C8B-B14F-4D97-AF65-F5344CB8AC3E}">
        <p14:creationId xmlns:p14="http://schemas.microsoft.com/office/powerpoint/2010/main" val="31584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BB2B56-8AF2-4671-B6F5-941A3CC714CF}"/>
              </a:ext>
            </a:extLst>
          </p:cNvPr>
          <p:cNvSpPr>
            <a:spLocks noGrp="1"/>
          </p:cNvSpPr>
          <p:nvPr>
            <p:ph type="title"/>
          </p:nvPr>
        </p:nvSpPr>
        <p:spPr>
          <a:xfrm>
            <a:off x="838200" y="365126"/>
            <a:ext cx="10515600" cy="602284"/>
          </a:xfrm>
        </p:spPr>
        <p:txBody>
          <a:bodyPr>
            <a:normAutofit/>
          </a:bodyPr>
          <a:lstStyle/>
          <a:p>
            <a:r>
              <a:rPr lang="en-US" sz="2400" b="1" dirty="0">
                <a:solidFill>
                  <a:schemeClr val="accent1">
                    <a:lumMod val="75000"/>
                  </a:schemeClr>
                </a:solidFill>
                <a:latin typeface="Book Antiqua" panose="02040602050305030304" pitchFamily="18" charset="0"/>
                <a:ea typeface="+mn-ea"/>
                <a:cs typeface="+mn-cs"/>
              </a:rPr>
              <a:t>Data Science Process</a:t>
            </a:r>
          </a:p>
        </p:txBody>
      </p:sp>
      <p:pic>
        <p:nvPicPr>
          <p:cNvPr id="6" name="Picture 5">
            <a:extLst>
              <a:ext uri="{FF2B5EF4-FFF2-40B4-BE49-F238E27FC236}">
                <a16:creationId xmlns:a16="http://schemas.microsoft.com/office/drawing/2014/main" id="{E4E8D397-C5D7-4F0E-B307-E51CE7563D9E}"/>
              </a:ext>
            </a:extLst>
          </p:cNvPr>
          <p:cNvPicPr>
            <a:picLocks noChangeAspect="1"/>
          </p:cNvPicPr>
          <p:nvPr/>
        </p:nvPicPr>
        <p:blipFill>
          <a:blip r:embed="rId2"/>
          <a:stretch>
            <a:fillRect/>
          </a:stretch>
        </p:blipFill>
        <p:spPr>
          <a:xfrm>
            <a:off x="970720" y="967410"/>
            <a:ext cx="9710531" cy="5502216"/>
          </a:xfrm>
          <a:prstGeom prst="rect">
            <a:avLst/>
          </a:prstGeom>
        </p:spPr>
      </p:pic>
    </p:spTree>
    <p:extLst>
      <p:ext uri="{BB962C8B-B14F-4D97-AF65-F5344CB8AC3E}">
        <p14:creationId xmlns:p14="http://schemas.microsoft.com/office/powerpoint/2010/main" val="962755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BDFEE7-2FAB-44E3-99D4-E00211B527CA}"/>
              </a:ext>
            </a:extLst>
          </p:cNvPr>
          <p:cNvPicPr>
            <a:picLocks noChangeAspect="1"/>
          </p:cNvPicPr>
          <p:nvPr/>
        </p:nvPicPr>
        <p:blipFill>
          <a:blip r:embed="rId2"/>
          <a:stretch>
            <a:fillRect/>
          </a:stretch>
        </p:blipFill>
        <p:spPr>
          <a:xfrm>
            <a:off x="185529" y="1013085"/>
            <a:ext cx="9229725" cy="4648200"/>
          </a:xfrm>
          <a:prstGeom prst="rect">
            <a:avLst/>
          </a:prstGeom>
        </p:spPr>
      </p:pic>
      <p:sp>
        <p:nvSpPr>
          <p:cNvPr id="3" name="TextBox 2">
            <a:extLst>
              <a:ext uri="{FF2B5EF4-FFF2-40B4-BE49-F238E27FC236}">
                <a16:creationId xmlns:a16="http://schemas.microsoft.com/office/drawing/2014/main" id="{AA76687D-9D47-49E1-A4C7-463B01DD2AC6}"/>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Decision Tree</a:t>
            </a:r>
          </a:p>
        </p:txBody>
      </p:sp>
      <p:sp>
        <p:nvSpPr>
          <p:cNvPr id="4" name="TextBox 3">
            <a:extLst>
              <a:ext uri="{FF2B5EF4-FFF2-40B4-BE49-F238E27FC236}">
                <a16:creationId xmlns:a16="http://schemas.microsoft.com/office/drawing/2014/main" id="{0AF65538-C6D6-49B8-8EC2-4A9B4F107020}"/>
              </a:ext>
            </a:extLst>
          </p:cNvPr>
          <p:cNvSpPr txBox="1"/>
          <p:nvPr/>
        </p:nvSpPr>
        <p:spPr>
          <a:xfrm>
            <a:off x="1881392" y="5992940"/>
            <a:ext cx="2663687" cy="646331"/>
          </a:xfrm>
          <a:prstGeom prst="rect">
            <a:avLst/>
          </a:prstGeom>
          <a:noFill/>
        </p:spPr>
        <p:txBody>
          <a:bodyPr wrap="square" rtlCol="0">
            <a:spAutoFit/>
          </a:bodyPr>
          <a:lstStyle/>
          <a:p>
            <a:r>
              <a:rPr lang="en-US" dirty="0">
                <a:solidFill>
                  <a:srgbClr val="00B050"/>
                </a:solidFill>
              </a:rPr>
              <a:t>Y is the average of the split section</a:t>
            </a:r>
          </a:p>
        </p:txBody>
      </p:sp>
      <p:pic>
        <p:nvPicPr>
          <p:cNvPr id="5" name="Picture 4">
            <a:extLst>
              <a:ext uri="{FF2B5EF4-FFF2-40B4-BE49-F238E27FC236}">
                <a16:creationId xmlns:a16="http://schemas.microsoft.com/office/drawing/2014/main" id="{109F0DBD-FEA6-4F67-BD3F-89B89293060B}"/>
              </a:ext>
            </a:extLst>
          </p:cNvPr>
          <p:cNvPicPr>
            <a:picLocks noChangeAspect="1"/>
          </p:cNvPicPr>
          <p:nvPr/>
        </p:nvPicPr>
        <p:blipFill>
          <a:blip r:embed="rId3"/>
          <a:stretch>
            <a:fillRect/>
          </a:stretch>
        </p:blipFill>
        <p:spPr>
          <a:xfrm>
            <a:off x="7752522" y="2793532"/>
            <a:ext cx="4081669" cy="2403927"/>
          </a:xfrm>
          <a:prstGeom prst="rect">
            <a:avLst/>
          </a:prstGeom>
        </p:spPr>
      </p:pic>
    </p:spTree>
    <p:extLst>
      <p:ext uri="{BB962C8B-B14F-4D97-AF65-F5344CB8AC3E}">
        <p14:creationId xmlns:p14="http://schemas.microsoft.com/office/powerpoint/2010/main" val="1883467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F5465-E995-4EB4-8877-B1FAC8977EFE}"/>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Decision Tree – Advantage</a:t>
            </a:r>
          </a:p>
        </p:txBody>
      </p:sp>
      <p:sp>
        <p:nvSpPr>
          <p:cNvPr id="3" name="TextBox 2">
            <a:extLst>
              <a:ext uri="{FF2B5EF4-FFF2-40B4-BE49-F238E27FC236}">
                <a16:creationId xmlns:a16="http://schemas.microsoft.com/office/drawing/2014/main" id="{54370068-FC30-42F8-BB1F-043D55A7057F}"/>
              </a:ext>
            </a:extLst>
          </p:cNvPr>
          <p:cNvSpPr txBox="1"/>
          <p:nvPr/>
        </p:nvSpPr>
        <p:spPr>
          <a:xfrm>
            <a:off x="530087" y="1086678"/>
            <a:ext cx="11052312" cy="1938992"/>
          </a:xfrm>
          <a:prstGeom prst="rect">
            <a:avLst/>
          </a:prstGeom>
          <a:noFill/>
        </p:spPr>
        <p:txBody>
          <a:bodyPr wrap="square" rtlCol="0">
            <a:spAutoFit/>
          </a:bodyPr>
          <a:lstStyle/>
          <a:p>
            <a:pPr algn="just"/>
            <a:r>
              <a:rPr lang="en-US" dirty="0">
                <a:latin typeface="Book Antiqua" panose="02040602050305030304" pitchFamily="18" charset="0"/>
              </a:rPr>
              <a:t>1: Decision trees implicitly perform variable screening or feature selection</a:t>
            </a:r>
          </a:p>
          <a:p>
            <a:pPr algn="just"/>
            <a:endParaRPr lang="en-US" sz="1600" dirty="0">
              <a:latin typeface="Book Antiqua" panose="02040602050305030304" pitchFamily="18" charset="0"/>
            </a:endParaRPr>
          </a:p>
          <a:p>
            <a:pPr algn="just"/>
            <a:r>
              <a:rPr lang="en-US" dirty="0">
                <a:latin typeface="Book Antiqua" panose="02040602050305030304" pitchFamily="18" charset="0"/>
              </a:rPr>
              <a:t>2: Decision trees require relatively little effort from users for data preparation</a:t>
            </a:r>
          </a:p>
          <a:p>
            <a:pPr algn="just"/>
            <a:endParaRPr lang="en-US" sz="1600" dirty="0">
              <a:latin typeface="Book Antiqua" panose="02040602050305030304" pitchFamily="18" charset="0"/>
            </a:endParaRPr>
          </a:p>
          <a:p>
            <a:pPr algn="just"/>
            <a:r>
              <a:rPr lang="en-US" dirty="0">
                <a:latin typeface="Book Antiqua" panose="02040602050305030304" pitchFamily="18" charset="0"/>
              </a:rPr>
              <a:t>3: Nonlinear relationships between parameters do not affect tree performance</a:t>
            </a:r>
          </a:p>
          <a:p>
            <a:pPr algn="just"/>
            <a:endParaRPr lang="en-US" sz="1600" dirty="0">
              <a:latin typeface="Book Antiqua" panose="02040602050305030304" pitchFamily="18" charset="0"/>
            </a:endParaRPr>
          </a:p>
          <a:p>
            <a:pPr algn="just"/>
            <a:r>
              <a:rPr lang="en-US" dirty="0">
                <a:latin typeface="Book Antiqua" panose="02040602050305030304" pitchFamily="18" charset="0"/>
              </a:rPr>
              <a:t>4: The best feature of using trees for analytics - easy to interpret and explain to executives!</a:t>
            </a:r>
            <a:endParaRPr lang="en-US" sz="1600" dirty="0">
              <a:latin typeface="Book Antiqua" panose="02040602050305030304" pitchFamily="18" charset="0"/>
            </a:endParaRPr>
          </a:p>
        </p:txBody>
      </p:sp>
    </p:spTree>
    <p:extLst>
      <p:ext uri="{BB962C8B-B14F-4D97-AF65-F5344CB8AC3E}">
        <p14:creationId xmlns:p14="http://schemas.microsoft.com/office/powerpoint/2010/main" val="3629263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F5465-E995-4EB4-8877-B1FAC8977EFE}"/>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Decision Tree – Advantage &amp; Disadvantage</a:t>
            </a:r>
          </a:p>
        </p:txBody>
      </p:sp>
      <p:sp>
        <p:nvSpPr>
          <p:cNvPr id="3" name="TextBox 2">
            <a:extLst>
              <a:ext uri="{FF2B5EF4-FFF2-40B4-BE49-F238E27FC236}">
                <a16:creationId xmlns:a16="http://schemas.microsoft.com/office/drawing/2014/main" id="{54370068-FC30-42F8-BB1F-043D55A7057F}"/>
              </a:ext>
            </a:extLst>
          </p:cNvPr>
          <p:cNvSpPr txBox="1"/>
          <p:nvPr/>
        </p:nvSpPr>
        <p:spPr>
          <a:xfrm>
            <a:off x="530087" y="1086678"/>
            <a:ext cx="11052312" cy="3785652"/>
          </a:xfrm>
          <a:prstGeom prst="rect">
            <a:avLst/>
          </a:prstGeom>
          <a:noFill/>
        </p:spPr>
        <p:txBody>
          <a:bodyPr wrap="square" rtlCol="0">
            <a:spAutoFit/>
          </a:bodyPr>
          <a:lstStyle/>
          <a:p>
            <a:pPr algn="just"/>
            <a:r>
              <a:rPr lang="en-US" sz="1600" b="1" dirty="0">
                <a:latin typeface="Book Antiqua" panose="02040602050305030304" pitchFamily="18" charset="0"/>
              </a:rPr>
              <a:t>1. Overfitting -  </a:t>
            </a:r>
            <a:r>
              <a:rPr lang="en-US" sz="1600" dirty="0">
                <a:latin typeface="Book Antiqua" panose="02040602050305030304" pitchFamily="18" charset="0"/>
              </a:rPr>
              <a:t>Prone to Overfitting</a:t>
            </a:r>
          </a:p>
          <a:p>
            <a:pPr algn="just"/>
            <a:endParaRPr lang="en-US" sz="1600" dirty="0">
              <a:latin typeface="Book Antiqua" panose="02040602050305030304" pitchFamily="18" charset="0"/>
            </a:endParaRPr>
          </a:p>
          <a:p>
            <a:pPr algn="just"/>
            <a:r>
              <a:rPr lang="en-US" sz="1600" b="1" dirty="0">
                <a:latin typeface="Book Antiqua" panose="02040602050305030304" pitchFamily="18" charset="0"/>
              </a:rPr>
              <a:t>2.  Tree structure prone to sampling –</a:t>
            </a:r>
            <a:r>
              <a:rPr lang="en-US" sz="1600" dirty="0">
                <a:latin typeface="Book Antiqua" panose="02040602050305030304" pitchFamily="18" charset="0"/>
              </a:rPr>
              <a:t> While Decision Trees are generally robust to outliers, due to their tendency to overfit, they are prone to sampling errors. If sampled training data is somewhat different than evaluation or scoring data, then Decision Trees tend not to produce great results.</a:t>
            </a:r>
          </a:p>
          <a:p>
            <a:pPr algn="just"/>
            <a:endParaRPr lang="en-US" sz="1600" dirty="0">
              <a:latin typeface="Book Antiqua" panose="02040602050305030304" pitchFamily="18" charset="0"/>
            </a:endParaRPr>
          </a:p>
          <a:p>
            <a:pPr algn="just"/>
            <a:r>
              <a:rPr lang="en-US" sz="1600" b="1" dirty="0">
                <a:latin typeface="Book Antiqua" panose="02040602050305030304" pitchFamily="18" charset="0"/>
              </a:rPr>
              <a:t>3.  Tree splitting is locally greedy –</a:t>
            </a:r>
            <a:r>
              <a:rPr lang="en-US" sz="1600" dirty="0">
                <a:latin typeface="Book Antiqua" panose="02040602050305030304" pitchFamily="18" charset="0"/>
              </a:rPr>
              <a:t> At each level, tree looks for binary split such that impurity of tree is reduced by maximum amount. This is a greedy algorithm and achieves local optima. It may be possible, for example, to achieve less than maximum drop in impurity at current level, so as to achieve lowest possible impurity of final tree, but tree splitting algorithm cannot see far beyond the current level. This means that Decision Tree built is typically locally optimal and not globally optimal or best.</a:t>
            </a:r>
          </a:p>
          <a:p>
            <a:pPr algn="just"/>
            <a:endParaRPr lang="en-US" sz="1600" dirty="0">
              <a:latin typeface="Book Antiqua" panose="02040602050305030304" pitchFamily="18" charset="0"/>
            </a:endParaRPr>
          </a:p>
          <a:p>
            <a:pPr algn="just"/>
            <a:r>
              <a:rPr lang="en-US" sz="1600" b="1" dirty="0">
                <a:latin typeface="Book Antiqua" panose="02040602050305030304" pitchFamily="18" charset="0"/>
              </a:rPr>
              <a:t>4.  Optimal decision tree is NP-complete problem –</a:t>
            </a:r>
            <a:r>
              <a:rPr lang="en-US" sz="1600" dirty="0">
                <a:latin typeface="Book Antiqua" panose="02040602050305030304" pitchFamily="18" charset="0"/>
              </a:rPr>
              <a:t> Because of number of feature variables, potential number of split points, and large depth of tree, total number of trees from same input dataset is unimaginably humongous. Thus, not only tree splitting is not global, computation of globally optimal tree is also practically impossible.</a:t>
            </a:r>
          </a:p>
        </p:txBody>
      </p:sp>
    </p:spTree>
    <p:extLst>
      <p:ext uri="{BB962C8B-B14F-4D97-AF65-F5344CB8AC3E}">
        <p14:creationId xmlns:p14="http://schemas.microsoft.com/office/powerpoint/2010/main" val="3550672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F5465-E995-4EB4-8877-B1FAC8977EFE}"/>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Random Forest</a:t>
            </a:r>
          </a:p>
        </p:txBody>
      </p:sp>
      <p:sp>
        <p:nvSpPr>
          <p:cNvPr id="3" name="TextBox 2">
            <a:extLst>
              <a:ext uri="{FF2B5EF4-FFF2-40B4-BE49-F238E27FC236}">
                <a16:creationId xmlns:a16="http://schemas.microsoft.com/office/drawing/2014/main" id="{54370068-FC30-42F8-BB1F-043D55A7057F}"/>
              </a:ext>
            </a:extLst>
          </p:cNvPr>
          <p:cNvSpPr txBox="1"/>
          <p:nvPr/>
        </p:nvSpPr>
        <p:spPr>
          <a:xfrm>
            <a:off x="530087" y="1086678"/>
            <a:ext cx="11052312" cy="2400657"/>
          </a:xfrm>
          <a:prstGeom prst="rect">
            <a:avLst/>
          </a:prstGeom>
          <a:noFill/>
        </p:spPr>
        <p:txBody>
          <a:bodyPr wrap="square" rtlCol="0">
            <a:spAutoFit/>
          </a:bodyPr>
          <a:lstStyle/>
          <a:p>
            <a:pPr algn="just"/>
            <a:r>
              <a:rPr lang="en-US" dirty="0"/>
              <a:t>A random forest is a meta estimator that fits a number of decision tree classifiers on various sub-samples of the dataset and use averaging to improve the predictive accuracy and control over-fitting. The sub-sample size is always the same as the original input sample size but the samples are drawn with replacement if bootstrap=True (default).</a:t>
            </a:r>
          </a:p>
          <a:p>
            <a:pPr algn="just"/>
            <a:endParaRPr lang="en-US" sz="1600" dirty="0">
              <a:latin typeface="Book Antiqua" panose="02040602050305030304" pitchFamily="18" charset="0"/>
            </a:endParaRPr>
          </a:p>
          <a:p>
            <a:pPr marL="342900" indent="-342900" algn="just">
              <a:buAutoNum type="arabicPeriod"/>
            </a:pPr>
            <a:r>
              <a:rPr lang="en-US" sz="1600" dirty="0">
                <a:latin typeface="Book Antiqua" panose="02040602050305030304" pitchFamily="18" charset="0"/>
              </a:rPr>
              <a:t>Pick random K data points from the training set</a:t>
            </a:r>
          </a:p>
          <a:p>
            <a:pPr marL="342900" indent="-342900" algn="just">
              <a:buAutoNum type="arabicPeriod"/>
            </a:pPr>
            <a:r>
              <a:rPr lang="en-US" sz="1600" dirty="0">
                <a:latin typeface="Book Antiqua" panose="02040602050305030304" pitchFamily="18" charset="0"/>
              </a:rPr>
              <a:t>Build Decision tree associated to these K points</a:t>
            </a:r>
          </a:p>
          <a:p>
            <a:pPr marL="342900" indent="-342900" algn="just">
              <a:buAutoNum type="arabicPeriod"/>
            </a:pPr>
            <a:r>
              <a:rPr lang="en-US" sz="1600" dirty="0">
                <a:latin typeface="Book Antiqua" panose="02040602050305030304" pitchFamily="18" charset="0"/>
              </a:rPr>
              <a:t>Choose the N trees you want to build and repeat Step 1 &amp; 2</a:t>
            </a:r>
          </a:p>
          <a:p>
            <a:pPr marL="342900" indent="-342900" algn="just">
              <a:buAutoNum type="arabicPeriod"/>
            </a:pPr>
            <a:r>
              <a:rPr lang="en-US" sz="1600" dirty="0">
                <a:latin typeface="Book Antiqua" panose="02040602050305030304" pitchFamily="18" charset="0"/>
              </a:rPr>
              <a:t>For a new data point , make each one of your N trees predict the value of Y for the data point in question and assign new data point the average across all of the predicted Y values</a:t>
            </a:r>
          </a:p>
        </p:txBody>
      </p:sp>
    </p:spTree>
    <p:extLst>
      <p:ext uri="{BB962C8B-B14F-4D97-AF65-F5344CB8AC3E}">
        <p14:creationId xmlns:p14="http://schemas.microsoft.com/office/powerpoint/2010/main" val="3106337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25EF25-2F6B-4757-9F90-49550C285DCD}"/>
              </a:ext>
            </a:extLst>
          </p:cNvPr>
          <p:cNvPicPr>
            <a:picLocks noChangeAspect="1"/>
          </p:cNvPicPr>
          <p:nvPr/>
        </p:nvPicPr>
        <p:blipFill>
          <a:blip r:embed="rId2"/>
          <a:stretch>
            <a:fillRect/>
          </a:stretch>
        </p:blipFill>
        <p:spPr>
          <a:xfrm>
            <a:off x="768626" y="995362"/>
            <a:ext cx="9744075" cy="4867275"/>
          </a:xfrm>
          <a:prstGeom prst="rect">
            <a:avLst/>
          </a:prstGeom>
        </p:spPr>
      </p:pic>
      <p:sp>
        <p:nvSpPr>
          <p:cNvPr id="3" name="TextBox 2">
            <a:extLst>
              <a:ext uri="{FF2B5EF4-FFF2-40B4-BE49-F238E27FC236}">
                <a16:creationId xmlns:a16="http://schemas.microsoft.com/office/drawing/2014/main" id="{5864F5A1-EE59-4E08-9073-52E31118DC5D}"/>
              </a:ext>
            </a:extLst>
          </p:cNvPr>
          <p:cNvSpPr txBox="1"/>
          <p:nvPr/>
        </p:nvSpPr>
        <p:spPr>
          <a:xfrm>
            <a:off x="583095" y="321663"/>
            <a:ext cx="9607827"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Regression</a:t>
            </a:r>
            <a:r>
              <a:rPr lang="en-US" dirty="0">
                <a:latin typeface="Book Antiqua" panose="02040602050305030304" pitchFamily="18" charset="0"/>
              </a:rPr>
              <a:t> – </a:t>
            </a:r>
            <a:r>
              <a:rPr lang="en-US" sz="2400" b="1" dirty="0">
                <a:solidFill>
                  <a:schemeClr val="accent1">
                    <a:lumMod val="75000"/>
                  </a:schemeClr>
                </a:solidFill>
                <a:latin typeface="Book Antiqua" panose="02040602050305030304" pitchFamily="18" charset="0"/>
              </a:rPr>
              <a:t>Pros</a:t>
            </a:r>
            <a:r>
              <a:rPr lang="en-US" dirty="0">
                <a:latin typeface="Book Antiqua" panose="02040602050305030304" pitchFamily="18" charset="0"/>
              </a:rPr>
              <a:t> </a:t>
            </a:r>
            <a:r>
              <a:rPr lang="en-US" sz="2400" b="1" dirty="0">
                <a:solidFill>
                  <a:schemeClr val="accent1">
                    <a:lumMod val="75000"/>
                  </a:schemeClr>
                </a:solidFill>
                <a:latin typeface="Book Antiqua" panose="02040602050305030304" pitchFamily="18" charset="0"/>
              </a:rPr>
              <a:t>&amp;</a:t>
            </a:r>
            <a:r>
              <a:rPr lang="en-US" dirty="0">
                <a:latin typeface="Book Antiqua" panose="02040602050305030304" pitchFamily="18" charset="0"/>
              </a:rPr>
              <a:t> </a:t>
            </a:r>
            <a:r>
              <a:rPr lang="en-US" sz="2400" b="1" dirty="0">
                <a:solidFill>
                  <a:schemeClr val="accent1">
                    <a:lumMod val="75000"/>
                  </a:schemeClr>
                </a:solidFill>
                <a:latin typeface="Book Antiqua" panose="02040602050305030304" pitchFamily="18" charset="0"/>
              </a:rPr>
              <a:t>Cons</a:t>
            </a:r>
          </a:p>
        </p:txBody>
      </p:sp>
    </p:spTree>
    <p:extLst>
      <p:ext uri="{BB962C8B-B14F-4D97-AF65-F5344CB8AC3E}">
        <p14:creationId xmlns:p14="http://schemas.microsoft.com/office/powerpoint/2010/main" val="3875083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4F5A1-EE59-4E08-9073-52E31118DC5D}"/>
              </a:ext>
            </a:extLst>
          </p:cNvPr>
          <p:cNvSpPr txBox="1"/>
          <p:nvPr/>
        </p:nvSpPr>
        <p:spPr>
          <a:xfrm>
            <a:off x="583095" y="321663"/>
            <a:ext cx="9607827"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Regularization</a:t>
            </a:r>
          </a:p>
        </p:txBody>
      </p:sp>
      <p:sp>
        <p:nvSpPr>
          <p:cNvPr id="4" name="TextBox 3">
            <a:extLst>
              <a:ext uri="{FF2B5EF4-FFF2-40B4-BE49-F238E27FC236}">
                <a16:creationId xmlns:a16="http://schemas.microsoft.com/office/drawing/2014/main" id="{2F55B841-A645-4C5E-885D-FB47E668734A}"/>
              </a:ext>
            </a:extLst>
          </p:cNvPr>
          <p:cNvSpPr txBox="1"/>
          <p:nvPr/>
        </p:nvSpPr>
        <p:spPr>
          <a:xfrm>
            <a:off x="702365" y="954157"/>
            <a:ext cx="10614992" cy="1754326"/>
          </a:xfrm>
          <a:prstGeom prst="rect">
            <a:avLst/>
          </a:prstGeom>
          <a:noFill/>
        </p:spPr>
        <p:txBody>
          <a:bodyPr wrap="square" rtlCol="0">
            <a:spAutoFit/>
          </a:bodyPr>
          <a:lstStyle/>
          <a:p>
            <a:r>
              <a:rPr lang="en-US" dirty="0">
                <a:latin typeface="Book Antiqua" panose="02040602050305030304" pitchFamily="18" charset="0"/>
              </a:rPr>
              <a:t>Regularization in Machine Learning is an important concept and it solves the overfitting problem. It is very important to understand regularization to train a good model</a:t>
            </a:r>
          </a:p>
          <a:p>
            <a:endParaRPr lang="en-US" dirty="0">
              <a:latin typeface="Book Antiqua" panose="02040602050305030304" pitchFamily="18" charset="0"/>
            </a:endParaRPr>
          </a:p>
          <a:p>
            <a:pPr marL="285750" indent="-285750">
              <a:buFont typeface="Arial" panose="020B0604020202020204" pitchFamily="34" charset="0"/>
              <a:buChar char="•"/>
            </a:pPr>
            <a:r>
              <a:rPr lang="en-US" dirty="0">
                <a:latin typeface="Book Antiqua" panose="02040602050305030304" pitchFamily="18" charset="0"/>
              </a:rPr>
              <a:t>Ridge Regression</a:t>
            </a:r>
          </a:p>
          <a:p>
            <a:pPr marL="285750" indent="-285750">
              <a:buFont typeface="Arial" panose="020B0604020202020204" pitchFamily="34" charset="0"/>
              <a:buChar char="•"/>
            </a:pPr>
            <a:r>
              <a:rPr lang="en-US" dirty="0">
                <a:latin typeface="Book Antiqua" panose="02040602050305030304" pitchFamily="18" charset="0"/>
              </a:rPr>
              <a:t>Lasso</a:t>
            </a:r>
          </a:p>
          <a:p>
            <a:pPr marL="285750" indent="-285750">
              <a:buFont typeface="Arial" panose="020B0604020202020204" pitchFamily="34" charset="0"/>
              <a:buChar char="•"/>
            </a:pPr>
            <a:r>
              <a:rPr lang="en-US" dirty="0">
                <a:latin typeface="Book Antiqua" panose="02040602050305030304" pitchFamily="18" charset="0"/>
              </a:rPr>
              <a:t>Elastic Net</a:t>
            </a:r>
          </a:p>
        </p:txBody>
      </p:sp>
    </p:spTree>
    <p:extLst>
      <p:ext uri="{BB962C8B-B14F-4D97-AF65-F5344CB8AC3E}">
        <p14:creationId xmlns:p14="http://schemas.microsoft.com/office/powerpoint/2010/main" val="1691719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F5465-E995-4EB4-8877-B1FAC8977EFE}"/>
              </a:ext>
            </a:extLst>
          </p:cNvPr>
          <p:cNvSpPr txBox="1"/>
          <p:nvPr/>
        </p:nvSpPr>
        <p:spPr>
          <a:xfrm>
            <a:off x="3074504" y="2716696"/>
            <a:ext cx="6294784" cy="1015663"/>
          </a:xfrm>
          <a:prstGeom prst="rect">
            <a:avLst/>
          </a:prstGeom>
          <a:noFill/>
        </p:spPr>
        <p:txBody>
          <a:bodyPr wrap="square" rtlCol="0">
            <a:spAutoFit/>
          </a:bodyPr>
          <a:lstStyle/>
          <a:p>
            <a:r>
              <a:rPr lang="en-US" sz="6000" b="1" dirty="0">
                <a:solidFill>
                  <a:schemeClr val="accent1">
                    <a:lumMod val="75000"/>
                  </a:schemeClr>
                </a:solidFill>
                <a:latin typeface="Book Antiqua" panose="02040602050305030304" pitchFamily="18" charset="0"/>
              </a:rPr>
              <a:t>Classification</a:t>
            </a:r>
          </a:p>
        </p:txBody>
      </p:sp>
    </p:spTree>
    <p:extLst>
      <p:ext uri="{BB962C8B-B14F-4D97-AF65-F5344CB8AC3E}">
        <p14:creationId xmlns:p14="http://schemas.microsoft.com/office/powerpoint/2010/main" val="15566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F5465-E995-4EB4-8877-B1FAC8977EFE}"/>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a:t>
            </a:r>
          </a:p>
        </p:txBody>
      </p:sp>
      <p:sp>
        <p:nvSpPr>
          <p:cNvPr id="3" name="TextBox 2">
            <a:extLst>
              <a:ext uri="{FF2B5EF4-FFF2-40B4-BE49-F238E27FC236}">
                <a16:creationId xmlns:a16="http://schemas.microsoft.com/office/drawing/2014/main" id="{54370068-FC30-42F8-BB1F-043D55A7057F}"/>
              </a:ext>
            </a:extLst>
          </p:cNvPr>
          <p:cNvSpPr txBox="1"/>
          <p:nvPr/>
        </p:nvSpPr>
        <p:spPr>
          <a:xfrm>
            <a:off x="530087" y="1086678"/>
            <a:ext cx="11052312" cy="363176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 Antiqua" panose="02040602050305030304" pitchFamily="18" charset="0"/>
              </a:rPr>
              <a:t>The main goal of classification is to predict the target class (Yes/ No). We are trying to predict a discrete number of values.</a:t>
            </a:r>
          </a:p>
          <a:p>
            <a:pPr marL="285750" indent="-285750" algn="just">
              <a:buFont typeface="Arial" panose="020B0604020202020204" pitchFamily="34" charset="0"/>
              <a:buChar char="•"/>
            </a:pPr>
            <a:r>
              <a:rPr lang="en-US" dirty="0">
                <a:latin typeface="Book Antiqua" panose="02040602050305030304" pitchFamily="18" charset="0"/>
              </a:rPr>
              <a:t>If the trained  model is for predicting any of two target classes. It is known as binary classification</a:t>
            </a:r>
          </a:p>
          <a:p>
            <a:pPr marL="742950" lvl="1" indent="-285750" algn="just">
              <a:buFont typeface="Wingdings" panose="05000000000000000000" pitchFamily="2" charset="2"/>
              <a:buChar char="§"/>
            </a:pPr>
            <a:r>
              <a:rPr lang="en-US" dirty="0">
                <a:latin typeface="Book Antiqua" panose="02040602050305030304" pitchFamily="18" charset="0"/>
              </a:rPr>
              <a:t>whether the student will pass or fail</a:t>
            </a:r>
          </a:p>
          <a:p>
            <a:pPr marL="742950" lvl="1" indent="-285750" algn="just">
              <a:buFont typeface="Wingdings" panose="05000000000000000000" pitchFamily="2" charset="2"/>
              <a:buChar char="§"/>
            </a:pPr>
            <a:r>
              <a:rPr lang="en-US" dirty="0">
                <a:latin typeface="Book Antiqua" panose="02040602050305030304" pitchFamily="18" charset="0"/>
              </a:rPr>
              <a:t>whether customer will buy the new product or not</a:t>
            </a:r>
          </a:p>
          <a:p>
            <a:pPr marL="742950" lvl="1" indent="-285750" algn="just">
              <a:buFont typeface="Wingdings" panose="05000000000000000000" pitchFamily="2" charset="2"/>
              <a:buChar char="§"/>
            </a:pPr>
            <a:r>
              <a:rPr lang="en-US" dirty="0">
                <a:latin typeface="Book Antiqua" panose="02040602050305030304" pitchFamily="18" charset="0"/>
              </a:rPr>
              <a:t>predict whether a Breast Cancer is Benign or Malignant.</a:t>
            </a:r>
          </a:p>
          <a:p>
            <a:pPr marL="742950" lvl="1" indent="-285750" algn="just">
              <a:buFont typeface="Wingdings" panose="05000000000000000000" pitchFamily="2" charset="2"/>
              <a:buChar char="§"/>
            </a:pPr>
            <a:r>
              <a:rPr lang="en-US" dirty="0">
                <a:latin typeface="Book Antiqua" panose="02040602050305030304" pitchFamily="18" charset="0"/>
              </a:rPr>
              <a:t>Given an image correctly classify as containing Cats or Dogs.</a:t>
            </a:r>
          </a:p>
          <a:p>
            <a:pPr marL="742950" lvl="1" indent="-285750" algn="just">
              <a:buFont typeface="Wingdings" panose="05000000000000000000" pitchFamily="2" charset="2"/>
              <a:buChar char="§"/>
            </a:pPr>
            <a:r>
              <a:rPr lang="en-US" dirty="0">
                <a:latin typeface="Book Antiqua" panose="02040602050305030304" pitchFamily="18" charset="0"/>
              </a:rPr>
              <a:t>given email predict whether it’s spam email or not</a:t>
            </a:r>
          </a:p>
          <a:p>
            <a:pPr marL="285750" indent="-285750" algn="just">
              <a:buFont typeface="Arial" panose="020B0604020202020204" pitchFamily="34" charset="0"/>
              <a:buChar char="•"/>
            </a:pPr>
            <a:r>
              <a:rPr lang="en-US" dirty="0">
                <a:latin typeface="Book Antiqua" panose="02040602050305030304" pitchFamily="18" charset="0"/>
              </a:rPr>
              <a:t>If we have to predict more the two target classes it is known as multi-classification</a:t>
            </a:r>
          </a:p>
          <a:p>
            <a:pPr marL="285750" indent="-285750" algn="just">
              <a:buFont typeface="Arial" panose="020B0604020202020204" pitchFamily="34" charset="0"/>
              <a:buChar char="•"/>
            </a:pPr>
            <a:r>
              <a:rPr lang="en-US" sz="1600" dirty="0">
                <a:latin typeface="Book Antiqua" panose="02040602050305030304" pitchFamily="18" charset="0"/>
              </a:rPr>
              <a:t>Classification vs Regression</a:t>
            </a:r>
          </a:p>
          <a:p>
            <a:pPr marL="742950" lvl="1" indent="-285750">
              <a:buFont typeface="Wingdings" panose="05000000000000000000" pitchFamily="2" charset="2"/>
              <a:buChar char="§"/>
            </a:pPr>
            <a:r>
              <a:rPr lang="en-US" dirty="0">
                <a:latin typeface="Book Antiqua" panose="02040602050305030304" pitchFamily="18" charset="0"/>
              </a:rPr>
              <a:t>If forecasting </a:t>
            </a:r>
            <a:r>
              <a:rPr lang="en-US" b="1" dirty="0">
                <a:latin typeface="Book Antiqua" panose="02040602050305030304" pitchFamily="18" charset="0"/>
              </a:rPr>
              <a:t>target </a:t>
            </a:r>
            <a:r>
              <a:rPr lang="en-US" dirty="0">
                <a:latin typeface="Book Antiqua" panose="02040602050305030304" pitchFamily="18" charset="0"/>
              </a:rPr>
              <a:t>class ( Classification )</a:t>
            </a:r>
          </a:p>
          <a:p>
            <a:pPr marL="742950" lvl="1" indent="-285750">
              <a:buFont typeface="Wingdings" panose="05000000000000000000" pitchFamily="2" charset="2"/>
              <a:buChar char="§"/>
            </a:pPr>
            <a:r>
              <a:rPr lang="en-US" dirty="0">
                <a:latin typeface="Book Antiqua" panose="02040602050305030304" pitchFamily="18" charset="0"/>
              </a:rPr>
              <a:t>If forecasting a</a:t>
            </a:r>
            <a:r>
              <a:rPr lang="en-US" b="1" dirty="0">
                <a:latin typeface="Book Antiqua" panose="02040602050305030304" pitchFamily="18" charset="0"/>
              </a:rPr>
              <a:t> value</a:t>
            </a:r>
            <a:r>
              <a:rPr lang="en-US" dirty="0">
                <a:latin typeface="Book Antiqua" panose="02040602050305030304" pitchFamily="18" charset="0"/>
              </a:rPr>
              <a:t> ( Regression )</a:t>
            </a:r>
          </a:p>
          <a:p>
            <a:pPr marL="285750" indent="-285750" algn="just">
              <a:buFont typeface="Arial" panose="020B0604020202020204" pitchFamily="34" charset="0"/>
              <a:buChar char="•"/>
            </a:pPr>
            <a:endParaRPr lang="en-US" sz="1600" dirty="0">
              <a:latin typeface="Book Antiqua" panose="02040602050305030304" pitchFamily="18" charset="0"/>
            </a:endParaRPr>
          </a:p>
        </p:txBody>
      </p:sp>
      <p:pic>
        <p:nvPicPr>
          <p:cNvPr id="4" name="Picture 3">
            <a:extLst>
              <a:ext uri="{FF2B5EF4-FFF2-40B4-BE49-F238E27FC236}">
                <a16:creationId xmlns:a16="http://schemas.microsoft.com/office/drawing/2014/main" id="{F9F7C742-968D-41EA-AA4F-7B812FC99EFB}"/>
              </a:ext>
            </a:extLst>
          </p:cNvPr>
          <p:cNvPicPr>
            <a:picLocks noChangeAspect="1"/>
          </p:cNvPicPr>
          <p:nvPr/>
        </p:nvPicPr>
        <p:blipFill>
          <a:blip r:embed="rId2"/>
          <a:stretch>
            <a:fillRect/>
          </a:stretch>
        </p:blipFill>
        <p:spPr>
          <a:xfrm>
            <a:off x="530087" y="4542389"/>
            <a:ext cx="2476500" cy="2066925"/>
          </a:xfrm>
          <a:prstGeom prst="rect">
            <a:avLst/>
          </a:prstGeom>
        </p:spPr>
      </p:pic>
      <p:pic>
        <p:nvPicPr>
          <p:cNvPr id="5" name="Picture 4">
            <a:extLst>
              <a:ext uri="{FF2B5EF4-FFF2-40B4-BE49-F238E27FC236}">
                <a16:creationId xmlns:a16="http://schemas.microsoft.com/office/drawing/2014/main" id="{62C3113E-7CF3-4425-BE2A-E51010794C8A}"/>
              </a:ext>
            </a:extLst>
          </p:cNvPr>
          <p:cNvPicPr>
            <a:picLocks noChangeAspect="1"/>
          </p:cNvPicPr>
          <p:nvPr/>
        </p:nvPicPr>
        <p:blipFill>
          <a:blip r:embed="rId3"/>
          <a:stretch>
            <a:fillRect/>
          </a:stretch>
        </p:blipFill>
        <p:spPr>
          <a:xfrm>
            <a:off x="8027296" y="3709955"/>
            <a:ext cx="3661121" cy="2899359"/>
          </a:xfrm>
          <a:prstGeom prst="rect">
            <a:avLst/>
          </a:prstGeom>
        </p:spPr>
      </p:pic>
      <p:pic>
        <p:nvPicPr>
          <p:cNvPr id="6" name="Picture 5">
            <a:extLst>
              <a:ext uri="{FF2B5EF4-FFF2-40B4-BE49-F238E27FC236}">
                <a16:creationId xmlns:a16="http://schemas.microsoft.com/office/drawing/2014/main" id="{75EA7632-8F94-48F8-9EE2-1DA4E11133B3}"/>
              </a:ext>
            </a:extLst>
          </p:cNvPr>
          <p:cNvPicPr>
            <a:picLocks noChangeAspect="1"/>
          </p:cNvPicPr>
          <p:nvPr/>
        </p:nvPicPr>
        <p:blipFill>
          <a:blip r:embed="rId4"/>
          <a:stretch>
            <a:fillRect/>
          </a:stretch>
        </p:blipFill>
        <p:spPr>
          <a:xfrm>
            <a:off x="4412041" y="4668078"/>
            <a:ext cx="2209800" cy="1752600"/>
          </a:xfrm>
          <a:prstGeom prst="rect">
            <a:avLst/>
          </a:prstGeom>
        </p:spPr>
      </p:pic>
    </p:spTree>
    <p:extLst>
      <p:ext uri="{BB962C8B-B14F-4D97-AF65-F5344CB8AC3E}">
        <p14:creationId xmlns:p14="http://schemas.microsoft.com/office/powerpoint/2010/main" val="3158089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72311-CD95-41C9-A07A-E7547F77DA11}"/>
              </a:ext>
            </a:extLst>
          </p:cNvPr>
          <p:cNvSpPr/>
          <p:nvPr/>
        </p:nvSpPr>
        <p:spPr>
          <a:xfrm>
            <a:off x="675861" y="1192696"/>
            <a:ext cx="8468139" cy="3894721"/>
          </a:xfrm>
          <a:prstGeom prst="rect">
            <a:avLst/>
          </a:prstGeom>
        </p:spPr>
        <p:txBody>
          <a:bodyPr wrap="square">
            <a:spAutoFit/>
          </a:bodyPr>
          <a:lstStyle/>
          <a:p>
            <a:pPr marL="285750" indent="-285750">
              <a:lnSpc>
                <a:spcPct val="200000"/>
              </a:lnSpc>
              <a:buFont typeface="Wingdings" panose="05000000000000000000" pitchFamily="2" charset="2"/>
              <a:buChar char="§"/>
            </a:pPr>
            <a:r>
              <a:rPr lang="en-US" dirty="0">
                <a:latin typeface="Book Antiqua" panose="02040602050305030304" pitchFamily="18" charset="0"/>
              </a:rPr>
              <a:t>Logistic Regression</a:t>
            </a:r>
          </a:p>
          <a:p>
            <a:pPr marL="285750" indent="-285750">
              <a:lnSpc>
                <a:spcPct val="200000"/>
              </a:lnSpc>
              <a:buFont typeface="Wingdings" panose="05000000000000000000" pitchFamily="2" charset="2"/>
              <a:buChar char="§"/>
            </a:pPr>
            <a:r>
              <a:rPr lang="en-US" dirty="0">
                <a:latin typeface="Book Antiqua" panose="02040602050305030304" pitchFamily="18" charset="0"/>
              </a:rPr>
              <a:t>K-Nearest Neighbors (K-NN)</a:t>
            </a:r>
          </a:p>
          <a:p>
            <a:pPr marL="285750" indent="-285750">
              <a:lnSpc>
                <a:spcPct val="200000"/>
              </a:lnSpc>
              <a:buFont typeface="Wingdings" panose="05000000000000000000" pitchFamily="2" charset="2"/>
              <a:buChar char="§"/>
            </a:pPr>
            <a:r>
              <a:rPr lang="en-US" dirty="0">
                <a:latin typeface="Book Antiqua" panose="02040602050305030304" pitchFamily="18" charset="0"/>
              </a:rPr>
              <a:t>Support Vector Machine (SVM)</a:t>
            </a:r>
          </a:p>
          <a:p>
            <a:pPr marL="285750" indent="-285750">
              <a:lnSpc>
                <a:spcPct val="200000"/>
              </a:lnSpc>
              <a:buFont typeface="Wingdings" panose="05000000000000000000" pitchFamily="2" charset="2"/>
              <a:buChar char="§"/>
            </a:pPr>
            <a:r>
              <a:rPr lang="en-US" dirty="0">
                <a:latin typeface="Book Antiqua" panose="02040602050305030304" pitchFamily="18" charset="0"/>
              </a:rPr>
              <a:t>Kernel SVM</a:t>
            </a:r>
          </a:p>
          <a:p>
            <a:pPr marL="285750" indent="-285750">
              <a:lnSpc>
                <a:spcPct val="200000"/>
              </a:lnSpc>
              <a:buFont typeface="Wingdings" panose="05000000000000000000" pitchFamily="2" charset="2"/>
              <a:buChar char="§"/>
            </a:pPr>
            <a:r>
              <a:rPr lang="en-US" dirty="0">
                <a:latin typeface="Book Antiqua" panose="02040602050305030304" pitchFamily="18" charset="0"/>
              </a:rPr>
              <a:t>Naive Bayes</a:t>
            </a:r>
          </a:p>
          <a:p>
            <a:pPr marL="285750" indent="-285750">
              <a:lnSpc>
                <a:spcPct val="200000"/>
              </a:lnSpc>
              <a:buFont typeface="Wingdings" panose="05000000000000000000" pitchFamily="2" charset="2"/>
              <a:buChar char="§"/>
            </a:pPr>
            <a:r>
              <a:rPr lang="en-US" dirty="0">
                <a:latin typeface="Book Antiqua" panose="02040602050305030304" pitchFamily="18" charset="0"/>
              </a:rPr>
              <a:t>Decision Tree Classification</a:t>
            </a:r>
          </a:p>
          <a:p>
            <a:pPr marL="285750" indent="-285750">
              <a:lnSpc>
                <a:spcPct val="200000"/>
              </a:lnSpc>
              <a:buFont typeface="Wingdings" panose="05000000000000000000" pitchFamily="2" charset="2"/>
              <a:buChar char="§"/>
            </a:pPr>
            <a:r>
              <a:rPr lang="en-US" dirty="0">
                <a:latin typeface="Book Antiqua" panose="02040602050305030304" pitchFamily="18" charset="0"/>
              </a:rPr>
              <a:t>Random Forest Classification</a:t>
            </a:r>
            <a:endParaRPr lang="en-US" b="0" i="0" dirty="0">
              <a:effectLst/>
              <a:latin typeface="Book Antiqua" panose="02040602050305030304" pitchFamily="18" charset="0"/>
            </a:endParaRPr>
          </a:p>
        </p:txBody>
      </p:sp>
      <p:sp>
        <p:nvSpPr>
          <p:cNvPr id="3" name="TextBox 2">
            <a:extLst>
              <a:ext uri="{FF2B5EF4-FFF2-40B4-BE49-F238E27FC236}">
                <a16:creationId xmlns:a16="http://schemas.microsoft.com/office/drawing/2014/main" id="{50D75D89-31C7-49B8-ADEA-3AB80F86B5C5}"/>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Techniques</a:t>
            </a:r>
          </a:p>
        </p:txBody>
      </p:sp>
    </p:spTree>
    <p:extLst>
      <p:ext uri="{BB962C8B-B14F-4D97-AF65-F5344CB8AC3E}">
        <p14:creationId xmlns:p14="http://schemas.microsoft.com/office/powerpoint/2010/main" val="2505536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72311-CD95-41C9-A07A-E7547F77DA11}"/>
              </a:ext>
            </a:extLst>
          </p:cNvPr>
          <p:cNvSpPr/>
          <p:nvPr/>
        </p:nvSpPr>
        <p:spPr>
          <a:xfrm>
            <a:off x="675861" y="1192696"/>
            <a:ext cx="10906538" cy="923330"/>
          </a:xfrm>
          <a:prstGeom prst="rect">
            <a:avLst/>
          </a:prstGeom>
        </p:spPr>
        <p:txBody>
          <a:bodyPr wrap="square">
            <a:spAutoFit/>
          </a:bodyPr>
          <a:lstStyle/>
          <a:p>
            <a:pPr marL="285750" indent="-285750">
              <a:buFont typeface="Wingdings" panose="05000000000000000000" pitchFamily="2" charset="2"/>
              <a:buChar char="§"/>
            </a:pPr>
            <a:r>
              <a:rPr lang="en-US" dirty="0"/>
              <a:t>Sometimes we will instead wish to predict a discrete variable such as predicting whether a grid of pixel intensities represents a “0” digit or a “1” digit. This is a classification problem. Logistic regression is a simple classification algorithm for learning to make such decisions.</a:t>
            </a:r>
            <a:endParaRPr lang="en-US" b="0" i="0" dirty="0">
              <a:effectLst/>
              <a:latin typeface="Book Antiqua" panose="02040602050305030304" pitchFamily="18" charset="0"/>
            </a:endParaRPr>
          </a:p>
        </p:txBody>
      </p:sp>
      <p:sp>
        <p:nvSpPr>
          <p:cNvPr id="3" name="TextBox 2">
            <a:extLst>
              <a:ext uri="{FF2B5EF4-FFF2-40B4-BE49-F238E27FC236}">
                <a16:creationId xmlns:a16="http://schemas.microsoft.com/office/drawing/2014/main" id="{50D75D89-31C7-49B8-ADEA-3AB80F86B5C5}"/>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Logistics Regression</a:t>
            </a:r>
          </a:p>
        </p:txBody>
      </p:sp>
      <p:pic>
        <p:nvPicPr>
          <p:cNvPr id="4" name="Picture 3">
            <a:extLst>
              <a:ext uri="{FF2B5EF4-FFF2-40B4-BE49-F238E27FC236}">
                <a16:creationId xmlns:a16="http://schemas.microsoft.com/office/drawing/2014/main" id="{900A6107-AAE0-491C-97C6-4BE077F215AA}"/>
              </a:ext>
            </a:extLst>
          </p:cNvPr>
          <p:cNvPicPr>
            <a:picLocks noChangeAspect="1"/>
          </p:cNvPicPr>
          <p:nvPr/>
        </p:nvPicPr>
        <p:blipFill>
          <a:blip r:embed="rId2"/>
          <a:stretch>
            <a:fillRect/>
          </a:stretch>
        </p:blipFill>
        <p:spPr>
          <a:xfrm>
            <a:off x="1909969" y="2409735"/>
            <a:ext cx="6266621" cy="4169713"/>
          </a:xfrm>
          <a:prstGeom prst="rect">
            <a:avLst/>
          </a:prstGeom>
        </p:spPr>
      </p:pic>
      <p:cxnSp>
        <p:nvCxnSpPr>
          <p:cNvPr id="6" name="Straight Arrow Connector 5">
            <a:extLst>
              <a:ext uri="{FF2B5EF4-FFF2-40B4-BE49-F238E27FC236}">
                <a16:creationId xmlns:a16="http://schemas.microsoft.com/office/drawing/2014/main" id="{B908BF1B-A8C9-419A-A0B6-862DC274B890}"/>
              </a:ext>
            </a:extLst>
          </p:cNvPr>
          <p:cNvCxnSpPr/>
          <p:nvPr/>
        </p:nvCxnSpPr>
        <p:spPr>
          <a:xfrm flipH="1">
            <a:off x="4598504" y="3180522"/>
            <a:ext cx="4757531" cy="1325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BA44CB5C-AC5F-472A-86A0-961B1D38CE78}"/>
              </a:ext>
            </a:extLst>
          </p:cNvPr>
          <p:cNvSpPr txBox="1"/>
          <p:nvPr/>
        </p:nvSpPr>
        <p:spPr>
          <a:xfrm>
            <a:off x="9594576" y="2943711"/>
            <a:ext cx="1881808" cy="646331"/>
          </a:xfrm>
          <a:prstGeom prst="rect">
            <a:avLst/>
          </a:prstGeom>
          <a:noFill/>
        </p:spPr>
        <p:txBody>
          <a:bodyPr wrap="square" rtlCol="0">
            <a:spAutoFit/>
          </a:bodyPr>
          <a:lstStyle/>
          <a:p>
            <a:r>
              <a:rPr lang="en-US" dirty="0"/>
              <a:t>Sigmoid/logistic Function</a:t>
            </a:r>
          </a:p>
        </p:txBody>
      </p:sp>
    </p:spTree>
    <p:extLst>
      <p:ext uri="{BB962C8B-B14F-4D97-AF65-F5344CB8AC3E}">
        <p14:creationId xmlns:p14="http://schemas.microsoft.com/office/powerpoint/2010/main" val="213685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E1A60-3B8B-48FF-8E35-E1DA74C3E577}"/>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What is Machine Learning ?</a:t>
            </a:r>
          </a:p>
        </p:txBody>
      </p:sp>
      <p:sp>
        <p:nvSpPr>
          <p:cNvPr id="3" name="Rectangle 2">
            <a:extLst>
              <a:ext uri="{FF2B5EF4-FFF2-40B4-BE49-F238E27FC236}">
                <a16:creationId xmlns:a16="http://schemas.microsoft.com/office/drawing/2014/main" id="{9EDC2AB4-CFF6-4B3D-9411-935AB101241B}"/>
              </a:ext>
            </a:extLst>
          </p:cNvPr>
          <p:cNvSpPr/>
          <p:nvPr/>
        </p:nvSpPr>
        <p:spPr>
          <a:xfrm>
            <a:off x="410816" y="910968"/>
            <a:ext cx="10363201" cy="1200329"/>
          </a:xfrm>
          <a:prstGeom prst="rect">
            <a:avLst/>
          </a:prstGeom>
        </p:spPr>
        <p:txBody>
          <a:bodyPr wrap="square">
            <a:spAutoFit/>
          </a:bodyPr>
          <a:lstStyle/>
          <a:p>
            <a:r>
              <a:rPr lang="en-US" b="1" i="0" u="none" strike="noStrike" dirty="0">
                <a:effectLst/>
                <a:latin typeface="Book Antiqua" panose="02040602050305030304" pitchFamily="18" charset="0"/>
              </a:rPr>
              <a:t>Machine learning</a:t>
            </a:r>
            <a:r>
              <a:rPr lang="en-US" b="0" i="0" u="none" strike="noStrike" dirty="0">
                <a:effectLst/>
                <a:latin typeface="Book Antiqua" panose="02040602050305030304" pitchFamily="18" charset="0"/>
              </a:rPr>
              <a:t> is a field of computer science that gives computers the ability to learn without being explicitly programmed. </a:t>
            </a:r>
            <a:r>
              <a:rPr lang="en-US" dirty="0">
                <a:latin typeface="Book Antiqua" panose="02040602050305030304" pitchFamily="18" charset="0"/>
              </a:rPr>
              <a:t>Arthur Samuel coined the term in 1959</a:t>
            </a:r>
          </a:p>
          <a:p>
            <a:endParaRPr lang="en-US" dirty="0">
              <a:latin typeface="Book Antiqua" panose="02040602050305030304" pitchFamily="18" charset="0"/>
            </a:endParaRPr>
          </a:p>
          <a:p>
            <a:r>
              <a:rPr lang="en-US" dirty="0">
                <a:latin typeface="Book Antiqua" panose="02040602050305030304" pitchFamily="18" charset="0"/>
              </a:rPr>
              <a:t>Focuses on studying and constructing algorithm learn can learn and make prediction on data</a:t>
            </a:r>
          </a:p>
        </p:txBody>
      </p:sp>
      <p:pic>
        <p:nvPicPr>
          <p:cNvPr id="5" name="Picture 4">
            <a:extLst>
              <a:ext uri="{FF2B5EF4-FFF2-40B4-BE49-F238E27FC236}">
                <a16:creationId xmlns:a16="http://schemas.microsoft.com/office/drawing/2014/main" id="{F7DBEB5C-501E-4461-9707-3C64F2DB6E82}"/>
              </a:ext>
            </a:extLst>
          </p:cNvPr>
          <p:cNvPicPr>
            <a:picLocks noChangeAspect="1"/>
          </p:cNvPicPr>
          <p:nvPr/>
        </p:nvPicPr>
        <p:blipFill>
          <a:blip r:embed="rId2"/>
          <a:stretch>
            <a:fillRect/>
          </a:stretch>
        </p:blipFill>
        <p:spPr>
          <a:xfrm>
            <a:off x="410816" y="2449490"/>
            <a:ext cx="8098923" cy="3556231"/>
          </a:xfrm>
          <a:prstGeom prst="rect">
            <a:avLst/>
          </a:prstGeom>
        </p:spPr>
      </p:pic>
      <p:sp>
        <p:nvSpPr>
          <p:cNvPr id="6" name="TextBox 5">
            <a:extLst>
              <a:ext uri="{FF2B5EF4-FFF2-40B4-BE49-F238E27FC236}">
                <a16:creationId xmlns:a16="http://schemas.microsoft.com/office/drawing/2014/main" id="{06578879-A17A-4451-B48D-F5987A40DBFE}"/>
              </a:ext>
            </a:extLst>
          </p:cNvPr>
          <p:cNvSpPr txBox="1"/>
          <p:nvPr/>
        </p:nvSpPr>
        <p:spPr>
          <a:xfrm>
            <a:off x="410816" y="2074348"/>
            <a:ext cx="5208106" cy="369332"/>
          </a:xfrm>
          <a:prstGeom prst="rect">
            <a:avLst/>
          </a:prstGeom>
          <a:noFill/>
        </p:spPr>
        <p:txBody>
          <a:bodyPr wrap="square" rtlCol="0">
            <a:spAutoFit/>
          </a:bodyPr>
          <a:lstStyle/>
          <a:p>
            <a:r>
              <a:rPr lang="en-US" b="1" u="sng" dirty="0">
                <a:latin typeface="Book Antiqua" panose="02040602050305030304" pitchFamily="18" charset="0"/>
              </a:rPr>
              <a:t>ML Use Case :</a:t>
            </a:r>
          </a:p>
        </p:txBody>
      </p:sp>
      <p:cxnSp>
        <p:nvCxnSpPr>
          <p:cNvPr id="7" name="Straight Connector 6">
            <a:extLst>
              <a:ext uri="{FF2B5EF4-FFF2-40B4-BE49-F238E27FC236}">
                <a16:creationId xmlns:a16="http://schemas.microsoft.com/office/drawing/2014/main" id="{059AFBE2-AE71-4E84-9DCA-8F0DA60BDFAE}"/>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083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53F3AC5-102B-4037-B9F7-6BCBD1AAEA63}"/>
              </a:ext>
            </a:extLst>
          </p:cNvPr>
          <p:cNvGraphicFramePr>
            <a:graphicFrameLocks noGrp="1"/>
          </p:cNvGraphicFramePr>
          <p:nvPr>
            <p:extLst>
              <p:ext uri="{D42A27DB-BD31-4B8C-83A1-F6EECF244321}">
                <p14:modId xmlns:p14="http://schemas.microsoft.com/office/powerpoint/2010/main" val="2110897651"/>
              </p:ext>
            </p:extLst>
          </p:nvPr>
        </p:nvGraphicFramePr>
        <p:xfrm>
          <a:off x="3414643" y="1872603"/>
          <a:ext cx="5362713" cy="2675590"/>
        </p:xfrm>
        <a:graphic>
          <a:graphicData uri="http://schemas.openxmlformats.org/drawingml/2006/table">
            <a:tbl>
              <a:tblPr firstRow="1" bandRow="1">
                <a:tableStyleId>{5C22544A-7EE6-4342-B048-85BDC9FD1C3A}</a:tableStyleId>
              </a:tblPr>
              <a:tblGrid>
                <a:gridCol w="583064">
                  <a:extLst>
                    <a:ext uri="{9D8B030D-6E8A-4147-A177-3AD203B41FA5}">
                      <a16:colId xmlns:a16="http://schemas.microsoft.com/office/drawing/2014/main" val="1386093952"/>
                    </a:ext>
                  </a:extLst>
                </a:gridCol>
                <a:gridCol w="2516981">
                  <a:extLst>
                    <a:ext uri="{9D8B030D-6E8A-4147-A177-3AD203B41FA5}">
                      <a16:colId xmlns:a16="http://schemas.microsoft.com/office/drawing/2014/main" val="1305903284"/>
                    </a:ext>
                  </a:extLst>
                </a:gridCol>
                <a:gridCol w="2262668">
                  <a:extLst>
                    <a:ext uri="{9D8B030D-6E8A-4147-A177-3AD203B41FA5}">
                      <a16:colId xmlns:a16="http://schemas.microsoft.com/office/drawing/2014/main" val="981938768"/>
                    </a:ext>
                  </a:extLst>
                </a:gridCol>
              </a:tblGrid>
              <a:tr h="846790">
                <a:tc>
                  <a:txBody>
                    <a:bodyPr/>
                    <a:lstStyle/>
                    <a:p>
                      <a:pPr algn="ctr"/>
                      <a:endParaRPr lang="en-US" dirty="0">
                        <a:latin typeface="Book Antiqua" panose="02040602050305030304" pitchFamily="18" charset="0"/>
                      </a:endParaRPr>
                    </a:p>
                  </a:txBody>
                  <a:tcPr/>
                </a:tc>
                <a:tc>
                  <a:txBody>
                    <a:bodyPr/>
                    <a:lstStyle/>
                    <a:p>
                      <a:pPr algn="ctr"/>
                      <a:r>
                        <a:rPr lang="en-US" dirty="0">
                          <a:latin typeface="Book Antiqua" panose="02040602050305030304" pitchFamily="18" charset="0"/>
                        </a:rPr>
                        <a:t>0</a:t>
                      </a:r>
                    </a:p>
                  </a:txBody>
                  <a:tcPr/>
                </a:tc>
                <a:tc>
                  <a:txBody>
                    <a:bodyPr/>
                    <a:lstStyle/>
                    <a:p>
                      <a:pPr algn="ctr"/>
                      <a:r>
                        <a:rPr lang="en-US" dirty="0">
                          <a:latin typeface="Book Antiqua" panose="02040602050305030304" pitchFamily="18" charset="0"/>
                        </a:rPr>
                        <a:t>1</a:t>
                      </a:r>
                    </a:p>
                  </a:txBody>
                  <a:tcPr/>
                </a:tc>
                <a:extLst>
                  <a:ext uri="{0D108BD9-81ED-4DB2-BD59-A6C34878D82A}">
                    <a16:rowId xmlns:a16="http://schemas.microsoft.com/office/drawing/2014/main" val="1237802504"/>
                  </a:ext>
                </a:extLst>
              </a:tr>
              <a:tr h="846790">
                <a:tc>
                  <a:txBody>
                    <a:bodyPr/>
                    <a:lstStyle/>
                    <a:p>
                      <a:pPr algn="ctr"/>
                      <a:r>
                        <a:rPr lang="en-US" dirty="0">
                          <a:latin typeface="Book Antiqua" panose="02040602050305030304" pitchFamily="18" charset="0"/>
                        </a:rPr>
                        <a:t>0</a:t>
                      </a:r>
                    </a:p>
                  </a:txBody>
                  <a:tcPr/>
                </a:tc>
                <a:tc>
                  <a:txBody>
                    <a:bodyPr/>
                    <a:lstStyle/>
                    <a:p>
                      <a:pPr algn="ctr"/>
                      <a:r>
                        <a:rPr lang="en-US" dirty="0">
                          <a:latin typeface="Book Antiqua" panose="02040602050305030304" pitchFamily="18" charset="0"/>
                        </a:rPr>
                        <a:t>True Negative</a:t>
                      </a:r>
                    </a:p>
                    <a:p>
                      <a:pPr algn="ctr"/>
                      <a:r>
                        <a:rPr lang="en-US" dirty="0">
                          <a:latin typeface="Book Antiqua" panose="02040602050305030304" pitchFamily="18" charset="0"/>
                        </a:rPr>
                        <a:t>50</a:t>
                      </a:r>
                    </a:p>
                  </a:txBody>
                  <a:tcPr>
                    <a:solidFill>
                      <a:schemeClr val="accent5">
                        <a:lumMod val="60000"/>
                        <a:lumOff val="40000"/>
                      </a:schemeClr>
                    </a:solidFill>
                  </a:tcPr>
                </a:tc>
                <a:tc>
                  <a:txBody>
                    <a:bodyPr/>
                    <a:lstStyle/>
                    <a:p>
                      <a:pPr algn="ctr"/>
                      <a:r>
                        <a:rPr lang="en-US" dirty="0">
                          <a:latin typeface="Book Antiqua" panose="02040602050305030304" pitchFamily="18" charset="0"/>
                        </a:rPr>
                        <a:t>False Positive</a:t>
                      </a:r>
                    </a:p>
                    <a:p>
                      <a:pPr algn="ctr"/>
                      <a:r>
                        <a:rPr lang="en-US" dirty="0">
                          <a:latin typeface="Book Antiqua" panose="02040602050305030304" pitchFamily="18" charset="0"/>
                        </a:rPr>
                        <a:t>(Type – 1 Error)</a:t>
                      </a:r>
                    </a:p>
                    <a:p>
                      <a:pPr algn="ctr"/>
                      <a:r>
                        <a:rPr lang="en-US" dirty="0">
                          <a:latin typeface="Book Antiqua" panose="02040602050305030304" pitchFamily="18" charset="0"/>
                        </a:rPr>
                        <a:t>10</a:t>
                      </a:r>
                    </a:p>
                  </a:txBody>
                  <a:tcPr>
                    <a:solidFill>
                      <a:srgbClr val="FFFF00"/>
                    </a:solidFill>
                  </a:tcPr>
                </a:tc>
                <a:extLst>
                  <a:ext uri="{0D108BD9-81ED-4DB2-BD59-A6C34878D82A}">
                    <a16:rowId xmlns:a16="http://schemas.microsoft.com/office/drawing/2014/main" val="3181583227"/>
                  </a:ext>
                </a:extLst>
              </a:tr>
              <a:tr h="846790">
                <a:tc>
                  <a:txBody>
                    <a:bodyPr/>
                    <a:lstStyle/>
                    <a:p>
                      <a:pPr algn="ctr"/>
                      <a:r>
                        <a:rPr lang="en-US" dirty="0">
                          <a:latin typeface="Book Antiqua" panose="02040602050305030304" pitchFamily="18" charset="0"/>
                        </a:rPr>
                        <a:t>1</a:t>
                      </a:r>
                    </a:p>
                  </a:txBody>
                  <a:tcPr/>
                </a:tc>
                <a:tc>
                  <a:txBody>
                    <a:bodyPr/>
                    <a:lstStyle/>
                    <a:p>
                      <a:pPr algn="ctr"/>
                      <a:r>
                        <a:rPr lang="en-US" dirty="0">
                          <a:latin typeface="Book Antiqua" panose="02040602050305030304" pitchFamily="18" charset="0"/>
                        </a:rPr>
                        <a:t>False Negative</a:t>
                      </a:r>
                    </a:p>
                    <a:p>
                      <a:pPr algn="ctr"/>
                      <a:r>
                        <a:rPr lang="en-US" dirty="0">
                          <a:latin typeface="Book Antiqua" panose="02040602050305030304" pitchFamily="18" charset="0"/>
                        </a:rPr>
                        <a:t>(Type 2 Error)</a:t>
                      </a:r>
                    </a:p>
                    <a:p>
                      <a:pPr algn="ctr"/>
                      <a:r>
                        <a:rPr lang="en-US" dirty="0">
                          <a:latin typeface="Book Antiqua" panose="02040602050305030304" pitchFamily="18" charset="0"/>
                        </a:rPr>
                        <a:t>20</a:t>
                      </a:r>
                    </a:p>
                  </a:txBody>
                  <a:tcPr>
                    <a:solidFill>
                      <a:srgbClr val="FF0000"/>
                    </a:solidFill>
                  </a:tcPr>
                </a:tc>
                <a:tc>
                  <a:txBody>
                    <a:bodyPr/>
                    <a:lstStyle/>
                    <a:p>
                      <a:pPr algn="ctr"/>
                      <a:r>
                        <a:rPr lang="en-US" dirty="0">
                          <a:latin typeface="Book Antiqua" panose="02040602050305030304" pitchFamily="18" charset="0"/>
                        </a:rPr>
                        <a:t>True Positive</a:t>
                      </a:r>
                    </a:p>
                    <a:p>
                      <a:pPr algn="ctr"/>
                      <a:r>
                        <a:rPr lang="en-US" dirty="0">
                          <a:latin typeface="Book Antiqua" panose="02040602050305030304" pitchFamily="18" charset="0"/>
                        </a:rPr>
                        <a:t>20</a:t>
                      </a:r>
                    </a:p>
                  </a:txBody>
                  <a:tcPr>
                    <a:solidFill>
                      <a:schemeClr val="accent2"/>
                    </a:solidFill>
                  </a:tcPr>
                </a:tc>
                <a:extLst>
                  <a:ext uri="{0D108BD9-81ED-4DB2-BD59-A6C34878D82A}">
                    <a16:rowId xmlns:a16="http://schemas.microsoft.com/office/drawing/2014/main" val="254454265"/>
                  </a:ext>
                </a:extLst>
              </a:tr>
            </a:tbl>
          </a:graphicData>
        </a:graphic>
      </p:graphicFrame>
      <p:sp>
        <p:nvSpPr>
          <p:cNvPr id="4" name="TextBox 3">
            <a:extLst>
              <a:ext uri="{FF2B5EF4-FFF2-40B4-BE49-F238E27FC236}">
                <a16:creationId xmlns:a16="http://schemas.microsoft.com/office/drawing/2014/main" id="{D89D1A6F-EF8B-4A16-A302-FA68F08D6684}"/>
              </a:ext>
            </a:extLst>
          </p:cNvPr>
          <p:cNvSpPr txBox="1"/>
          <p:nvPr/>
        </p:nvSpPr>
        <p:spPr>
          <a:xfrm>
            <a:off x="2623931" y="2097890"/>
            <a:ext cx="461665" cy="1749286"/>
          </a:xfrm>
          <a:prstGeom prst="rect">
            <a:avLst/>
          </a:prstGeom>
          <a:noFill/>
        </p:spPr>
        <p:txBody>
          <a:bodyPr vert="vert270" wrap="square" rtlCol="0">
            <a:spAutoFit/>
          </a:bodyPr>
          <a:lstStyle/>
          <a:p>
            <a:r>
              <a:rPr lang="en-US" dirty="0">
                <a:latin typeface="Book Antiqua" panose="02040602050305030304" pitchFamily="18" charset="0"/>
              </a:rPr>
              <a:t>Actual Value</a:t>
            </a:r>
          </a:p>
        </p:txBody>
      </p:sp>
      <p:sp>
        <p:nvSpPr>
          <p:cNvPr id="5" name="TextBox 4">
            <a:extLst>
              <a:ext uri="{FF2B5EF4-FFF2-40B4-BE49-F238E27FC236}">
                <a16:creationId xmlns:a16="http://schemas.microsoft.com/office/drawing/2014/main" id="{47142309-17DB-4E53-B37B-E8435D8D805F}"/>
              </a:ext>
            </a:extLst>
          </p:cNvPr>
          <p:cNvSpPr txBox="1"/>
          <p:nvPr/>
        </p:nvSpPr>
        <p:spPr>
          <a:xfrm rot="5400000">
            <a:off x="5865166" y="530088"/>
            <a:ext cx="461665" cy="1749286"/>
          </a:xfrm>
          <a:prstGeom prst="rect">
            <a:avLst/>
          </a:prstGeom>
          <a:noFill/>
        </p:spPr>
        <p:txBody>
          <a:bodyPr vert="vert270" wrap="square" rtlCol="0">
            <a:spAutoFit/>
          </a:bodyPr>
          <a:lstStyle/>
          <a:p>
            <a:r>
              <a:rPr lang="en-US" dirty="0">
                <a:latin typeface="Book Antiqua" panose="02040602050305030304" pitchFamily="18" charset="0"/>
              </a:rPr>
              <a:t>Predicted value</a:t>
            </a:r>
          </a:p>
        </p:txBody>
      </p:sp>
      <p:sp>
        <p:nvSpPr>
          <p:cNvPr id="6" name="TextBox 5">
            <a:extLst>
              <a:ext uri="{FF2B5EF4-FFF2-40B4-BE49-F238E27FC236}">
                <a16:creationId xmlns:a16="http://schemas.microsoft.com/office/drawing/2014/main" id="{282B625C-B73E-4955-B09B-8B254DA01398}"/>
              </a:ext>
            </a:extLst>
          </p:cNvPr>
          <p:cNvSpPr txBox="1"/>
          <p:nvPr/>
        </p:nvSpPr>
        <p:spPr>
          <a:xfrm>
            <a:off x="2332383" y="4740258"/>
            <a:ext cx="7805530" cy="646331"/>
          </a:xfrm>
          <a:prstGeom prst="rect">
            <a:avLst/>
          </a:prstGeom>
          <a:noFill/>
        </p:spPr>
        <p:txBody>
          <a:bodyPr wrap="square" rtlCol="0">
            <a:spAutoFit/>
          </a:bodyPr>
          <a:lstStyle/>
          <a:p>
            <a:pPr algn="ctr"/>
            <a:r>
              <a:rPr lang="en-US" dirty="0">
                <a:latin typeface="Book Antiqua" panose="02040602050305030304" pitchFamily="18" charset="0"/>
              </a:rPr>
              <a:t>Accuracy Rate = Correct/Total</a:t>
            </a:r>
          </a:p>
          <a:p>
            <a:pPr algn="ctr"/>
            <a:r>
              <a:rPr lang="en-US" dirty="0">
                <a:latin typeface="Book Antiqua" panose="02040602050305030304" pitchFamily="18" charset="0"/>
              </a:rPr>
              <a:t>Error = Wrong / Total</a:t>
            </a:r>
          </a:p>
        </p:txBody>
      </p:sp>
      <p:sp>
        <p:nvSpPr>
          <p:cNvPr id="7" name="TextBox 6">
            <a:extLst>
              <a:ext uri="{FF2B5EF4-FFF2-40B4-BE49-F238E27FC236}">
                <a16:creationId xmlns:a16="http://schemas.microsoft.com/office/drawing/2014/main" id="{B3A0EAA0-F3A9-4CD9-BD4F-3394C9E96071}"/>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Confusion Matrix</a:t>
            </a:r>
          </a:p>
        </p:txBody>
      </p:sp>
    </p:spTree>
    <p:extLst>
      <p:ext uri="{BB962C8B-B14F-4D97-AF65-F5344CB8AC3E}">
        <p14:creationId xmlns:p14="http://schemas.microsoft.com/office/powerpoint/2010/main" val="1283438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75D89-31C7-49B8-ADEA-3AB80F86B5C5}"/>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 Nearest neighbor (KNN)</a:t>
            </a:r>
          </a:p>
        </p:txBody>
      </p:sp>
      <p:sp>
        <p:nvSpPr>
          <p:cNvPr id="5" name="TextBox 4">
            <a:extLst>
              <a:ext uri="{FF2B5EF4-FFF2-40B4-BE49-F238E27FC236}">
                <a16:creationId xmlns:a16="http://schemas.microsoft.com/office/drawing/2014/main" id="{E68D454F-E772-42C1-B0DA-FC30ED6E6640}"/>
              </a:ext>
            </a:extLst>
          </p:cNvPr>
          <p:cNvSpPr txBox="1"/>
          <p:nvPr/>
        </p:nvSpPr>
        <p:spPr>
          <a:xfrm>
            <a:off x="543339" y="1126435"/>
            <a:ext cx="9700591"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Book Antiqua" panose="02040602050305030304" pitchFamily="18" charset="0"/>
              </a:rPr>
              <a:t>The principle behind nearest neighbor methods is to find a predefined number of training samples closest in distance to the new point, and predict the label from these</a:t>
            </a:r>
          </a:p>
          <a:p>
            <a:pPr marL="285750" indent="-285750">
              <a:buFont typeface="Wingdings" panose="05000000000000000000" pitchFamily="2" charset="2"/>
              <a:buChar char="§"/>
            </a:pPr>
            <a:endParaRPr lang="en-US" dirty="0">
              <a:latin typeface="Book Antiqua" panose="02040602050305030304" pitchFamily="18" charset="0"/>
            </a:endParaRPr>
          </a:p>
          <a:p>
            <a:pPr marL="285750" indent="-285750">
              <a:buFont typeface="Wingdings" panose="05000000000000000000" pitchFamily="2" charset="2"/>
              <a:buChar char="§"/>
            </a:pPr>
            <a:r>
              <a:rPr lang="en-US" dirty="0">
                <a:latin typeface="Book Antiqua" panose="02040602050305030304" pitchFamily="18" charset="0"/>
              </a:rPr>
              <a:t>The number of samples can be a user-defined constant (k-nearest neighbor learning), or vary based on the local density of points (radius-based neighbor learning). The distance can, in general, be any metric measure: standard Euclidean distance is the most common choice</a:t>
            </a:r>
          </a:p>
          <a:p>
            <a:pPr marL="285750" indent="-285750">
              <a:buFont typeface="Wingdings" panose="05000000000000000000" pitchFamily="2" charset="2"/>
              <a:buChar char="§"/>
            </a:pPr>
            <a:endParaRPr lang="en-US" dirty="0">
              <a:latin typeface="Book Antiqua" panose="02040602050305030304" pitchFamily="18" charset="0"/>
            </a:endParaRPr>
          </a:p>
          <a:p>
            <a:pPr marL="285750" indent="-285750">
              <a:buFont typeface="Wingdings" panose="05000000000000000000" pitchFamily="2" charset="2"/>
              <a:buChar char="§"/>
            </a:pPr>
            <a:r>
              <a:rPr lang="en-US" dirty="0">
                <a:latin typeface="Book Antiqua" panose="02040602050305030304" pitchFamily="18" charset="0"/>
              </a:rPr>
              <a:t>Despite its simplicity, nearest neighbors has been successful in a large number of classification and regression problems, including handwritten digits or satellite image scenes. Being a non-parametric method, it is often successful in classification situations where the decision boundary is very irregular</a:t>
            </a:r>
          </a:p>
        </p:txBody>
      </p:sp>
    </p:spTree>
    <p:extLst>
      <p:ext uri="{BB962C8B-B14F-4D97-AF65-F5344CB8AC3E}">
        <p14:creationId xmlns:p14="http://schemas.microsoft.com/office/powerpoint/2010/main" val="2188886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3EAD6-4346-4F3B-88C7-60B61B1DEC57}"/>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 Nearest neighbor (KNN)</a:t>
            </a:r>
          </a:p>
        </p:txBody>
      </p:sp>
      <p:pic>
        <p:nvPicPr>
          <p:cNvPr id="4" name="Picture 3">
            <a:extLst>
              <a:ext uri="{FF2B5EF4-FFF2-40B4-BE49-F238E27FC236}">
                <a16:creationId xmlns:a16="http://schemas.microsoft.com/office/drawing/2014/main" id="{1B902795-5AB2-4FA2-AF07-2834B0027D84}"/>
              </a:ext>
            </a:extLst>
          </p:cNvPr>
          <p:cNvPicPr>
            <a:picLocks noChangeAspect="1"/>
          </p:cNvPicPr>
          <p:nvPr/>
        </p:nvPicPr>
        <p:blipFill>
          <a:blip r:embed="rId2"/>
          <a:stretch>
            <a:fillRect/>
          </a:stretch>
        </p:blipFill>
        <p:spPr>
          <a:xfrm>
            <a:off x="1257714" y="1138741"/>
            <a:ext cx="7740512" cy="5449952"/>
          </a:xfrm>
          <a:prstGeom prst="rect">
            <a:avLst/>
          </a:prstGeom>
        </p:spPr>
      </p:pic>
    </p:spTree>
    <p:extLst>
      <p:ext uri="{BB962C8B-B14F-4D97-AF65-F5344CB8AC3E}">
        <p14:creationId xmlns:p14="http://schemas.microsoft.com/office/powerpoint/2010/main" val="3542982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5F98CC80-EA9F-47DA-B3A6-873B53324E3A}"/>
              </a:ext>
            </a:extLst>
          </p:cNvPr>
          <p:cNvCxnSpPr/>
          <p:nvPr/>
        </p:nvCxnSpPr>
        <p:spPr>
          <a:xfrm flipV="1">
            <a:off x="2305878" y="622852"/>
            <a:ext cx="0" cy="46634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5AC991AE-291A-4AE7-BF14-5370DF7E9593}"/>
              </a:ext>
            </a:extLst>
          </p:cNvPr>
          <p:cNvCxnSpPr/>
          <p:nvPr/>
        </p:nvCxnSpPr>
        <p:spPr>
          <a:xfrm>
            <a:off x="1789043" y="4744278"/>
            <a:ext cx="7858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BC5ED0B-567D-49A4-9723-1583A19426F1}"/>
              </a:ext>
            </a:extLst>
          </p:cNvPr>
          <p:cNvSpPr/>
          <p:nvPr/>
        </p:nvSpPr>
        <p:spPr>
          <a:xfrm>
            <a:off x="5022574" y="2133600"/>
            <a:ext cx="238537" cy="145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1FA67BC-6936-4044-AE79-C729243472DD}"/>
              </a:ext>
            </a:extLst>
          </p:cNvPr>
          <p:cNvSpPr/>
          <p:nvPr/>
        </p:nvSpPr>
        <p:spPr>
          <a:xfrm>
            <a:off x="7116417" y="967409"/>
            <a:ext cx="238538" cy="14576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6365CBE-88CC-418B-B25D-D774376623CE}"/>
              </a:ext>
            </a:extLst>
          </p:cNvPr>
          <p:cNvSpPr txBox="1"/>
          <p:nvPr/>
        </p:nvSpPr>
        <p:spPr>
          <a:xfrm>
            <a:off x="9223513" y="4956313"/>
            <a:ext cx="662600" cy="369332"/>
          </a:xfrm>
          <a:prstGeom prst="rect">
            <a:avLst/>
          </a:prstGeom>
          <a:noFill/>
        </p:spPr>
        <p:txBody>
          <a:bodyPr wrap="square" rtlCol="0">
            <a:spAutoFit/>
          </a:bodyPr>
          <a:lstStyle/>
          <a:p>
            <a:r>
              <a:rPr lang="en-US" dirty="0"/>
              <a:t>X</a:t>
            </a:r>
          </a:p>
        </p:txBody>
      </p:sp>
      <p:sp>
        <p:nvSpPr>
          <p:cNvPr id="9" name="TextBox 8">
            <a:extLst>
              <a:ext uri="{FF2B5EF4-FFF2-40B4-BE49-F238E27FC236}">
                <a16:creationId xmlns:a16="http://schemas.microsoft.com/office/drawing/2014/main" id="{004446A2-E3E8-4C16-B0F3-E21DEDC3F698}"/>
              </a:ext>
            </a:extLst>
          </p:cNvPr>
          <p:cNvSpPr txBox="1"/>
          <p:nvPr/>
        </p:nvSpPr>
        <p:spPr>
          <a:xfrm>
            <a:off x="1836084" y="596363"/>
            <a:ext cx="45719" cy="369332"/>
          </a:xfrm>
          <a:prstGeom prst="rect">
            <a:avLst/>
          </a:prstGeom>
          <a:noFill/>
        </p:spPr>
        <p:txBody>
          <a:bodyPr wrap="square" rtlCol="0">
            <a:spAutoFit/>
          </a:bodyPr>
          <a:lstStyle/>
          <a:p>
            <a:r>
              <a:rPr lang="en-US" dirty="0"/>
              <a:t>Y</a:t>
            </a:r>
          </a:p>
        </p:txBody>
      </p:sp>
      <p:cxnSp>
        <p:nvCxnSpPr>
          <p:cNvPr id="13" name="Straight Connector 12">
            <a:extLst>
              <a:ext uri="{FF2B5EF4-FFF2-40B4-BE49-F238E27FC236}">
                <a16:creationId xmlns:a16="http://schemas.microsoft.com/office/drawing/2014/main" id="{BE0AE411-6E17-4253-AF6B-6F0CDD63D020}"/>
              </a:ext>
            </a:extLst>
          </p:cNvPr>
          <p:cNvCxnSpPr>
            <a:cxnSpLocks/>
            <a:stCxn id="6" idx="7"/>
            <a:endCxn id="7" idx="3"/>
          </p:cNvCxnSpPr>
          <p:nvPr/>
        </p:nvCxnSpPr>
        <p:spPr>
          <a:xfrm flipV="1">
            <a:off x="5226178" y="1091828"/>
            <a:ext cx="1925172" cy="106311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578C684-D5C7-4058-8561-9199EDEE3929}"/>
              </a:ext>
            </a:extLst>
          </p:cNvPr>
          <p:cNvSpPr txBox="1"/>
          <p:nvPr/>
        </p:nvSpPr>
        <p:spPr>
          <a:xfrm>
            <a:off x="5022574" y="4738516"/>
            <a:ext cx="609593"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AE96DECF-8549-4B34-98F9-E65C762AE4D9}"/>
              </a:ext>
            </a:extLst>
          </p:cNvPr>
          <p:cNvSpPr txBox="1"/>
          <p:nvPr/>
        </p:nvSpPr>
        <p:spPr>
          <a:xfrm>
            <a:off x="7024670" y="4750041"/>
            <a:ext cx="609593" cy="369332"/>
          </a:xfrm>
          <a:prstGeom prst="rect">
            <a:avLst/>
          </a:prstGeom>
          <a:noFill/>
        </p:spPr>
        <p:txBody>
          <a:bodyPr wrap="square" rtlCol="0">
            <a:spAutoFit/>
          </a:bodyPr>
          <a:lstStyle/>
          <a:p>
            <a:r>
              <a:rPr lang="en-US" dirty="0"/>
              <a:t>X2</a:t>
            </a:r>
          </a:p>
        </p:txBody>
      </p:sp>
      <p:sp>
        <p:nvSpPr>
          <p:cNvPr id="22" name="TextBox 21">
            <a:extLst>
              <a:ext uri="{FF2B5EF4-FFF2-40B4-BE49-F238E27FC236}">
                <a16:creationId xmlns:a16="http://schemas.microsoft.com/office/drawing/2014/main" id="{2288520C-D81E-4C4B-9787-856197D43AE1}"/>
              </a:ext>
            </a:extLst>
          </p:cNvPr>
          <p:cNvSpPr txBox="1"/>
          <p:nvPr/>
        </p:nvSpPr>
        <p:spPr>
          <a:xfrm>
            <a:off x="1080559" y="6029088"/>
            <a:ext cx="7474226" cy="523220"/>
          </a:xfrm>
          <a:prstGeom prst="rect">
            <a:avLst/>
          </a:prstGeom>
          <a:noFill/>
        </p:spPr>
        <p:txBody>
          <a:bodyPr wrap="square" rtlCol="0">
            <a:spAutoFit/>
          </a:bodyPr>
          <a:lstStyle/>
          <a:p>
            <a:pPr algn="ctr"/>
            <a:r>
              <a:rPr lang="en-US" sz="2800" b="1" dirty="0">
                <a:latin typeface="Book Antiqua" panose="02040602050305030304" pitchFamily="18" charset="0"/>
              </a:rPr>
              <a:t>Euclidian Distance</a:t>
            </a:r>
          </a:p>
        </p:txBody>
      </p:sp>
      <p:cxnSp>
        <p:nvCxnSpPr>
          <p:cNvPr id="24" name="Straight Connector 23">
            <a:extLst>
              <a:ext uri="{FF2B5EF4-FFF2-40B4-BE49-F238E27FC236}">
                <a16:creationId xmlns:a16="http://schemas.microsoft.com/office/drawing/2014/main" id="{40D91FD8-274E-4008-AA37-7E3962E541CF}"/>
              </a:ext>
            </a:extLst>
          </p:cNvPr>
          <p:cNvCxnSpPr>
            <a:cxnSpLocks/>
            <a:stCxn id="6" idx="4"/>
          </p:cNvCxnSpPr>
          <p:nvPr/>
        </p:nvCxnSpPr>
        <p:spPr>
          <a:xfrm flipH="1">
            <a:off x="5127703" y="2279367"/>
            <a:ext cx="14140" cy="245914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CC44634-BDA1-4B5C-A256-764CD341F128}"/>
              </a:ext>
            </a:extLst>
          </p:cNvPr>
          <p:cNvCxnSpPr>
            <a:cxnSpLocks/>
          </p:cNvCxnSpPr>
          <p:nvPr/>
        </p:nvCxnSpPr>
        <p:spPr>
          <a:xfrm>
            <a:off x="7235615" y="1091828"/>
            <a:ext cx="0" cy="364668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31A3BD8A-6A39-45D3-A433-6B4EA6575D17}"/>
              </a:ext>
            </a:extLst>
          </p:cNvPr>
          <p:cNvCxnSpPr>
            <a:cxnSpLocks/>
          </p:cNvCxnSpPr>
          <p:nvPr/>
        </p:nvCxnSpPr>
        <p:spPr>
          <a:xfrm>
            <a:off x="2305878" y="1064171"/>
            <a:ext cx="484547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F534DA-F095-4A86-9922-8EB21C33684E}"/>
              </a:ext>
            </a:extLst>
          </p:cNvPr>
          <p:cNvCxnSpPr>
            <a:cxnSpLocks/>
          </p:cNvCxnSpPr>
          <p:nvPr/>
        </p:nvCxnSpPr>
        <p:spPr>
          <a:xfrm>
            <a:off x="2305878" y="2203900"/>
            <a:ext cx="5023588" cy="258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C2063AFA-FEE7-4F15-9E63-B8B7A52C0EA2}"/>
              </a:ext>
            </a:extLst>
          </p:cNvPr>
          <p:cNvSpPr txBox="1"/>
          <p:nvPr/>
        </p:nvSpPr>
        <p:spPr>
          <a:xfrm>
            <a:off x="1696285" y="2046800"/>
            <a:ext cx="609593" cy="369332"/>
          </a:xfrm>
          <a:prstGeom prst="rect">
            <a:avLst/>
          </a:prstGeom>
          <a:noFill/>
        </p:spPr>
        <p:txBody>
          <a:bodyPr wrap="square" rtlCol="0">
            <a:spAutoFit/>
          </a:bodyPr>
          <a:lstStyle/>
          <a:p>
            <a:r>
              <a:rPr lang="en-US" dirty="0"/>
              <a:t>Y1</a:t>
            </a:r>
          </a:p>
        </p:txBody>
      </p:sp>
      <p:sp>
        <p:nvSpPr>
          <p:cNvPr id="34" name="TextBox 33">
            <a:extLst>
              <a:ext uri="{FF2B5EF4-FFF2-40B4-BE49-F238E27FC236}">
                <a16:creationId xmlns:a16="http://schemas.microsoft.com/office/drawing/2014/main" id="{7D348106-4BC0-4013-B1B2-F19F01B5F82B}"/>
              </a:ext>
            </a:extLst>
          </p:cNvPr>
          <p:cNvSpPr txBox="1"/>
          <p:nvPr/>
        </p:nvSpPr>
        <p:spPr>
          <a:xfrm>
            <a:off x="1631178" y="952249"/>
            <a:ext cx="609593" cy="369332"/>
          </a:xfrm>
          <a:prstGeom prst="rect">
            <a:avLst/>
          </a:prstGeom>
          <a:noFill/>
        </p:spPr>
        <p:txBody>
          <a:bodyPr wrap="square" rtlCol="0">
            <a:spAutoFit/>
          </a:bodyPr>
          <a:lstStyle/>
          <a:p>
            <a:r>
              <a:rPr lang="en-US" dirty="0"/>
              <a:t>Y2</a:t>
            </a:r>
          </a:p>
        </p:txBody>
      </p:sp>
      <p:sp>
        <p:nvSpPr>
          <p:cNvPr id="35" name="TextBox 34">
            <a:extLst>
              <a:ext uri="{FF2B5EF4-FFF2-40B4-BE49-F238E27FC236}">
                <a16:creationId xmlns:a16="http://schemas.microsoft.com/office/drawing/2014/main" id="{2C0F9EFB-643F-4C9F-BC7B-C44D958AF27F}"/>
              </a:ext>
            </a:extLst>
          </p:cNvPr>
          <p:cNvSpPr txBox="1"/>
          <p:nvPr/>
        </p:nvSpPr>
        <p:spPr>
          <a:xfrm>
            <a:off x="799345" y="5587417"/>
            <a:ext cx="7858537" cy="369332"/>
          </a:xfrm>
          <a:prstGeom prst="rect">
            <a:avLst/>
          </a:prstGeom>
          <a:noFill/>
        </p:spPr>
        <p:txBody>
          <a:bodyPr wrap="square" rtlCol="0">
            <a:spAutoFit/>
          </a:bodyPr>
          <a:lstStyle/>
          <a:p>
            <a:pPr algn="ctr"/>
            <a:r>
              <a:rPr lang="en-US" dirty="0">
                <a:latin typeface="Book Antiqua" panose="02040602050305030304" pitchFamily="18" charset="0"/>
              </a:rPr>
              <a:t>E(</a:t>
            </a:r>
            <a:r>
              <a:rPr lang="en-US" dirty="0" err="1">
                <a:latin typeface="Book Antiqua" panose="02040602050305030304" pitchFamily="18" charset="0"/>
              </a:rPr>
              <a:t>dist</a:t>
            </a:r>
            <a:r>
              <a:rPr lang="en-US" dirty="0">
                <a:latin typeface="Book Antiqua" panose="02040602050305030304" pitchFamily="18" charset="0"/>
              </a:rPr>
              <a:t>) = Sqrt((x2-x1)^2 + (y2-y1)^2)</a:t>
            </a:r>
          </a:p>
        </p:txBody>
      </p:sp>
    </p:spTree>
    <p:extLst>
      <p:ext uri="{BB962C8B-B14F-4D97-AF65-F5344CB8AC3E}">
        <p14:creationId xmlns:p14="http://schemas.microsoft.com/office/powerpoint/2010/main" val="1871299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193AD-57A0-4782-8901-E680C4D00E7F}"/>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Support Vector Machine (SVM)</a:t>
            </a:r>
          </a:p>
        </p:txBody>
      </p:sp>
      <p:cxnSp>
        <p:nvCxnSpPr>
          <p:cNvPr id="4" name="Straight Connector 3">
            <a:extLst>
              <a:ext uri="{FF2B5EF4-FFF2-40B4-BE49-F238E27FC236}">
                <a16:creationId xmlns:a16="http://schemas.microsoft.com/office/drawing/2014/main" id="{31AB4F28-0F57-40DB-BA53-4039AB831A47}"/>
              </a:ext>
            </a:extLst>
          </p:cNvPr>
          <p:cNvCxnSpPr/>
          <p:nvPr/>
        </p:nvCxnSpPr>
        <p:spPr>
          <a:xfrm>
            <a:off x="1842868" y="1209822"/>
            <a:ext cx="0" cy="3305907"/>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7822692-6487-4EC4-A02B-B10566B6A2DE}"/>
              </a:ext>
            </a:extLst>
          </p:cNvPr>
          <p:cNvCxnSpPr/>
          <p:nvPr/>
        </p:nvCxnSpPr>
        <p:spPr>
          <a:xfrm flipV="1">
            <a:off x="1434905" y="4121834"/>
            <a:ext cx="6063175" cy="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980AA89-D527-451A-97A1-4DF61923D745}"/>
              </a:ext>
            </a:extLst>
          </p:cNvPr>
          <p:cNvSpPr/>
          <p:nvPr/>
        </p:nvSpPr>
        <p:spPr>
          <a:xfrm>
            <a:off x="2096086" y="2841674"/>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C4EB3E2-8875-4340-A1A3-8C3A22CD5540}"/>
              </a:ext>
            </a:extLst>
          </p:cNvPr>
          <p:cNvSpPr/>
          <p:nvPr/>
        </p:nvSpPr>
        <p:spPr>
          <a:xfrm>
            <a:off x="2863944" y="3199229"/>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3EDEE3-3235-4DF4-95E2-58A7A0B32117}"/>
              </a:ext>
            </a:extLst>
          </p:cNvPr>
          <p:cNvSpPr/>
          <p:nvPr/>
        </p:nvSpPr>
        <p:spPr>
          <a:xfrm>
            <a:off x="3146471" y="3147648"/>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C5F650-00EA-4064-BE35-BA676DBED453}"/>
              </a:ext>
            </a:extLst>
          </p:cNvPr>
          <p:cNvSpPr/>
          <p:nvPr/>
        </p:nvSpPr>
        <p:spPr>
          <a:xfrm>
            <a:off x="2553286" y="3298874"/>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F4680C-A6BD-403A-94EC-CC4C5661B05D}"/>
              </a:ext>
            </a:extLst>
          </p:cNvPr>
          <p:cNvSpPr/>
          <p:nvPr/>
        </p:nvSpPr>
        <p:spPr>
          <a:xfrm>
            <a:off x="2630657" y="2635937"/>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C25884-27EC-4D4C-92C0-04D3BCE41CBC}"/>
              </a:ext>
            </a:extLst>
          </p:cNvPr>
          <p:cNvSpPr/>
          <p:nvPr/>
        </p:nvSpPr>
        <p:spPr>
          <a:xfrm>
            <a:off x="3010486" y="2797128"/>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A510AE-FCA7-405D-A0C5-D3319C680918}"/>
              </a:ext>
            </a:extLst>
          </p:cNvPr>
          <p:cNvSpPr/>
          <p:nvPr/>
        </p:nvSpPr>
        <p:spPr>
          <a:xfrm>
            <a:off x="2553286" y="2996417"/>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121E75B-0253-4CCD-9D8A-4C6D04C93D3C}"/>
              </a:ext>
            </a:extLst>
          </p:cNvPr>
          <p:cNvSpPr/>
          <p:nvPr/>
        </p:nvSpPr>
        <p:spPr>
          <a:xfrm>
            <a:off x="4203896" y="1951014"/>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AA2E02-5A31-4E64-9203-713C4050AF31}"/>
              </a:ext>
            </a:extLst>
          </p:cNvPr>
          <p:cNvSpPr/>
          <p:nvPr/>
        </p:nvSpPr>
        <p:spPr>
          <a:xfrm>
            <a:off x="4971754" y="2308569"/>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1B71D05-1583-4CA1-BFD0-D18AF920C4B5}"/>
              </a:ext>
            </a:extLst>
          </p:cNvPr>
          <p:cNvSpPr/>
          <p:nvPr/>
        </p:nvSpPr>
        <p:spPr>
          <a:xfrm>
            <a:off x="5254281" y="2256988"/>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91A7319-28B9-414F-9CD2-37B212DD5904}"/>
              </a:ext>
            </a:extLst>
          </p:cNvPr>
          <p:cNvSpPr/>
          <p:nvPr/>
        </p:nvSpPr>
        <p:spPr>
          <a:xfrm>
            <a:off x="4661096" y="2408214"/>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523B82-0CEB-4608-8F37-522026B5593E}"/>
              </a:ext>
            </a:extLst>
          </p:cNvPr>
          <p:cNvSpPr/>
          <p:nvPr/>
        </p:nvSpPr>
        <p:spPr>
          <a:xfrm>
            <a:off x="4738467" y="1745277"/>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1BC20B-105A-42EC-9FE0-19563B053C92}"/>
              </a:ext>
            </a:extLst>
          </p:cNvPr>
          <p:cNvSpPr/>
          <p:nvPr/>
        </p:nvSpPr>
        <p:spPr>
          <a:xfrm>
            <a:off x="5118296" y="1906468"/>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9F642-B7C5-49C5-95A4-D90A1BDCD1B6}"/>
              </a:ext>
            </a:extLst>
          </p:cNvPr>
          <p:cNvSpPr/>
          <p:nvPr/>
        </p:nvSpPr>
        <p:spPr>
          <a:xfrm>
            <a:off x="4661096" y="2105757"/>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053CC5A-8A47-4934-9F27-8DAC1D142185}"/>
              </a:ext>
            </a:extLst>
          </p:cNvPr>
          <p:cNvCxnSpPr/>
          <p:nvPr/>
        </p:nvCxnSpPr>
        <p:spPr>
          <a:xfrm>
            <a:off x="2349305" y="1209822"/>
            <a:ext cx="2622449" cy="265879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9CF2CFE0-84F0-400A-8031-C707A44F0328}"/>
              </a:ext>
            </a:extLst>
          </p:cNvPr>
          <p:cNvCxnSpPr>
            <a:cxnSpLocks/>
          </p:cNvCxnSpPr>
          <p:nvPr/>
        </p:nvCxnSpPr>
        <p:spPr>
          <a:xfrm>
            <a:off x="3359250" y="1209822"/>
            <a:ext cx="1764904" cy="281119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960D4759-142E-4B76-8DD8-5632A30AC01F}"/>
              </a:ext>
            </a:extLst>
          </p:cNvPr>
          <p:cNvCxnSpPr>
            <a:cxnSpLocks/>
          </p:cNvCxnSpPr>
          <p:nvPr/>
        </p:nvCxnSpPr>
        <p:spPr>
          <a:xfrm>
            <a:off x="2250828" y="1963177"/>
            <a:ext cx="2873326" cy="205783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73A61E77-5D12-48E9-BF25-2314907ECB1E}"/>
              </a:ext>
            </a:extLst>
          </p:cNvPr>
          <p:cNvCxnSpPr>
            <a:cxnSpLocks/>
          </p:cNvCxnSpPr>
          <p:nvPr/>
        </p:nvCxnSpPr>
        <p:spPr>
          <a:xfrm>
            <a:off x="1941346" y="2198810"/>
            <a:ext cx="3938949" cy="9488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1F728201-21C3-4746-AF5C-145A5C6310B6}"/>
              </a:ext>
            </a:extLst>
          </p:cNvPr>
          <p:cNvSpPr txBox="1"/>
          <p:nvPr/>
        </p:nvSpPr>
        <p:spPr>
          <a:xfrm>
            <a:off x="6867381" y="4331063"/>
            <a:ext cx="609593" cy="369332"/>
          </a:xfrm>
          <a:prstGeom prst="rect">
            <a:avLst/>
          </a:prstGeom>
          <a:noFill/>
        </p:spPr>
        <p:txBody>
          <a:bodyPr wrap="square" rtlCol="0">
            <a:spAutoFit/>
          </a:bodyPr>
          <a:lstStyle/>
          <a:p>
            <a:r>
              <a:rPr lang="en-US" dirty="0"/>
              <a:t>X1</a:t>
            </a:r>
          </a:p>
        </p:txBody>
      </p:sp>
      <p:sp>
        <p:nvSpPr>
          <p:cNvPr id="31" name="TextBox 30">
            <a:extLst>
              <a:ext uri="{FF2B5EF4-FFF2-40B4-BE49-F238E27FC236}">
                <a16:creationId xmlns:a16="http://schemas.microsoft.com/office/drawing/2014/main" id="{19EB2FB2-F0DA-451B-B727-6973AAD5019F}"/>
              </a:ext>
            </a:extLst>
          </p:cNvPr>
          <p:cNvSpPr txBox="1"/>
          <p:nvPr/>
        </p:nvSpPr>
        <p:spPr>
          <a:xfrm>
            <a:off x="1130108" y="1251400"/>
            <a:ext cx="609593" cy="369332"/>
          </a:xfrm>
          <a:prstGeom prst="rect">
            <a:avLst/>
          </a:prstGeom>
          <a:noFill/>
        </p:spPr>
        <p:txBody>
          <a:bodyPr wrap="square" rtlCol="0">
            <a:spAutoFit/>
          </a:bodyPr>
          <a:lstStyle/>
          <a:p>
            <a:r>
              <a:rPr lang="en-US" dirty="0"/>
              <a:t>X2</a:t>
            </a:r>
          </a:p>
        </p:txBody>
      </p:sp>
      <p:sp>
        <p:nvSpPr>
          <p:cNvPr id="32" name="TextBox 31">
            <a:extLst>
              <a:ext uri="{FF2B5EF4-FFF2-40B4-BE49-F238E27FC236}">
                <a16:creationId xmlns:a16="http://schemas.microsoft.com/office/drawing/2014/main" id="{761AAEAA-F7B5-44E2-AACA-952D76C4FD1A}"/>
              </a:ext>
            </a:extLst>
          </p:cNvPr>
          <p:cNvSpPr txBox="1"/>
          <p:nvPr/>
        </p:nvSpPr>
        <p:spPr>
          <a:xfrm>
            <a:off x="1502898" y="5246311"/>
            <a:ext cx="5364483" cy="584775"/>
          </a:xfrm>
          <a:prstGeom prst="rect">
            <a:avLst/>
          </a:prstGeom>
          <a:noFill/>
        </p:spPr>
        <p:txBody>
          <a:bodyPr wrap="square" rtlCol="0">
            <a:spAutoFit/>
          </a:bodyPr>
          <a:lstStyle/>
          <a:p>
            <a:r>
              <a:rPr lang="en-US" sz="3200" dirty="0">
                <a:latin typeface="Book Antiqua" panose="02040602050305030304" pitchFamily="18" charset="0"/>
              </a:rPr>
              <a:t>What is the optimum line -?</a:t>
            </a:r>
          </a:p>
        </p:txBody>
      </p:sp>
    </p:spTree>
    <p:extLst>
      <p:ext uri="{BB962C8B-B14F-4D97-AF65-F5344CB8AC3E}">
        <p14:creationId xmlns:p14="http://schemas.microsoft.com/office/powerpoint/2010/main" val="3438274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193AD-57A0-4782-8901-E680C4D00E7F}"/>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Support Vector Machine (SVM)</a:t>
            </a:r>
          </a:p>
        </p:txBody>
      </p:sp>
      <p:cxnSp>
        <p:nvCxnSpPr>
          <p:cNvPr id="4" name="Straight Connector 3">
            <a:extLst>
              <a:ext uri="{FF2B5EF4-FFF2-40B4-BE49-F238E27FC236}">
                <a16:creationId xmlns:a16="http://schemas.microsoft.com/office/drawing/2014/main" id="{31AB4F28-0F57-40DB-BA53-4039AB831A47}"/>
              </a:ext>
            </a:extLst>
          </p:cNvPr>
          <p:cNvCxnSpPr/>
          <p:nvPr/>
        </p:nvCxnSpPr>
        <p:spPr>
          <a:xfrm>
            <a:off x="1842868" y="1209822"/>
            <a:ext cx="0" cy="3305907"/>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7822692-6487-4EC4-A02B-B10566B6A2DE}"/>
              </a:ext>
            </a:extLst>
          </p:cNvPr>
          <p:cNvCxnSpPr/>
          <p:nvPr/>
        </p:nvCxnSpPr>
        <p:spPr>
          <a:xfrm flipV="1">
            <a:off x="1434905" y="4121834"/>
            <a:ext cx="6063175" cy="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980AA89-D527-451A-97A1-4DF61923D745}"/>
              </a:ext>
            </a:extLst>
          </p:cNvPr>
          <p:cNvSpPr/>
          <p:nvPr/>
        </p:nvSpPr>
        <p:spPr>
          <a:xfrm>
            <a:off x="2096086" y="2841674"/>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8" name="Oval 7">
            <a:extLst>
              <a:ext uri="{FF2B5EF4-FFF2-40B4-BE49-F238E27FC236}">
                <a16:creationId xmlns:a16="http://schemas.microsoft.com/office/drawing/2014/main" id="{7C4EB3E2-8875-4340-A1A3-8C3A22CD5540}"/>
              </a:ext>
            </a:extLst>
          </p:cNvPr>
          <p:cNvSpPr/>
          <p:nvPr/>
        </p:nvSpPr>
        <p:spPr>
          <a:xfrm>
            <a:off x="2863944" y="3199229"/>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9" name="Oval 8">
            <a:extLst>
              <a:ext uri="{FF2B5EF4-FFF2-40B4-BE49-F238E27FC236}">
                <a16:creationId xmlns:a16="http://schemas.microsoft.com/office/drawing/2014/main" id="{A53EDEE3-3235-4DF4-95E2-58A7A0B32117}"/>
              </a:ext>
            </a:extLst>
          </p:cNvPr>
          <p:cNvSpPr/>
          <p:nvPr/>
        </p:nvSpPr>
        <p:spPr>
          <a:xfrm>
            <a:off x="3146471" y="3147648"/>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0" name="Oval 9">
            <a:extLst>
              <a:ext uri="{FF2B5EF4-FFF2-40B4-BE49-F238E27FC236}">
                <a16:creationId xmlns:a16="http://schemas.microsoft.com/office/drawing/2014/main" id="{03C5F650-00EA-4064-BE35-BA676DBED453}"/>
              </a:ext>
            </a:extLst>
          </p:cNvPr>
          <p:cNvSpPr/>
          <p:nvPr/>
        </p:nvSpPr>
        <p:spPr>
          <a:xfrm>
            <a:off x="2553286" y="3298874"/>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1" name="Oval 10">
            <a:extLst>
              <a:ext uri="{FF2B5EF4-FFF2-40B4-BE49-F238E27FC236}">
                <a16:creationId xmlns:a16="http://schemas.microsoft.com/office/drawing/2014/main" id="{15F4680C-A6BD-403A-94EC-CC4C5661B05D}"/>
              </a:ext>
            </a:extLst>
          </p:cNvPr>
          <p:cNvSpPr/>
          <p:nvPr/>
        </p:nvSpPr>
        <p:spPr>
          <a:xfrm>
            <a:off x="2630657" y="2635937"/>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2" name="Oval 11">
            <a:extLst>
              <a:ext uri="{FF2B5EF4-FFF2-40B4-BE49-F238E27FC236}">
                <a16:creationId xmlns:a16="http://schemas.microsoft.com/office/drawing/2014/main" id="{8EC25884-27EC-4D4C-92C0-04D3BCE41CBC}"/>
              </a:ext>
            </a:extLst>
          </p:cNvPr>
          <p:cNvSpPr/>
          <p:nvPr/>
        </p:nvSpPr>
        <p:spPr>
          <a:xfrm>
            <a:off x="3179298" y="2797128"/>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3" name="Oval 12">
            <a:extLst>
              <a:ext uri="{FF2B5EF4-FFF2-40B4-BE49-F238E27FC236}">
                <a16:creationId xmlns:a16="http://schemas.microsoft.com/office/drawing/2014/main" id="{A7A510AE-FCA7-405D-A0C5-D3319C680918}"/>
              </a:ext>
            </a:extLst>
          </p:cNvPr>
          <p:cNvSpPr/>
          <p:nvPr/>
        </p:nvSpPr>
        <p:spPr>
          <a:xfrm>
            <a:off x="2553286" y="2996417"/>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4" name="Oval 13">
            <a:extLst>
              <a:ext uri="{FF2B5EF4-FFF2-40B4-BE49-F238E27FC236}">
                <a16:creationId xmlns:a16="http://schemas.microsoft.com/office/drawing/2014/main" id="{4121E75B-0253-4CCD-9D8A-4C6D04C93D3C}"/>
              </a:ext>
            </a:extLst>
          </p:cNvPr>
          <p:cNvSpPr/>
          <p:nvPr/>
        </p:nvSpPr>
        <p:spPr>
          <a:xfrm>
            <a:off x="4203896" y="1951014"/>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5" name="Oval 14">
            <a:extLst>
              <a:ext uri="{FF2B5EF4-FFF2-40B4-BE49-F238E27FC236}">
                <a16:creationId xmlns:a16="http://schemas.microsoft.com/office/drawing/2014/main" id="{22AA2E02-5A31-4E64-9203-713C4050AF31}"/>
              </a:ext>
            </a:extLst>
          </p:cNvPr>
          <p:cNvSpPr/>
          <p:nvPr/>
        </p:nvSpPr>
        <p:spPr>
          <a:xfrm>
            <a:off x="4971754" y="2308569"/>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6" name="Oval 15">
            <a:extLst>
              <a:ext uri="{FF2B5EF4-FFF2-40B4-BE49-F238E27FC236}">
                <a16:creationId xmlns:a16="http://schemas.microsoft.com/office/drawing/2014/main" id="{51B71D05-1583-4CA1-BFD0-D18AF920C4B5}"/>
              </a:ext>
            </a:extLst>
          </p:cNvPr>
          <p:cNvSpPr/>
          <p:nvPr/>
        </p:nvSpPr>
        <p:spPr>
          <a:xfrm>
            <a:off x="5254281" y="2256988"/>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7" name="Oval 16">
            <a:extLst>
              <a:ext uri="{FF2B5EF4-FFF2-40B4-BE49-F238E27FC236}">
                <a16:creationId xmlns:a16="http://schemas.microsoft.com/office/drawing/2014/main" id="{591A7319-28B9-414F-9CD2-37B212DD5904}"/>
              </a:ext>
            </a:extLst>
          </p:cNvPr>
          <p:cNvSpPr/>
          <p:nvPr/>
        </p:nvSpPr>
        <p:spPr>
          <a:xfrm>
            <a:off x="4370366" y="2621636"/>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8" name="Oval 17">
            <a:extLst>
              <a:ext uri="{FF2B5EF4-FFF2-40B4-BE49-F238E27FC236}">
                <a16:creationId xmlns:a16="http://schemas.microsoft.com/office/drawing/2014/main" id="{AF523B82-0CEB-4608-8F37-522026B5593E}"/>
              </a:ext>
            </a:extLst>
          </p:cNvPr>
          <p:cNvSpPr/>
          <p:nvPr/>
        </p:nvSpPr>
        <p:spPr>
          <a:xfrm>
            <a:off x="4738467" y="1745277"/>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19" name="Oval 18">
            <a:extLst>
              <a:ext uri="{FF2B5EF4-FFF2-40B4-BE49-F238E27FC236}">
                <a16:creationId xmlns:a16="http://schemas.microsoft.com/office/drawing/2014/main" id="{9C1BC20B-105A-42EC-9FE0-19563B053C92}"/>
              </a:ext>
            </a:extLst>
          </p:cNvPr>
          <p:cNvSpPr/>
          <p:nvPr/>
        </p:nvSpPr>
        <p:spPr>
          <a:xfrm>
            <a:off x="5118296" y="1906468"/>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20" name="Oval 19">
            <a:extLst>
              <a:ext uri="{FF2B5EF4-FFF2-40B4-BE49-F238E27FC236}">
                <a16:creationId xmlns:a16="http://schemas.microsoft.com/office/drawing/2014/main" id="{5729F642-B7C5-49C5-95A4-D90A1BDCD1B6}"/>
              </a:ext>
            </a:extLst>
          </p:cNvPr>
          <p:cNvSpPr/>
          <p:nvPr/>
        </p:nvSpPr>
        <p:spPr>
          <a:xfrm>
            <a:off x="4661096" y="2105757"/>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30" name="TextBox 29">
            <a:extLst>
              <a:ext uri="{FF2B5EF4-FFF2-40B4-BE49-F238E27FC236}">
                <a16:creationId xmlns:a16="http://schemas.microsoft.com/office/drawing/2014/main" id="{1F728201-21C3-4746-AF5C-145A5C6310B6}"/>
              </a:ext>
            </a:extLst>
          </p:cNvPr>
          <p:cNvSpPr txBox="1"/>
          <p:nvPr/>
        </p:nvSpPr>
        <p:spPr>
          <a:xfrm>
            <a:off x="6867381" y="4331063"/>
            <a:ext cx="609593" cy="369332"/>
          </a:xfrm>
          <a:prstGeom prst="rect">
            <a:avLst/>
          </a:prstGeom>
          <a:noFill/>
        </p:spPr>
        <p:txBody>
          <a:bodyPr wrap="square" rtlCol="0">
            <a:spAutoFit/>
          </a:bodyPr>
          <a:lstStyle/>
          <a:p>
            <a:r>
              <a:rPr lang="en-US" dirty="0">
                <a:latin typeface="Book Antiqua" panose="02040602050305030304" pitchFamily="18" charset="0"/>
              </a:rPr>
              <a:t>X1</a:t>
            </a:r>
          </a:p>
        </p:txBody>
      </p:sp>
      <p:sp>
        <p:nvSpPr>
          <p:cNvPr id="31" name="TextBox 30">
            <a:extLst>
              <a:ext uri="{FF2B5EF4-FFF2-40B4-BE49-F238E27FC236}">
                <a16:creationId xmlns:a16="http://schemas.microsoft.com/office/drawing/2014/main" id="{19EB2FB2-F0DA-451B-B727-6973AAD5019F}"/>
              </a:ext>
            </a:extLst>
          </p:cNvPr>
          <p:cNvSpPr txBox="1"/>
          <p:nvPr/>
        </p:nvSpPr>
        <p:spPr>
          <a:xfrm>
            <a:off x="1130108" y="1251400"/>
            <a:ext cx="609593" cy="369332"/>
          </a:xfrm>
          <a:prstGeom prst="rect">
            <a:avLst/>
          </a:prstGeom>
          <a:noFill/>
        </p:spPr>
        <p:txBody>
          <a:bodyPr wrap="square" rtlCol="0">
            <a:spAutoFit/>
          </a:bodyPr>
          <a:lstStyle/>
          <a:p>
            <a:r>
              <a:rPr lang="en-US" dirty="0">
                <a:latin typeface="Book Antiqua" panose="02040602050305030304" pitchFamily="18" charset="0"/>
              </a:rPr>
              <a:t>X2</a:t>
            </a:r>
          </a:p>
        </p:txBody>
      </p:sp>
      <p:sp>
        <p:nvSpPr>
          <p:cNvPr id="32" name="TextBox 31">
            <a:extLst>
              <a:ext uri="{FF2B5EF4-FFF2-40B4-BE49-F238E27FC236}">
                <a16:creationId xmlns:a16="http://schemas.microsoft.com/office/drawing/2014/main" id="{761AAEAA-F7B5-44E2-AACA-952D76C4FD1A}"/>
              </a:ext>
            </a:extLst>
          </p:cNvPr>
          <p:cNvSpPr txBox="1"/>
          <p:nvPr/>
        </p:nvSpPr>
        <p:spPr>
          <a:xfrm>
            <a:off x="1502898" y="5246311"/>
            <a:ext cx="9258886" cy="1077218"/>
          </a:xfrm>
          <a:prstGeom prst="rect">
            <a:avLst/>
          </a:prstGeom>
          <a:noFill/>
        </p:spPr>
        <p:txBody>
          <a:bodyPr wrap="square" rtlCol="0">
            <a:spAutoFit/>
          </a:bodyPr>
          <a:lstStyle/>
          <a:p>
            <a:r>
              <a:rPr lang="en-US" sz="3200" dirty="0">
                <a:latin typeface="Book Antiqua" panose="02040602050305030304" pitchFamily="18" charset="0"/>
              </a:rPr>
              <a:t>What are they popular - ?</a:t>
            </a:r>
          </a:p>
          <a:p>
            <a:r>
              <a:rPr lang="en-US" sz="3200" dirty="0">
                <a:latin typeface="Book Antiqua" panose="02040602050305030304" pitchFamily="18" charset="0"/>
              </a:rPr>
              <a:t>SVM works on linearly separable data</a:t>
            </a:r>
          </a:p>
        </p:txBody>
      </p:sp>
      <p:cxnSp>
        <p:nvCxnSpPr>
          <p:cNvPr id="5" name="Straight Connector 4">
            <a:extLst>
              <a:ext uri="{FF2B5EF4-FFF2-40B4-BE49-F238E27FC236}">
                <a16:creationId xmlns:a16="http://schemas.microsoft.com/office/drawing/2014/main" id="{F150DA7B-E132-4E4A-913C-C8E5E2A9257A}"/>
              </a:ext>
            </a:extLst>
          </p:cNvPr>
          <p:cNvCxnSpPr/>
          <p:nvPr/>
        </p:nvCxnSpPr>
        <p:spPr>
          <a:xfrm>
            <a:off x="2785399" y="1083212"/>
            <a:ext cx="2030439" cy="3038622"/>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BC366D28-F19B-4F16-8FF2-1332ADBA90BB}"/>
              </a:ext>
            </a:extLst>
          </p:cNvPr>
          <p:cNvCxnSpPr/>
          <p:nvPr/>
        </p:nvCxnSpPr>
        <p:spPr>
          <a:xfrm>
            <a:off x="3162885" y="954256"/>
            <a:ext cx="2030439" cy="3038622"/>
          </a:xfrm>
          <a:prstGeom prst="line">
            <a:avLst/>
          </a:prstGeom>
          <a:ln w="25400">
            <a:solidFill>
              <a:srgbClr val="FF0000"/>
            </a:solidFill>
            <a:prstDash val="sysDash"/>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3A62423B-5C10-4039-B066-2B31D9D4B3A6}"/>
              </a:ext>
            </a:extLst>
          </p:cNvPr>
          <p:cNvCxnSpPr/>
          <p:nvPr/>
        </p:nvCxnSpPr>
        <p:spPr>
          <a:xfrm>
            <a:off x="2328200" y="1251400"/>
            <a:ext cx="2030439" cy="3038622"/>
          </a:xfrm>
          <a:prstGeom prst="line">
            <a:avLst/>
          </a:prstGeom>
          <a:ln w="25400">
            <a:solidFill>
              <a:srgbClr val="0070C0"/>
            </a:solidFill>
            <a:prstDash val="sysDash"/>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506A0A09-1F5A-4BA2-887F-5721069FDBF4}"/>
              </a:ext>
            </a:extLst>
          </p:cNvPr>
          <p:cNvCxnSpPr>
            <a:stCxn id="12" idx="7"/>
          </p:cNvCxnSpPr>
          <p:nvPr/>
        </p:nvCxnSpPr>
        <p:spPr>
          <a:xfrm flipV="1">
            <a:off x="3311379" y="2507568"/>
            <a:ext cx="431798" cy="312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7CA517-C6C0-44B5-8261-3C93B8ADA9C0}"/>
              </a:ext>
            </a:extLst>
          </p:cNvPr>
          <p:cNvCxnSpPr>
            <a:endCxn id="17" idx="2"/>
          </p:cNvCxnSpPr>
          <p:nvPr/>
        </p:nvCxnSpPr>
        <p:spPr>
          <a:xfrm flipV="1">
            <a:off x="4049149" y="2699008"/>
            <a:ext cx="321217" cy="2528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EDFBD2D-DE7C-4AC9-B363-1B36EC409FF3}"/>
              </a:ext>
            </a:extLst>
          </p:cNvPr>
          <p:cNvSpPr txBox="1"/>
          <p:nvPr/>
        </p:nvSpPr>
        <p:spPr>
          <a:xfrm>
            <a:off x="3527278" y="4700395"/>
            <a:ext cx="2395220" cy="369332"/>
          </a:xfrm>
          <a:prstGeom prst="rect">
            <a:avLst/>
          </a:prstGeom>
          <a:noFill/>
        </p:spPr>
        <p:txBody>
          <a:bodyPr wrap="square" rtlCol="0">
            <a:spAutoFit/>
          </a:bodyPr>
          <a:lstStyle/>
          <a:p>
            <a:r>
              <a:rPr lang="en-US" dirty="0">
                <a:latin typeface="Book Antiqua" panose="02040602050305030304" pitchFamily="18" charset="0"/>
              </a:rPr>
              <a:t>Support Vectors</a:t>
            </a:r>
          </a:p>
        </p:txBody>
      </p:sp>
      <p:cxnSp>
        <p:nvCxnSpPr>
          <p:cNvPr id="37" name="Straight Arrow Connector 36">
            <a:extLst>
              <a:ext uri="{FF2B5EF4-FFF2-40B4-BE49-F238E27FC236}">
                <a16:creationId xmlns:a16="http://schemas.microsoft.com/office/drawing/2014/main" id="{A7F0C986-9843-4E64-8A11-FEA220DC1FDB}"/>
              </a:ext>
            </a:extLst>
          </p:cNvPr>
          <p:cNvCxnSpPr/>
          <p:nvPr/>
        </p:nvCxnSpPr>
        <p:spPr>
          <a:xfrm flipH="1" flipV="1">
            <a:off x="3334040" y="2996417"/>
            <a:ext cx="715109" cy="170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4DC3B8-3B00-4F5C-868A-38EF51440E16}"/>
              </a:ext>
            </a:extLst>
          </p:cNvPr>
          <p:cNvCxnSpPr/>
          <p:nvPr/>
        </p:nvCxnSpPr>
        <p:spPr>
          <a:xfrm flipV="1">
            <a:off x="4193348" y="2864336"/>
            <a:ext cx="233287" cy="1721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30AFAF-5443-4A77-9646-F6CF8D7961D7}"/>
              </a:ext>
            </a:extLst>
          </p:cNvPr>
          <p:cNvSpPr txBox="1"/>
          <p:nvPr/>
        </p:nvSpPr>
        <p:spPr>
          <a:xfrm>
            <a:off x="6223786" y="2612462"/>
            <a:ext cx="3640013" cy="369332"/>
          </a:xfrm>
          <a:prstGeom prst="rect">
            <a:avLst/>
          </a:prstGeom>
          <a:noFill/>
        </p:spPr>
        <p:txBody>
          <a:bodyPr wrap="square" rtlCol="0">
            <a:spAutoFit/>
          </a:bodyPr>
          <a:lstStyle/>
          <a:p>
            <a:r>
              <a:rPr lang="en-US" dirty="0">
                <a:latin typeface="Book Antiqua" panose="02040602050305030304" pitchFamily="18" charset="0"/>
              </a:rPr>
              <a:t>Maximum Margin Hyperplane</a:t>
            </a:r>
          </a:p>
        </p:txBody>
      </p:sp>
      <p:cxnSp>
        <p:nvCxnSpPr>
          <p:cNvPr id="42" name="Straight Arrow Connector 41">
            <a:extLst>
              <a:ext uri="{FF2B5EF4-FFF2-40B4-BE49-F238E27FC236}">
                <a16:creationId xmlns:a16="http://schemas.microsoft.com/office/drawing/2014/main" id="{C7711448-803F-4F35-99BB-5C21F5794081}"/>
              </a:ext>
            </a:extLst>
          </p:cNvPr>
          <p:cNvCxnSpPr/>
          <p:nvPr/>
        </p:nvCxnSpPr>
        <p:spPr>
          <a:xfrm flipH="1">
            <a:off x="4193348" y="2819790"/>
            <a:ext cx="1902652" cy="32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39F6F80-AA34-43C5-9942-2860899B9DE2}"/>
              </a:ext>
            </a:extLst>
          </p:cNvPr>
          <p:cNvSpPr txBox="1"/>
          <p:nvPr/>
        </p:nvSpPr>
        <p:spPr>
          <a:xfrm>
            <a:off x="4102491" y="1091893"/>
            <a:ext cx="3640013" cy="369332"/>
          </a:xfrm>
          <a:prstGeom prst="rect">
            <a:avLst/>
          </a:prstGeom>
          <a:noFill/>
        </p:spPr>
        <p:txBody>
          <a:bodyPr wrap="square" rtlCol="0">
            <a:spAutoFit/>
          </a:bodyPr>
          <a:lstStyle/>
          <a:p>
            <a:r>
              <a:rPr lang="en-US" dirty="0">
                <a:latin typeface="Book Antiqua" panose="02040602050305030304" pitchFamily="18" charset="0"/>
              </a:rPr>
              <a:t>Positive Hyperplane</a:t>
            </a:r>
          </a:p>
        </p:txBody>
      </p:sp>
      <p:sp>
        <p:nvSpPr>
          <p:cNvPr id="44" name="TextBox 43">
            <a:extLst>
              <a:ext uri="{FF2B5EF4-FFF2-40B4-BE49-F238E27FC236}">
                <a16:creationId xmlns:a16="http://schemas.microsoft.com/office/drawing/2014/main" id="{0D3CC87D-3A11-449A-8516-5DFF47B0911F}"/>
              </a:ext>
            </a:extLst>
          </p:cNvPr>
          <p:cNvSpPr txBox="1"/>
          <p:nvPr/>
        </p:nvSpPr>
        <p:spPr>
          <a:xfrm>
            <a:off x="444892" y="1595215"/>
            <a:ext cx="3640013" cy="369332"/>
          </a:xfrm>
          <a:prstGeom prst="rect">
            <a:avLst/>
          </a:prstGeom>
          <a:noFill/>
        </p:spPr>
        <p:txBody>
          <a:bodyPr wrap="square" rtlCol="0">
            <a:spAutoFit/>
          </a:bodyPr>
          <a:lstStyle/>
          <a:p>
            <a:r>
              <a:rPr lang="en-US" dirty="0">
                <a:latin typeface="Book Antiqua" panose="02040602050305030304" pitchFamily="18" charset="0"/>
              </a:rPr>
              <a:t>Negative Hyperplane</a:t>
            </a:r>
          </a:p>
        </p:txBody>
      </p:sp>
      <p:cxnSp>
        <p:nvCxnSpPr>
          <p:cNvPr id="46" name="Straight Arrow Connector 45">
            <a:extLst>
              <a:ext uri="{FF2B5EF4-FFF2-40B4-BE49-F238E27FC236}">
                <a16:creationId xmlns:a16="http://schemas.microsoft.com/office/drawing/2014/main" id="{D2C8B4EC-1BA0-4BF5-9BF2-090072C4931A}"/>
              </a:ext>
            </a:extLst>
          </p:cNvPr>
          <p:cNvCxnSpPr/>
          <p:nvPr/>
        </p:nvCxnSpPr>
        <p:spPr>
          <a:xfrm flipV="1">
            <a:off x="1955409" y="1461225"/>
            <a:ext cx="372791" cy="159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A6C6E4E-EA50-4817-A8B2-9C2E0D7D3C66}"/>
              </a:ext>
            </a:extLst>
          </p:cNvPr>
          <p:cNvCxnSpPr>
            <a:stCxn id="43" idx="1"/>
          </p:cNvCxnSpPr>
          <p:nvPr/>
        </p:nvCxnSpPr>
        <p:spPr>
          <a:xfrm flipH="1">
            <a:off x="3527278" y="1276559"/>
            <a:ext cx="5752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064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193AD-57A0-4782-8901-E680C4D00E7F}"/>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Kernel Support Vector Machine (k-SVM)</a:t>
            </a:r>
          </a:p>
        </p:txBody>
      </p:sp>
      <p:cxnSp>
        <p:nvCxnSpPr>
          <p:cNvPr id="4" name="Straight Connector 3">
            <a:extLst>
              <a:ext uri="{FF2B5EF4-FFF2-40B4-BE49-F238E27FC236}">
                <a16:creationId xmlns:a16="http://schemas.microsoft.com/office/drawing/2014/main" id="{31AB4F28-0F57-40DB-BA53-4039AB831A47}"/>
              </a:ext>
            </a:extLst>
          </p:cNvPr>
          <p:cNvCxnSpPr/>
          <p:nvPr/>
        </p:nvCxnSpPr>
        <p:spPr>
          <a:xfrm>
            <a:off x="1842868" y="1209822"/>
            <a:ext cx="0" cy="3305907"/>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7822692-6487-4EC4-A02B-B10566B6A2DE}"/>
              </a:ext>
            </a:extLst>
          </p:cNvPr>
          <p:cNvCxnSpPr>
            <a:cxnSpLocks/>
          </p:cNvCxnSpPr>
          <p:nvPr/>
        </p:nvCxnSpPr>
        <p:spPr>
          <a:xfrm>
            <a:off x="1434905" y="4121834"/>
            <a:ext cx="4661095" cy="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980AA89-D527-451A-97A1-4DF61923D745}"/>
              </a:ext>
            </a:extLst>
          </p:cNvPr>
          <p:cNvSpPr/>
          <p:nvPr/>
        </p:nvSpPr>
        <p:spPr>
          <a:xfrm>
            <a:off x="2096086" y="2841674"/>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C4EB3E2-8875-4340-A1A3-8C3A22CD5540}"/>
              </a:ext>
            </a:extLst>
          </p:cNvPr>
          <p:cNvSpPr/>
          <p:nvPr/>
        </p:nvSpPr>
        <p:spPr>
          <a:xfrm>
            <a:off x="2863944" y="3199229"/>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3EDEE3-3235-4DF4-95E2-58A7A0B32117}"/>
              </a:ext>
            </a:extLst>
          </p:cNvPr>
          <p:cNvSpPr/>
          <p:nvPr/>
        </p:nvSpPr>
        <p:spPr>
          <a:xfrm>
            <a:off x="3146471" y="3147648"/>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C5F650-00EA-4064-BE35-BA676DBED453}"/>
              </a:ext>
            </a:extLst>
          </p:cNvPr>
          <p:cNvSpPr/>
          <p:nvPr/>
        </p:nvSpPr>
        <p:spPr>
          <a:xfrm>
            <a:off x="2553286" y="3298874"/>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F4680C-A6BD-403A-94EC-CC4C5661B05D}"/>
              </a:ext>
            </a:extLst>
          </p:cNvPr>
          <p:cNvSpPr/>
          <p:nvPr/>
        </p:nvSpPr>
        <p:spPr>
          <a:xfrm>
            <a:off x="2630657" y="2635937"/>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C25884-27EC-4D4C-92C0-04D3BCE41CBC}"/>
              </a:ext>
            </a:extLst>
          </p:cNvPr>
          <p:cNvSpPr/>
          <p:nvPr/>
        </p:nvSpPr>
        <p:spPr>
          <a:xfrm>
            <a:off x="3010486" y="2797128"/>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A510AE-FCA7-405D-A0C5-D3319C680918}"/>
              </a:ext>
            </a:extLst>
          </p:cNvPr>
          <p:cNvSpPr/>
          <p:nvPr/>
        </p:nvSpPr>
        <p:spPr>
          <a:xfrm>
            <a:off x="2553286" y="2996417"/>
            <a:ext cx="154742" cy="15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121E75B-0253-4CCD-9D8A-4C6D04C93D3C}"/>
              </a:ext>
            </a:extLst>
          </p:cNvPr>
          <p:cNvSpPr/>
          <p:nvPr/>
        </p:nvSpPr>
        <p:spPr>
          <a:xfrm>
            <a:off x="4203896" y="1951014"/>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AA2E02-5A31-4E64-9203-713C4050AF31}"/>
              </a:ext>
            </a:extLst>
          </p:cNvPr>
          <p:cNvSpPr/>
          <p:nvPr/>
        </p:nvSpPr>
        <p:spPr>
          <a:xfrm>
            <a:off x="4971754" y="2308569"/>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1B71D05-1583-4CA1-BFD0-D18AF920C4B5}"/>
              </a:ext>
            </a:extLst>
          </p:cNvPr>
          <p:cNvSpPr/>
          <p:nvPr/>
        </p:nvSpPr>
        <p:spPr>
          <a:xfrm>
            <a:off x="5254281" y="2256988"/>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91A7319-28B9-414F-9CD2-37B212DD5904}"/>
              </a:ext>
            </a:extLst>
          </p:cNvPr>
          <p:cNvSpPr/>
          <p:nvPr/>
        </p:nvSpPr>
        <p:spPr>
          <a:xfrm>
            <a:off x="4661096" y="2408214"/>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523B82-0CEB-4608-8F37-522026B5593E}"/>
              </a:ext>
            </a:extLst>
          </p:cNvPr>
          <p:cNvSpPr/>
          <p:nvPr/>
        </p:nvSpPr>
        <p:spPr>
          <a:xfrm>
            <a:off x="4738467" y="1745277"/>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1BC20B-105A-42EC-9FE0-19563B053C92}"/>
              </a:ext>
            </a:extLst>
          </p:cNvPr>
          <p:cNvSpPr/>
          <p:nvPr/>
        </p:nvSpPr>
        <p:spPr>
          <a:xfrm>
            <a:off x="5118296" y="1906468"/>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9F642-B7C5-49C5-95A4-D90A1BDCD1B6}"/>
              </a:ext>
            </a:extLst>
          </p:cNvPr>
          <p:cNvSpPr/>
          <p:nvPr/>
        </p:nvSpPr>
        <p:spPr>
          <a:xfrm>
            <a:off x="4661096" y="2105757"/>
            <a:ext cx="154742" cy="1547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053CC5A-8A47-4934-9F27-8DAC1D142185}"/>
              </a:ext>
            </a:extLst>
          </p:cNvPr>
          <p:cNvCxnSpPr/>
          <p:nvPr/>
        </p:nvCxnSpPr>
        <p:spPr>
          <a:xfrm>
            <a:off x="2349305" y="1209822"/>
            <a:ext cx="2622449" cy="265879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1F728201-21C3-4746-AF5C-145A5C6310B6}"/>
              </a:ext>
            </a:extLst>
          </p:cNvPr>
          <p:cNvSpPr txBox="1"/>
          <p:nvPr/>
        </p:nvSpPr>
        <p:spPr>
          <a:xfrm>
            <a:off x="5691810" y="4249819"/>
            <a:ext cx="609593" cy="369332"/>
          </a:xfrm>
          <a:prstGeom prst="rect">
            <a:avLst/>
          </a:prstGeom>
          <a:noFill/>
        </p:spPr>
        <p:txBody>
          <a:bodyPr wrap="square" rtlCol="0">
            <a:spAutoFit/>
          </a:bodyPr>
          <a:lstStyle/>
          <a:p>
            <a:r>
              <a:rPr lang="en-US" dirty="0"/>
              <a:t>X1</a:t>
            </a:r>
          </a:p>
        </p:txBody>
      </p:sp>
      <p:sp>
        <p:nvSpPr>
          <p:cNvPr id="31" name="TextBox 30">
            <a:extLst>
              <a:ext uri="{FF2B5EF4-FFF2-40B4-BE49-F238E27FC236}">
                <a16:creationId xmlns:a16="http://schemas.microsoft.com/office/drawing/2014/main" id="{19EB2FB2-F0DA-451B-B727-6973AAD5019F}"/>
              </a:ext>
            </a:extLst>
          </p:cNvPr>
          <p:cNvSpPr txBox="1"/>
          <p:nvPr/>
        </p:nvSpPr>
        <p:spPr>
          <a:xfrm>
            <a:off x="1130108" y="1251400"/>
            <a:ext cx="609593" cy="369332"/>
          </a:xfrm>
          <a:prstGeom prst="rect">
            <a:avLst/>
          </a:prstGeom>
          <a:noFill/>
        </p:spPr>
        <p:txBody>
          <a:bodyPr wrap="square" rtlCol="0">
            <a:spAutoFit/>
          </a:bodyPr>
          <a:lstStyle/>
          <a:p>
            <a:r>
              <a:rPr lang="en-US" dirty="0"/>
              <a:t>X2</a:t>
            </a:r>
          </a:p>
        </p:txBody>
      </p:sp>
      <p:sp>
        <p:nvSpPr>
          <p:cNvPr id="32" name="TextBox 31">
            <a:extLst>
              <a:ext uri="{FF2B5EF4-FFF2-40B4-BE49-F238E27FC236}">
                <a16:creationId xmlns:a16="http://schemas.microsoft.com/office/drawing/2014/main" id="{761AAEAA-F7B5-44E2-AACA-952D76C4FD1A}"/>
              </a:ext>
            </a:extLst>
          </p:cNvPr>
          <p:cNvSpPr txBox="1"/>
          <p:nvPr/>
        </p:nvSpPr>
        <p:spPr>
          <a:xfrm>
            <a:off x="1896792" y="5097409"/>
            <a:ext cx="3178385" cy="400110"/>
          </a:xfrm>
          <a:prstGeom prst="rect">
            <a:avLst/>
          </a:prstGeom>
          <a:noFill/>
        </p:spPr>
        <p:txBody>
          <a:bodyPr wrap="square" rtlCol="0">
            <a:spAutoFit/>
          </a:bodyPr>
          <a:lstStyle/>
          <a:p>
            <a:r>
              <a:rPr lang="en-US" sz="2000" dirty="0">
                <a:latin typeface="Book Antiqua" panose="02040602050305030304" pitchFamily="18" charset="0"/>
              </a:rPr>
              <a:t>Linearly Separable- SVM</a:t>
            </a:r>
          </a:p>
        </p:txBody>
      </p:sp>
      <p:pic>
        <p:nvPicPr>
          <p:cNvPr id="5" name="Picture 4">
            <a:extLst>
              <a:ext uri="{FF2B5EF4-FFF2-40B4-BE49-F238E27FC236}">
                <a16:creationId xmlns:a16="http://schemas.microsoft.com/office/drawing/2014/main" id="{AE64BC14-3B25-4930-9644-C848072966E7}"/>
              </a:ext>
            </a:extLst>
          </p:cNvPr>
          <p:cNvPicPr>
            <a:picLocks noChangeAspect="1"/>
          </p:cNvPicPr>
          <p:nvPr/>
        </p:nvPicPr>
        <p:blipFill>
          <a:blip r:embed="rId2"/>
          <a:stretch>
            <a:fillRect/>
          </a:stretch>
        </p:blipFill>
        <p:spPr>
          <a:xfrm>
            <a:off x="7481660" y="1157860"/>
            <a:ext cx="3744339" cy="3521166"/>
          </a:xfrm>
          <a:prstGeom prst="rect">
            <a:avLst/>
          </a:prstGeom>
        </p:spPr>
      </p:pic>
      <p:sp>
        <p:nvSpPr>
          <p:cNvPr id="28" name="TextBox 27">
            <a:extLst>
              <a:ext uri="{FF2B5EF4-FFF2-40B4-BE49-F238E27FC236}">
                <a16:creationId xmlns:a16="http://schemas.microsoft.com/office/drawing/2014/main" id="{E4A488C6-FA77-42EE-9F71-0642C02A63AD}"/>
              </a:ext>
            </a:extLst>
          </p:cNvPr>
          <p:cNvSpPr txBox="1"/>
          <p:nvPr/>
        </p:nvSpPr>
        <p:spPr>
          <a:xfrm>
            <a:off x="7764636" y="5097409"/>
            <a:ext cx="3981887" cy="707886"/>
          </a:xfrm>
          <a:prstGeom prst="rect">
            <a:avLst/>
          </a:prstGeom>
          <a:noFill/>
        </p:spPr>
        <p:txBody>
          <a:bodyPr wrap="square" rtlCol="0">
            <a:spAutoFit/>
          </a:bodyPr>
          <a:lstStyle/>
          <a:p>
            <a:r>
              <a:rPr lang="en-US" sz="2000" dirty="0">
                <a:solidFill>
                  <a:srgbClr val="FF0000"/>
                </a:solidFill>
                <a:latin typeface="Book Antiqua" panose="02040602050305030304" pitchFamily="18" charset="0"/>
              </a:rPr>
              <a:t>Non-Linearly separable </a:t>
            </a:r>
          </a:p>
          <a:p>
            <a:r>
              <a:rPr lang="en-US" sz="2000" dirty="0">
                <a:solidFill>
                  <a:srgbClr val="FF0000"/>
                </a:solidFill>
                <a:latin typeface="Book Antiqua" panose="02040602050305030304" pitchFamily="18" charset="0"/>
              </a:rPr>
              <a:t>How do we separate this - ?</a:t>
            </a:r>
          </a:p>
        </p:txBody>
      </p:sp>
    </p:spTree>
    <p:extLst>
      <p:ext uri="{BB962C8B-B14F-4D97-AF65-F5344CB8AC3E}">
        <p14:creationId xmlns:p14="http://schemas.microsoft.com/office/powerpoint/2010/main" val="1431184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193AD-57A0-4782-8901-E680C4D00E7F}"/>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Kernel Support Vector Machine (k-SVM)</a:t>
            </a:r>
          </a:p>
        </p:txBody>
      </p:sp>
      <p:pic>
        <p:nvPicPr>
          <p:cNvPr id="3" name="Picture 2">
            <a:extLst>
              <a:ext uri="{FF2B5EF4-FFF2-40B4-BE49-F238E27FC236}">
                <a16:creationId xmlns:a16="http://schemas.microsoft.com/office/drawing/2014/main" id="{DFAE1D38-376B-4830-8063-65825811616D}"/>
              </a:ext>
            </a:extLst>
          </p:cNvPr>
          <p:cNvPicPr>
            <a:picLocks noChangeAspect="1"/>
          </p:cNvPicPr>
          <p:nvPr/>
        </p:nvPicPr>
        <p:blipFill>
          <a:blip r:embed="rId2"/>
          <a:stretch>
            <a:fillRect/>
          </a:stretch>
        </p:blipFill>
        <p:spPr>
          <a:xfrm>
            <a:off x="1591134" y="2081212"/>
            <a:ext cx="8090643" cy="3081631"/>
          </a:xfrm>
          <a:prstGeom prst="rect">
            <a:avLst/>
          </a:prstGeom>
        </p:spPr>
      </p:pic>
      <p:sp>
        <p:nvSpPr>
          <p:cNvPr id="21" name="TextBox 20">
            <a:extLst>
              <a:ext uri="{FF2B5EF4-FFF2-40B4-BE49-F238E27FC236}">
                <a16:creationId xmlns:a16="http://schemas.microsoft.com/office/drawing/2014/main" id="{02C87E89-9BC8-45C6-A98C-E9D6CF0AA329}"/>
              </a:ext>
            </a:extLst>
          </p:cNvPr>
          <p:cNvSpPr txBox="1"/>
          <p:nvPr/>
        </p:nvSpPr>
        <p:spPr>
          <a:xfrm>
            <a:off x="6555545" y="5162843"/>
            <a:ext cx="5026854" cy="1323439"/>
          </a:xfrm>
          <a:prstGeom prst="rect">
            <a:avLst/>
          </a:prstGeom>
          <a:noFill/>
        </p:spPr>
        <p:txBody>
          <a:bodyPr wrap="square" rtlCol="0">
            <a:spAutoFit/>
          </a:bodyPr>
          <a:lstStyle/>
          <a:p>
            <a:r>
              <a:rPr lang="en-US" sz="2000" dirty="0">
                <a:latin typeface="Book Antiqua" panose="02040602050305030304" pitchFamily="18" charset="0"/>
              </a:rPr>
              <a:t>Add extra dimension</a:t>
            </a:r>
          </a:p>
          <a:p>
            <a:endParaRPr lang="en-US" sz="2000" dirty="0">
              <a:latin typeface="Book Antiqua" panose="02040602050305030304" pitchFamily="18" charset="0"/>
            </a:endParaRPr>
          </a:p>
          <a:p>
            <a:r>
              <a:rPr lang="en-US" sz="2000" dirty="0">
                <a:latin typeface="Book Antiqua" panose="02040602050305030304" pitchFamily="18" charset="0"/>
              </a:rPr>
              <a:t>Mapping in higher dimension is computation intensive</a:t>
            </a:r>
          </a:p>
        </p:txBody>
      </p:sp>
    </p:spTree>
    <p:extLst>
      <p:ext uri="{BB962C8B-B14F-4D97-AF65-F5344CB8AC3E}">
        <p14:creationId xmlns:p14="http://schemas.microsoft.com/office/powerpoint/2010/main" val="3865668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EBF093-5954-400D-BA1C-779811DE3305}"/>
              </a:ext>
            </a:extLst>
          </p:cNvPr>
          <p:cNvPicPr>
            <a:picLocks noChangeAspect="1"/>
          </p:cNvPicPr>
          <p:nvPr/>
        </p:nvPicPr>
        <p:blipFill>
          <a:blip r:embed="rId2"/>
          <a:stretch>
            <a:fillRect/>
          </a:stretch>
        </p:blipFill>
        <p:spPr>
          <a:xfrm>
            <a:off x="1223962" y="1390650"/>
            <a:ext cx="9744075" cy="4076700"/>
          </a:xfrm>
          <a:prstGeom prst="rect">
            <a:avLst/>
          </a:prstGeom>
        </p:spPr>
      </p:pic>
      <p:sp>
        <p:nvSpPr>
          <p:cNvPr id="3" name="TextBox 2">
            <a:extLst>
              <a:ext uri="{FF2B5EF4-FFF2-40B4-BE49-F238E27FC236}">
                <a16:creationId xmlns:a16="http://schemas.microsoft.com/office/drawing/2014/main" id="{1C5882E2-FC9A-47FA-9023-C79C907D9B37}"/>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Kernel Support Vector Machine (k-SVM)</a:t>
            </a:r>
          </a:p>
        </p:txBody>
      </p:sp>
    </p:spTree>
    <p:extLst>
      <p:ext uri="{BB962C8B-B14F-4D97-AF65-F5344CB8AC3E}">
        <p14:creationId xmlns:p14="http://schemas.microsoft.com/office/powerpoint/2010/main" val="782410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DA93C2-DAF3-4A75-92B3-7FB1786711F0}"/>
              </a:ext>
            </a:extLst>
          </p:cNvPr>
          <p:cNvPicPr>
            <a:picLocks noChangeAspect="1"/>
          </p:cNvPicPr>
          <p:nvPr/>
        </p:nvPicPr>
        <p:blipFill>
          <a:blip r:embed="rId2"/>
          <a:stretch>
            <a:fillRect/>
          </a:stretch>
        </p:blipFill>
        <p:spPr>
          <a:xfrm>
            <a:off x="714375" y="1244698"/>
            <a:ext cx="10763250" cy="4762500"/>
          </a:xfrm>
          <a:prstGeom prst="rect">
            <a:avLst/>
          </a:prstGeom>
        </p:spPr>
      </p:pic>
      <p:sp>
        <p:nvSpPr>
          <p:cNvPr id="3" name="TextBox 2">
            <a:extLst>
              <a:ext uri="{FF2B5EF4-FFF2-40B4-BE49-F238E27FC236}">
                <a16:creationId xmlns:a16="http://schemas.microsoft.com/office/drawing/2014/main" id="{0FCA80ED-7DE4-4124-AF18-8E2ACD832F9B}"/>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Kernel Support Vector Machine (k-SVM)</a:t>
            </a:r>
          </a:p>
        </p:txBody>
      </p:sp>
    </p:spTree>
    <p:extLst>
      <p:ext uri="{BB962C8B-B14F-4D97-AF65-F5344CB8AC3E}">
        <p14:creationId xmlns:p14="http://schemas.microsoft.com/office/powerpoint/2010/main" val="380919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CD4214-7B04-41BE-B00C-0119ABBB2B9A}"/>
              </a:ext>
            </a:extLst>
          </p:cNvPr>
          <p:cNvPicPr>
            <a:picLocks noChangeAspect="1"/>
          </p:cNvPicPr>
          <p:nvPr/>
        </p:nvPicPr>
        <p:blipFill>
          <a:blip r:embed="rId2"/>
          <a:stretch>
            <a:fillRect/>
          </a:stretch>
        </p:blipFill>
        <p:spPr>
          <a:xfrm>
            <a:off x="661987" y="643767"/>
            <a:ext cx="10868025" cy="5305425"/>
          </a:xfrm>
          <a:prstGeom prst="rect">
            <a:avLst/>
          </a:prstGeom>
        </p:spPr>
      </p:pic>
      <p:sp>
        <p:nvSpPr>
          <p:cNvPr id="3" name="TextBox 2">
            <a:extLst>
              <a:ext uri="{FF2B5EF4-FFF2-40B4-BE49-F238E27FC236}">
                <a16:creationId xmlns:a16="http://schemas.microsoft.com/office/drawing/2014/main" id="{DF4E02DC-03E7-4477-A9BA-199064D1A734}"/>
              </a:ext>
            </a:extLst>
          </p:cNvPr>
          <p:cNvSpPr txBox="1"/>
          <p:nvPr/>
        </p:nvSpPr>
        <p:spPr>
          <a:xfrm>
            <a:off x="510207" y="119270"/>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AI vs ML</a:t>
            </a:r>
          </a:p>
        </p:txBody>
      </p:sp>
      <p:cxnSp>
        <p:nvCxnSpPr>
          <p:cNvPr id="4" name="Straight Connector 3">
            <a:extLst>
              <a:ext uri="{FF2B5EF4-FFF2-40B4-BE49-F238E27FC236}">
                <a16:creationId xmlns:a16="http://schemas.microsoft.com/office/drawing/2014/main" id="{903DB9B3-03BD-4F48-ADA6-497E01FB63C8}"/>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51959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A80ED-7DE4-4124-AF18-8E2ACD832F9B}"/>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Classification – Kernel Support Vector Machine (k-SVM)</a:t>
            </a:r>
          </a:p>
        </p:txBody>
      </p:sp>
      <p:sp>
        <p:nvSpPr>
          <p:cNvPr id="5" name="Rectangle 4">
            <a:extLst>
              <a:ext uri="{FF2B5EF4-FFF2-40B4-BE49-F238E27FC236}">
                <a16:creationId xmlns:a16="http://schemas.microsoft.com/office/drawing/2014/main" id="{63800D7F-8F5D-46AF-AF1C-D130DF4ED213}"/>
              </a:ext>
            </a:extLst>
          </p:cNvPr>
          <p:cNvSpPr/>
          <p:nvPr/>
        </p:nvSpPr>
        <p:spPr>
          <a:xfrm>
            <a:off x="1463039" y="3105835"/>
            <a:ext cx="10367889" cy="646331"/>
          </a:xfrm>
          <a:prstGeom prst="rect">
            <a:avLst/>
          </a:prstGeom>
        </p:spPr>
        <p:txBody>
          <a:bodyPr wrap="square">
            <a:spAutoFit/>
          </a:bodyPr>
          <a:lstStyle/>
          <a:p>
            <a:r>
              <a:rPr lang="en-US" dirty="0">
                <a:hlinkClick r:id="rId2"/>
              </a:rPr>
              <a:t>http://mlkernels.readthedocs.io/en/latest/kernels.html#rational-quadratic-kernel</a:t>
            </a:r>
            <a:endParaRPr lang="en-US" dirty="0"/>
          </a:p>
          <a:p>
            <a:endParaRPr lang="en-US" dirty="0"/>
          </a:p>
        </p:txBody>
      </p:sp>
      <p:sp>
        <p:nvSpPr>
          <p:cNvPr id="6" name="TextBox 5">
            <a:extLst>
              <a:ext uri="{FF2B5EF4-FFF2-40B4-BE49-F238E27FC236}">
                <a16:creationId xmlns:a16="http://schemas.microsoft.com/office/drawing/2014/main" id="{29D81BB7-402D-493F-83EB-B32FDBE199E2}"/>
              </a:ext>
            </a:extLst>
          </p:cNvPr>
          <p:cNvSpPr txBox="1"/>
          <p:nvPr/>
        </p:nvSpPr>
        <p:spPr>
          <a:xfrm>
            <a:off x="2827606" y="1392702"/>
            <a:ext cx="2785403" cy="369332"/>
          </a:xfrm>
          <a:prstGeom prst="rect">
            <a:avLst/>
          </a:prstGeom>
          <a:noFill/>
        </p:spPr>
        <p:txBody>
          <a:bodyPr wrap="square" rtlCol="0">
            <a:spAutoFit/>
          </a:bodyPr>
          <a:lstStyle/>
          <a:p>
            <a:r>
              <a:rPr lang="en-US" dirty="0"/>
              <a:t>Kernels:</a:t>
            </a:r>
          </a:p>
        </p:txBody>
      </p:sp>
    </p:spTree>
    <p:extLst>
      <p:ext uri="{BB962C8B-B14F-4D97-AF65-F5344CB8AC3E}">
        <p14:creationId xmlns:p14="http://schemas.microsoft.com/office/powerpoint/2010/main" val="215885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CAD9E5-4FD6-4A06-872B-579C4842CF9C}"/>
              </a:ext>
            </a:extLst>
          </p:cNvPr>
          <p:cNvPicPr>
            <a:picLocks noChangeAspect="1"/>
          </p:cNvPicPr>
          <p:nvPr/>
        </p:nvPicPr>
        <p:blipFill>
          <a:blip r:embed="rId2"/>
          <a:stretch>
            <a:fillRect/>
          </a:stretch>
        </p:blipFill>
        <p:spPr>
          <a:xfrm>
            <a:off x="1884500" y="1058518"/>
            <a:ext cx="6517055" cy="4547145"/>
          </a:xfrm>
          <a:prstGeom prst="rect">
            <a:avLst/>
          </a:prstGeom>
        </p:spPr>
      </p:pic>
      <p:sp>
        <p:nvSpPr>
          <p:cNvPr id="3" name="TextBox 2">
            <a:extLst>
              <a:ext uri="{FF2B5EF4-FFF2-40B4-BE49-F238E27FC236}">
                <a16:creationId xmlns:a16="http://schemas.microsoft.com/office/drawing/2014/main" id="{F35E3160-AEAB-4A35-9C15-A1DAD00F4A7F}"/>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High Level Segmentation</a:t>
            </a:r>
          </a:p>
        </p:txBody>
      </p:sp>
      <p:cxnSp>
        <p:nvCxnSpPr>
          <p:cNvPr id="4" name="Straight Connector 3">
            <a:extLst>
              <a:ext uri="{FF2B5EF4-FFF2-40B4-BE49-F238E27FC236}">
                <a16:creationId xmlns:a16="http://schemas.microsoft.com/office/drawing/2014/main" id="{069ED47B-634E-44F1-B15E-7AF085287E94}"/>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4182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6A692-241B-499D-8628-7B17348FED95}"/>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Supervised Learning - Regression</a:t>
            </a:r>
          </a:p>
        </p:txBody>
      </p:sp>
      <p:sp>
        <p:nvSpPr>
          <p:cNvPr id="3" name="TextBox 2">
            <a:extLst>
              <a:ext uri="{FF2B5EF4-FFF2-40B4-BE49-F238E27FC236}">
                <a16:creationId xmlns:a16="http://schemas.microsoft.com/office/drawing/2014/main" id="{302A126F-6692-4737-B3F4-77F7FF95A30F}"/>
              </a:ext>
            </a:extLst>
          </p:cNvPr>
          <p:cNvSpPr txBox="1"/>
          <p:nvPr/>
        </p:nvSpPr>
        <p:spPr>
          <a:xfrm>
            <a:off x="530087" y="1192696"/>
            <a:ext cx="9780104" cy="3223190"/>
          </a:xfrm>
          <a:prstGeom prst="rect">
            <a:avLst/>
          </a:prstGeom>
          <a:noFill/>
        </p:spPr>
        <p:txBody>
          <a:bodyPr wrap="square" rtlCol="0">
            <a:spAutoFit/>
          </a:bodyPr>
          <a:lstStyle/>
          <a:p>
            <a:pPr marL="285750" indent="-285750">
              <a:lnSpc>
                <a:spcPct val="300000"/>
              </a:lnSpc>
              <a:buFont typeface="Wingdings" panose="05000000000000000000" pitchFamily="2" charset="2"/>
              <a:buChar char="§"/>
            </a:pPr>
            <a:r>
              <a:rPr lang="en-US" sz="2400" dirty="0">
                <a:latin typeface="Book Antiqua" panose="02040602050305030304" pitchFamily="18" charset="0"/>
              </a:rPr>
              <a:t>Simple Linear Regression</a:t>
            </a:r>
          </a:p>
          <a:p>
            <a:pPr marL="285750" indent="-285750">
              <a:lnSpc>
                <a:spcPct val="300000"/>
              </a:lnSpc>
              <a:buFont typeface="Wingdings" panose="05000000000000000000" pitchFamily="2" charset="2"/>
              <a:buChar char="§"/>
            </a:pPr>
            <a:r>
              <a:rPr lang="en-US" sz="2400" dirty="0">
                <a:latin typeface="Book Antiqua" panose="02040602050305030304" pitchFamily="18" charset="0"/>
              </a:rPr>
              <a:t>Multiple Linear Regression</a:t>
            </a:r>
          </a:p>
          <a:p>
            <a:pPr marL="285750" indent="-285750">
              <a:lnSpc>
                <a:spcPct val="300000"/>
              </a:lnSpc>
              <a:buFont typeface="Wingdings" panose="05000000000000000000" pitchFamily="2" charset="2"/>
              <a:buChar char="§"/>
            </a:pPr>
            <a:r>
              <a:rPr lang="en-US" sz="2400" dirty="0">
                <a:latin typeface="Book Antiqua" panose="02040602050305030304" pitchFamily="18" charset="0"/>
              </a:rPr>
              <a:t>Polynomial Regression</a:t>
            </a:r>
          </a:p>
        </p:txBody>
      </p:sp>
      <p:cxnSp>
        <p:nvCxnSpPr>
          <p:cNvPr id="4" name="Straight Connector 3">
            <a:extLst>
              <a:ext uri="{FF2B5EF4-FFF2-40B4-BE49-F238E27FC236}">
                <a16:creationId xmlns:a16="http://schemas.microsoft.com/office/drawing/2014/main" id="{E64AF55F-47E1-4BDF-9F38-D3F08D6B43EC}"/>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2443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Simple Linear Regression</a:t>
            </a:r>
          </a:p>
        </p:txBody>
      </p:sp>
      <p:sp>
        <p:nvSpPr>
          <p:cNvPr id="3" name="TextBox 2">
            <a:extLst>
              <a:ext uri="{FF2B5EF4-FFF2-40B4-BE49-F238E27FC236}">
                <a16:creationId xmlns:a16="http://schemas.microsoft.com/office/drawing/2014/main" id="{DB5850DF-686C-484B-A95F-2B1A7B1034C1}"/>
              </a:ext>
            </a:extLst>
          </p:cNvPr>
          <p:cNvSpPr txBox="1"/>
          <p:nvPr/>
        </p:nvSpPr>
        <p:spPr>
          <a:xfrm>
            <a:off x="530087" y="898987"/>
            <a:ext cx="109462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Simple Linear Regression models the </a:t>
            </a:r>
            <a:r>
              <a:rPr lang="en-US" b="1" u="sng" dirty="0">
                <a:latin typeface="Book Antiqua" panose="02040602050305030304" pitchFamily="18" charset="0"/>
              </a:rPr>
              <a:t>linear relationship </a:t>
            </a:r>
            <a:r>
              <a:rPr lang="en-US" dirty="0">
                <a:latin typeface="Book Antiqua" panose="02040602050305030304" pitchFamily="18" charset="0"/>
              </a:rPr>
              <a:t>between the magnitude between one variable (X) and that of other (Y) . </a:t>
            </a:r>
            <a:r>
              <a:rPr lang="en-US" dirty="0" err="1">
                <a:latin typeface="Book Antiqua" panose="02040602050305030304" pitchFamily="18" charset="0"/>
              </a:rPr>
              <a:t>Eg</a:t>
            </a:r>
            <a:r>
              <a:rPr lang="en-US" dirty="0">
                <a:latin typeface="Book Antiqua" panose="02040602050305030304" pitchFamily="18" charset="0"/>
              </a:rPr>
              <a:t>- Directly proportional or Inversely proportional</a:t>
            </a:r>
          </a:p>
          <a:p>
            <a:pPr marL="742950" lvl="1" indent="-285750">
              <a:buFont typeface="Arial" panose="020B0604020202020204" pitchFamily="34" charset="0"/>
              <a:buChar char="•"/>
            </a:pPr>
            <a:r>
              <a:rPr lang="en-US" dirty="0">
                <a:latin typeface="Book Antiqua" panose="02040602050305030304" pitchFamily="18" charset="0"/>
              </a:rPr>
              <a:t>Co-relation measures strength of association b/w two variables</a:t>
            </a:r>
          </a:p>
          <a:p>
            <a:pPr marL="742950" lvl="1" indent="-285750">
              <a:buFont typeface="Arial" panose="020B0604020202020204" pitchFamily="34" charset="0"/>
              <a:buChar char="•"/>
            </a:pPr>
            <a:r>
              <a:rPr lang="en-US" dirty="0">
                <a:latin typeface="Book Antiqua" panose="02040602050305030304" pitchFamily="18" charset="0"/>
              </a:rPr>
              <a:t>Regression quantifies the nature of relationship</a:t>
            </a:r>
          </a:p>
        </p:txBody>
      </p:sp>
      <p:pic>
        <p:nvPicPr>
          <p:cNvPr id="4" name="Picture 3">
            <a:extLst>
              <a:ext uri="{FF2B5EF4-FFF2-40B4-BE49-F238E27FC236}">
                <a16:creationId xmlns:a16="http://schemas.microsoft.com/office/drawing/2014/main" id="{799470FD-7574-4DFD-AF03-BBF88E49949A}"/>
              </a:ext>
            </a:extLst>
          </p:cNvPr>
          <p:cNvPicPr>
            <a:picLocks noChangeAspect="1"/>
          </p:cNvPicPr>
          <p:nvPr/>
        </p:nvPicPr>
        <p:blipFill>
          <a:blip r:embed="rId2"/>
          <a:stretch>
            <a:fillRect/>
          </a:stretch>
        </p:blipFill>
        <p:spPr>
          <a:xfrm>
            <a:off x="1252744" y="2409900"/>
            <a:ext cx="4791314" cy="3158453"/>
          </a:xfrm>
          <a:prstGeom prst="rect">
            <a:avLst/>
          </a:prstGeom>
        </p:spPr>
      </p:pic>
      <p:sp>
        <p:nvSpPr>
          <p:cNvPr id="5" name="TextBox 4">
            <a:extLst>
              <a:ext uri="{FF2B5EF4-FFF2-40B4-BE49-F238E27FC236}">
                <a16:creationId xmlns:a16="http://schemas.microsoft.com/office/drawing/2014/main" id="{6A185F7C-4116-42F5-B06E-6A202BB363F0}"/>
              </a:ext>
            </a:extLst>
          </p:cNvPr>
          <p:cNvSpPr txBox="1"/>
          <p:nvPr/>
        </p:nvSpPr>
        <p:spPr>
          <a:xfrm>
            <a:off x="7209183" y="2160102"/>
            <a:ext cx="4267200" cy="830997"/>
          </a:xfrm>
          <a:prstGeom prst="rect">
            <a:avLst/>
          </a:prstGeom>
          <a:noFill/>
        </p:spPr>
        <p:txBody>
          <a:bodyPr wrap="square" rtlCol="0">
            <a:spAutoFit/>
          </a:bodyPr>
          <a:lstStyle/>
          <a:p>
            <a:r>
              <a:rPr lang="en-US" sz="2400" dirty="0">
                <a:solidFill>
                  <a:srgbClr val="FF0000"/>
                </a:solidFill>
                <a:latin typeface="Book Antiqua" panose="02040602050305030304" pitchFamily="18" charset="0"/>
              </a:rPr>
              <a:t>Linear Regression Equation :</a:t>
            </a:r>
          </a:p>
          <a:p>
            <a:r>
              <a:rPr lang="en-US" sz="2400" dirty="0">
                <a:latin typeface="Book Antiqua" panose="02040602050305030304" pitchFamily="18" charset="0"/>
              </a:rPr>
              <a:t>Y= B0 + B1X</a:t>
            </a:r>
          </a:p>
        </p:txBody>
      </p:sp>
      <p:sp>
        <p:nvSpPr>
          <p:cNvPr id="6" name="TextBox 5">
            <a:extLst>
              <a:ext uri="{FF2B5EF4-FFF2-40B4-BE49-F238E27FC236}">
                <a16:creationId xmlns:a16="http://schemas.microsoft.com/office/drawing/2014/main" id="{E821A81B-3A73-4861-B167-0B73A807B562}"/>
              </a:ext>
            </a:extLst>
          </p:cNvPr>
          <p:cNvSpPr txBox="1"/>
          <p:nvPr/>
        </p:nvSpPr>
        <p:spPr>
          <a:xfrm>
            <a:off x="7209183" y="3260032"/>
            <a:ext cx="4432463" cy="2308324"/>
          </a:xfrm>
          <a:prstGeom prst="rect">
            <a:avLst/>
          </a:prstGeom>
          <a:noFill/>
        </p:spPr>
        <p:txBody>
          <a:bodyPr wrap="square" rtlCol="0">
            <a:spAutoFit/>
          </a:bodyPr>
          <a:lstStyle/>
          <a:p>
            <a:r>
              <a:rPr lang="en-US" sz="1600" dirty="0">
                <a:latin typeface="Book Antiqua" panose="02040602050305030304" pitchFamily="18" charset="0"/>
              </a:rPr>
              <a:t>Y: Also called  dependent variable , target variable, outcome variable, response variable</a:t>
            </a:r>
          </a:p>
          <a:p>
            <a:endParaRPr lang="en-US" sz="1600" dirty="0">
              <a:latin typeface="Book Antiqua" panose="02040602050305030304" pitchFamily="18" charset="0"/>
            </a:endParaRPr>
          </a:p>
          <a:p>
            <a:r>
              <a:rPr lang="en-US" sz="1600" dirty="0">
                <a:latin typeface="Book Antiqua" panose="02040602050305030304" pitchFamily="18" charset="0"/>
              </a:rPr>
              <a:t>X: independent variable, feature, attribute , predictor variable  </a:t>
            </a:r>
          </a:p>
          <a:p>
            <a:endParaRPr lang="en-US" sz="1600" dirty="0">
              <a:latin typeface="Book Antiqua" panose="02040602050305030304" pitchFamily="18" charset="0"/>
            </a:endParaRPr>
          </a:p>
          <a:p>
            <a:r>
              <a:rPr lang="en-US" sz="1600" dirty="0">
                <a:latin typeface="Book Antiqua" panose="02040602050305030304" pitchFamily="18" charset="0"/>
              </a:rPr>
              <a:t>B0 :  Intercept (Y when X=0)</a:t>
            </a:r>
          </a:p>
          <a:p>
            <a:endParaRPr lang="en-US" sz="1600" dirty="0">
              <a:latin typeface="Book Antiqua" panose="02040602050305030304" pitchFamily="18" charset="0"/>
            </a:endParaRPr>
          </a:p>
          <a:p>
            <a:r>
              <a:rPr lang="en-US" sz="1600" dirty="0">
                <a:latin typeface="Book Antiqua" panose="02040602050305030304" pitchFamily="18" charset="0"/>
              </a:rPr>
              <a:t>B1 : Slope ( increase in Y per unit increase in X)</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7885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75747-3187-4DED-89B2-B68019FF0AD0}"/>
              </a:ext>
            </a:extLst>
          </p:cNvPr>
          <p:cNvSpPr txBox="1"/>
          <p:nvPr/>
        </p:nvSpPr>
        <p:spPr>
          <a:xfrm>
            <a:off x="410816" y="437322"/>
            <a:ext cx="11171583" cy="461665"/>
          </a:xfrm>
          <a:prstGeom prst="rect">
            <a:avLst/>
          </a:prstGeom>
          <a:noFill/>
        </p:spPr>
        <p:txBody>
          <a:bodyPr wrap="square" rtlCol="0">
            <a:spAutoFit/>
          </a:bodyPr>
          <a:lstStyle/>
          <a:p>
            <a:r>
              <a:rPr lang="en-US" sz="2400" b="1" dirty="0">
                <a:solidFill>
                  <a:schemeClr val="accent1">
                    <a:lumMod val="75000"/>
                  </a:schemeClr>
                </a:solidFill>
                <a:latin typeface="Book Antiqua" panose="02040602050305030304" pitchFamily="18" charset="0"/>
              </a:rPr>
              <a:t>Simple Linear Regression</a:t>
            </a:r>
          </a:p>
        </p:txBody>
      </p:sp>
      <p:sp>
        <p:nvSpPr>
          <p:cNvPr id="3" name="TextBox 2">
            <a:extLst>
              <a:ext uri="{FF2B5EF4-FFF2-40B4-BE49-F238E27FC236}">
                <a16:creationId xmlns:a16="http://schemas.microsoft.com/office/drawing/2014/main" id="{DB5850DF-686C-484B-A95F-2B1A7B1034C1}"/>
              </a:ext>
            </a:extLst>
          </p:cNvPr>
          <p:cNvSpPr txBox="1"/>
          <p:nvPr/>
        </p:nvSpPr>
        <p:spPr>
          <a:xfrm>
            <a:off x="530087" y="898987"/>
            <a:ext cx="1094629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 Antiqua" panose="02040602050305030304" pitchFamily="18" charset="0"/>
              </a:rPr>
              <a:t>Regression Line – Best Fitted line</a:t>
            </a:r>
          </a:p>
          <a:p>
            <a:pPr marL="742950" lvl="1" indent="-285750">
              <a:buFont typeface="Wingdings" panose="05000000000000000000" pitchFamily="2" charset="2"/>
              <a:buChar char="§"/>
            </a:pPr>
            <a:r>
              <a:rPr lang="en-US" dirty="0">
                <a:latin typeface="Book Antiqua" panose="02040602050305030304" pitchFamily="18" charset="0"/>
              </a:rPr>
              <a:t>Y – Actual  data point ; Y^ - Point on Regression Line ; Difference (Y-Y^) is residual </a:t>
            </a:r>
            <a:r>
              <a:rPr lang="en-US" dirty="0">
                <a:solidFill>
                  <a:srgbClr val="FF0000"/>
                </a:solidFill>
                <a:latin typeface="Book Antiqua" panose="02040602050305030304" pitchFamily="18" charset="0"/>
              </a:rPr>
              <a:t>(in red)</a:t>
            </a:r>
          </a:p>
        </p:txBody>
      </p:sp>
      <p:cxnSp>
        <p:nvCxnSpPr>
          <p:cNvPr id="8" name="Straight Connector 7">
            <a:extLst>
              <a:ext uri="{FF2B5EF4-FFF2-40B4-BE49-F238E27FC236}">
                <a16:creationId xmlns:a16="http://schemas.microsoft.com/office/drawing/2014/main" id="{7F5383E0-4FC1-42AA-80D5-68C6C8A0D109}"/>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pic>
        <p:nvPicPr>
          <p:cNvPr id="7" name="Picture 6">
            <a:extLst>
              <a:ext uri="{FF2B5EF4-FFF2-40B4-BE49-F238E27FC236}">
                <a16:creationId xmlns:a16="http://schemas.microsoft.com/office/drawing/2014/main" id="{C42C8F8C-B9C9-4635-9315-2F92E3A74929}"/>
              </a:ext>
            </a:extLst>
          </p:cNvPr>
          <p:cNvPicPr>
            <a:picLocks noChangeAspect="1"/>
          </p:cNvPicPr>
          <p:nvPr/>
        </p:nvPicPr>
        <p:blipFill>
          <a:blip r:embed="rId2"/>
          <a:stretch>
            <a:fillRect/>
          </a:stretch>
        </p:blipFill>
        <p:spPr>
          <a:xfrm>
            <a:off x="530087" y="1739005"/>
            <a:ext cx="4678017" cy="3647267"/>
          </a:xfrm>
          <a:prstGeom prst="rect">
            <a:avLst/>
          </a:prstGeom>
        </p:spPr>
      </p:pic>
      <p:cxnSp>
        <p:nvCxnSpPr>
          <p:cNvPr id="12" name="Straight Arrow Connector 11">
            <a:extLst>
              <a:ext uri="{FF2B5EF4-FFF2-40B4-BE49-F238E27FC236}">
                <a16:creationId xmlns:a16="http://schemas.microsoft.com/office/drawing/2014/main" id="{AC75198A-621F-4ED8-B164-A1313A1C296F}"/>
              </a:ext>
            </a:extLst>
          </p:cNvPr>
          <p:cNvCxnSpPr>
            <a:cxnSpLocks/>
          </p:cNvCxnSpPr>
          <p:nvPr/>
        </p:nvCxnSpPr>
        <p:spPr>
          <a:xfrm flipH="1" flipV="1">
            <a:off x="1908315" y="4322909"/>
            <a:ext cx="5287615" cy="13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AB5A60-EA1B-4249-B9D2-9C7553A2975C}"/>
              </a:ext>
            </a:extLst>
          </p:cNvPr>
          <p:cNvCxnSpPr>
            <a:cxnSpLocks/>
          </p:cNvCxnSpPr>
          <p:nvPr/>
        </p:nvCxnSpPr>
        <p:spPr>
          <a:xfrm flipH="1">
            <a:off x="1908315" y="3914425"/>
            <a:ext cx="5287615" cy="17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D408921-F3D7-4875-B044-739C8462D82B}"/>
              </a:ext>
            </a:extLst>
          </p:cNvPr>
          <p:cNvSpPr txBox="1"/>
          <p:nvPr/>
        </p:nvSpPr>
        <p:spPr>
          <a:xfrm>
            <a:off x="5042450" y="3545093"/>
            <a:ext cx="3531708" cy="369332"/>
          </a:xfrm>
          <a:prstGeom prst="rect">
            <a:avLst/>
          </a:prstGeom>
          <a:noFill/>
        </p:spPr>
        <p:txBody>
          <a:bodyPr wrap="square" rtlCol="0">
            <a:spAutoFit/>
          </a:bodyPr>
          <a:lstStyle/>
          <a:p>
            <a:r>
              <a:rPr lang="en-US" dirty="0">
                <a:solidFill>
                  <a:schemeClr val="accent5">
                    <a:lumMod val="75000"/>
                  </a:schemeClr>
                </a:solidFill>
                <a:latin typeface="Book Antiqua" panose="02040602050305030304" pitchFamily="18" charset="0"/>
              </a:rPr>
              <a:t>Regression Line (fitted value)</a:t>
            </a:r>
          </a:p>
        </p:txBody>
      </p:sp>
      <p:sp>
        <p:nvSpPr>
          <p:cNvPr id="16" name="TextBox 15">
            <a:extLst>
              <a:ext uri="{FF2B5EF4-FFF2-40B4-BE49-F238E27FC236}">
                <a16:creationId xmlns:a16="http://schemas.microsoft.com/office/drawing/2014/main" id="{7A88944D-70A1-4B83-A90A-E5AD73D13B4F}"/>
              </a:ext>
            </a:extLst>
          </p:cNvPr>
          <p:cNvSpPr txBox="1"/>
          <p:nvPr/>
        </p:nvSpPr>
        <p:spPr>
          <a:xfrm>
            <a:off x="5042451" y="3966829"/>
            <a:ext cx="2517913" cy="369332"/>
          </a:xfrm>
          <a:prstGeom prst="rect">
            <a:avLst/>
          </a:prstGeom>
          <a:noFill/>
        </p:spPr>
        <p:txBody>
          <a:bodyPr wrap="square" rtlCol="0">
            <a:spAutoFit/>
          </a:bodyPr>
          <a:lstStyle/>
          <a:p>
            <a:r>
              <a:rPr lang="en-US" dirty="0">
                <a:solidFill>
                  <a:schemeClr val="accent5">
                    <a:lumMod val="75000"/>
                  </a:schemeClr>
                </a:solidFill>
                <a:latin typeface="Book Antiqua" panose="02040602050305030304" pitchFamily="18" charset="0"/>
              </a:rPr>
              <a:t>Actual Observation</a:t>
            </a:r>
          </a:p>
        </p:txBody>
      </p:sp>
      <p:sp>
        <p:nvSpPr>
          <p:cNvPr id="20" name="TextBox 19">
            <a:extLst>
              <a:ext uri="{FF2B5EF4-FFF2-40B4-BE49-F238E27FC236}">
                <a16:creationId xmlns:a16="http://schemas.microsoft.com/office/drawing/2014/main" id="{D04F84EF-1204-4E47-A1DF-EC07B0BD8B24}"/>
              </a:ext>
            </a:extLst>
          </p:cNvPr>
          <p:cNvSpPr txBox="1"/>
          <p:nvPr/>
        </p:nvSpPr>
        <p:spPr>
          <a:xfrm>
            <a:off x="8342240" y="2014330"/>
            <a:ext cx="3624474" cy="2154436"/>
          </a:xfrm>
          <a:prstGeom prst="rect">
            <a:avLst/>
          </a:prstGeom>
          <a:noFill/>
        </p:spPr>
        <p:txBody>
          <a:bodyPr wrap="square" rtlCol="0">
            <a:spAutoFit/>
          </a:bodyPr>
          <a:lstStyle/>
          <a:p>
            <a:r>
              <a:rPr lang="en-US" b="1" dirty="0">
                <a:latin typeface="Book Antiqua" panose="02040602050305030304" pitchFamily="18" charset="0"/>
              </a:rPr>
              <a:t>Residual Sum of Square (RSS)</a:t>
            </a:r>
          </a:p>
          <a:p>
            <a:r>
              <a:rPr lang="en-US" sz="1600" dirty="0">
                <a:latin typeface="Book Antiqua" panose="02040602050305030304" pitchFamily="18" charset="0"/>
              </a:rPr>
              <a:t>RSS = summation of [(Yi – Yi^) ^2]</a:t>
            </a:r>
          </a:p>
          <a:p>
            <a:endParaRPr lang="en-US" sz="1600" dirty="0">
              <a:latin typeface="Book Antiqua" panose="02040602050305030304" pitchFamily="18" charset="0"/>
            </a:endParaRPr>
          </a:p>
          <a:p>
            <a:r>
              <a:rPr lang="en-US" b="1" dirty="0">
                <a:latin typeface="Book Antiqua" panose="02040602050305030304" pitchFamily="18" charset="0"/>
              </a:rPr>
              <a:t>Least Square Regression : </a:t>
            </a:r>
          </a:p>
          <a:p>
            <a:r>
              <a:rPr lang="en-US" sz="1600" dirty="0">
                <a:latin typeface="Book Antiqua" panose="02040602050305030304" pitchFamily="18" charset="0"/>
              </a:rPr>
              <a:t>Minimizing the sum of squared residual</a:t>
            </a:r>
          </a:p>
          <a:p>
            <a:endParaRPr lang="en-US" sz="1600" dirty="0">
              <a:latin typeface="Book Antiqua" panose="02040602050305030304" pitchFamily="18" charset="0"/>
            </a:endParaRPr>
          </a:p>
          <a:p>
            <a:endParaRPr lang="en-US" b="1" dirty="0">
              <a:latin typeface="Book Antiqua" panose="02040602050305030304" pitchFamily="18" charset="0"/>
            </a:endParaRPr>
          </a:p>
        </p:txBody>
      </p:sp>
    </p:spTree>
    <p:extLst>
      <p:ext uri="{BB962C8B-B14F-4D97-AF65-F5344CB8AC3E}">
        <p14:creationId xmlns:p14="http://schemas.microsoft.com/office/powerpoint/2010/main" val="26712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63873</TotalTime>
  <Words>2852</Words>
  <Application>Microsoft Office PowerPoint</Application>
  <PresentationFormat>Widescreen</PresentationFormat>
  <Paragraphs>428</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Book Antiqua</vt:lpstr>
      <vt:lpstr>Calibri</vt:lpstr>
      <vt:lpstr>Calibri Light</vt:lpstr>
      <vt:lpstr>Courier New</vt:lpstr>
      <vt:lpstr>Wingdings</vt:lpstr>
      <vt:lpstr>Office Theme</vt:lpstr>
      <vt:lpstr>PowerPoint Presentation</vt:lpstr>
      <vt:lpstr>Data Science</vt:lpstr>
      <vt:lpstr>Data Science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Jagannath Banerjee</dc:creator>
  <cp:lastModifiedBy>Jagannath Banerjee</cp:lastModifiedBy>
  <cp:revision>95</cp:revision>
  <dcterms:created xsi:type="dcterms:W3CDTF">2018-01-16T11:45:09Z</dcterms:created>
  <dcterms:modified xsi:type="dcterms:W3CDTF">2018-03-20T01:51:11Z</dcterms:modified>
</cp:coreProperties>
</file>