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3514-4CE3-4627-94DF-9F01A1DE64C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4E5D7-EB86-407A-8D1B-51A4F108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7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4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3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3733-5D05-41C1-8798-08A91FF41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49B5D-88CE-4A1F-ABBE-C76DBC302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2F48-7411-4EBD-8F6A-290B4F7A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E568-CD3A-49ED-B71E-981A44D1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EAEA-6CAD-4F62-971F-8C50CDF7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1F7-C5A7-4B6C-8115-9EF57924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3AFF2-152C-4FF9-8931-E82412FB0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178D-EB58-4DE4-825B-6824615E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CD4B-43A8-48B9-B969-EAAAA662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10AF4-5764-47E8-9756-844D883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77F2D-88B9-4373-BDF1-00E95665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D576F-A671-434D-AB82-94D88134E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9C03-99D0-4DD1-9706-AA6FECF0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72B7B-5CC7-4B93-9DF4-30A48EB3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7A7C-60EC-4370-868C-B1EB16CC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5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1059-AD30-4596-B7B0-F01FD373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3099-CE04-411E-9488-530CB98A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718C-5147-4CE2-A4EE-14729268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D6B5-91DA-40D8-81A9-2514841E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B58A-E549-4EE7-AF82-EE7F0248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6D8F-16D0-42E2-8511-9322637E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36A2-1A7D-4EF4-96C3-38531253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2E05-3A39-4008-8008-3CB81B30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F37D-C5CA-460E-ADC3-4DC540EE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098F-73CD-406F-A6DE-5A29B00B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EEAA-7E63-430F-B411-73B575B6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0C20-6EF1-4BDF-96A2-6076225F1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6FE1-695F-4296-A90F-0C9A5352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703D-08BB-4DF2-B491-0CFB5449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A8CD-CCA4-48CB-AA88-653893FE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D690B-783E-402F-B1BF-EF1189E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8BD5-2689-4DDC-B11F-4A0BFA77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0B2C-0F11-43C3-9BA8-C4BD2DD8E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0A91-6449-4AE0-B03F-8A05EB92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112C9-C685-4808-8701-4FBFA9847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881B8-A778-4270-9406-E96D73ABE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6EDEF-9F31-4F1B-AA59-6D57174E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91A3A-5F10-4EB4-AAC1-CD263919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58B04-20DB-42CE-8937-1E46EE06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6C64-1F04-43EC-849C-DAC6C2CB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FF80-CC3A-44D0-9631-FAD6E493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DF1F4-4D44-4D15-AEB2-5EB36222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0F1F0-EC05-4A36-92A9-12D5C71B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2E448-CBCD-46D5-ABEC-4D84DB68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263DC-00A2-4C54-A21C-21913F43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266B-8F8C-444A-9F42-784691A6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BADB-30B4-40F5-9317-39CB8C7F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BE3E-7EB8-4D0E-9E40-2AF27C54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98D3B-B042-431C-AC1E-339444CC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B7EAC-C483-4F49-990F-6350431C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8422-47FC-41E4-8F84-275FDCCE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B41CA-20C3-4AFD-BA26-780A871C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86FD-2265-4BD5-B476-42F76128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739D4-455A-4A8D-BD68-1CD95094E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EFC6F-4EA6-48F8-8314-6AE9EA53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1C5F6-41CC-4E77-8251-E25DF3AA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7DAA-4B51-4507-BF99-AB4D77D7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570A-4FE3-432D-AFE0-B09640A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AABEB-FC57-47E6-BFBB-37436252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62D28-B2EB-4303-B3CB-0C8A63B6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02E1-8B24-4BA3-AB71-C429FF5B7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04D2-BA27-422D-9EE1-9F1D63E3660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3FBA-10E4-4471-8985-7FB7E4CCF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CDCE-6A0A-43AE-B29F-90F3005F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mapt/book/big_data_and_business_intelligence/9781849513265/1/ch01lvl1sec16/plotting-multiple-bar-char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1621" y="3318388"/>
            <a:ext cx="376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entury Gothic" panose="020B0502020202020204" pitchFamily="34" charset="0"/>
              </a:rPr>
              <a:t>By – Jagannath Banerjee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BDB7659-98FB-48F5-A9AD-54251A46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55" y="1260075"/>
            <a:ext cx="76295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9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49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Matplotlib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 - Contents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What is </a:t>
            </a:r>
            <a:r>
              <a:rPr lang="en-US" dirty="0" err="1">
                <a:latin typeface="Century Gothic" panose="020B0502020202020204" pitchFamily="34" charset="0"/>
              </a:rPr>
              <a:t>Matplotlib</a:t>
            </a:r>
            <a:r>
              <a:rPr lang="en-US" dirty="0">
                <a:latin typeface="Century Gothic" panose="020B0502020202020204" pitchFamily="34" charset="0"/>
              </a:rPr>
              <a:t>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Download </a:t>
            </a:r>
            <a:r>
              <a:rPr lang="en-US" dirty="0" err="1">
                <a:latin typeface="Century Gothic" panose="020B0502020202020204" pitchFamily="34" charset="0"/>
              </a:rPr>
              <a:t>Matplotlib</a:t>
            </a:r>
            <a:r>
              <a:rPr lang="en-US" dirty="0">
                <a:latin typeface="Century Gothic" panose="020B0502020202020204" pitchFamily="34" charset="0"/>
              </a:rPr>
              <a:t> Library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  <a:hlinkClick r:id="rId3"/>
              </a:rPr>
              <a:t>https://www.packtpub.com/mapt/book/big_data_and_business_intelligence/9781849513265/1/ch01lvl1sec16/plotting-multiple-bar-charts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0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Matplotlib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 - First Program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Core Syntax: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entury Gothic" panose="020B0502020202020204" pitchFamily="34" charset="0"/>
              </a:rPr>
              <a:t>import </a:t>
            </a:r>
            <a:r>
              <a:rPr lang="en-US" dirty="0" err="1">
                <a:latin typeface="Century Gothic" panose="020B0502020202020204" pitchFamily="34" charset="0"/>
              </a:rPr>
              <a:t>matplotlib.pyplot</a:t>
            </a:r>
            <a:r>
              <a:rPr lang="en-US" dirty="0">
                <a:latin typeface="Century Gothic" panose="020B0502020202020204" pitchFamily="34" charset="0"/>
              </a:rPr>
              <a:t> as </a:t>
            </a:r>
            <a:r>
              <a:rPr lang="en-US" dirty="0" err="1">
                <a:latin typeface="Century Gothic" panose="020B0502020202020204" pitchFamily="34" charset="0"/>
              </a:rPr>
              <a:t>plt</a:t>
            </a: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entury Gothic" panose="020B0502020202020204" pitchFamily="34" charset="0"/>
              </a:rPr>
              <a:t>plt.plot</a:t>
            </a:r>
            <a:r>
              <a:rPr lang="en-US" dirty="0">
                <a:latin typeface="Century Gothic" panose="020B0502020202020204" pitchFamily="34" charset="0"/>
              </a:rPr>
              <a:t>([1,2,3,4],[1,2,3,4]) #Options with Plot - </a:t>
            </a:r>
            <a:r>
              <a:rPr lang="en-US" dirty="0" err="1">
                <a:latin typeface="Century Gothic" panose="020B0502020202020204" pitchFamily="34" charset="0"/>
              </a:rPr>
              <a:t>r,r+,b+,r</a:t>
            </a:r>
            <a:r>
              <a:rPr lang="en-US" dirty="0">
                <a:latin typeface="Century Gothic" panose="020B0502020202020204" pitchFamily="34" charset="0"/>
              </a:rPr>
              <a:t>--,g^,</a:t>
            </a:r>
            <a:r>
              <a:rPr lang="en-US" dirty="0" err="1">
                <a:latin typeface="Century Gothic" panose="020B0502020202020204" pitchFamily="34" charset="0"/>
              </a:rPr>
              <a:t>ro,bo</a:t>
            </a:r>
            <a:r>
              <a:rPr lang="en-US" dirty="0">
                <a:latin typeface="Century Gothic" panose="020B0502020202020204" pitchFamily="34" charset="0"/>
              </a:rPr>
              <a:t>#</a:t>
            </a:r>
          </a:p>
          <a:p>
            <a:pPr>
              <a:lnSpc>
                <a:spcPct val="150000"/>
              </a:lnSpc>
            </a:pPr>
            <a:r>
              <a:rPr lang="en-US" i="1" u="sng" dirty="0">
                <a:latin typeface="Century Gothic" panose="020B0502020202020204" pitchFamily="34" charset="0"/>
              </a:rPr>
              <a:t>#https://matplotlib.org/</a:t>
            </a:r>
            <a:r>
              <a:rPr lang="en-US" i="1" u="sng" dirty="0" err="1">
                <a:latin typeface="Century Gothic" panose="020B0502020202020204" pitchFamily="34" charset="0"/>
              </a:rPr>
              <a:t>api</a:t>
            </a:r>
            <a:r>
              <a:rPr lang="en-US" i="1" u="sng" dirty="0">
                <a:latin typeface="Century Gothic" panose="020B0502020202020204" pitchFamily="34" charset="0"/>
              </a:rPr>
              <a:t>/pyplot_api.html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Adding labels: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entury Gothic" panose="020B0502020202020204" pitchFamily="34" charset="0"/>
              </a:rPr>
              <a:t>plt.title</a:t>
            </a:r>
            <a:r>
              <a:rPr lang="en-US" dirty="0">
                <a:latin typeface="Century Gothic" panose="020B0502020202020204" pitchFamily="34" charset="0"/>
              </a:rPr>
              <a:t>("</a:t>
            </a:r>
            <a:r>
              <a:rPr lang="en-US" dirty="0" err="1">
                <a:latin typeface="Century Gothic" panose="020B0502020202020204" pitchFamily="34" charset="0"/>
              </a:rPr>
              <a:t>Matplot</a:t>
            </a:r>
            <a:r>
              <a:rPr lang="en-US" dirty="0">
                <a:latin typeface="Century Gothic" panose="020B0502020202020204" pitchFamily="34" charset="0"/>
              </a:rPr>
              <a:t> Class - First Graph") # Adds title to graph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entury Gothic" panose="020B0502020202020204" pitchFamily="34" charset="0"/>
              </a:rPr>
              <a:t>plt.xlabel</a:t>
            </a:r>
            <a:r>
              <a:rPr lang="en-US" dirty="0">
                <a:latin typeface="Century Gothic" panose="020B0502020202020204" pitchFamily="34" charset="0"/>
              </a:rPr>
              <a:t>("This is X axis") # Adds X axis label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entury Gothic" panose="020B0502020202020204" pitchFamily="34" charset="0"/>
              </a:rPr>
              <a:t>plt.ylabel</a:t>
            </a:r>
            <a:r>
              <a:rPr lang="en-US" dirty="0">
                <a:latin typeface="Century Gothic" panose="020B0502020202020204" pitchFamily="34" charset="0"/>
              </a:rPr>
              <a:t>("This is X axis") # Adds Y axis label</a:t>
            </a:r>
          </a:p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Adding Axis: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entury Gothic" panose="020B0502020202020204" pitchFamily="34" charset="0"/>
              </a:rPr>
              <a:t>plt.axis</a:t>
            </a:r>
            <a:r>
              <a:rPr lang="en-US" dirty="0">
                <a:latin typeface="Century Gothic" panose="020B0502020202020204" pitchFamily="34" charset="0"/>
              </a:rPr>
              <a:t>([0, 6, 0, 30])</a:t>
            </a:r>
          </a:p>
        </p:txBody>
      </p:sp>
    </p:spTree>
    <p:extLst>
      <p:ext uri="{BB962C8B-B14F-4D97-AF65-F5344CB8AC3E}">
        <p14:creationId xmlns:p14="http://schemas.microsoft.com/office/powerpoint/2010/main" val="269245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Matplotlib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 - Multiple Plots in a graph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D47F6-D840-4070-9120-88BBE9A395FE}"/>
              </a:ext>
            </a:extLst>
          </p:cNvPr>
          <p:cNvSpPr txBox="1"/>
          <p:nvPr/>
        </p:nvSpPr>
        <p:spPr>
          <a:xfrm>
            <a:off x="821635" y="914400"/>
            <a:ext cx="105321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import </a:t>
            </a:r>
            <a:r>
              <a:rPr lang="en-US" sz="1200" dirty="0" err="1">
                <a:latin typeface="Century Gothic" panose="020B0502020202020204" pitchFamily="34" charset="0"/>
              </a:rPr>
              <a:t>matplotlib.pyplot</a:t>
            </a:r>
            <a:r>
              <a:rPr lang="en-US" sz="1200" dirty="0">
                <a:latin typeface="Century Gothic" panose="020B0502020202020204" pitchFamily="34" charset="0"/>
              </a:rPr>
              <a:t> as </a:t>
            </a:r>
            <a:r>
              <a:rPr lang="en-US" sz="1200" dirty="0" err="1">
                <a:latin typeface="Century Gothic" panose="020B0502020202020204" pitchFamily="34" charset="0"/>
              </a:rPr>
              <a:t>plt</a:t>
            </a: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fig = </a:t>
            </a:r>
            <a:r>
              <a:rPr lang="en-US" sz="1200" dirty="0" err="1">
                <a:latin typeface="Century Gothic" panose="020B0502020202020204" pitchFamily="34" charset="0"/>
              </a:rPr>
              <a:t>plt.figure</a:t>
            </a:r>
            <a:r>
              <a:rPr lang="en-US" sz="1200" dirty="0">
                <a:latin typeface="Century Gothic" panose="020B0502020202020204" pitchFamily="34" charset="0"/>
              </a:rPr>
              <a:t>()</a:t>
            </a:r>
          </a:p>
          <a:p>
            <a:r>
              <a:rPr lang="en-US" sz="1200" dirty="0" err="1">
                <a:latin typeface="Century Gothic" panose="020B0502020202020204" pitchFamily="34" charset="0"/>
              </a:rPr>
              <a:t>rect</a:t>
            </a:r>
            <a:r>
              <a:rPr lang="en-US" sz="1200" dirty="0">
                <a:latin typeface="Century Gothic" panose="020B0502020202020204" pitchFamily="34" charset="0"/>
              </a:rPr>
              <a:t>= </a:t>
            </a:r>
            <a:r>
              <a:rPr lang="en-US" sz="1200" dirty="0" err="1">
                <a:latin typeface="Century Gothic" panose="020B0502020202020204" pitchFamily="34" charset="0"/>
              </a:rPr>
              <a:t>fig.patch</a:t>
            </a: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 err="1">
                <a:latin typeface="Century Gothic" panose="020B0502020202020204" pitchFamily="34" charset="0"/>
              </a:rPr>
              <a:t>rect.set_facecolor</a:t>
            </a:r>
            <a:r>
              <a:rPr lang="en-US" sz="1200" dirty="0">
                <a:latin typeface="Century Gothic" panose="020B0502020202020204" pitchFamily="34" charset="0"/>
              </a:rPr>
              <a:t>('green')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graph1 = </a:t>
            </a:r>
            <a:r>
              <a:rPr lang="en-US" sz="1200" dirty="0" err="1">
                <a:latin typeface="Century Gothic" panose="020B0502020202020204" pitchFamily="34" charset="0"/>
              </a:rPr>
              <a:t>fig.add_subplot</a:t>
            </a:r>
            <a:r>
              <a:rPr lang="en-US" sz="1200" dirty="0">
                <a:latin typeface="Century Gothic" panose="020B0502020202020204" pitchFamily="34" charset="0"/>
              </a:rPr>
              <a:t>(1,1,1,axisbg='black')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x=[1,2,3,4]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y=[1,2,3,4]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y2=[1,4,9,16]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y3=[1,8,27,64]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graph1.plot(</a:t>
            </a:r>
            <a:r>
              <a:rPr lang="en-US" sz="1200" dirty="0" err="1">
                <a:latin typeface="Century Gothic" panose="020B0502020202020204" pitchFamily="34" charset="0"/>
              </a:rPr>
              <a:t>x,y,'r</a:t>
            </a:r>
            <a:r>
              <a:rPr lang="en-US" sz="1200" dirty="0">
                <a:latin typeface="Century Gothic" panose="020B0502020202020204" pitchFamily="34" charset="0"/>
              </a:rPr>
              <a:t>--',</a:t>
            </a:r>
            <a:r>
              <a:rPr lang="en-US" sz="1200" dirty="0" err="1">
                <a:latin typeface="Century Gothic" panose="020B0502020202020204" pitchFamily="34" charset="0"/>
              </a:rPr>
              <a:t>lw</a:t>
            </a:r>
            <a:r>
              <a:rPr lang="en-US" sz="1200" dirty="0">
                <a:latin typeface="Century Gothic" panose="020B0502020202020204" pitchFamily="34" charset="0"/>
              </a:rPr>
              <a:t>=2)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graph1.plot(x,y2,'g--',</a:t>
            </a:r>
            <a:r>
              <a:rPr lang="en-US" sz="1200" dirty="0" err="1">
                <a:latin typeface="Century Gothic" panose="020B0502020202020204" pitchFamily="34" charset="0"/>
              </a:rPr>
              <a:t>lw</a:t>
            </a:r>
            <a:r>
              <a:rPr lang="en-US" sz="1200" dirty="0">
                <a:latin typeface="Century Gothic" panose="020B0502020202020204" pitchFamily="34" charset="0"/>
              </a:rPr>
              <a:t>=2)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graph1.plot(x,y3,'b--',</a:t>
            </a:r>
            <a:r>
              <a:rPr lang="en-US" sz="1200" dirty="0" err="1">
                <a:latin typeface="Century Gothic" panose="020B0502020202020204" pitchFamily="34" charset="0"/>
              </a:rPr>
              <a:t>lw</a:t>
            </a:r>
            <a:r>
              <a:rPr lang="en-US" sz="1200" dirty="0">
                <a:latin typeface="Century Gothic" panose="020B0502020202020204" pitchFamily="34" charset="0"/>
              </a:rPr>
              <a:t>=2)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graph1.tick_params(axis="</a:t>
            </a:r>
            <a:r>
              <a:rPr lang="en-US" sz="1200" dirty="0" err="1">
                <a:latin typeface="Century Gothic" panose="020B0502020202020204" pitchFamily="34" charset="0"/>
              </a:rPr>
              <a:t>x",color</a:t>
            </a:r>
            <a:r>
              <a:rPr lang="en-US" sz="1200" dirty="0">
                <a:latin typeface="Century Gothic" panose="020B0502020202020204" pitchFamily="34" charset="0"/>
              </a:rPr>
              <a:t>='w')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graph1.tick_params(axis="</a:t>
            </a:r>
            <a:r>
              <a:rPr lang="en-US" sz="1200" dirty="0" err="1">
                <a:latin typeface="Century Gothic" panose="020B0502020202020204" pitchFamily="34" charset="0"/>
              </a:rPr>
              <a:t>y",color</a:t>
            </a:r>
            <a:r>
              <a:rPr lang="en-US" sz="1200" dirty="0">
                <a:latin typeface="Century Gothic" panose="020B0502020202020204" pitchFamily="34" charset="0"/>
              </a:rPr>
              <a:t>='w')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 err="1">
                <a:latin typeface="Century Gothic" panose="020B0502020202020204" pitchFamily="34" charset="0"/>
              </a:rPr>
              <a:t>plt.title</a:t>
            </a:r>
            <a:r>
              <a:rPr lang="en-US" sz="1200" dirty="0">
                <a:latin typeface="Century Gothic" panose="020B0502020202020204" pitchFamily="34" charset="0"/>
              </a:rPr>
              <a:t>("</a:t>
            </a:r>
            <a:r>
              <a:rPr lang="en-US" sz="1200" dirty="0" err="1">
                <a:latin typeface="Century Gothic" panose="020B0502020202020204" pitchFamily="34" charset="0"/>
              </a:rPr>
              <a:t>Matplot</a:t>
            </a:r>
            <a:r>
              <a:rPr lang="en-US" sz="1200" dirty="0">
                <a:latin typeface="Century Gothic" panose="020B0502020202020204" pitchFamily="34" charset="0"/>
              </a:rPr>
              <a:t> Class - First Graph") # Adds title to graph</a:t>
            </a:r>
          </a:p>
          <a:p>
            <a:r>
              <a:rPr lang="en-US" sz="1200" dirty="0" err="1">
                <a:latin typeface="Century Gothic" panose="020B0502020202020204" pitchFamily="34" charset="0"/>
              </a:rPr>
              <a:t>plt.xlabel</a:t>
            </a:r>
            <a:r>
              <a:rPr lang="en-US" sz="1200" dirty="0">
                <a:latin typeface="Century Gothic" panose="020B0502020202020204" pitchFamily="34" charset="0"/>
              </a:rPr>
              <a:t>("This is X axis") # Adds X axis label</a:t>
            </a:r>
          </a:p>
          <a:p>
            <a:r>
              <a:rPr lang="en-US" sz="1200" dirty="0" err="1">
                <a:latin typeface="Century Gothic" panose="020B0502020202020204" pitchFamily="34" charset="0"/>
              </a:rPr>
              <a:t>plt.ylabel</a:t>
            </a:r>
            <a:r>
              <a:rPr lang="en-US" sz="1200" dirty="0">
                <a:latin typeface="Century Gothic" panose="020B0502020202020204" pitchFamily="34" charset="0"/>
              </a:rPr>
              <a:t>("This is Y axis") # Adds Y axis label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 err="1">
                <a:latin typeface="Century Gothic" panose="020B0502020202020204" pitchFamily="34" charset="0"/>
              </a:rPr>
              <a:t>plt.show</a:t>
            </a:r>
            <a:r>
              <a:rPr lang="en-US" sz="1200" dirty="0">
                <a:latin typeface="Century Gothic" panose="020B0502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715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Matplotlib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 - Multiple Graphs in a fig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D47F6-D840-4070-9120-88BBE9A395FE}"/>
              </a:ext>
            </a:extLst>
          </p:cNvPr>
          <p:cNvSpPr txBox="1"/>
          <p:nvPr/>
        </p:nvSpPr>
        <p:spPr>
          <a:xfrm>
            <a:off x="821636" y="914400"/>
            <a:ext cx="6122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import </a:t>
            </a:r>
            <a:r>
              <a:rPr lang="en-US" sz="1200" dirty="0" err="1">
                <a:latin typeface="Century Gothic" panose="020B0502020202020204" pitchFamily="34" charset="0"/>
              </a:rPr>
              <a:t>matplotlib.pyplot</a:t>
            </a:r>
            <a:r>
              <a:rPr lang="en-US" sz="1200" dirty="0">
                <a:latin typeface="Century Gothic" panose="020B0502020202020204" pitchFamily="34" charset="0"/>
              </a:rPr>
              <a:t> as </a:t>
            </a:r>
            <a:r>
              <a:rPr lang="en-US" sz="1200" dirty="0" err="1">
                <a:latin typeface="Century Gothic" panose="020B0502020202020204" pitchFamily="34" charset="0"/>
              </a:rPr>
              <a:t>plt</a:t>
            </a: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fig = </a:t>
            </a:r>
            <a:r>
              <a:rPr lang="en-US" sz="1200" dirty="0" err="1">
                <a:latin typeface="Century Gothic" panose="020B0502020202020204" pitchFamily="34" charset="0"/>
              </a:rPr>
              <a:t>plt.figure</a:t>
            </a:r>
            <a:r>
              <a:rPr lang="en-US" sz="1200" dirty="0">
                <a:latin typeface="Century Gothic" panose="020B0502020202020204" pitchFamily="34" charset="0"/>
              </a:rPr>
              <a:t>()</a:t>
            </a:r>
          </a:p>
          <a:p>
            <a:r>
              <a:rPr lang="en-US" sz="1200" dirty="0" err="1">
                <a:latin typeface="Century Gothic" panose="020B0502020202020204" pitchFamily="34" charset="0"/>
              </a:rPr>
              <a:t>rect</a:t>
            </a:r>
            <a:r>
              <a:rPr lang="en-US" sz="1200" dirty="0">
                <a:latin typeface="Century Gothic" panose="020B0502020202020204" pitchFamily="34" charset="0"/>
              </a:rPr>
              <a:t>= </a:t>
            </a:r>
            <a:r>
              <a:rPr lang="en-US" sz="1200" dirty="0" err="1">
                <a:latin typeface="Century Gothic" panose="020B0502020202020204" pitchFamily="34" charset="0"/>
              </a:rPr>
              <a:t>fig.patch</a:t>
            </a: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 err="1">
                <a:latin typeface="Century Gothic" panose="020B0502020202020204" pitchFamily="34" charset="0"/>
              </a:rPr>
              <a:t>rect.set_facecolor</a:t>
            </a:r>
            <a:r>
              <a:rPr lang="en-US" sz="1200" dirty="0">
                <a:latin typeface="Century Gothic" panose="020B0502020202020204" pitchFamily="34" charset="0"/>
              </a:rPr>
              <a:t>('green')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x=[1,2,3,4]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y=[1,2,3,4]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y2=[1,4,9,16]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y3=[1,8,27,64]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#Graph1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graph1 = </a:t>
            </a:r>
            <a:r>
              <a:rPr lang="en-US" sz="1200" dirty="0" err="1">
                <a:latin typeface="Century Gothic" panose="020B0502020202020204" pitchFamily="34" charset="0"/>
              </a:rPr>
              <a:t>fig.add_subplot</a:t>
            </a:r>
            <a:r>
              <a:rPr lang="en-US" sz="1200" dirty="0">
                <a:latin typeface="Century Gothic" panose="020B0502020202020204" pitchFamily="34" charset="0"/>
              </a:rPr>
              <a:t>(3,3,1,axisbg='black')  #Subplot - </a:t>
            </a:r>
            <a:r>
              <a:rPr lang="en-US" sz="1200" dirty="0" err="1">
                <a:latin typeface="Century Gothic" panose="020B0502020202020204" pitchFamily="34" charset="0"/>
              </a:rPr>
              <a:t>row,column,graph</a:t>
            </a:r>
            <a:r>
              <a:rPr lang="en-US" sz="1200" dirty="0">
                <a:latin typeface="Century Gothic" panose="020B0502020202020204" pitchFamily="34" charset="0"/>
              </a:rPr>
              <a:t>#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graph1.plot(</a:t>
            </a:r>
            <a:r>
              <a:rPr lang="en-US" sz="1200" dirty="0" err="1">
                <a:latin typeface="Century Gothic" panose="020B0502020202020204" pitchFamily="34" charset="0"/>
              </a:rPr>
              <a:t>x,y,'r</a:t>
            </a:r>
            <a:r>
              <a:rPr lang="en-US" sz="1200" dirty="0">
                <a:latin typeface="Century Gothic" panose="020B0502020202020204" pitchFamily="34" charset="0"/>
              </a:rPr>
              <a:t>--',</a:t>
            </a:r>
            <a:r>
              <a:rPr lang="en-US" sz="1200" dirty="0" err="1">
                <a:latin typeface="Century Gothic" panose="020B0502020202020204" pitchFamily="34" charset="0"/>
              </a:rPr>
              <a:t>lw</a:t>
            </a:r>
            <a:r>
              <a:rPr lang="en-US" sz="1200" dirty="0">
                <a:latin typeface="Century Gothic" panose="020B0502020202020204" pitchFamily="34" charset="0"/>
              </a:rPr>
              <a:t>=2)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graph1.tick_params(axis="</a:t>
            </a:r>
            <a:r>
              <a:rPr lang="en-US" sz="1200" dirty="0" err="1">
                <a:latin typeface="Century Gothic" panose="020B0502020202020204" pitchFamily="34" charset="0"/>
              </a:rPr>
              <a:t>x",color</a:t>
            </a:r>
            <a:r>
              <a:rPr lang="en-US" sz="1200" dirty="0">
                <a:latin typeface="Century Gothic" panose="020B0502020202020204" pitchFamily="34" charset="0"/>
              </a:rPr>
              <a:t>='w')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graph1.tick_params(axis="</a:t>
            </a:r>
            <a:r>
              <a:rPr lang="en-US" sz="1200" dirty="0" err="1">
                <a:latin typeface="Century Gothic" panose="020B0502020202020204" pitchFamily="34" charset="0"/>
              </a:rPr>
              <a:t>y",color</a:t>
            </a:r>
            <a:r>
              <a:rPr lang="en-US" sz="1200" dirty="0">
                <a:latin typeface="Century Gothic" panose="020B0502020202020204" pitchFamily="34" charset="0"/>
              </a:rPr>
              <a:t>='w')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graph1.set_title("Graph-1") # Adds title to graph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graph1.set_xlabel("X") # Adds X axis label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graph1.set_ylabel("Y=X") # Adds Y axis label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55179-4CC7-4BF9-B86F-B629EEB1003C}"/>
              </a:ext>
            </a:extLst>
          </p:cNvPr>
          <p:cNvSpPr txBox="1"/>
          <p:nvPr/>
        </p:nvSpPr>
        <p:spPr>
          <a:xfrm>
            <a:off x="7407965" y="914400"/>
            <a:ext cx="43069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#Graph2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graph2 = </a:t>
            </a:r>
            <a:r>
              <a:rPr lang="en-US" sz="1100" dirty="0" err="1">
                <a:latin typeface="Century Gothic" panose="020B0502020202020204" pitchFamily="34" charset="0"/>
              </a:rPr>
              <a:t>fig.add_subplot</a:t>
            </a:r>
            <a:r>
              <a:rPr lang="en-US" sz="1100" dirty="0">
                <a:latin typeface="Century Gothic" panose="020B0502020202020204" pitchFamily="34" charset="0"/>
              </a:rPr>
              <a:t>(3,3,2,axisbg='black')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graph2.plot(x,y2,'g--',</a:t>
            </a:r>
            <a:r>
              <a:rPr lang="en-US" sz="1100" dirty="0" err="1">
                <a:latin typeface="Century Gothic" panose="020B0502020202020204" pitchFamily="34" charset="0"/>
              </a:rPr>
              <a:t>lw</a:t>
            </a:r>
            <a:r>
              <a:rPr lang="en-US" sz="1100" dirty="0">
                <a:latin typeface="Century Gothic" panose="020B0502020202020204" pitchFamily="34" charset="0"/>
              </a:rPr>
              <a:t>=2)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graph2.tick_params(axis="</a:t>
            </a:r>
            <a:r>
              <a:rPr lang="en-US" sz="1100" dirty="0" err="1">
                <a:latin typeface="Century Gothic" panose="020B0502020202020204" pitchFamily="34" charset="0"/>
              </a:rPr>
              <a:t>x",color</a:t>
            </a:r>
            <a:r>
              <a:rPr lang="en-US" sz="1100" dirty="0">
                <a:latin typeface="Century Gothic" panose="020B0502020202020204" pitchFamily="34" charset="0"/>
              </a:rPr>
              <a:t>='w')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graph2.tick_params(axis="</a:t>
            </a:r>
            <a:r>
              <a:rPr lang="en-US" sz="1100" dirty="0" err="1">
                <a:latin typeface="Century Gothic" panose="020B0502020202020204" pitchFamily="34" charset="0"/>
              </a:rPr>
              <a:t>y",color</a:t>
            </a:r>
            <a:r>
              <a:rPr lang="en-US" sz="1100" dirty="0">
                <a:latin typeface="Century Gothic" panose="020B0502020202020204" pitchFamily="34" charset="0"/>
              </a:rPr>
              <a:t>='w')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n-US" sz="1100" dirty="0">
                <a:latin typeface="Century Gothic" panose="020B0502020202020204" pitchFamily="34" charset="0"/>
              </a:rPr>
              <a:t>graph2.set_title("Graph-2") # Adds title to graph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graph2.set_xlabel("X") # Adds X axis label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graph2.set_ylabel("Y=X^2") # Adds Y axis label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n-US" sz="1100" dirty="0" err="1">
                <a:latin typeface="Century Gothic" panose="020B0502020202020204" pitchFamily="34" charset="0"/>
              </a:rPr>
              <a:t>plt.show</a:t>
            </a:r>
            <a:r>
              <a:rPr lang="en-US" sz="1100" dirty="0">
                <a:latin typeface="Century Gothic" panose="020B0502020202020204" pitchFamily="34" charset="0"/>
              </a:rPr>
              <a:t>()</a:t>
            </a:r>
          </a:p>
          <a:p>
            <a:endParaRPr lang="en-US" sz="1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402E75-A44A-4A43-807E-FC3A48F6AAE7}"/>
              </a:ext>
            </a:extLst>
          </p:cNvPr>
          <p:cNvCxnSpPr/>
          <p:nvPr/>
        </p:nvCxnSpPr>
        <p:spPr>
          <a:xfrm>
            <a:off x="7076661" y="914400"/>
            <a:ext cx="0" cy="459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9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Matplotlib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 - Bar Graph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4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Matplotlib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 - Pie Chart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229C0E-6C89-4395-B850-65D5161730DF}"/>
              </a:ext>
            </a:extLst>
          </p:cNvPr>
          <p:cNvSpPr/>
          <p:nvPr/>
        </p:nvSpPr>
        <p:spPr>
          <a:xfrm>
            <a:off x="678523" y="758872"/>
            <a:ext cx="86404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/>
              <a:t>#Main Function</a:t>
            </a:r>
          </a:p>
          <a:p>
            <a:r>
              <a:rPr lang="en-US" dirty="0"/>
              <a:t>def main():</a:t>
            </a:r>
          </a:p>
          <a:p>
            <a:r>
              <a:rPr lang="en-US" dirty="0"/>
              <a:t>    gases=['</a:t>
            </a:r>
            <a:r>
              <a:rPr lang="en-US" dirty="0" err="1"/>
              <a:t>nitrogen','oxygen','argon','hydrogen</a:t>
            </a:r>
            <a:r>
              <a:rPr lang="en-US" dirty="0"/>
              <a:t>']</a:t>
            </a:r>
          </a:p>
          <a:p>
            <a:r>
              <a:rPr lang="en-US" dirty="0"/>
              <a:t>    sizes=[15,30,45,10]</a:t>
            </a:r>
          </a:p>
          <a:p>
            <a:r>
              <a:rPr lang="en-US" dirty="0"/>
              <a:t>    explode=(0,0.1,0,0.1)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plt.pie</a:t>
            </a:r>
            <a:r>
              <a:rPr lang="en-US" dirty="0"/>
              <a:t>(</a:t>
            </a:r>
            <a:r>
              <a:rPr lang="en-US" dirty="0" err="1"/>
              <a:t>sizes,explode</a:t>
            </a:r>
            <a:r>
              <a:rPr lang="en-US" dirty="0"/>
              <a:t>=explode, labels=gases, </a:t>
            </a:r>
            <a:r>
              <a:rPr lang="en-US" dirty="0" err="1"/>
              <a:t>autopct</a:t>
            </a:r>
            <a:r>
              <a:rPr lang="en-US" dirty="0"/>
              <a:t>='%1.1f%%',shadow=</a:t>
            </a:r>
            <a:r>
              <a:rPr lang="en-US" dirty="0" err="1"/>
              <a:t>True,startangle</a:t>
            </a:r>
            <a:r>
              <a:rPr lang="en-US" dirty="0"/>
              <a:t>=90,counterclock=False)</a:t>
            </a:r>
          </a:p>
          <a:p>
            <a:r>
              <a:rPr lang="en-US" dirty="0"/>
              <a:t>    #</a:t>
            </a:r>
            <a:r>
              <a:rPr lang="en-US" dirty="0" err="1"/>
              <a:t>plt.pie</a:t>
            </a:r>
            <a:r>
              <a:rPr lang="en-US" dirty="0"/>
              <a:t>(</a:t>
            </a:r>
            <a:r>
              <a:rPr lang="en-US" dirty="0" err="1"/>
              <a:t>sizes,labels</a:t>
            </a:r>
            <a:r>
              <a:rPr lang="en-US" dirty="0"/>
              <a:t>=gases, </a:t>
            </a:r>
            <a:r>
              <a:rPr lang="en-US" dirty="0" err="1"/>
              <a:t>autopct</a:t>
            </a:r>
            <a:r>
              <a:rPr lang="en-US" dirty="0"/>
              <a:t>='%1.1f%%',shadow=</a:t>
            </a:r>
            <a:r>
              <a:rPr lang="en-US" dirty="0" err="1"/>
              <a:t>True,startangle</a:t>
            </a:r>
            <a:r>
              <a:rPr lang="en-US" dirty="0"/>
              <a:t>=90)</a:t>
            </a:r>
          </a:p>
          <a:p>
            <a:r>
              <a:rPr lang="en-US" dirty="0"/>
              <a:t>    </a:t>
            </a:r>
            <a:r>
              <a:rPr lang="en-US" dirty="0" err="1"/>
              <a:t>plt.axis</a:t>
            </a:r>
            <a:r>
              <a:rPr lang="en-US" dirty="0"/>
              <a:t>('equal')</a:t>
            </a:r>
          </a:p>
          <a:p>
            <a:r>
              <a:rPr lang="en-US" dirty="0"/>
              <a:t>   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if __name__=="__main__":</a:t>
            </a:r>
          </a:p>
          <a:p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77301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Matplotlib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 - Scatter Plot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8D954-8464-4BA1-8349-39854F085374}"/>
              </a:ext>
            </a:extLst>
          </p:cNvPr>
          <p:cNvSpPr/>
          <p:nvPr/>
        </p:nvSpPr>
        <p:spPr>
          <a:xfrm>
            <a:off x="838200" y="720527"/>
            <a:ext cx="76730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#Main Function</a:t>
            </a:r>
          </a:p>
          <a:p>
            <a:r>
              <a:rPr lang="en-US" sz="1600" dirty="0"/>
              <a:t>def main():</a:t>
            </a:r>
          </a:p>
          <a:p>
            <a:r>
              <a:rPr lang="en-US" sz="1600" dirty="0"/>
              <a:t>    #Creation of axis</a:t>
            </a:r>
          </a:p>
          <a:p>
            <a:r>
              <a:rPr lang="en-US" sz="1600" dirty="0"/>
              <a:t>    x=[1,2,3,4,5,6,7,8,9,10,11,12]</a:t>
            </a:r>
          </a:p>
          <a:p>
            <a:r>
              <a:rPr lang="en-US" sz="1600" dirty="0"/>
              <a:t>    y=[2,4,6,2,6,12,4,3,6,5,3,2]</a:t>
            </a:r>
          </a:p>
          <a:p>
            <a:r>
              <a:rPr lang="en-US" sz="1600" dirty="0"/>
              <a:t>    z=[4,2,2,6,4,3,5,6,7,8,2,3]</a:t>
            </a:r>
          </a:p>
          <a:p>
            <a:endParaRPr lang="en-US" sz="1600" dirty="0"/>
          </a:p>
          <a:p>
            <a:r>
              <a:rPr lang="en-US" sz="1600" dirty="0"/>
              <a:t>    #plotting x &amp; y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plt.scatter</a:t>
            </a:r>
            <a:r>
              <a:rPr lang="en-US" sz="1600" dirty="0"/>
              <a:t>(</a:t>
            </a:r>
            <a:r>
              <a:rPr lang="en-US" sz="1600" dirty="0" err="1"/>
              <a:t>x,y,c</a:t>
            </a:r>
            <a:r>
              <a:rPr lang="en-US" sz="1600" dirty="0"/>
              <a:t>='</a:t>
            </a:r>
            <a:r>
              <a:rPr lang="en-US" sz="1600" dirty="0" err="1"/>
              <a:t>red',label</a:t>
            </a:r>
            <a:r>
              <a:rPr lang="en-US" sz="1600" dirty="0"/>
              <a:t>='Chicken Pox')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plt.scatter</a:t>
            </a:r>
            <a:r>
              <a:rPr lang="en-US" sz="1600" dirty="0"/>
              <a:t>(</a:t>
            </a:r>
            <a:r>
              <a:rPr lang="en-US" sz="1600" dirty="0" err="1"/>
              <a:t>x,z,c</a:t>
            </a:r>
            <a:r>
              <a:rPr lang="en-US" sz="1600" dirty="0"/>
              <a:t>='</a:t>
            </a:r>
            <a:r>
              <a:rPr lang="en-US" sz="1600" dirty="0" err="1"/>
              <a:t>green',label</a:t>
            </a:r>
            <a:r>
              <a:rPr lang="en-US" sz="1600" dirty="0"/>
              <a:t>='</a:t>
            </a:r>
            <a:r>
              <a:rPr lang="en-US" sz="1600" dirty="0" err="1"/>
              <a:t>Measels</a:t>
            </a:r>
            <a:r>
              <a:rPr lang="en-US" sz="1600" dirty="0"/>
              <a:t>')</a:t>
            </a:r>
          </a:p>
          <a:p>
            <a:endParaRPr lang="en-US" sz="1600" dirty="0"/>
          </a:p>
          <a:p>
            <a:r>
              <a:rPr lang="en-US" sz="1600" dirty="0"/>
              <a:t>    #label axis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plt.title</a:t>
            </a:r>
            <a:r>
              <a:rPr lang="en-US" sz="1600" dirty="0"/>
              <a:t>("</a:t>
            </a:r>
            <a:r>
              <a:rPr lang="en-US" sz="1600" dirty="0" err="1"/>
              <a:t>Matplot</a:t>
            </a:r>
            <a:r>
              <a:rPr lang="en-US" sz="1600" dirty="0"/>
              <a:t> Class - Scatter Plot") # Adds title to graph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plt.xlabel</a:t>
            </a:r>
            <a:r>
              <a:rPr lang="en-US" sz="1600" dirty="0"/>
              <a:t>("X Axis")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plt.ylabel</a:t>
            </a:r>
            <a:r>
              <a:rPr lang="en-US" sz="1600" dirty="0"/>
              <a:t>("Y Axis")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plt.legend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if __name__=="__main__":</a:t>
            </a:r>
          </a:p>
          <a:p>
            <a:r>
              <a:rPr lang="en-US" sz="1600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61107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Matplotlib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 - Scatter Plot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8D954-8464-4BA1-8349-39854F085374}"/>
              </a:ext>
            </a:extLst>
          </p:cNvPr>
          <p:cNvSpPr/>
          <p:nvPr/>
        </p:nvSpPr>
        <p:spPr>
          <a:xfrm>
            <a:off x="838200" y="720527"/>
            <a:ext cx="76730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#Main Function</a:t>
            </a:r>
          </a:p>
          <a:p>
            <a:r>
              <a:rPr lang="en-US" sz="1600" dirty="0"/>
              <a:t>def main():</a:t>
            </a:r>
          </a:p>
          <a:p>
            <a:r>
              <a:rPr lang="en-US" sz="1600" dirty="0"/>
              <a:t>    #Creation of axis</a:t>
            </a:r>
          </a:p>
          <a:p>
            <a:r>
              <a:rPr lang="en-US" sz="1600" dirty="0"/>
              <a:t>    x=[1,2,3,4,5,6,7,8,9,10,11,12]</a:t>
            </a:r>
          </a:p>
          <a:p>
            <a:r>
              <a:rPr lang="en-US" sz="1600" dirty="0"/>
              <a:t>    y=[2,4,6,2,6,12,4,3,6,5,3,2]</a:t>
            </a:r>
          </a:p>
          <a:p>
            <a:r>
              <a:rPr lang="en-US" sz="1600" dirty="0"/>
              <a:t>    z=[4,2,2,6,4,3,5,6,7,8,2,3]</a:t>
            </a:r>
          </a:p>
          <a:p>
            <a:endParaRPr lang="en-US" sz="1600" dirty="0"/>
          </a:p>
          <a:p>
            <a:r>
              <a:rPr lang="en-US" sz="1600" dirty="0"/>
              <a:t>    #plotting x &amp; y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plt.scatter</a:t>
            </a:r>
            <a:r>
              <a:rPr lang="en-US" sz="1600" dirty="0"/>
              <a:t>(</a:t>
            </a:r>
            <a:r>
              <a:rPr lang="en-US" sz="1600" dirty="0" err="1"/>
              <a:t>x,y,c</a:t>
            </a:r>
            <a:r>
              <a:rPr lang="en-US" sz="1600" dirty="0"/>
              <a:t>='</a:t>
            </a:r>
            <a:r>
              <a:rPr lang="en-US" sz="1600" dirty="0" err="1"/>
              <a:t>red',label</a:t>
            </a:r>
            <a:r>
              <a:rPr lang="en-US" sz="1600" dirty="0"/>
              <a:t>='Chicken Pox')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plt.scatter</a:t>
            </a:r>
            <a:r>
              <a:rPr lang="en-US" sz="1600" dirty="0"/>
              <a:t>(</a:t>
            </a:r>
            <a:r>
              <a:rPr lang="en-US" sz="1600" dirty="0" err="1"/>
              <a:t>x,z,c</a:t>
            </a:r>
            <a:r>
              <a:rPr lang="en-US" sz="1600" dirty="0"/>
              <a:t>='</a:t>
            </a:r>
            <a:r>
              <a:rPr lang="en-US" sz="1600" dirty="0" err="1"/>
              <a:t>green',label</a:t>
            </a:r>
            <a:r>
              <a:rPr lang="en-US" sz="1600" dirty="0"/>
              <a:t>='</a:t>
            </a:r>
            <a:r>
              <a:rPr lang="en-US" sz="1600" dirty="0" err="1"/>
              <a:t>Measels</a:t>
            </a:r>
            <a:r>
              <a:rPr lang="en-US" sz="1600" dirty="0"/>
              <a:t>')</a:t>
            </a:r>
          </a:p>
          <a:p>
            <a:endParaRPr lang="en-US" sz="1600" dirty="0"/>
          </a:p>
          <a:p>
            <a:r>
              <a:rPr lang="en-US" sz="1600" dirty="0"/>
              <a:t>    #label axis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plt.title</a:t>
            </a:r>
            <a:r>
              <a:rPr lang="en-US" sz="1600" dirty="0"/>
              <a:t>("</a:t>
            </a:r>
            <a:r>
              <a:rPr lang="en-US" sz="1600" dirty="0" err="1"/>
              <a:t>Matplot</a:t>
            </a:r>
            <a:r>
              <a:rPr lang="en-US" sz="1600" dirty="0"/>
              <a:t> Class - Scatter Plot") # Adds title to graph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plt.xlabel</a:t>
            </a:r>
            <a:r>
              <a:rPr lang="en-US" sz="1600" dirty="0"/>
              <a:t>("X Axis")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plt.ylabel</a:t>
            </a:r>
            <a:r>
              <a:rPr lang="en-US" sz="1600" dirty="0"/>
              <a:t>("Y Axis")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plt.legend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if __name__=="__main__":</a:t>
            </a:r>
          </a:p>
          <a:p>
            <a:r>
              <a:rPr lang="en-US" sz="1600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396871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989</Words>
  <Application>Microsoft Office PowerPoint</Application>
  <PresentationFormat>Widescreen</PresentationFormat>
  <Paragraphs>146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Plot</dc:title>
  <dc:creator>Jagannath Banerjee</dc:creator>
  <cp:lastModifiedBy>Jagannath Banerjee</cp:lastModifiedBy>
  <cp:revision>13</cp:revision>
  <dcterms:created xsi:type="dcterms:W3CDTF">2017-11-21T23:36:15Z</dcterms:created>
  <dcterms:modified xsi:type="dcterms:W3CDTF">2017-12-05T10:02:41Z</dcterms:modified>
</cp:coreProperties>
</file>