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51"/>
  </p:notesMasterIdLst>
  <p:sldIdLst>
    <p:sldId id="256" r:id="rId2"/>
    <p:sldId id="308" r:id="rId3"/>
    <p:sldId id="347" r:id="rId4"/>
    <p:sldId id="283" r:id="rId5"/>
    <p:sldId id="305" r:id="rId6"/>
    <p:sldId id="279" r:id="rId7"/>
    <p:sldId id="280" r:id="rId8"/>
    <p:sldId id="310" r:id="rId9"/>
    <p:sldId id="281" r:id="rId10"/>
    <p:sldId id="301" r:id="rId11"/>
    <p:sldId id="302" r:id="rId12"/>
    <p:sldId id="307" r:id="rId13"/>
    <p:sldId id="282" r:id="rId14"/>
    <p:sldId id="300" r:id="rId15"/>
    <p:sldId id="306" r:id="rId16"/>
    <p:sldId id="304" r:id="rId17"/>
    <p:sldId id="311" r:id="rId18"/>
    <p:sldId id="313" r:id="rId19"/>
    <p:sldId id="324" r:id="rId20"/>
    <p:sldId id="325" r:id="rId21"/>
    <p:sldId id="342" r:id="rId22"/>
    <p:sldId id="316" r:id="rId23"/>
    <p:sldId id="317" r:id="rId24"/>
    <p:sldId id="326" r:id="rId25"/>
    <p:sldId id="329" r:id="rId26"/>
    <p:sldId id="343" r:id="rId27"/>
    <p:sldId id="344" r:id="rId28"/>
    <p:sldId id="331" r:id="rId29"/>
    <p:sldId id="341" r:id="rId30"/>
    <p:sldId id="340" r:id="rId31"/>
    <p:sldId id="330" r:id="rId32"/>
    <p:sldId id="345" r:id="rId33"/>
    <p:sldId id="346" r:id="rId34"/>
    <p:sldId id="318" r:id="rId35"/>
    <p:sldId id="319" r:id="rId36"/>
    <p:sldId id="320" r:id="rId37"/>
    <p:sldId id="321" r:id="rId38"/>
    <p:sldId id="327" r:id="rId39"/>
    <p:sldId id="332" r:id="rId40"/>
    <p:sldId id="322" r:id="rId41"/>
    <p:sldId id="328" r:id="rId42"/>
    <p:sldId id="333" r:id="rId43"/>
    <p:sldId id="338" r:id="rId44"/>
    <p:sldId id="334" r:id="rId45"/>
    <p:sldId id="335" r:id="rId46"/>
    <p:sldId id="336" r:id="rId47"/>
    <p:sldId id="337" r:id="rId48"/>
    <p:sldId id="339" r:id="rId49"/>
    <p:sldId id="30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D8381-5367-417A-9EBB-49F73B12525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C0E78-806B-4CC5-A851-7E5506D3B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8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26A1-B5A6-4004-9DE8-24FF45FEC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2D97E-DF45-4DF1-909E-620B2C5E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C0040-AF84-451D-A530-34BBED3E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17A6-51F0-47F0-AEA4-9DA86F52CE07}" type="datetime1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29AC-8A36-4CF8-9FD2-DAC9DC4C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- Learn to Code - Free , Fast and Easy                  © www.expert3p.com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2F9E-F05B-4183-8C4A-AEB42C7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4BFA-D52B-4E97-8704-0CA170F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9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137A-D419-4442-9CF7-FC801E6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5C243-D447-4057-855F-A7B6C24EA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35CB-B662-411C-8779-4A612BD2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D7D-C9B9-4E86-9970-D4B822D5E913}" type="datetime1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704A-6C36-46A3-91E5-329F2A9B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- Learn to Code - Free , Fast and Easy                  © www.expert3p.com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C81B-45DE-46D8-99DA-117CEC33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4BFA-D52B-4E97-8704-0CA170F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12081-8A7A-4DBE-BB1B-74609D5F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18EA3-CDBE-4322-908E-D4E5D0E7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EA077-5BB6-4656-98CE-18BFC49A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E362-4565-4B7B-A355-2EE194623B82}" type="datetime1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25ED2-2481-4CF7-B6A7-B13C31D7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- Learn to Code - Free , Fast and Easy                  © www.expert3p.com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4655-BEC6-4A8C-8040-A00212F8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4BFA-D52B-4E97-8704-0CA170F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178F-9974-4363-B1B1-6211816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1025-1BA3-4B98-80DA-19896FBD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00F4-2B66-40A2-9C1B-B13CBC89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7CA6-13FF-4843-B13A-5BCF5EFCB1B0}" type="datetime1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F629-3C30-4CEC-829F-0DBE24D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- Learn to Code - Free , Fast and Easy                  © www.expert3p.com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B59A-99B2-4BB4-88B0-DF162751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4BFA-D52B-4E97-8704-0CA170F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365-EC3A-4E53-B855-C02386B5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53444-5603-4F3F-92B6-6886AB71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63D5-9E9C-47D4-BF1F-D7B4973C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0536-6D2A-4B48-BED6-7BE063696067}" type="datetime1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BAEF-81FD-417D-9A53-D3BC339C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- Learn to Code - Free , Fast and Easy                  © www.expert3p.com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AA8F-A008-4734-B26F-F4A0DDE2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4BFA-D52B-4E97-8704-0CA170F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6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8993-DB8C-4450-ACC9-0920888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8FB6-AD25-4E36-BE00-B089D343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76D2-E5C9-4415-94A9-7CEEE5B3A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94CDE-6032-4779-979C-7CEB9CEA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86FD-2B41-476E-952F-D94DB617DD04}" type="datetime1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A9AFC-44B6-4E11-A649-70D8C6C9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- Learn to Code - Free , Fast and Easy                  © www.expert3p.com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1FE09-FBAF-49F0-9BE7-926CDFF0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4BFA-D52B-4E97-8704-0CA170F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EE84-9317-4002-8893-6DA808E2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8F73A-2AAA-4EB8-92D0-C2FD85D9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37FEF-2A4F-42CB-B1D3-379E86B7A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E2D0C-4D06-4A75-A2FB-51301E569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22D62-22E8-44C7-9B2B-0DE9C5D65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95599-59F1-4A5A-8107-57F6B8C9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3CA2-036B-4D90-A4EB-3C5BF62A52CA}" type="datetime1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F2D83-6AB8-4902-8599-2639EFDE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- Learn to Code - Free , Fast and Easy                  © www.expert3p.com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2E55B-07AF-48FD-B1FA-FD202887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4BFA-D52B-4E97-8704-0CA170F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F483-9369-436E-9965-FACC3823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D90B2-C215-4761-8D6B-7E4A5048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DEFB-2D6D-4188-A6E9-E1AE44B1A519}" type="datetime1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11116-CB7E-4E34-AC0C-9A4271E1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- Learn to Code - Free , Fast and Easy                  © www.expert3p.com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F2746-ECBE-4DE5-97AB-1143DCDC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4BFA-D52B-4E97-8704-0CA170F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57F26-CD2D-4A5F-B0B2-66A7C27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27E-47ED-4343-9D66-ED065795AF62}" type="datetime1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1601B-DD0D-4025-86CB-C824861D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- Learn to Code - Free , Fast and Easy                  © www.expert3p.com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F2C5B-AAA8-4585-80AE-7F49DE8A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4BFA-D52B-4E97-8704-0CA170F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B09D-B437-475B-82DD-A5D7CBDF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275E-2664-414F-887C-0890673E4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F0458-60CC-407C-B514-12B2D1EA2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40C58-21C8-4FC3-82E3-773E48BE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E746-B8EE-4B3E-90F0-48C387A386F2}" type="datetime1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F1594-AAAF-4D75-91CC-7BBE6889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- Learn to Code - Free , Fast and Easy                  © www.expert3p.com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431FE-6964-4D82-BD83-59A7274E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4BFA-D52B-4E97-8704-0CA170F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FA15-AEA1-449A-8F2C-C96A91A3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3A2E8-8F74-4F24-A5D9-02A2A394E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D6023-4F9E-4302-A527-AC0D1A455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798E-FD55-4C25-8BAD-F66D6C2D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B8F1-6106-4D78-89B6-616BF722368C}" type="datetime1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6FF18-53D0-4CBB-875D-C4971C0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- Learn to Code - Free , Fast and Easy                  © www.expert3p.com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1D408-26C0-46A2-BCD6-AED863B6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4BFA-D52B-4E97-8704-0CA170F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C7AAB-60E4-4D71-ABB5-C76439CA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4A240-13A2-43F1-84D6-87F1FD8D0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B873-BEEC-402E-BD08-BC02E851E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86FC-83BF-4700-9252-A8B3FEF2C183}" type="datetime1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3FBD-EF70-4E07-9AA5-F7452F71F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- Learn to Code - Free , Fast and Easy                  © www.expert3p.com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257E-8BA0-44C0-B494-4DD99B04D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4BFA-D52B-4E97-8704-0CA170F3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hyperlink" Target="http://www.expert3p.com/programming-basic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66" y="1217056"/>
            <a:ext cx="7349915" cy="2470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1621" y="3318388"/>
            <a:ext cx="376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entury Gothic" panose="020B0502020202020204" pitchFamily="34" charset="0"/>
              </a:rPr>
              <a:t>By – Jagannath Banerjee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9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BB42A-96E5-4974-8AAE-215E79B4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1" y="1355818"/>
            <a:ext cx="5532908" cy="4144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D4207-D061-43CB-94FE-E25103C5A716}"/>
              </a:ext>
            </a:extLst>
          </p:cNvPr>
          <p:cNvSpPr txBox="1"/>
          <p:nvPr/>
        </p:nvSpPr>
        <p:spPr>
          <a:xfrm>
            <a:off x="561051" y="314949"/>
            <a:ext cx="1096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IDE  - Regular Scripting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F09E06-0D41-4198-8742-7B6A397AB5C1}"/>
              </a:ext>
            </a:extLst>
          </p:cNvPr>
          <p:cNvCxnSpPr/>
          <p:nvPr/>
        </p:nvCxnSpPr>
        <p:spPr>
          <a:xfrm flipV="1">
            <a:off x="327546" y="3985144"/>
            <a:ext cx="1651379" cy="80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D9DCEB0-4BB1-49F4-A481-CEE20FFB5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88" y="1355818"/>
            <a:ext cx="3733800" cy="41442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72B2B2-2CB8-4C87-8F62-9B8A19A4E508}"/>
              </a:ext>
            </a:extLst>
          </p:cNvPr>
          <p:cNvCxnSpPr>
            <a:cxnSpLocks/>
          </p:cNvCxnSpPr>
          <p:nvPr/>
        </p:nvCxnSpPr>
        <p:spPr>
          <a:xfrm>
            <a:off x="6250675" y="3289108"/>
            <a:ext cx="114641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A07D86-CBAD-44DE-A394-0530B6BBFBF0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3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3D87E-2486-4DE0-8DA2-2A90C2B5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23" y="1138700"/>
            <a:ext cx="7590692" cy="3930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38650-EA30-4A2A-AF55-F62F8DB1E8A7}"/>
              </a:ext>
            </a:extLst>
          </p:cNvPr>
          <p:cNvSpPr txBox="1"/>
          <p:nvPr/>
        </p:nvSpPr>
        <p:spPr>
          <a:xfrm>
            <a:off x="562708" y="492369"/>
            <a:ext cx="1096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IDE  - Regular Scripting - IDLE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0AA1E9-444D-44B2-9B1C-AB973C1270E6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7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938650-EA30-4A2A-AF55-F62F8DB1E8A7}"/>
              </a:ext>
            </a:extLst>
          </p:cNvPr>
          <p:cNvSpPr txBox="1"/>
          <p:nvPr/>
        </p:nvSpPr>
        <p:spPr>
          <a:xfrm>
            <a:off x="562708" y="492369"/>
            <a:ext cx="1096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- TEST IDLE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0AA1E9-444D-44B2-9B1C-AB973C1270E6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1C0D531-F708-4118-A8AA-27C3A41F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1549883"/>
            <a:ext cx="6419850" cy="12668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34DDB-D098-4878-95EE-FE074B5752AC}"/>
              </a:ext>
            </a:extLst>
          </p:cNvPr>
          <p:cNvCxnSpPr>
            <a:cxnSpLocks/>
          </p:cNvCxnSpPr>
          <p:nvPr/>
        </p:nvCxnSpPr>
        <p:spPr>
          <a:xfrm flipH="1" flipV="1">
            <a:off x="1802297" y="2717318"/>
            <a:ext cx="3167268" cy="134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1668D3-FF3E-468E-8183-116FF8076314}"/>
              </a:ext>
            </a:extLst>
          </p:cNvPr>
          <p:cNvSpPr txBox="1"/>
          <p:nvPr/>
        </p:nvSpPr>
        <p:spPr>
          <a:xfrm>
            <a:off x="5149387" y="3962401"/>
            <a:ext cx="375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 - print(“hello”)   </a:t>
            </a:r>
          </a:p>
          <a:p>
            <a:r>
              <a:rPr lang="en-US" dirty="0"/>
              <a:t>2. Press Enter</a:t>
            </a:r>
          </a:p>
          <a:p>
            <a:r>
              <a:rPr lang="en-US" dirty="0"/>
              <a:t>3. You should get a “hello” as output</a:t>
            </a:r>
          </a:p>
        </p:txBody>
      </p:sp>
    </p:spTree>
    <p:extLst>
      <p:ext uri="{BB962C8B-B14F-4D97-AF65-F5344CB8AC3E}">
        <p14:creationId xmlns:p14="http://schemas.microsoft.com/office/powerpoint/2010/main" val="197068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177421" y="492369"/>
            <a:ext cx="1178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IDE  - Data Science &amp; Machine Learning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1D78C-FF55-40D1-9B98-B63F909EBCDA}"/>
              </a:ext>
            </a:extLst>
          </p:cNvPr>
          <p:cNvSpPr txBox="1"/>
          <p:nvPr/>
        </p:nvSpPr>
        <p:spPr>
          <a:xfrm>
            <a:off x="536585" y="1213061"/>
            <a:ext cx="10959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entury Gothic" panose="020B0502020202020204" pitchFamily="34" charset="0"/>
                <a:hlinkClick r:id="rId2"/>
              </a:rPr>
              <a:t>https://www.anaconda.com/download/</a:t>
            </a:r>
            <a:endParaRPr lang="en-US" u="sng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48B077-019A-4C3A-BAC4-551D7748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8" y="1674726"/>
            <a:ext cx="7541274" cy="362237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53A9D-6D56-411B-ACD7-48E6096C534F}"/>
              </a:ext>
            </a:extLst>
          </p:cNvPr>
          <p:cNvCxnSpPr>
            <a:cxnSpLocks/>
          </p:cNvCxnSpPr>
          <p:nvPr/>
        </p:nvCxnSpPr>
        <p:spPr>
          <a:xfrm flipV="1">
            <a:off x="805218" y="4339989"/>
            <a:ext cx="846161" cy="113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2C07B9-B3CB-4FF0-819B-93941BF15881}"/>
              </a:ext>
            </a:extLst>
          </p:cNvPr>
          <p:cNvSpPr txBox="1"/>
          <p:nvPr/>
        </p:nvSpPr>
        <p:spPr>
          <a:xfrm>
            <a:off x="538857" y="5487098"/>
            <a:ext cx="109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Install Anaconda from the downloads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E1FE0-1521-44C1-8900-9E3477DB561E}"/>
              </a:ext>
            </a:extLst>
          </p:cNvPr>
          <p:cNvCxnSpPr/>
          <p:nvPr/>
        </p:nvCxnSpPr>
        <p:spPr>
          <a:xfrm flipH="1">
            <a:off x="6127845" y="1992573"/>
            <a:ext cx="3521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EBAFF3-2A4F-4C05-8D88-1850E09977F1}"/>
              </a:ext>
            </a:extLst>
          </p:cNvPr>
          <p:cNvSpPr txBox="1"/>
          <p:nvPr/>
        </p:nvSpPr>
        <p:spPr>
          <a:xfrm>
            <a:off x="9730852" y="1783910"/>
            <a:ext cx="165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Choose OS</a:t>
            </a:r>
          </a:p>
        </p:txBody>
      </p:sp>
    </p:spTree>
    <p:extLst>
      <p:ext uri="{BB962C8B-B14F-4D97-AF65-F5344CB8AC3E}">
        <p14:creationId xmlns:p14="http://schemas.microsoft.com/office/powerpoint/2010/main" val="370465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177421" y="492369"/>
            <a:ext cx="1178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IDE  - Data Science &amp; Machine Learning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EBAFF3-2A4F-4C05-8D88-1850E09977F1}"/>
              </a:ext>
            </a:extLst>
          </p:cNvPr>
          <p:cNvSpPr txBox="1"/>
          <p:nvPr/>
        </p:nvSpPr>
        <p:spPr>
          <a:xfrm>
            <a:off x="177421" y="1296021"/>
            <a:ext cx="944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Once installation is complete – Go to “Search Box” and type “Spyder”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D7C0E-3559-4776-A3A2-C3CB7012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5" y="1719945"/>
            <a:ext cx="5718413" cy="3215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D104A5-8A75-4513-996B-9155C479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80" y="1665353"/>
            <a:ext cx="5689010" cy="32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2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4E635-C5A9-4BBE-9965-89FBFA93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6" y="1274007"/>
            <a:ext cx="10719582" cy="33194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14D48C-1472-4160-861B-595DC259F5E6}"/>
              </a:ext>
            </a:extLst>
          </p:cNvPr>
          <p:cNvCxnSpPr>
            <a:cxnSpLocks/>
          </p:cNvCxnSpPr>
          <p:nvPr/>
        </p:nvCxnSpPr>
        <p:spPr>
          <a:xfrm flipV="1">
            <a:off x="1696278" y="2560321"/>
            <a:ext cx="4324694" cy="304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E82D68-6524-4F31-964D-312741CE02DF}"/>
              </a:ext>
            </a:extLst>
          </p:cNvPr>
          <p:cNvSpPr txBox="1"/>
          <p:nvPr/>
        </p:nvSpPr>
        <p:spPr>
          <a:xfrm>
            <a:off x="815926" y="5777948"/>
            <a:ext cx="34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print(“hello”)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78738-D765-4773-9AA7-42B863B3ACDF}"/>
              </a:ext>
            </a:extLst>
          </p:cNvPr>
          <p:cNvSpPr txBox="1"/>
          <p:nvPr/>
        </p:nvSpPr>
        <p:spPr>
          <a:xfrm>
            <a:off x="815926" y="310706"/>
            <a:ext cx="1178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IDE  - Test you installation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8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49236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My First Program – “Hello Python”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28B56-8F6B-4972-99AC-3EE1E238F4AB}"/>
              </a:ext>
            </a:extLst>
          </p:cNvPr>
          <p:cNvSpPr txBox="1"/>
          <p:nvPr/>
        </p:nvSpPr>
        <p:spPr>
          <a:xfrm>
            <a:off x="678523" y="1473958"/>
            <a:ext cx="9011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print("Hello Python")</a:t>
            </a:r>
          </a:p>
          <a:p>
            <a:pPr algn="ctr"/>
            <a:endParaRPr lang="en-US" sz="2800" dirty="0">
              <a:latin typeface="Century Gothic" panose="020B0502020202020204" pitchFamily="34" charset="0"/>
            </a:endParaRPr>
          </a:p>
          <a:p>
            <a:pPr algn="ctr"/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input_user</a:t>
            </a:r>
            <a:r>
              <a:rPr lang="en-US" sz="2800" dirty="0">
                <a:latin typeface="Century Gothic" panose="020B0502020202020204" pitchFamily="34" charset="0"/>
              </a:rPr>
              <a:t> = input("Enter you name:")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print(</a:t>
            </a:r>
            <a:r>
              <a:rPr lang="en-US" sz="2800" dirty="0" err="1">
                <a:latin typeface="Century Gothic" panose="020B0502020202020204" pitchFamily="34" charset="0"/>
              </a:rPr>
              <a:t>input_user</a:t>
            </a:r>
            <a:r>
              <a:rPr lang="en-US" sz="2800" dirty="0"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920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49236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Comment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28B56-8F6B-4972-99AC-3EE1E238F4AB}"/>
              </a:ext>
            </a:extLst>
          </p:cNvPr>
          <p:cNvSpPr txBox="1"/>
          <p:nvPr/>
        </p:nvSpPr>
        <p:spPr>
          <a:xfrm>
            <a:off x="678524" y="1473958"/>
            <a:ext cx="7445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Single Line Comment – “#”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Multiline Comment – “”” “””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56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49236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Displaying Text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28B56-8F6B-4972-99AC-3EE1E238F4AB}"/>
              </a:ext>
            </a:extLst>
          </p:cNvPr>
          <p:cNvSpPr txBox="1"/>
          <p:nvPr/>
        </p:nvSpPr>
        <p:spPr>
          <a:xfrm>
            <a:off x="678523" y="1262943"/>
            <a:ext cx="7445060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entury Gothic" panose="020B0502020202020204" pitchFamily="34" charset="0"/>
              </a:rPr>
              <a:t>print('The capybara is the worlds largest rodent')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 panose="020B0502020202020204" pitchFamily="34" charset="0"/>
              </a:rPr>
              <a:t>print("The capybara can swim")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 panose="020B0502020202020204" pitchFamily="34" charset="0"/>
              </a:rPr>
              <a:t>print("the capybara lives in \</a:t>
            </a:r>
            <a:r>
              <a:rPr lang="en-US" dirty="0" err="1">
                <a:latin typeface="Century Gothic" panose="020B0502020202020204" pitchFamily="34" charset="0"/>
              </a:rPr>
              <a:t>nSouth</a:t>
            </a:r>
            <a:r>
              <a:rPr lang="en-US" dirty="0">
                <a:latin typeface="Century Gothic" panose="020B0502020202020204" pitchFamily="34" charset="0"/>
              </a:rPr>
              <a:t> America")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 panose="020B0502020202020204" pitchFamily="34" charset="0"/>
              </a:rPr>
              <a:t>print("""This is the strangest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 panose="020B0502020202020204" pitchFamily="34" charset="0"/>
              </a:rPr>
              <a:t>way to print over multiple lines I know""")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 panose="020B0502020202020204" pitchFamily="34" charset="0"/>
              </a:rPr>
              <a:t>print('here is a double quote "' + " here is a single quote '")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 panose="020B0502020202020204" pitchFamily="34" charset="0"/>
              </a:rPr>
              <a:t>print("or you can just do this \" does that work")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 panose="020B0502020202020204" pitchFamily="34" charset="0"/>
              </a:rPr>
              <a:t>print("can I just print a \ on the screen?")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 panose="020B0502020202020204" pitchFamily="34" charset="0"/>
              </a:rPr>
              <a:t>print("But what if I want \\news ")</a:t>
            </a:r>
          </a:p>
        </p:txBody>
      </p:sp>
    </p:spTree>
    <p:extLst>
      <p:ext uri="{BB962C8B-B14F-4D97-AF65-F5344CB8AC3E}">
        <p14:creationId xmlns:p14="http://schemas.microsoft.com/office/powerpoint/2010/main" val="54496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279031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Variables and Constants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925362"/>
            <a:ext cx="122381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entury Gothic" panose="020B0502020202020204" pitchFamily="34" charset="0"/>
              </a:rPr>
              <a:t>Constants </a:t>
            </a:r>
            <a:r>
              <a:rPr lang="en-US" dirty="0">
                <a:latin typeface="Century Gothic" panose="020B0502020202020204" pitchFamily="34" charset="0"/>
              </a:rPr>
              <a:t>: Have fixed value . Such as pi = 3.14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entury Gothic" panose="020B0502020202020204" pitchFamily="34" charset="0"/>
              </a:rPr>
              <a:t>Variables </a:t>
            </a:r>
            <a:r>
              <a:rPr lang="en-US" dirty="0">
                <a:latin typeface="Century Gothic" panose="020B0502020202020204" pitchFamily="34" charset="0"/>
              </a:rPr>
              <a:t>: Used to manipulate values and perform calculations </a:t>
            </a:r>
            <a:r>
              <a:rPr lang="en-US" dirty="0" err="1">
                <a:latin typeface="Century Gothic" panose="020B0502020202020204" pitchFamily="34" charset="0"/>
              </a:rPr>
              <a:t>throught</a:t>
            </a:r>
            <a:r>
              <a:rPr lang="en-US" dirty="0">
                <a:latin typeface="Century Gothic" panose="020B0502020202020204" pitchFamily="34" charset="0"/>
              </a:rPr>
              <a:t> the program 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entury Gothic" panose="020B0502020202020204" pitchFamily="34" charset="0"/>
              </a:rPr>
              <a:t>Data Types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Numeric : Integer, Float and Complex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String: Group of characters in quotes 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Boolean: True or False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 panose="020B0502020202020204" pitchFamily="34" charset="0"/>
              </a:rPr>
              <a:t>4. </a:t>
            </a:r>
            <a:r>
              <a:rPr lang="en-US" b="1" dirty="0">
                <a:latin typeface="Century Gothic" panose="020B0502020202020204" pitchFamily="34" charset="0"/>
              </a:rPr>
              <a:t>Container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List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Tuple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72536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62EB3C-4C69-4D5C-950C-CC4404605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245780" y="1096218"/>
            <a:ext cx="2949119" cy="205701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31E40-F51C-4828-B23B-DF903513296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78812EE-C0CE-49BD-A851-4034872A0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582975" y="1451148"/>
            <a:ext cx="5534968" cy="383296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BDCD00-BA97-40D8-93CD-0A9CA931BE1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67294BF-9A58-4C8B-9EA8-DE3B83C13A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982604" y="3704772"/>
            <a:ext cx="3212295" cy="22486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CE3F63-BAF0-46C4-B308-18012A77D035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Most Popular Language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1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98476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</a:t>
            </a:r>
            <a:r>
              <a:rPr lang="en-US" sz="2800" dirty="0"/>
              <a:t> 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– Numeric Data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744807"/>
            <a:ext cx="1189578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Integer -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Float -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Complex - </a:t>
            </a:r>
          </a:p>
          <a:p>
            <a:r>
              <a:rPr lang="en-US" b="1" u="sng" dirty="0">
                <a:latin typeface="Century Gothic" panose="020B0502020202020204" pitchFamily="34" charset="0"/>
              </a:rPr>
              <a:t>Examples: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904CC6-1352-4BB1-AFBD-F5D3561C4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79613"/>
              </p:ext>
            </p:extLst>
          </p:nvPr>
        </p:nvGraphicFramePr>
        <p:xfrm>
          <a:off x="296214" y="2360634"/>
          <a:ext cx="10381164" cy="42317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04370">
                  <a:extLst>
                    <a:ext uri="{9D8B030D-6E8A-4147-A177-3AD203B41FA5}">
                      <a16:colId xmlns:a16="http://schemas.microsoft.com/office/drawing/2014/main" val="671206006"/>
                    </a:ext>
                  </a:extLst>
                </a:gridCol>
                <a:gridCol w="8676794">
                  <a:extLst>
                    <a:ext uri="{9D8B030D-6E8A-4147-A177-3AD203B41FA5}">
                      <a16:colId xmlns:a16="http://schemas.microsoft.com/office/drawing/2014/main" val="6515469"/>
                    </a:ext>
                  </a:extLst>
                </a:gridCol>
              </a:tblGrid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Operation</a:t>
                      </a:r>
                      <a:endParaRPr lang="en-US" sz="1400" b="1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Result</a:t>
                      </a:r>
                      <a:endParaRPr lang="en-US" sz="1400" b="1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086387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x + y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sum of x and y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1778534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x - y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difference of x and y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258284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x * y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product of x and y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8754406"/>
                  </a:ext>
                </a:extLst>
              </a:tr>
              <a:tr h="617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x / y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quotient of x and y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1142822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x // y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floored quotient of x and y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6698340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x % y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remainder of x / y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7161666"/>
                  </a:ext>
                </a:extLst>
              </a:tr>
              <a:tr h="270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-x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x negated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7496653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+x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x unchanged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6560400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abs(x)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absolute value or magnitude of x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8465250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int(x)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x converted to integer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3302665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float(x)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x converted to floating point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1591601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complex(re, im)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a complex number with real part re, imaginary part </a:t>
                      </a:r>
                      <a:r>
                        <a:rPr lang="en-US" sz="1400" u="none" strike="noStrike" dirty="0" err="1">
                          <a:effectLst/>
                          <a:latin typeface="Century Gothic" panose="020B0502020202020204" pitchFamily="34" charset="0"/>
                        </a:rPr>
                        <a:t>im</a:t>
                      </a:r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. </a:t>
                      </a:r>
                      <a:r>
                        <a:rPr lang="en-US" sz="1400" u="none" strike="noStrike" dirty="0" err="1">
                          <a:effectLst/>
                          <a:latin typeface="Century Gothic" panose="020B0502020202020204" pitchFamily="34" charset="0"/>
                        </a:rPr>
                        <a:t>imdefaults</a:t>
                      </a:r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 to zero.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687785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c.conjugate()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conjugate of the complex number c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3823918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divmod(x, y)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the pair (x // y, x % y)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1454821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pow(x, y)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x to the power y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170527"/>
                  </a:ext>
                </a:extLst>
              </a:tr>
              <a:tr h="19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x ** y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x to the power y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360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54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98476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</a:t>
            </a:r>
            <a:r>
              <a:rPr lang="en-US" sz="2800" dirty="0"/>
              <a:t> 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Strings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744807"/>
            <a:ext cx="1189578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Strings are contiguous set of characters represented in single or double quotes.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Subsets of strings - slice operator ([ ] and [:] 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Python index count starts at 0 in the beginning or -1  from the end.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u="sng" dirty="0">
                <a:latin typeface="Century Gothic" panose="020B0502020202020204" pitchFamily="34" charset="0"/>
              </a:rPr>
              <a:t>Examples: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D53AB8-14BD-42CD-9F96-3FB704D63796}"/>
              </a:ext>
            </a:extLst>
          </p:cNvPr>
          <p:cNvGraphicFramePr>
            <a:graphicFrameLocks noGrp="1"/>
          </p:cNvGraphicFramePr>
          <p:nvPr/>
        </p:nvGraphicFramePr>
        <p:xfrm>
          <a:off x="296214" y="2760992"/>
          <a:ext cx="7759700" cy="33528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084838">
                  <a:extLst>
                    <a:ext uri="{9D8B030D-6E8A-4147-A177-3AD203B41FA5}">
                      <a16:colId xmlns:a16="http://schemas.microsoft.com/office/drawing/2014/main" val="175076608"/>
                    </a:ext>
                  </a:extLst>
                </a:gridCol>
                <a:gridCol w="4674862">
                  <a:extLst>
                    <a:ext uri="{9D8B030D-6E8A-4147-A177-3AD203B41FA5}">
                      <a16:colId xmlns:a16="http://schemas.microsoft.com/office/drawing/2014/main" val="218991205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Century Gothic" panose="020B0502020202020204" pitchFamily="34" charset="0"/>
                        </a:rPr>
                        <a:t>Meaning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0704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print(str)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Century Gothic" panose="020B0502020202020204" pitchFamily="34" charset="0"/>
                        </a:rPr>
                        <a:t>Prints complete string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071667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print(str[0])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Century Gothic" panose="020B0502020202020204" pitchFamily="34" charset="0"/>
                        </a:rPr>
                        <a:t>Prints first character of the string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82179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print(str[2:5])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Prints characters starting from 3rd to 5th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269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print(str[2:])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Century Gothic" panose="020B0502020202020204" pitchFamily="34" charset="0"/>
                        </a:rPr>
                        <a:t>Prints string starting from 3rd character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8252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print(str*2)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Prints string two times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306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print(str+"TEST“)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Prints concatenated string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7542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print( 'I\'m single')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Strings in single quotes.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2915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Print("I'm double double“)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Strings in double quotes.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4002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"e" in "hello“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Searching a character in the string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227805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len(str)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Century Gothic" panose="020B0502020202020204" pitchFamily="34" charset="0"/>
                        </a:rPr>
                        <a:t>Length of string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968556"/>
                  </a:ext>
                </a:extLst>
              </a:tr>
            </a:tbl>
          </a:graphicData>
        </a:graphic>
      </p:graphicFrame>
      <p:pic>
        <p:nvPicPr>
          <p:cNvPr id="1026" name="Picture 2" descr="the string 'hello' with letter indexes 0 1 2 3 4">
            <a:extLst>
              <a:ext uri="{FF2B5EF4-FFF2-40B4-BE49-F238E27FC236}">
                <a16:creationId xmlns:a16="http://schemas.microsoft.com/office/drawing/2014/main" id="{CB55B428-69FF-46A2-80DC-2D19C018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737" y="3585418"/>
            <a:ext cx="25622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48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3" y="279031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-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3" y="925362"/>
            <a:ext cx="1189578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Lists are the most versatile of Python's compound data types.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A list contains items separated by commas and enclosed within square brackets ([]).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Subsets of list - slice operator ([ ] and [:]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Python index count starts at 0 in the beginning or -1  from the end.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latin typeface="Century Gothic" panose="020B0502020202020204" pitchFamily="34" charset="0"/>
              </a:rPr>
              <a:t>Examples−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list = [ '</a:t>
            </a:r>
            <a:r>
              <a:rPr lang="en-US" dirty="0" err="1">
                <a:latin typeface="Century Gothic" panose="020B0502020202020204" pitchFamily="34" charset="0"/>
              </a:rPr>
              <a:t>abcd</a:t>
            </a:r>
            <a:r>
              <a:rPr lang="en-US" dirty="0">
                <a:latin typeface="Century Gothic" panose="020B0502020202020204" pitchFamily="34" charset="0"/>
              </a:rPr>
              <a:t>', 786 , 2.23, 'john', 70.2 ]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992A13-5BB3-4F64-8717-40F2630F3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46636"/>
              </p:ext>
            </p:extLst>
          </p:nvPr>
        </p:nvGraphicFramePr>
        <p:xfrm>
          <a:off x="296213" y="3673048"/>
          <a:ext cx="7759700" cy="274320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3084838">
                  <a:extLst>
                    <a:ext uri="{9D8B030D-6E8A-4147-A177-3AD203B41FA5}">
                      <a16:colId xmlns:a16="http://schemas.microsoft.com/office/drawing/2014/main" val="3627124987"/>
                    </a:ext>
                  </a:extLst>
                </a:gridCol>
                <a:gridCol w="4674862">
                  <a:extLst>
                    <a:ext uri="{9D8B030D-6E8A-4147-A177-3AD203B41FA5}">
                      <a16:colId xmlns:a16="http://schemas.microsoft.com/office/drawing/2014/main" val="362631234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Meaning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94789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print(test_list)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Prints complete 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83657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print(</a:t>
                      </a:r>
                      <a:r>
                        <a:rPr lang="en-US" sz="1600" u="none" strike="noStrike" dirty="0" err="1">
                          <a:effectLst/>
                          <a:latin typeface="Century Gothic" panose="020B0502020202020204" pitchFamily="34" charset="0"/>
                        </a:rPr>
                        <a:t>test_list</a:t>
                      </a:r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[0])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Prints first element of the list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1789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print(test_list[2:5])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Prints elements starting from 3rd to 5th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71585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print(test_list[2:])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Prints list starting from 3rd element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37220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print(test_list*2)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Prints list two times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27964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print(test_list+test_list_1)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Prints concatenated list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8544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if ("apple" in </a:t>
                      </a:r>
                      <a:r>
                        <a:rPr lang="en-US" sz="1600" u="none" strike="noStrike" dirty="0" err="1">
                          <a:effectLst/>
                          <a:latin typeface="Century Gothic" panose="020B0502020202020204" pitchFamily="34" charset="0"/>
                        </a:rPr>
                        <a:t>test_list</a:t>
                      </a:r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Searching a element in the 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60869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len(test_list)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Length of 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044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61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FF44B-E8B7-4AF3-8156-91E692E34248}"/>
              </a:ext>
            </a:extLst>
          </p:cNvPr>
          <p:cNvSpPr txBox="1"/>
          <p:nvPr/>
        </p:nvSpPr>
        <p:spPr>
          <a:xfrm>
            <a:off x="394687" y="279031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</a:t>
            </a:r>
            <a:r>
              <a:rPr lang="en-US" sz="2800" dirty="0"/>
              <a:t> 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List – Function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E27930-7EA6-40CC-B929-6647A970C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9806"/>
              </p:ext>
            </p:extLst>
          </p:nvPr>
        </p:nvGraphicFramePr>
        <p:xfrm>
          <a:off x="394687" y="1111349"/>
          <a:ext cx="10606248" cy="51307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55184">
                  <a:extLst>
                    <a:ext uri="{9D8B030D-6E8A-4147-A177-3AD203B41FA5}">
                      <a16:colId xmlns:a16="http://schemas.microsoft.com/office/drawing/2014/main" val="2867998597"/>
                    </a:ext>
                  </a:extLst>
                </a:gridCol>
                <a:gridCol w="7005009">
                  <a:extLst>
                    <a:ext uri="{9D8B030D-6E8A-4147-A177-3AD203B41FA5}">
                      <a16:colId xmlns:a16="http://schemas.microsoft.com/office/drawing/2014/main" val="1304122169"/>
                    </a:ext>
                  </a:extLst>
                </a:gridCol>
                <a:gridCol w="1746055">
                  <a:extLst>
                    <a:ext uri="{9D8B030D-6E8A-4147-A177-3AD203B41FA5}">
                      <a16:colId xmlns:a16="http://schemas.microsoft.com/office/drawing/2014/main" val="1936422427"/>
                    </a:ext>
                  </a:extLst>
                </a:gridCol>
              </a:tblGrid>
              <a:tr h="256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entury Gothic" panose="020B0502020202020204" pitchFamily="34" charset="0"/>
                        </a:rPr>
                        <a:t>Function</a:t>
                      </a:r>
                      <a:endParaRPr lang="en-US" sz="1600" b="1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US" sz="1600" b="1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75820"/>
                  </a:ext>
                </a:extLst>
              </a:tr>
              <a:tr h="6402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all()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True if all elements of the list are true (or if the list is empty).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71712"/>
                  </a:ext>
                </a:extLst>
              </a:tr>
              <a:tr h="6402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any()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True if any element of the list is true. If the list is empty, return False.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821621"/>
                  </a:ext>
                </a:extLst>
              </a:tr>
              <a:tr h="6402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Return an enumerate object. It contains the index and value of all the items of list as a tuple.</a:t>
                      </a:r>
                      <a:endParaRPr lang="en-US" sz="16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097606"/>
                  </a:ext>
                </a:extLst>
              </a:tr>
              <a:tr h="4260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len()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the length (the number of items) in the list.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2000612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list()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Convert an iterable (tuple, string, set, dictionary) to a list.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549303"/>
                  </a:ext>
                </a:extLst>
              </a:tr>
              <a:tr h="4260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max()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the largest item in the list.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3087"/>
                  </a:ext>
                </a:extLst>
              </a:tr>
              <a:tr h="4260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min()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the smallest item in the list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405651"/>
                  </a:ext>
                </a:extLst>
              </a:tr>
              <a:tr h="4260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sorted()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a new sorted list (does not sort the list itself).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3098385"/>
                  </a:ext>
                </a:extLst>
              </a:tr>
              <a:tr h="4260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sum()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the sum of all elements in the list.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2930162"/>
                  </a:ext>
                </a:extLst>
              </a:tr>
              <a:tr h="22306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704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1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FF44B-E8B7-4AF3-8156-91E692E34248}"/>
              </a:ext>
            </a:extLst>
          </p:cNvPr>
          <p:cNvSpPr txBox="1"/>
          <p:nvPr/>
        </p:nvSpPr>
        <p:spPr>
          <a:xfrm>
            <a:off x="394687" y="279031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</a:t>
            </a:r>
            <a:r>
              <a:rPr lang="en-US" sz="2800" dirty="0"/>
              <a:t> 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List – Method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198066-1E52-4459-B730-515BAEF06F5A}"/>
              </a:ext>
            </a:extLst>
          </p:cNvPr>
          <p:cNvGraphicFramePr>
            <a:graphicFrameLocks noGrp="1"/>
          </p:cNvGraphicFramePr>
          <p:nvPr/>
        </p:nvGraphicFramePr>
        <p:xfrm>
          <a:off x="394687" y="1041010"/>
          <a:ext cx="10430214" cy="52860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49707">
                  <a:extLst>
                    <a:ext uri="{9D8B030D-6E8A-4147-A177-3AD203B41FA5}">
                      <a16:colId xmlns:a16="http://schemas.microsoft.com/office/drawing/2014/main" val="1778164002"/>
                    </a:ext>
                  </a:extLst>
                </a:gridCol>
                <a:gridCol w="5065562">
                  <a:extLst>
                    <a:ext uri="{9D8B030D-6E8A-4147-A177-3AD203B41FA5}">
                      <a16:colId xmlns:a16="http://schemas.microsoft.com/office/drawing/2014/main" val="86694668"/>
                    </a:ext>
                  </a:extLst>
                </a:gridCol>
                <a:gridCol w="4014945">
                  <a:extLst>
                    <a:ext uri="{9D8B030D-6E8A-4147-A177-3AD203B41FA5}">
                      <a16:colId xmlns:a16="http://schemas.microsoft.com/office/drawing/2014/main" val="322783796"/>
                    </a:ext>
                  </a:extLst>
                </a:gridCol>
              </a:tblGrid>
              <a:tr h="5150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Methods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effectLst/>
                          <a:latin typeface="Century Gothic" panose="020B0502020202020204" pitchFamily="34" charset="0"/>
                        </a:rPr>
                        <a:t>Explanation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81588"/>
                  </a:ext>
                </a:extLst>
              </a:tr>
              <a:tr h="420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append()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58" marB="670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Add an element to the end of the 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extLst>
                  <a:ext uri="{0D108BD9-81ED-4DB2-BD59-A6C34878D82A}">
                    <a16:rowId xmlns:a16="http://schemas.microsoft.com/office/drawing/2014/main" val="2725464813"/>
                  </a:ext>
                </a:extLst>
              </a:tr>
              <a:tr h="420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extend()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58" marB="670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Add all elements of a list to the another list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extLst>
                  <a:ext uri="{0D108BD9-81ED-4DB2-BD59-A6C34878D82A}">
                    <a16:rowId xmlns:a16="http://schemas.microsoft.com/office/drawing/2014/main" val="2717635164"/>
                  </a:ext>
                </a:extLst>
              </a:tr>
              <a:tr h="420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insert()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58" marB="670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Insert an item at the defined index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extLst>
                  <a:ext uri="{0D108BD9-81ED-4DB2-BD59-A6C34878D82A}">
                    <a16:rowId xmlns:a16="http://schemas.microsoft.com/office/drawing/2014/main" val="3128916961"/>
                  </a:ext>
                </a:extLst>
              </a:tr>
              <a:tr h="420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remove()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58" marB="670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Removes an item from the 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extLst>
                  <a:ext uri="{0D108BD9-81ED-4DB2-BD59-A6C34878D82A}">
                    <a16:rowId xmlns:a16="http://schemas.microsoft.com/office/drawing/2014/main" val="2014739884"/>
                  </a:ext>
                </a:extLst>
              </a:tr>
              <a:tr h="420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pop()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58" marB="670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Removes and returns an element at the given index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extLst>
                  <a:ext uri="{0D108BD9-81ED-4DB2-BD59-A6C34878D82A}">
                    <a16:rowId xmlns:a16="http://schemas.microsoft.com/office/drawing/2014/main" val="3012609449"/>
                  </a:ext>
                </a:extLst>
              </a:tr>
              <a:tr h="420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clear()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58" marB="670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Removes all items from the list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extLst>
                  <a:ext uri="{0D108BD9-81ED-4DB2-BD59-A6C34878D82A}">
                    <a16:rowId xmlns:a16="http://schemas.microsoft.com/office/drawing/2014/main" val="76079447"/>
                  </a:ext>
                </a:extLst>
              </a:tr>
              <a:tr h="420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index()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58" marB="670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Returns the index of the first matched item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extLst>
                  <a:ext uri="{0D108BD9-81ED-4DB2-BD59-A6C34878D82A}">
                    <a16:rowId xmlns:a16="http://schemas.microsoft.com/office/drawing/2014/main" val="2198646307"/>
                  </a:ext>
                </a:extLst>
              </a:tr>
              <a:tr h="420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count()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58" marB="670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Returns the count of number of items passed as an argument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extLst>
                  <a:ext uri="{0D108BD9-81ED-4DB2-BD59-A6C34878D82A}">
                    <a16:rowId xmlns:a16="http://schemas.microsoft.com/office/drawing/2014/main" val="289219431"/>
                  </a:ext>
                </a:extLst>
              </a:tr>
              <a:tr h="420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sort()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58" marB="670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Sort items in a list in ascending order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extLst>
                  <a:ext uri="{0D108BD9-81ED-4DB2-BD59-A6C34878D82A}">
                    <a16:rowId xmlns:a16="http://schemas.microsoft.com/office/drawing/2014/main" val="2576327008"/>
                  </a:ext>
                </a:extLst>
              </a:tr>
              <a:tr h="420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reverse()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58" marB="670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Reverse the order of items in the list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extLst>
                  <a:ext uri="{0D108BD9-81ED-4DB2-BD59-A6C34878D82A}">
                    <a16:rowId xmlns:a16="http://schemas.microsoft.com/office/drawing/2014/main" val="1192683080"/>
                  </a:ext>
                </a:extLst>
              </a:tr>
              <a:tr h="420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copy()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58" marB="670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Returns a shallow copy of the list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46" marR="7446" marT="7446" marB="0"/>
                </a:tc>
                <a:extLst>
                  <a:ext uri="{0D108BD9-81ED-4DB2-BD59-A6C34878D82A}">
                    <a16:rowId xmlns:a16="http://schemas.microsoft.com/office/drawing/2014/main" val="200367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24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3" y="279031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- Tuples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195E0-1B53-47D4-AA62-292E0D5C04B7}"/>
              </a:ext>
            </a:extLst>
          </p:cNvPr>
          <p:cNvSpPr/>
          <p:nvPr/>
        </p:nvSpPr>
        <p:spPr>
          <a:xfrm>
            <a:off x="296212" y="925362"/>
            <a:ext cx="11675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Tuple is a set of immutable Python Object.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Elements are represented within () braces. </a:t>
            </a:r>
            <a:r>
              <a:rPr lang="en-US" dirty="0" err="1">
                <a:latin typeface="Century Gothic" panose="020B0502020202020204" pitchFamily="34" charset="0"/>
              </a:rPr>
              <a:t>Eg</a:t>
            </a:r>
            <a:r>
              <a:rPr lang="en-US" dirty="0">
                <a:latin typeface="Century Gothic" panose="020B0502020202020204" pitchFamily="34" charset="0"/>
              </a:rPr>
              <a:t>- fruits=(‘</a:t>
            </a:r>
            <a:r>
              <a:rPr lang="en-US" dirty="0" err="1">
                <a:latin typeface="Century Gothic" panose="020B0502020202020204" pitchFamily="34" charset="0"/>
              </a:rPr>
              <a:t>apple’,’orange’,’banana</a:t>
            </a:r>
            <a:r>
              <a:rPr lang="en-US" dirty="0">
                <a:latin typeface="Century Gothic" panose="020B0502020202020204" pitchFamily="34" charset="0"/>
              </a:rPr>
              <a:t>’)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E1B7A6-76D8-4F27-B11F-A879CEA78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3884"/>
              </p:ext>
            </p:extLst>
          </p:nvPr>
        </p:nvGraphicFramePr>
        <p:xfrm>
          <a:off x="296212" y="2885257"/>
          <a:ext cx="7759700" cy="274320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3084838">
                  <a:extLst>
                    <a:ext uri="{9D8B030D-6E8A-4147-A177-3AD203B41FA5}">
                      <a16:colId xmlns:a16="http://schemas.microsoft.com/office/drawing/2014/main" val="3627124987"/>
                    </a:ext>
                  </a:extLst>
                </a:gridCol>
                <a:gridCol w="4674862">
                  <a:extLst>
                    <a:ext uri="{9D8B030D-6E8A-4147-A177-3AD203B41FA5}">
                      <a16:colId xmlns:a16="http://schemas.microsoft.com/office/drawing/2014/main" val="362631234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Meaning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94789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print(test_list)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Prints complete 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83657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print(</a:t>
                      </a:r>
                      <a:r>
                        <a:rPr lang="en-US" sz="1600" u="none" strike="noStrike" dirty="0" err="1">
                          <a:effectLst/>
                          <a:latin typeface="Century Gothic" panose="020B0502020202020204" pitchFamily="34" charset="0"/>
                        </a:rPr>
                        <a:t>test_list</a:t>
                      </a:r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[0])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Prints first element of the list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1789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print(test_list[2:5])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Prints elements starting from 3rd to 5th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71585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print(test_list[2:])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Prints list starting from 3rd element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37220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print(test_list*2)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Prints list two times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27964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print(test_list+test_list_1)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Prints concatenated list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8544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if ("apple" in </a:t>
                      </a:r>
                      <a:r>
                        <a:rPr lang="en-US" sz="1600" u="none" strike="noStrike" dirty="0" err="1">
                          <a:effectLst/>
                          <a:latin typeface="Century Gothic" panose="020B0502020202020204" pitchFamily="34" charset="0"/>
                        </a:rPr>
                        <a:t>test_list</a:t>
                      </a:r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Searching a element in the 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60869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len(test_list)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Length of 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044973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1B7585C-327D-46F3-8472-458A15DED28B}"/>
              </a:ext>
            </a:extLst>
          </p:cNvPr>
          <p:cNvSpPr/>
          <p:nvPr/>
        </p:nvSpPr>
        <p:spPr>
          <a:xfrm>
            <a:off x="296212" y="2054260"/>
            <a:ext cx="5859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entury Gothic" panose="020B0502020202020204" pitchFamily="34" charset="0"/>
              </a:rPr>
              <a:t>test_list</a:t>
            </a:r>
            <a:r>
              <a:rPr lang="en-US" dirty="0">
                <a:latin typeface="Century Gothic" panose="020B0502020202020204" pitchFamily="34" charset="0"/>
              </a:rPr>
              <a:t> = ( ‘</a:t>
            </a:r>
            <a:r>
              <a:rPr lang="en-US" dirty="0" err="1">
                <a:latin typeface="Century Gothic" panose="020B0502020202020204" pitchFamily="34" charset="0"/>
              </a:rPr>
              <a:t>banana’,’apple</a:t>
            </a:r>
            <a:r>
              <a:rPr lang="en-US" dirty="0">
                <a:latin typeface="Century Gothic" panose="020B0502020202020204" pitchFamily="34" charset="0"/>
              </a:rPr>
              <a:t>’ , 2.23, 'john', 70.2,100 )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3" y="279031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– Tuples - Functions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A1BF5-BA4E-41AE-B661-F450E230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986557"/>
              </p:ext>
            </p:extLst>
          </p:nvPr>
        </p:nvGraphicFramePr>
        <p:xfrm>
          <a:off x="296212" y="1041009"/>
          <a:ext cx="9283885" cy="482763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24220">
                  <a:extLst>
                    <a:ext uri="{9D8B030D-6E8A-4147-A177-3AD203B41FA5}">
                      <a16:colId xmlns:a16="http://schemas.microsoft.com/office/drawing/2014/main" val="4074441855"/>
                    </a:ext>
                  </a:extLst>
                </a:gridCol>
                <a:gridCol w="7759665">
                  <a:extLst>
                    <a:ext uri="{9D8B030D-6E8A-4147-A177-3AD203B41FA5}">
                      <a16:colId xmlns:a16="http://schemas.microsoft.com/office/drawing/2014/main" val="1143789061"/>
                    </a:ext>
                  </a:extLst>
                </a:gridCol>
              </a:tblGrid>
              <a:tr h="2592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>
                          <a:effectLst/>
                          <a:latin typeface="Century Gothic" panose="020B0502020202020204" pitchFamily="34" charset="0"/>
                        </a:rPr>
                        <a:t>Function</a:t>
                      </a:r>
                      <a:endParaRPr lang="en-US" sz="1600" b="1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37971"/>
                  </a:ext>
                </a:extLst>
              </a:tr>
              <a:tr h="43065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all()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 True if all elements of the tuple are true (or if the tuple is empty).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619857202"/>
                  </a:ext>
                </a:extLst>
              </a:tr>
              <a:tr h="647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any()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 True if any element of the tuple is true. If the tuple is empty, return False.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1301363924"/>
                  </a:ext>
                </a:extLst>
              </a:tr>
              <a:tr h="647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Return an enumerate object. It contains the index and value of all the items of tuple as pairs.</a:t>
                      </a:r>
                      <a:endParaRPr lang="en-US" sz="16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2193973775"/>
                  </a:ext>
                </a:extLst>
              </a:tr>
              <a:tr h="43065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len()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the length (the number of items) in the tuple.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3170805635"/>
                  </a:ext>
                </a:extLst>
              </a:tr>
              <a:tr h="43065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max()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the largest item in the tuple.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2948048125"/>
                  </a:ext>
                </a:extLst>
              </a:tr>
              <a:tr h="43065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min()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Return the smallest item in the tuple</a:t>
                      </a:r>
                      <a:endParaRPr lang="en-US" sz="16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3806599202"/>
                  </a:ext>
                </a:extLst>
              </a:tr>
              <a:tr h="647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sorted()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Take elements in the tuple and return a new sorted list (does not sort the tuple itself).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1910238421"/>
                  </a:ext>
                </a:extLst>
              </a:tr>
              <a:tr h="43065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sum()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Retrun the sum of all elements in the tuple.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2171994159"/>
                  </a:ext>
                </a:extLst>
              </a:tr>
              <a:tr h="43065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tuple()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Convert an </a:t>
                      </a:r>
                      <a:r>
                        <a:rPr lang="en-US" sz="1600" u="none" strike="noStrike" dirty="0" err="1">
                          <a:effectLst/>
                          <a:latin typeface="Century Gothic" panose="020B0502020202020204" pitchFamily="34" charset="0"/>
                        </a:rPr>
                        <a:t>iterable</a:t>
                      </a:r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 (list, string, set, dictionary) to a tuple.</a:t>
                      </a:r>
                      <a:endParaRPr lang="en-US" sz="16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86962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510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3" y="279031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– Tuples - Methods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E00AB6-8EDF-411F-8D23-AF8670206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7780"/>
              </p:ext>
            </p:extLst>
          </p:nvPr>
        </p:nvGraphicFramePr>
        <p:xfrm>
          <a:off x="427501" y="1239630"/>
          <a:ext cx="6807200" cy="119443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377049028"/>
                    </a:ext>
                  </a:extLst>
                </a:gridCol>
                <a:gridCol w="5689600">
                  <a:extLst>
                    <a:ext uri="{9D8B030D-6E8A-4147-A177-3AD203B41FA5}">
                      <a16:colId xmlns:a16="http://schemas.microsoft.com/office/drawing/2014/main" val="127005446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effectLst/>
                          <a:latin typeface="Century Gothic" panose="020B0502020202020204" pitchFamily="34" charset="0"/>
                        </a:rPr>
                        <a:t>Method</a:t>
                      </a:r>
                      <a:endParaRPr lang="en-US" sz="1800" b="1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309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count(x)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Return the number of items that is equal to x</a:t>
                      </a:r>
                      <a:endParaRPr lang="en-US" sz="18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39916245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Century Gothic" panose="020B0502020202020204" pitchFamily="34" charset="0"/>
                        </a:rPr>
                        <a:t>index(x)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  <a:latin typeface="Century Gothic" panose="020B0502020202020204" pitchFamily="34" charset="0"/>
                        </a:rPr>
                        <a:t>Return index of first item that is equal to x</a:t>
                      </a:r>
                      <a:endParaRPr lang="en-US" sz="18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551085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132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3" y="279031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-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2776D-0255-4E5E-805D-91A1B50ABE8C}"/>
              </a:ext>
            </a:extLst>
          </p:cNvPr>
          <p:cNvSpPr txBox="1"/>
          <p:nvPr/>
        </p:nvSpPr>
        <p:spPr>
          <a:xfrm>
            <a:off x="464234" y="1097280"/>
            <a:ext cx="114651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A set is an unordered collection with no duplicate elements.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Used for membership testing and eliminating duplicate entries.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Supports mathematical operations like union, intersection, difference, and symmetric difference.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Elements are represented within {} braces. </a:t>
            </a:r>
            <a:r>
              <a:rPr lang="en-US" dirty="0" err="1">
                <a:latin typeface="Century Gothic" panose="020B0502020202020204" pitchFamily="34" charset="0"/>
              </a:rPr>
              <a:t>Eg</a:t>
            </a:r>
            <a:r>
              <a:rPr lang="en-US" dirty="0">
                <a:latin typeface="Century Gothic" panose="020B0502020202020204" pitchFamily="34" charset="0"/>
              </a:rPr>
              <a:t>- fruits={“</a:t>
            </a:r>
            <a:r>
              <a:rPr lang="en-US" dirty="0" err="1">
                <a:latin typeface="Century Gothic" panose="020B0502020202020204" pitchFamily="34" charset="0"/>
              </a:rPr>
              <a:t>apple”,”orange”,”banana</a:t>
            </a:r>
            <a:r>
              <a:rPr lang="en-US" dirty="0">
                <a:latin typeface="Century Gothic" panose="020B0502020202020204" pitchFamily="34" charset="0"/>
              </a:rPr>
              <a:t>”}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a={'</a:t>
            </a:r>
            <a:r>
              <a:rPr lang="en-US" dirty="0" err="1">
                <a:latin typeface="Century Gothic" panose="020B0502020202020204" pitchFamily="34" charset="0"/>
              </a:rPr>
              <a:t>a','b','c','d','e</a:t>
            </a:r>
            <a:r>
              <a:rPr lang="en-US" dirty="0">
                <a:latin typeface="Century Gothic" panose="020B0502020202020204" pitchFamily="34" charset="0"/>
              </a:rPr>
              <a:t>’}</a:t>
            </a:r>
          </a:p>
          <a:p>
            <a:r>
              <a:rPr lang="en-US" dirty="0">
                <a:latin typeface="Century Gothic" panose="020B0502020202020204" pitchFamily="34" charset="0"/>
              </a:rPr>
              <a:t>b={'</a:t>
            </a:r>
            <a:r>
              <a:rPr lang="en-US" dirty="0" err="1">
                <a:latin typeface="Century Gothic" panose="020B0502020202020204" pitchFamily="34" charset="0"/>
              </a:rPr>
              <a:t>c','e','f</a:t>
            </a:r>
            <a:r>
              <a:rPr lang="en-US" dirty="0">
                <a:latin typeface="Century Gothic" panose="020B0502020202020204" pitchFamily="34" charset="0"/>
              </a:rPr>
              <a:t>’}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78D4DC-F045-486B-85DE-B48B8B392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7321"/>
              </p:ext>
            </p:extLst>
          </p:nvPr>
        </p:nvGraphicFramePr>
        <p:xfrm>
          <a:off x="578833" y="3279986"/>
          <a:ext cx="1015481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939">
                  <a:extLst>
                    <a:ext uri="{9D8B030D-6E8A-4147-A177-3AD203B41FA5}">
                      <a16:colId xmlns:a16="http://schemas.microsoft.com/office/drawing/2014/main" val="1496650355"/>
                    </a:ext>
                  </a:extLst>
                </a:gridCol>
                <a:gridCol w="3384939">
                  <a:extLst>
                    <a:ext uri="{9D8B030D-6E8A-4147-A177-3AD203B41FA5}">
                      <a16:colId xmlns:a16="http://schemas.microsoft.com/office/drawing/2014/main" val="1526971098"/>
                    </a:ext>
                  </a:extLst>
                </a:gridCol>
                <a:gridCol w="3384939">
                  <a:extLst>
                    <a:ext uri="{9D8B030D-6E8A-4147-A177-3AD203B41FA5}">
                      <a16:colId xmlns:a16="http://schemas.microsoft.com/office/drawing/2014/main" val="390077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4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{'a', 'b', 'd'}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letters in a but not in b</a:t>
                      </a:r>
                      <a:endParaRPr lang="en-US" i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5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b-a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{'f'}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letters in b but not in a</a:t>
                      </a:r>
                      <a:endParaRPr lang="en-US" i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8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a 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US" i="0" dirty="0">
                          <a:latin typeface="Century Gothic" panose="020B0502020202020204" pitchFamily="34" charset="0"/>
                        </a:rPr>
                        <a:t>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{'a', 'b', 'c', 'd', 'e', 'f'}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letters in a or b or both</a:t>
                      </a:r>
                      <a:endParaRPr lang="en-US" i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5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a 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i="0" dirty="0">
                          <a:latin typeface="Century Gothic" panose="020B0502020202020204" pitchFamily="34" charset="0"/>
                        </a:rPr>
                        <a:t>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{'c', 'e'}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letters in both a and b</a:t>
                      </a:r>
                      <a:endParaRPr lang="en-US" i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4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a 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US" i="0" dirty="0">
                          <a:latin typeface="Century Gothic" panose="020B0502020202020204" pitchFamily="34" charset="0"/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{'a', 'b', 'd', 'f'}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letters in a or b but not both</a:t>
                      </a:r>
                      <a:endParaRPr lang="en-US" i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99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02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3" y="279031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– Set - Functions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0CB912-8311-459B-AE61-649F7BA2A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68160"/>
              </p:ext>
            </p:extLst>
          </p:nvPr>
        </p:nvGraphicFramePr>
        <p:xfrm>
          <a:off x="489144" y="1167973"/>
          <a:ext cx="9850609" cy="481079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21010">
                  <a:extLst>
                    <a:ext uri="{9D8B030D-6E8A-4147-A177-3AD203B41FA5}">
                      <a16:colId xmlns:a16="http://schemas.microsoft.com/office/drawing/2014/main" val="3591980432"/>
                    </a:ext>
                  </a:extLst>
                </a:gridCol>
                <a:gridCol w="8229599">
                  <a:extLst>
                    <a:ext uri="{9D8B030D-6E8A-4147-A177-3AD203B41FA5}">
                      <a16:colId xmlns:a16="http://schemas.microsoft.com/office/drawing/2014/main" val="2887426335"/>
                    </a:ext>
                  </a:extLst>
                </a:gridCol>
              </a:tblGrid>
              <a:tr h="30518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Function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20851"/>
                  </a:ext>
                </a:extLst>
              </a:tr>
              <a:tr h="529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all()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 True if all elements of the set are true (or if the set is empty).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498888536"/>
                  </a:ext>
                </a:extLst>
              </a:tr>
              <a:tr h="529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any()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 True if any element of the set is true. If the set is empty, return False.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4271977572"/>
                  </a:ext>
                </a:extLst>
              </a:tr>
              <a:tr h="79625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an enumerate object. It contains the index and value of all the items of set as a pair.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1453402687"/>
                  </a:ext>
                </a:extLst>
              </a:tr>
              <a:tr h="529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len()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the length (the number of items) in the set.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3638075703"/>
                  </a:ext>
                </a:extLst>
              </a:tr>
              <a:tr h="529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max()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the largest item in the set.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3631276016"/>
                  </a:ext>
                </a:extLst>
              </a:tr>
              <a:tr h="529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min()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the smallest item in the set.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3421874884"/>
                  </a:ext>
                </a:extLst>
              </a:tr>
              <a:tr h="529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sorted()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Return a new sorted list from elements in the set(does not sort the set itself).</a:t>
                      </a:r>
                      <a:endParaRPr lang="en-US" sz="16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2107223258"/>
                  </a:ext>
                </a:extLst>
              </a:tr>
              <a:tr h="529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sum()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  <a:latin typeface="Century Gothic" panose="020B0502020202020204" pitchFamily="34" charset="0"/>
                        </a:rPr>
                        <a:t>Retrun</a:t>
                      </a:r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 the sum of all elements in the set.</a:t>
                      </a:r>
                      <a:endParaRPr lang="en-US" sz="16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313647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77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15A99D9-4FA4-4D11-A1BB-D46304D1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294" y="307731"/>
            <a:ext cx="5277408" cy="3997637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6B2494F-6FF2-4CBA-A24F-2EAB7305C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5091" y="307731"/>
            <a:ext cx="5756909" cy="3827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0A7854-C4AA-4DD2-8C35-2ACC8134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Growth of Python</a:t>
            </a:r>
          </a:p>
        </p:txBody>
      </p:sp>
    </p:spTree>
    <p:extLst>
      <p:ext uri="{BB962C8B-B14F-4D97-AF65-F5344CB8AC3E}">
        <p14:creationId xmlns:p14="http://schemas.microsoft.com/office/powerpoint/2010/main" val="364052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3" y="279031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– Set - Methods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4AA72A-FBA3-4ACD-B3F7-76AAB48EA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51391"/>
              </p:ext>
            </p:extLst>
          </p:nvPr>
        </p:nvGraphicFramePr>
        <p:xfrm>
          <a:off x="296213" y="925362"/>
          <a:ext cx="11562852" cy="560098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415568">
                  <a:extLst>
                    <a:ext uri="{9D8B030D-6E8A-4147-A177-3AD203B41FA5}">
                      <a16:colId xmlns:a16="http://schemas.microsoft.com/office/drawing/2014/main" val="1881569397"/>
                    </a:ext>
                  </a:extLst>
                </a:gridCol>
                <a:gridCol w="7147284">
                  <a:extLst>
                    <a:ext uri="{9D8B030D-6E8A-4147-A177-3AD203B41FA5}">
                      <a16:colId xmlns:a16="http://schemas.microsoft.com/office/drawing/2014/main" val="3330647236"/>
                    </a:ext>
                  </a:extLst>
                </a:gridCol>
              </a:tblGrid>
              <a:tr h="137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  <a:latin typeface="Century Gothic" panose="020B0502020202020204" pitchFamily="34" charset="0"/>
                        </a:rPr>
                        <a:t>Method</a:t>
                      </a:r>
                      <a:endParaRPr lang="en-US" sz="1200" b="1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80831"/>
                  </a:ext>
                </a:extLst>
              </a:tr>
              <a:tr h="242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add()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Add an element to a set</a:t>
                      </a:r>
                      <a:endParaRPr lang="en-US" sz="12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3017219356"/>
                  </a:ext>
                </a:extLst>
              </a:tr>
              <a:tr h="242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clear()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Remove all elements form a set</a:t>
                      </a:r>
                      <a:endParaRPr lang="en-US" sz="12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2601306254"/>
                  </a:ext>
                </a:extLst>
              </a:tr>
              <a:tr h="242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copy()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Return a shallow copy of a set</a:t>
                      </a:r>
                      <a:endParaRPr lang="en-US" sz="12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3358048105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difference()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Return the difference of two or more sets as a new set</a:t>
                      </a:r>
                      <a:endParaRPr lang="en-US" sz="12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541519045"/>
                  </a:ext>
                </a:extLst>
              </a:tr>
              <a:tr h="242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difference_update()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Remove all elements of another set from this set</a:t>
                      </a:r>
                      <a:endParaRPr lang="en-US" sz="12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3787101680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discard()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Remove an element from set if it is a member. (Do nothing if the element is not in set)</a:t>
                      </a:r>
                      <a:endParaRPr lang="en-US" sz="12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133998410"/>
                  </a:ext>
                </a:extLst>
              </a:tr>
              <a:tr h="242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intersection()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Return the intersection of two sets as a new set</a:t>
                      </a:r>
                      <a:endParaRPr lang="en-US" sz="12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747736310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intersection_update()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Update the set with the intersection of itself and another</a:t>
                      </a:r>
                      <a:endParaRPr lang="en-US" sz="12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1327593884"/>
                  </a:ext>
                </a:extLst>
              </a:tr>
              <a:tr h="242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isdisjoint()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Return True if two sets have a null intersection</a:t>
                      </a:r>
                      <a:endParaRPr lang="en-US" sz="12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1416480"/>
                  </a:ext>
                </a:extLst>
              </a:tr>
              <a:tr h="242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issubset()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Return True if another set contains this set</a:t>
                      </a:r>
                      <a:endParaRPr lang="en-US" sz="12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3981343336"/>
                  </a:ext>
                </a:extLst>
              </a:tr>
              <a:tr h="242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issuperset()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Return True if this set contains another set</a:t>
                      </a:r>
                      <a:endParaRPr lang="en-US" sz="12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1336790968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pop()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Remove and return an arbitary set element. Raise KeyErrorif the set is empty</a:t>
                      </a:r>
                      <a:endParaRPr lang="en-US" sz="12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2336566875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remove()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Remove an element from a set. If the element is not a member, raise a KeyError</a:t>
                      </a:r>
                      <a:endParaRPr lang="en-US" sz="12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2168118806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symmetric_difference()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Return the symmetric difference of two sets as a new set</a:t>
                      </a:r>
                      <a:endParaRPr lang="en-US" sz="12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1589571582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symmetric_difference_update()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Update a set with the symmetric difference of itself and another</a:t>
                      </a:r>
                      <a:endParaRPr lang="en-US" sz="12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3279246823"/>
                  </a:ext>
                </a:extLst>
              </a:tr>
              <a:tr h="242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union()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Return the union of sets in a new set</a:t>
                      </a:r>
                      <a:endParaRPr lang="en-US" sz="12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844445775"/>
                  </a:ext>
                </a:extLst>
              </a:tr>
              <a:tr h="242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update()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Update a set with the union of itself and others</a:t>
                      </a:r>
                      <a:endParaRPr lang="en-US" sz="12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00" marR="5400" marT="54000" marB="48600"/>
                </a:tc>
                <a:extLst>
                  <a:ext uri="{0D108BD9-81ED-4DB2-BD59-A6C34878D82A}">
                    <a16:rowId xmlns:a16="http://schemas.microsoft.com/office/drawing/2014/main" val="1785504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445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3" y="279031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- Dictionary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73C6F-F3D3-45E3-B8EA-896F7528AC25}"/>
              </a:ext>
            </a:extLst>
          </p:cNvPr>
          <p:cNvSpPr/>
          <p:nvPr/>
        </p:nvSpPr>
        <p:spPr>
          <a:xfrm>
            <a:off x="296212" y="925362"/>
            <a:ext cx="116753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Dictionary as an unordered set of key: value pairs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Keys are unique  within one dictionary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Elements are represented within {} braces. employee={'Jack': 111, 'John': 222,'Andy':333}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1A8F0C-B5AF-4768-8107-9917E9AF5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84621"/>
              </p:ext>
            </p:extLst>
          </p:nvPr>
        </p:nvGraphicFramePr>
        <p:xfrm>
          <a:off x="424088" y="2098300"/>
          <a:ext cx="1130836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783">
                  <a:extLst>
                    <a:ext uri="{9D8B030D-6E8A-4147-A177-3AD203B41FA5}">
                      <a16:colId xmlns:a16="http://schemas.microsoft.com/office/drawing/2014/main" val="1496650355"/>
                    </a:ext>
                  </a:extLst>
                </a:gridCol>
                <a:gridCol w="4249129">
                  <a:extLst>
                    <a:ext uri="{9D8B030D-6E8A-4147-A177-3AD203B41FA5}">
                      <a16:colId xmlns:a16="http://schemas.microsoft.com/office/drawing/2014/main" val="1526971098"/>
                    </a:ext>
                  </a:extLst>
                </a:gridCol>
                <a:gridCol w="3769456">
                  <a:extLst>
                    <a:ext uri="{9D8B030D-6E8A-4147-A177-3AD203B41FA5}">
                      <a16:colId xmlns:a16="http://schemas.microsoft.com/office/drawing/2014/main" val="390077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46881"/>
                  </a:ext>
                </a:extLst>
              </a:tr>
              <a:tr h="511257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employee[‘Dan’]=444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{'Andy': 333, 'Dan': 444, 'Jack': 111, 'John': 222}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Add a key/value pair in dictionary</a:t>
                      </a:r>
                      <a:endParaRPr lang="en-US" i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5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del employee['Andy']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{'Dan': 444, 'Jack': 111, 'John': 222}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Delete a key/value pair in dictionary</a:t>
                      </a:r>
                      <a:endParaRPr lang="en-US" i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8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employee['Dan']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Provides value against the key</a:t>
                      </a:r>
                      <a:endParaRPr lang="en-US" i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5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>
                          <a:latin typeface="Century Gothic" panose="020B0502020202020204" pitchFamily="34" charset="0"/>
                        </a:rPr>
                        <a:t>my_dict</a:t>
                      </a:r>
                      <a:r>
                        <a:rPr lang="en-US" i="0" dirty="0"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en-US" i="0" dirty="0" err="1">
                          <a:latin typeface="Century Gothic" panose="020B0502020202020204" pitchFamily="34" charset="0"/>
                        </a:rPr>
                        <a:t>dict</a:t>
                      </a:r>
                      <a:r>
                        <a:rPr lang="en-US" i="0" dirty="0">
                          <a:latin typeface="Century Gothic" panose="020B0502020202020204" pitchFamily="34" charset="0"/>
                        </a:rPr>
                        <a:t>({1:'apple', 2:'ball'})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{1: 'apple', 2: 'ball'}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Century Gothic" panose="020B0502020202020204" pitchFamily="34" charset="0"/>
                        </a:rPr>
                        <a:t>Creating Dictionary using “</a:t>
                      </a:r>
                      <a:r>
                        <a:rPr lang="en-US" i="0" dirty="0" err="1">
                          <a:latin typeface="Century Gothic" panose="020B0502020202020204" pitchFamily="34" charset="0"/>
                        </a:rPr>
                        <a:t>dict</a:t>
                      </a:r>
                      <a:r>
                        <a:rPr lang="en-US" i="0" dirty="0">
                          <a:latin typeface="Century Gothic" panose="020B0502020202020204" pitchFamily="34" charset="0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4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354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3" y="279031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– Dictionary - Function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EDA43B-CD6E-4A80-8B64-8E61977DF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63591"/>
              </p:ext>
            </p:extLst>
          </p:nvPr>
        </p:nvGraphicFramePr>
        <p:xfrm>
          <a:off x="455637" y="1165408"/>
          <a:ext cx="10193606" cy="408184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73577">
                  <a:extLst>
                    <a:ext uri="{9D8B030D-6E8A-4147-A177-3AD203B41FA5}">
                      <a16:colId xmlns:a16="http://schemas.microsoft.com/office/drawing/2014/main" val="2790933113"/>
                    </a:ext>
                  </a:extLst>
                </a:gridCol>
                <a:gridCol w="8520029">
                  <a:extLst>
                    <a:ext uri="{9D8B030D-6E8A-4147-A177-3AD203B41FA5}">
                      <a16:colId xmlns:a16="http://schemas.microsoft.com/office/drawing/2014/main" val="3702843172"/>
                    </a:ext>
                  </a:extLst>
                </a:gridCol>
              </a:tblGrid>
              <a:tr h="38955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effectLst/>
                          <a:latin typeface="Century Gothic" panose="020B0502020202020204" pitchFamily="34" charset="0"/>
                        </a:rPr>
                        <a:t>Function</a:t>
                      </a:r>
                      <a:endParaRPr lang="en-US" sz="1400" b="1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70791"/>
                  </a:ext>
                </a:extLst>
              </a:tr>
              <a:tr h="779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all()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Return True if all keys of the dictionary are true (or if the dictionary is empty).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2533749079"/>
                  </a:ext>
                </a:extLst>
              </a:tr>
              <a:tr h="9721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any()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Return True if any key of the dictionary is true. If the dictionary is empty, return False.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2860683800"/>
                  </a:ext>
                </a:extLst>
              </a:tr>
              <a:tr h="646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len()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Return the length (the number of items) in the dictionary.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2345623713"/>
                  </a:ext>
                </a:extLst>
              </a:tr>
              <a:tr h="646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cmp()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Compares items of two dictionaries.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3028981999"/>
                  </a:ext>
                </a:extLst>
              </a:tr>
              <a:tr h="646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sorted()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Return a new sorted list of keys in the dictionary.</a:t>
                      </a:r>
                      <a:endParaRPr lang="en-US" sz="14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0" marB="85725"/>
                </a:tc>
                <a:extLst>
                  <a:ext uri="{0D108BD9-81ED-4DB2-BD59-A6C34878D82A}">
                    <a16:rowId xmlns:a16="http://schemas.microsoft.com/office/drawing/2014/main" val="1534401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137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3" y="279031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– Dictionary - Method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52BE64-DD25-4BBF-9E28-E3C6F1CE1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93789"/>
              </p:ext>
            </p:extLst>
          </p:nvPr>
        </p:nvGraphicFramePr>
        <p:xfrm>
          <a:off x="534571" y="1168009"/>
          <a:ext cx="11169749" cy="522189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72791">
                  <a:extLst>
                    <a:ext uri="{9D8B030D-6E8A-4147-A177-3AD203B41FA5}">
                      <a16:colId xmlns:a16="http://schemas.microsoft.com/office/drawing/2014/main" val="4225893513"/>
                    </a:ext>
                  </a:extLst>
                </a:gridCol>
                <a:gridCol w="8996958">
                  <a:extLst>
                    <a:ext uri="{9D8B030D-6E8A-4147-A177-3AD203B41FA5}">
                      <a16:colId xmlns:a16="http://schemas.microsoft.com/office/drawing/2014/main" val="1971462914"/>
                    </a:ext>
                  </a:extLst>
                </a:gridCol>
              </a:tblGrid>
              <a:tr h="109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effectLst/>
                          <a:latin typeface="Century Gothic" panose="020B0502020202020204" pitchFamily="34" charset="0"/>
                        </a:rPr>
                        <a:t>Method</a:t>
                      </a:r>
                      <a:endParaRPr lang="en-US" sz="1400" b="1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306722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clear()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Remove all items form the dictionary.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extLst>
                  <a:ext uri="{0D108BD9-81ED-4DB2-BD59-A6C34878D82A}">
                    <a16:rowId xmlns:a16="http://schemas.microsoft.com/office/drawing/2014/main" val="288255926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copy()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Return a shallow copy of the dictionary.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extLst>
                  <a:ext uri="{0D108BD9-81ED-4DB2-BD59-A6C34878D82A}">
                    <a16:rowId xmlns:a16="http://schemas.microsoft.com/office/drawing/2014/main" val="845952635"/>
                  </a:ext>
                </a:extLst>
              </a:tr>
              <a:tr h="54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fromkeys(seq[, v])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Return a new dictionary with keys from seq and value equal to v(defaults to None).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extLst>
                  <a:ext uri="{0D108BD9-81ED-4DB2-BD59-A6C34878D82A}">
                    <a16:rowId xmlns:a16="http://schemas.microsoft.com/office/drawing/2014/main" val="1079210897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get(key[,d])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Return the value of key. If key doesnot exit, return d (defaults to None).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extLst>
                  <a:ext uri="{0D108BD9-81ED-4DB2-BD59-A6C34878D82A}">
                    <a16:rowId xmlns:a16="http://schemas.microsoft.com/office/drawing/2014/main" val="2271859933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items()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Return a new view of the dictionary's items (key, value).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extLst>
                  <a:ext uri="{0D108BD9-81ED-4DB2-BD59-A6C34878D82A}">
                    <a16:rowId xmlns:a16="http://schemas.microsoft.com/office/drawing/2014/main" val="814860546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keys()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Return a new view of the dictionary's keys.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extLst>
                  <a:ext uri="{0D108BD9-81ED-4DB2-BD59-A6C34878D82A}">
                    <a16:rowId xmlns:a16="http://schemas.microsoft.com/office/drawing/2014/main" val="872722264"/>
                  </a:ext>
                </a:extLst>
              </a:tr>
              <a:tr h="54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pop(key[,d])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Remove the item with key and return its value or d if key is not found. If d is not provided and key is not found, raises KeyError.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extLst>
                  <a:ext uri="{0D108BD9-81ED-4DB2-BD59-A6C34878D82A}">
                    <a16:rowId xmlns:a16="http://schemas.microsoft.com/office/drawing/2014/main" val="82511613"/>
                  </a:ext>
                </a:extLst>
              </a:tr>
              <a:tr h="54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popitem()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Remove and return an arbitary item (key, value). Raises KeyError if the dictionary is empty.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extLst>
                  <a:ext uri="{0D108BD9-81ED-4DB2-BD59-A6C34878D82A}">
                    <a16:rowId xmlns:a16="http://schemas.microsoft.com/office/drawing/2014/main" val="1771467524"/>
                  </a:ext>
                </a:extLst>
              </a:tr>
              <a:tr h="54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setdefault(key[,d])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If key is in the dictionary, return its value. If not, insert key with a value of d and return d (defaults to None).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extLst>
                  <a:ext uri="{0D108BD9-81ED-4DB2-BD59-A6C34878D82A}">
                    <a16:rowId xmlns:a16="http://schemas.microsoft.com/office/drawing/2014/main" val="459724776"/>
                  </a:ext>
                </a:extLst>
              </a:tr>
              <a:tr h="54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update([other])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Update the dictionary with the key/value pairs from other, overwriting existing keys.</a:t>
                      </a:r>
                      <a:endParaRPr lang="en-US" sz="1400" b="0" i="0" u="none" strike="noStrike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extLst>
                  <a:ext uri="{0D108BD9-81ED-4DB2-BD59-A6C34878D82A}">
                    <a16:rowId xmlns:a16="http://schemas.microsoft.com/office/drawing/2014/main" val="406269649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values()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Return a new view of the dictionary's values</a:t>
                      </a:r>
                      <a:endParaRPr lang="en-US" sz="1400" b="0" i="0" u="none" strike="noStrike" dirty="0">
                        <a:solidFill>
                          <a:srgbClr val="25283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070" marR="8070" marT="80700" marB="72630"/>
                </a:tc>
                <a:extLst>
                  <a:ext uri="{0D108BD9-81ED-4DB2-BD59-A6C34878D82A}">
                    <a16:rowId xmlns:a16="http://schemas.microsoft.com/office/drawing/2014/main" val="392441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85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1BF5F-6CAF-4730-B789-C56761968A0E}"/>
              </a:ext>
            </a:extLst>
          </p:cNvPr>
          <p:cNvSpPr txBox="1"/>
          <p:nvPr/>
        </p:nvSpPr>
        <p:spPr>
          <a:xfrm>
            <a:off x="296214" y="321972"/>
            <a:ext cx="8693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Programs for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7EB71-DC11-4733-99C8-87AB56A119DD}"/>
              </a:ext>
            </a:extLst>
          </p:cNvPr>
          <p:cNvSpPr txBox="1"/>
          <p:nvPr/>
        </p:nvSpPr>
        <p:spPr>
          <a:xfrm>
            <a:off x="296214" y="925362"/>
            <a:ext cx="865909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Print Hello World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Sum 2 numbers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Subtract 2 numbers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Input Color and Print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Area of Circle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Area of rectangle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Area of Square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Find Square Root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Km to Miles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Centigrade to Fahrenheit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String Operation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String Concatenate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99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49236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Operators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E29C15-D1C5-4577-9370-9CB1343DE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33062"/>
              </p:ext>
            </p:extLst>
          </p:nvPr>
        </p:nvGraphicFramePr>
        <p:xfrm>
          <a:off x="562708" y="1245523"/>
          <a:ext cx="106278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835">
                  <a:extLst>
                    <a:ext uri="{9D8B030D-6E8A-4147-A177-3AD203B41FA5}">
                      <a16:colId xmlns:a16="http://schemas.microsoft.com/office/drawing/2014/main" val="311857085"/>
                    </a:ext>
                  </a:extLst>
                </a:gridCol>
                <a:gridCol w="6574971">
                  <a:extLst>
                    <a:ext uri="{9D8B030D-6E8A-4147-A177-3AD203B41FA5}">
                      <a16:colId xmlns:a16="http://schemas.microsoft.com/office/drawing/2014/main" val="99092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Gothic" panose="020B0502020202020204" pitchFamily="34" charset="0"/>
                        </a:rPr>
                        <a:t>Arithmetic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entury Gothic" panose="020B0502020202020204" pitchFamily="34" charset="0"/>
                        </a:rPr>
                        <a:t>a+b</a:t>
                      </a:r>
                      <a:r>
                        <a:rPr lang="en-US" sz="1800" dirty="0">
                          <a:latin typeface="Century Gothic" panose="020B0502020202020204" pitchFamily="34" charset="0"/>
                        </a:rPr>
                        <a:t> ; a-b ; a*b ; b/a ; </a:t>
                      </a:r>
                      <a:r>
                        <a:rPr lang="en-US" sz="1800" dirty="0" err="1">
                          <a:latin typeface="Century Gothic" panose="020B0502020202020204" pitchFamily="34" charset="0"/>
                        </a:rPr>
                        <a:t>b%a</a:t>
                      </a:r>
                      <a:r>
                        <a:rPr lang="en-US" sz="1800" dirty="0">
                          <a:latin typeface="Century Gothic" panose="020B0502020202020204" pitchFamily="34" charset="0"/>
                        </a:rPr>
                        <a:t> ; a**b ; a//b (floor division)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entury Gothic" panose="020B0502020202020204" pitchFamily="34" charset="0"/>
                        </a:rPr>
                        <a:t>Comparison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entury Gothic" panose="020B0502020202020204" pitchFamily="34" charset="0"/>
                        </a:rPr>
                        <a:t>==; != ; &gt; ; &lt; ; = ; &gt;= ; 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85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Gothic" panose="020B0502020202020204" pitchFamily="34" charset="0"/>
                        </a:rPr>
                        <a:t>Logical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entury Gothic" panose="020B0502020202020204" pitchFamily="34" charset="0"/>
                        </a:rPr>
                        <a:t>A &amp; B ; A|B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9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entury Gothic" panose="020B0502020202020204" pitchFamily="34" charset="0"/>
                        </a:rPr>
                        <a:t>Membership Operator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entury Gothic" panose="020B0502020202020204" pitchFamily="34" charset="0"/>
                        </a:rPr>
                        <a:t>in ; not 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5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89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49236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Decision Making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F43E-802B-47CF-8D16-CCB38403A82E}"/>
              </a:ext>
            </a:extLst>
          </p:cNvPr>
          <p:cNvSpPr txBox="1"/>
          <p:nvPr/>
        </p:nvSpPr>
        <p:spPr>
          <a:xfrm>
            <a:off x="4825217" y="1280160"/>
            <a:ext cx="68297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entury Gothic" panose="020B0502020202020204" pitchFamily="34" charset="0"/>
              </a:rPr>
              <a:t>if(a==100) 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print(“Number is 100")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highlight>
                <a:srgbClr val="FFFF00"/>
              </a:highlight>
              <a:latin typeface="Century Gothic" panose="020B050202020202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entury Gothic" panose="020B0502020202020204" pitchFamily="34" charset="0"/>
              </a:rPr>
              <a:t>if (a==100):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print (“I am in if condition. Value 100“)</a:t>
            </a:r>
          </a:p>
          <a:p>
            <a:r>
              <a:rPr lang="en-US" dirty="0">
                <a:highlight>
                  <a:srgbClr val="FFFF00"/>
                </a:highlight>
                <a:latin typeface="Century Gothic" panose="020B0502020202020204" pitchFamily="34" charset="0"/>
              </a:rPr>
              <a:t>else: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print (“I am in else condition. Value not100“)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highlight>
                <a:srgbClr val="FFFF00"/>
              </a:highlight>
              <a:latin typeface="Century Gothic" panose="020B050202020202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entury Gothic" panose="020B0502020202020204" pitchFamily="34" charset="0"/>
              </a:rPr>
              <a:t>if (a==100):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print (“I am in if condition. Value 100“)</a:t>
            </a:r>
            <a:endParaRPr lang="en-US" dirty="0">
              <a:highlight>
                <a:srgbClr val="FFFF00"/>
              </a:highlight>
              <a:latin typeface="Century Gothic" panose="020B0502020202020204" pitchFamily="34" charset="0"/>
            </a:endParaRPr>
          </a:p>
          <a:p>
            <a:r>
              <a:rPr lang="en-US" dirty="0" err="1">
                <a:highlight>
                  <a:srgbClr val="FFFF00"/>
                </a:highlight>
                <a:latin typeface="Century Gothic" panose="020B0502020202020204" pitchFamily="34" charset="0"/>
              </a:rPr>
              <a:t>elif</a:t>
            </a:r>
            <a:r>
              <a:rPr lang="en-US" dirty="0">
                <a:highlight>
                  <a:srgbClr val="FFFF00"/>
                </a:highlight>
                <a:latin typeface="Century Gothic" panose="020B0502020202020204" pitchFamily="34" charset="0"/>
              </a:rPr>
              <a:t> (a &lt; 100):</a:t>
            </a:r>
          </a:p>
          <a:p>
            <a:r>
              <a:rPr lang="en-US" dirty="0">
                <a:latin typeface="Century Gothic" panose="020B0502020202020204" pitchFamily="34" charset="0"/>
              </a:rPr>
              <a:t>  print (“I am in </a:t>
            </a:r>
            <a:r>
              <a:rPr lang="en-US" dirty="0" err="1">
                <a:latin typeface="Century Gothic" panose="020B0502020202020204" pitchFamily="34" charset="0"/>
              </a:rPr>
              <a:t>elif</a:t>
            </a:r>
            <a:r>
              <a:rPr lang="en-US" dirty="0">
                <a:latin typeface="Century Gothic" panose="020B0502020202020204" pitchFamily="34" charset="0"/>
              </a:rPr>
              <a:t> condition. Value less than 100“)</a:t>
            </a:r>
          </a:p>
          <a:p>
            <a:r>
              <a:rPr lang="en-US" dirty="0">
                <a:highlight>
                  <a:srgbClr val="FFFF00"/>
                </a:highlight>
                <a:latin typeface="Century Gothic" panose="020B0502020202020204" pitchFamily="34" charset="0"/>
              </a:rPr>
              <a:t>else: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print (“I am in else condition. Value greater than 100“)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BD56A3-A5B7-42EC-BC90-33D15E3279DE}"/>
              </a:ext>
            </a:extLst>
          </p:cNvPr>
          <p:cNvCxnSpPr>
            <a:cxnSpLocks/>
          </p:cNvCxnSpPr>
          <p:nvPr/>
        </p:nvCxnSpPr>
        <p:spPr>
          <a:xfrm>
            <a:off x="4825217" y="2142309"/>
            <a:ext cx="6528583" cy="0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4F81B3-CB46-481D-A3DA-4A9639B74D0F}"/>
              </a:ext>
            </a:extLst>
          </p:cNvPr>
          <p:cNvCxnSpPr>
            <a:cxnSpLocks/>
          </p:cNvCxnSpPr>
          <p:nvPr/>
        </p:nvCxnSpPr>
        <p:spPr>
          <a:xfrm>
            <a:off x="4825217" y="3743681"/>
            <a:ext cx="6528583" cy="0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2" name="Picture 2" descr="http://net-informations.com/python/flow/img/if_else_python.png">
            <a:extLst>
              <a:ext uri="{FF2B5EF4-FFF2-40B4-BE49-F238E27FC236}">
                <a16:creationId xmlns:a16="http://schemas.microsoft.com/office/drawing/2014/main" id="{51958FDE-1124-4011-81C4-7B9DB013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1471697"/>
            <a:ext cx="3649730" cy="401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31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298710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Loops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28B56-8F6B-4972-99AC-3EE1E238F4AB}"/>
              </a:ext>
            </a:extLst>
          </p:cNvPr>
          <p:cNvSpPr txBox="1"/>
          <p:nvPr/>
        </p:nvSpPr>
        <p:spPr>
          <a:xfrm>
            <a:off x="5486399" y="945041"/>
            <a:ext cx="65414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Loop 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A loop is a sequence of instruction s that is continually repeated until a certain condition is reached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Initialize or Provide starting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Check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Break condition/Boundary Condition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For Loop:</a:t>
            </a:r>
          </a:p>
          <a:p>
            <a:r>
              <a:rPr lang="en-US" dirty="0">
                <a:latin typeface="Century Gothic" panose="020B0502020202020204" pitchFamily="34" charset="0"/>
              </a:rPr>
              <a:t>fruits = ['banana', 'apple',  'mango']</a:t>
            </a:r>
          </a:p>
          <a:p>
            <a:r>
              <a:rPr lang="en-US" dirty="0">
                <a:latin typeface="Century Gothic" panose="020B0502020202020204" pitchFamily="34" charset="0"/>
              </a:rPr>
              <a:t>for fruit in fruits:       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  print('Current fruit :',fruit)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While Loop</a:t>
            </a:r>
          </a:p>
          <a:p>
            <a:r>
              <a:rPr lang="en-US" dirty="0">
                <a:latin typeface="Century Gothic" panose="020B0502020202020204" pitchFamily="34" charset="0"/>
              </a:rPr>
              <a:t>count=0</a:t>
            </a:r>
          </a:p>
          <a:p>
            <a:r>
              <a:rPr lang="en-US" dirty="0">
                <a:latin typeface="Century Gothic" panose="020B0502020202020204" pitchFamily="34" charset="0"/>
              </a:rPr>
              <a:t>while (count &lt; 9):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print ('The count is:', count)</a:t>
            </a:r>
          </a:p>
          <a:p>
            <a:r>
              <a:rPr lang="en-US" dirty="0">
                <a:latin typeface="Century Gothic" panose="020B0502020202020204" pitchFamily="34" charset="0"/>
              </a:rPr>
              <a:t>   count = count + 1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Loop Architecture">
            <a:extLst>
              <a:ext uri="{FF2B5EF4-FFF2-40B4-BE49-F238E27FC236}">
                <a16:creationId xmlns:a16="http://schemas.microsoft.com/office/drawing/2014/main" id="{B51C11D6-2B78-4C55-8EA4-9387C149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34" y="1228557"/>
            <a:ext cx="3947161" cy="451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10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B55BC1-4F95-47DB-BD98-A1E68C649344}"/>
              </a:ext>
            </a:extLst>
          </p:cNvPr>
          <p:cNvSpPr txBox="1"/>
          <p:nvPr/>
        </p:nvSpPr>
        <p:spPr>
          <a:xfrm>
            <a:off x="678523" y="298710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For Loops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C15FAF-D9A6-48D6-9D1C-3E3BA4EEB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55244"/>
              </p:ext>
            </p:extLst>
          </p:nvPr>
        </p:nvGraphicFramePr>
        <p:xfrm>
          <a:off x="678523" y="1071651"/>
          <a:ext cx="10339754" cy="4456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9877">
                  <a:extLst>
                    <a:ext uri="{9D8B030D-6E8A-4147-A177-3AD203B41FA5}">
                      <a16:colId xmlns:a16="http://schemas.microsoft.com/office/drawing/2014/main" val="4215184103"/>
                    </a:ext>
                  </a:extLst>
                </a:gridCol>
                <a:gridCol w="5169877">
                  <a:extLst>
                    <a:ext uri="{9D8B030D-6E8A-4147-A177-3AD203B41FA5}">
                      <a16:colId xmlns:a16="http://schemas.microsoft.com/office/drawing/2014/main" val="4212308039"/>
                    </a:ext>
                  </a:extLst>
                </a:gridCol>
              </a:tblGrid>
              <a:tr h="509366">
                <a:tc>
                  <a:txBody>
                    <a:bodyPr/>
                    <a:lstStyle/>
                    <a:p>
                      <a:r>
                        <a:rPr lang="en-US" dirty="0"/>
                        <a:t>For Loop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01860"/>
                  </a:ext>
                </a:extLst>
              </a:tr>
              <a:tr h="8913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for x in range(10):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  print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0,1,2,3,4,5,6,7,8,9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65948"/>
                  </a:ext>
                </a:extLst>
              </a:tr>
              <a:tr h="8913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for x in range(1,10):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  print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1,2,3,4,5,6,7,8,9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43972"/>
                  </a:ext>
                </a:extLst>
              </a:tr>
              <a:tr h="8913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for x in range(1,10,2):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  print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1,3,5,7,9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31041"/>
                  </a:ext>
                </a:extLst>
              </a:tr>
              <a:tr h="1273415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fruits = ['banana', 'apple',  'mango']</a:t>
                      </a:r>
                    </a:p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for fruit in fruits:       </a:t>
                      </a:r>
                    </a:p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      print('Current fruit :',fruit)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Current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fruit : banana</a:t>
                      </a:r>
                    </a:p>
                    <a:p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Current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fruit :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apple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Current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fruit :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mango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528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B55BC1-4F95-47DB-BD98-A1E68C649344}"/>
              </a:ext>
            </a:extLst>
          </p:cNvPr>
          <p:cNvSpPr txBox="1"/>
          <p:nvPr/>
        </p:nvSpPr>
        <p:spPr>
          <a:xfrm>
            <a:off x="678523" y="298710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Break &amp; Continue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4B1968-14D0-4113-AB4D-9255A150A29A}"/>
              </a:ext>
            </a:extLst>
          </p:cNvPr>
          <p:cNvSpPr/>
          <p:nvPr/>
        </p:nvSpPr>
        <p:spPr>
          <a:xfrm>
            <a:off x="678522" y="1162316"/>
            <a:ext cx="107725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Break </a:t>
            </a:r>
            <a:r>
              <a:rPr lang="en-US" dirty="0">
                <a:latin typeface="Century Gothic" panose="020B0502020202020204" pitchFamily="34" charset="0"/>
              </a:rPr>
              <a:t>		: Break the loop or come out of the loop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Continue </a:t>
            </a:r>
            <a:r>
              <a:rPr lang="en-US" dirty="0">
                <a:latin typeface="Century Gothic" panose="020B0502020202020204" pitchFamily="34" charset="0"/>
              </a:rPr>
              <a:t>	: The continue statement is used to skip the rest of the code inside a loop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6A1F1-5D3F-4973-9C68-9FA5F1E9275F}"/>
              </a:ext>
            </a:extLst>
          </p:cNvPr>
          <p:cNvSpPr txBox="1"/>
          <p:nvPr/>
        </p:nvSpPr>
        <p:spPr>
          <a:xfrm>
            <a:off x="671489" y="1916834"/>
            <a:ext cx="5176911" cy="480131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Break:</a:t>
            </a:r>
          </a:p>
          <a:p>
            <a:r>
              <a:rPr lang="en-US" dirty="0" err="1">
                <a:latin typeface="Century Gothic" panose="020B0502020202020204" pitchFamily="34" charset="0"/>
              </a:rPr>
              <a:t>test_list</a:t>
            </a:r>
            <a:r>
              <a:rPr lang="en-US" dirty="0">
                <a:latin typeface="Century Gothic" panose="020B0502020202020204" pitchFamily="34" charset="0"/>
              </a:rPr>
              <a:t> = ['</a:t>
            </a:r>
            <a:r>
              <a:rPr lang="en-US" dirty="0" err="1">
                <a:latin typeface="Century Gothic" panose="020B0502020202020204" pitchFamily="34" charset="0"/>
              </a:rPr>
              <a:t>apple','orange','banana','grapes</a:t>
            </a:r>
            <a:r>
              <a:rPr lang="en-US" dirty="0">
                <a:latin typeface="Century Gothic" panose="020B0502020202020204" pitchFamily="34" charset="0"/>
              </a:rPr>
              <a:t>']</a:t>
            </a:r>
          </a:p>
          <a:p>
            <a:r>
              <a:rPr lang="en-US" dirty="0">
                <a:latin typeface="Century Gothic" panose="020B0502020202020204" pitchFamily="34" charset="0"/>
              </a:rPr>
              <a:t>counter=1</a:t>
            </a:r>
          </a:p>
          <a:p>
            <a:r>
              <a:rPr lang="en-US" dirty="0">
                <a:latin typeface="Century Gothic" panose="020B0502020202020204" pitchFamily="34" charset="0"/>
              </a:rPr>
              <a:t>for fruit in </a:t>
            </a:r>
            <a:r>
              <a:rPr lang="en-US" dirty="0" err="1">
                <a:latin typeface="Century Gothic" panose="020B0502020202020204" pitchFamily="34" charset="0"/>
              </a:rPr>
              <a:t>test_list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if(fruit=='apple'):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    print(</a:t>
            </a:r>
            <a:r>
              <a:rPr lang="en-US" dirty="0" err="1">
                <a:latin typeface="Century Gothic" panose="020B0502020202020204" pitchFamily="34" charset="0"/>
              </a:rPr>
              <a:t>counter,':apple</a:t>
            </a:r>
            <a:r>
              <a:rPr lang="en-US" dirty="0">
                <a:latin typeface="Century Gothic" panose="020B0502020202020204" pitchFamily="34" charset="0"/>
              </a:rPr>
              <a:t> found')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break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else: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    print(</a:t>
            </a:r>
            <a:r>
              <a:rPr lang="en-US" dirty="0" err="1">
                <a:latin typeface="Century Gothic" panose="020B0502020202020204" pitchFamily="34" charset="0"/>
              </a:rPr>
              <a:t>counter,':still</a:t>
            </a:r>
            <a:r>
              <a:rPr lang="en-US" dirty="0">
                <a:latin typeface="Century Gothic" panose="020B0502020202020204" pitchFamily="34" charset="0"/>
              </a:rPr>
              <a:t> searching')    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    counter = counter + 1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entury Gothic" panose="020B0502020202020204" pitchFamily="34" charset="0"/>
              </a:rPr>
              <a:t>Output -</a:t>
            </a:r>
          </a:p>
          <a:p>
            <a:r>
              <a:rPr lang="en-US" dirty="0">
                <a:latin typeface="Century Gothic" panose="020B0502020202020204" pitchFamily="34" charset="0"/>
              </a:rPr>
              <a:t>1 :apple found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#Program came out of the loop the moment it found apple. It will not run the loop any more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D2CE6-10C8-444A-AB8E-676E7ED60E4F}"/>
              </a:ext>
            </a:extLst>
          </p:cNvPr>
          <p:cNvSpPr txBox="1"/>
          <p:nvPr/>
        </p:nvSpPr>
        <p:spPr>
          <a:xfrm>
            <a:off x="6061295" y="1916834"/>
            <a:ext cx="5980650" cy="480131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Continue:</a:t>
            </a:r>
          </a:p>
          <a:p>
            <a:r>
              <a:rPr lang="en-US" dirty="0" err="1">
                <a:latin typeface="Century Gothic" panose="020B0502020202020204" pitchFamily="34" charset="0"/>
              </a:rPr>
              <a:t>test_list</a:t>
            </a:r>
            <a:r>
              <a:rPr lang="en-US" dirty="0">
                <a:latin typeface="Century Gothic" panose="020B0502020202020204" pitchFamily="34" charset="0"/>
              </a:rPr>
              <a:t> = ['</a:t>
            </a:r>
            <a:r>
              <a:rPr lang="en-US" dirty="0" err="1">
                <a:latin typeface="Century Gothic" panose="020B0502020202020204" pitchFamily="34" charset="0"/>
              </a:rPr>
              <a:t>apple','orange','banana','grapes</a:t>
            </a:r>
            <a:r>
              <a:rPr lang="en-US" dirty="0">
                <a:latin typeface="Century Gothic" panose="020B0502020202020204" pitchFamily="34" charset="0"/>
              </a:rPr>
              <a:t>']</a:t>
            </a:r>
          </a:p>
          <a:p>
            <a:r>
              <a:rPr lang="en-US" dirty="0">
                <a:latin typeface="Century Gothic" panose="020B0502020202020204" pitchFamily="34" charset="0"/>
              </a:rPr>
              <a:t>counter=1</a:t>
            </a:r>
          </a:p>
          <a:p>
            <a:r>
              <a:rPr lang="en-US" dirty="0">
                <a:latin typeface="Century Gothic" panose="020B0502020202020204" pitchFamily="34" charset="0"/>
              </a:rPr>
              <a:t>for fruit in </a:t>
            </a:r>
            <a:r>
              <a:rPr lang="en-US" dirty="0" err="1">
                <a:latin typeface="Century Gothic" panose="020B0502020202020204" pitchFamily="34" charset="0"/>
              </a:rPr>
              <a:t>test_list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if(fruit=='apple'):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    print(</a:t>
            </a:r>
            <a:r>
              <a:rPr lang="en-US" dirty="0" err="1">
                <a:latin typeface="Century Gothic" panose="020B0502020202020204" pitchFamily="34" charset="0"/>
              </a:rPr>
              <a:t>counter,':apple</a:t>
            </a:r>
            <a:r>
              <a:rPr lang="en-US" dirty="0">
                <a:latin typeface="Century Gothic" panose="020B0502020202020204" pitchFamily="34" charset="0"/>
              </a:rPr>
              <a:t> found')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continue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else: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    print(</a:t>
            </a:r>
            <a:r>
              <a:rPr lang="en-US" dirty="0" err="1">
                <a:latin typeface="Century Gothic" panose="020B0502020202020204" pitchFamily="34" charset="0"/>
              </a:rPr>
              <a:t>counter,':still</a:t>
            </a:r>
            <a:r>
              <a:rPr lang="en-US" dirty="0">
                <a:latin typeface="Century Gothic" panose="020B0502020202020204" pitchFamily="34" charset="0"/>
              </a:rPr>
              <a:t> searching')    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    counter = counter + 1</a:t>
            </a:r>
          </a:p>
          <a:p>
            <a:r>
              <a:rPr lang="en-US" b="1" dirty="0">
                <a:solidFill>
                  <a:srgbClr val="00B050"/>
                </a:solidFill>
                <a:latin typeface="Century Gothic" panose="020B0502020202020204" pitchFamily="34" charset="0"/>
              </a:rPr>
              <a:t>Output -</a:t>
            </a:r>
          </a:p>
          <a:p>
            <a:r>
              <a:rPr lang="en-US" dirty="0">
                <a:latin typeface="Century Gothic" panose="020B0502020202020204" pitchFamily="34" charset="0"/>
              </a:rPr>
              <a:t>1 :apple found</a:t>
            </a:r>
          </a:p>
          <a:p>
            <a:r>
              <a:rPr lang="en-US" dirty="0">
                <a:latin typeface="Century Gothic" panose="020B0502020202020204" pitchFamily="34" charset="0"/>
              </a:rPr>
              <a:t>1 :still searching</a:t>
            </a:r>
          </a:p>
          <a:p>
            <a:r>
              <a:rPr lang="en-US" dirty="0">
                <a:latin typeface="Century Gothic" panose="020B0502020202020204" pitchFamily="34" charset="0"/>
              </a:rPr>
              <a:t>2 :still searching</a:t>
            </a:r>
          </a:p>
          <a:p>
            <a:r>
              <a:rPr lang="en-US" dirty="0">
                <a:latin typeface="Century Gothic" panose="020B0502020202020204" pitchFamily="34" charset="0"/>
              </a:rPr>
              <a:t>3 :still searching</a:t>
            </a:r>
            <a:endParaRPr lang="en-US" b="1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#Program will keep running even it found apple. </a:t>
            </a:r>
          </a:p>
        </p:txBody>
      </p:sp>
    </p:spTree>
    <p:extLst>
      <p:ext uri="{BB962C8B-B14F-4D97-AF65-F5344CB8AC3E}">
        <p14:creationId xmlns:p14="http://schemas.microsoft.com/office/powerpoint/2010/main" val="52217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Contents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F449-C1C0-4899-B0B4-BC7193208594}"/>
              </a:ext>
            </a:extLst>
          </p:cNvPr>
          <p:cNvSpPr txBox="1"/>
          <p:nvPr/>
        </p:nvSpPr>
        <p:spPr>
          <a:xfrm>
            <a:off x="678523" y="745590"/>
            <a:ext cx="106752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What is Python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Why Python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Installing IDEs for Python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Writing First Program in Python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Data Structure – List, Tuple, Dictionary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Decision making – If, Else, Else-If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Loops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Functions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Importing Libraries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Object Oriented Programming – Basics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Importing Library Modules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Data Science Package – </a:t>
            </a:r>
            <a:r>
              <a:rPr lang="en-US" dirty="0" err="1">
                <a:latin typeface="Century Gothic" panose="020B0502020202020204" pitchFamily="34" charset="0"/>
              </a:rPr>
              <a:t>Numpy</a:t>
            </a:r>
            <a:r>
              <a:rPr lang="en-US" dirty="0">
                <a:latin typeface="Century Gothic" panose="020B0502020202020204" pitchFamily="34" charset="0"/>
              </a:rPr>
              <a:t> , </a:t>
            </a:r>
            <a:r>
              <a:rPr lang="en-US" dirty="0" err="1">
                <a:latin typeface="Century Gothic" panose="020B0502020202020204" pitchFamily="34" charset="0"/>
              </a:rPr>
              <a:t>Matplotlib</a:t>
            </a:r>
            <a:r>
              <a:rPr lang="en-US" dirty="0">
                <a:latin typeface="Century Gothic" panose="020B0502020202020204" pitchFamily="34" charset="0"/>
              </a:rPr>
              <a:t>, Pandas</a:t>
            </a:r>
          </a:p>
        </p:txBody>
      </p:sp>
    </p:spTree>
    <p:extLst>
      <p:ext uri="{BB962C8B-B14F-4D97-AF65-F5344CB8AC3E}">
        <p14:creationId xmlns:p14="http://schemas.microsoft.com/office/powerpoint/2010/main" val="2944400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23750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Function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28B56-8F6B-4972-99AC-3EE1E238F4AB}"/>
              </a:ext>
            </a:extLst>
          </p:cNvPr>
          <p:cNvSpPr txBox="1"/>
          <p:nvPr/>
        </p:nvSpPr>
        <p:spPr>
          <a:xfrm>
            <a:off x="678523" y="1021064"/>
            <a:ext cx="105615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 function is a block of code that performs certain task and re-used over  and over throughout the lifecycle of a code.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Functions helps in providing e better modularity for our code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#Defining the function</a:t>
            </a:r>
          </a:p>
          <a:p>
            <a:r>
              <a:rPr lang="en-US" dirty="0">
                <a:latin typeface="Century Gothic" panose="020B0502020202020204" pitchFamily="34" charset="0"/>
              </a:rPr>
              <a:t>def sum(</a:t>
            </a:r>
            <a:r>
              <a:rPr lang="en-US" dirty="0" err="1">
                <a:latin typeface="Century Gothic" panose="020B0502020202020204" pitchFamily="34" charset="0"/>
              </a:rPr>
              <a:t>a,b</a:t>
            </a:r>
            <a:r>
              <a:rPr lang="en-US" dirty="0">
                <a:latin typeface="Century Gothic" panose="020B0502020202020204" pitchFamily="34" charset="0"/>
              </a:rPr>
              <a:t>):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print("Sum:",</a:t>
            </a:r>
            <a:r>
              <a:rPr lang="en-US" dirty="0" err="1">
                <a:latin typeface="Century Gothic" panose="020B0502020202020204" pitchFamily="34" charset="0"/>
              </a:rPr>
              <a:t>a+b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return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#Calling the function</a:t>
            </a:r>
          </a:p>
          <a:p>
            <a:r>
              <a:rPr lang="en-US" dirty="0">
                <a:latin typeface="Century Gothic" panose="020B0502020202020204" pitchFamily="34" charset="0"/>
              </a:rPr>
              <a:t>sum(2,3)</a:t>
            </a:r>
          </a:p>
          <a:p>
            <a:r>
              <a:rPr lang="en-US" dirty="0">
                <a:latin typeface="Century Gothic" panose="020B0502020202020204" pitchFamily="34" charset="0"/>
              </a:rPr>
              <a:t>sum(10,5)</a:t>
            </a:r>
          </a:p>
          <a:p>
            <a:r>
              <a:rPr lang="en-US" dirty="0">
                <a:latin typeface="Century Gothic" panose="020B0502020202020204" pitchFamily="34" charset="0"/>
              </a:rPr>
              <a:t>sum(10,10)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45D1F-546B-405E-989D-BF477A191499}"/>
              </a:ext>
            </a:extLst>
          </p:cNvPr>
          <p:cNvSpPr/>
          <p:nvPr/>
        </p:nvSpPr>
        <p:spPr>
          <a:xfrm>
            <a:off x="4173415" y="2539374"/>
            <a:ext cx="29307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#Defining the function</a:t>
            </a:r>
          </a:p>
          <a:p>
            <a:r>
              <a:rPr lang="en-US" dirty="0">
                <a:latin typeface="Century Gothic" panose="020B0502020202020204" pitchFamily="34" charset="0"/>
              </a:rPr>
              <a:t>def sum(</a:t>
            </a:r>
            <a:r>
              <a:rPr lang="en-US" dirty="0" err="1">
                <a:latin typeface="Century Gothic" panose="020B0502020202020204" pitchFamily="34" charset="0"/>
              </a:rPr>
              <a:t>a,b</a:t>
            </a:r>
            <a:r>
              <a:rPr lang="en-US" dirty="0">
                <a:latin typeface="Century Gothic" panose="020B0502020202020204" pitchFamily="34" charset="0"/>
              </a:rPr>
              <a:t>):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#print("Sum:",</a:t>
            </a:r>
            <a:r>
              <a:rPr lang="en-US" dirty="0" err="1">
                <a:latin typeface="Century Gothic" panose="020B0502020202020204" pitchFamily="34" charset="0"/>
              </a:rPr>
              <a:t>a+b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return(</a:t>
            </a:r>
            <a:r>
              <a:rPr lang="en-US" dirty="0" err="1">
                <a:latin typeface="Century Gothic" panose="020B0502020202020204" pitchFamily="34" charset="0"/>
              </a:rPr>
              <a:t>a+b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#Calling the function</a:t>
            </a:r>
          </a:p>
          <a:p>
            <a:r>
              <a:rPr lang="en-US" dirty="0">
                <a:latin typeface="Century Gothic" panose="020B0502020202020204" pitchFamily="34" charset="0"/>
              </a:rPr>
              <a:t>result=sum(2,3)</a:t>
            </a:r>
          </a:p>
          <a:p>
            <a:r>
              <a:rPr lang="en-US" dirty="0">
                <a:latin typeface="Century Gothic" panose="020B0502020202020204" pitchFamily="34" charset="0"/>
              </a:rPr>
              <a:t>print("Sum:", result)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227E0-C592-4A80-8D5A-002D6E397269}"/>
              </a:ext>
            </a:extLst>
          </p:cNvPr>
          <p:cNvSpPr/>
          <p:nvPr/>
        </p:nvSpPr>
        <p:spPr>
          <a:xfrm>
            <a:off x="7551077" y="2486661"/>
            <a:ext cx="43361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#Defining the function</a:t>
            </a:r>
          </a:p>
          <a:p>
            <a:r>
              <a:rPr lang="en-US" dirty="0">
                <a:latin typeface="Century Gothic" panose="020B0502020202020204" pitchFamily="34" charset="0"/>
              </a:rPr>
              <a:t>def </a:t>
            </a:r>
            <a:r>
              <a:rPr lang="en-US" dirty="0" err="1">
                <a:latin typeface="Century Gothic" panose="020B0502020202020204" pitchFamily="34" charset="0"/>
              </a:rPr>
              <a:t>calc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a,b</a:t>
            </a:r>
            <a:r>
              <a:rPr lang="en-US" dirty="0">
                <a:latin typeface="Century Gothic" panose="020B0502020202020204" pitchFamily="34" charset="0"/>
              </a:rPr>
              <a:t>):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#print("Sum:",</a:t>
            </a:r>
            <a:r>
              <a:rPr lang="en-US" dirty="0" err="1">
                <a:latin typeface="Century Gothic" panose="020B0502020202020204" pitchFamily="34" charset="0"/>
              </a:rPr>
              <a:t>a+b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r>
              <a:rPr lang="en-US" dirty="0">
                <a:latin typeface="Century Gothic" panose="020B0502020202020204" pitchFamily="34" charset="0"/>
              </a:rPr>
              <a:t>    return(</a:t>
            </a:r>
            <a:r>
              <a:rPr lang="en-US" dirty="0" err="1">
                <a:latin typeface="Century Gothic" panose="020B0502020202020204" pitchFamily="34" charset="0"/>
              </a:rPr>
              <a:t>a+b,a-b,a</a:t>
            </a:r>
            <a:r>
              <a:rPr lang="en-US" dirty="0">
                <a:latin typeface="Century Gothic" panose="020B0502020202020204" pitchFamily="34" charset="0"/>
              </a:rPr>
              <a:t>*</a:t>
            </a:r>
            <a:r>
              <a:rPr lang="en-US" dirty="0" err="1">
                <a:latin typeface="Century Gothic" panose="020B0502020202020204" pitchFamily="34" charset="0"/>
              </a:rPr>
              <a:t>b,a</a:t>
            </a:r>
            <a:r>
              <a:rPr lang="en-US" dirty="0">
                <a:latin typeface="Century Gothic" panose="020B0502020202020204" pitchFamily="34" charset="0"/>
              </a:rPr>
              <a:t>/b)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#Calling the function</a:t>
            </a:r>
          </a:p>
          <a:p>
            <a:r>
              <a:rPr lang="en-US" dirty="0" err="1">
                <a:latin typeface="Century Gothic" panose="020B0502020202020204" pitchFamily="34" charset="0"/>
              </a:rPr>
              <a:t>add,sub,mul,div</a:t>
            </a:r>
            <a:r>
              <a:rPr lang="en-US" dirty="0">
                <a:latin typeface="Century Gothic" panose="020B0502020202020204" pitchFamily="34" charset="0"/>
              </a:rPr>
              <a:t>=</a:t>
            </a:r>
            <a:r>
              <a:rPr lang="en-US" dirty="0" err="1">
                <a:latin typeface="Century Gothic" panose="020B0502020202020204" pitchFamily="34" charset="0"/>
              </a:rPr>
              <a:t>calc</a:t>
            </a:r>
            <a:r>
              <a:rPr lang="en-US" dirty="0">
                <a:latin typeface="Century Gothic" panose="020B0502020202020204" pitchFamily="34" charset="0"/>
              </a:rPr>
              <a:t>(2,3)</a:t>
            </a:r>
          </a:p>
          <a:p>
            <a:r>
              <a:rPr lang="en-US" dirty="0">
                <a:latin typeface="Century Gothic" panose="020B0502020202020204" pitchFamily="34" charset="0"/>
              </a:rPr>
              <a:t>print("add:", add,"\</a:t>
            </a:r>
            <a:r>
              <a:rPr lang="en-US" dirty="0" err="1">
                <a:latin typeface="Century Gothic" panose="020B0502020202020204" pitchFamily="34" charset="0"/>
              </a:rPr>
              <a:t>n","sub</a:t>
            </a:r>
            <a:r>
              <a:rPr lang="en-US" dirty="0">
                <a:latin typeface="Century Gothic" panose="020B0502020202020204" pitchFamily="34" charset="0"/>
              </a:rPr>
              <a:t>:", sub)</a:t>
            </a:r>
          </a:p>
          <a:p>
            <a:r>
              <a:rPr lang="en-US" dirty="0">
                <a:latin typeface="Century Gothic" panose="020B0502020202020204" pitchFamily="34" charset="0"/>
              </a:rPr>
              <a:t>print("</a:t>
            </a:r>
            <a:r>
              <a:rPr lang="en-US" dirty="0" err="1">
                <a:latin typeface="Century Gothic" panose="020B0502020202020204" pitchFamily="34" charset="0"/>
              </a:rPr>
              <a:t>mul</a:t>
            </a:r>
            <a:r>
              <a:rPr lang="en-US" dirty="0">
                <a:latin typeface="Century Gothic" panose="020B0502020202020204" pitchFamily="34" charset="0"/>
              </a:rPr>
              <a:t>:", </a:t>
            </a:r>
            <a:r>
              <a:rPr lang="en-US" dirty="0" err="1">
                <a:latin typeface="Century Gothic" panose="020B0502020202020204" pitchFamily="34" charset="0"/>
              </a:rPr>
              <a:t>mul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r>
              <a:rPr lang="en-US" dirty="0">
                <a:latin typeface="Century Gothic" panose="020B0502020202020204" pitchFamily="34" charset="0"/>
              </a:rPr>
              <a:t>print("div:", div)</a:t>
            </a:r>
          </a:p>
        </p:txBody>
      </p:sp>
    </p:spTree>
    <p:extLst>
      <p:ext uri="{BB962C8B-B14F-4D97-AF65-F5344CB8AC3E}">
        <p14:creationId xmlns:p14="http://schemas.microsoft.com/office/powerpoint/2010/main" val="3749273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23750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*</a:t>
            </a:r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args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&amp; **</a:t>
            </a:r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kwargs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7EC25-9AC6-438F-96A3-1AD903ABBB11}"/>
              </a:ext>
            </a:extLst>
          </p:cNvPr>
          <p:cNvSpPr txBox="1"/>
          <p:nvPr/>
        </p:nvSpPr>
        <p:spPr>
          <a:xfrm>
            <a:off x="678523" y="1055077"/>
            <a:ext cx="10675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*</a:t>
            </a:r>
            <a:r>
              <a:rPr lang="en-US" b="1" dirty="0" err="1">
                <a:latin typeface="Century Gothic" panose="020B0502020202020204" pitchFamily="34" charset="0"/>
              </a:rPr>
              <a:t>args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and </a:t>
            </a:r>
            <a:r>
              <a:rPr lang="en-US" b="1" dirty="0">
                <a:latin typeface="Century Gothic" panose="020B0502020202020204" pitchFamily="34" charset="0"/>
              </a:rPr>
              <a:t>**</a:t>
            </a:r>
            <a:r>
              <a:rPr lang="en-US" b="1" dirty="0" err="1">
                <a:latin typeface="Century Gothic" panose="020B0502020202020204" pitchFamily="34" charset="0"/>
              </a:rPr>
              <a:t>kwargs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in function definitions is used to pass a variable number of arguments to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Single asterisk form (*</a:t>
            </a:r>
            <a:r>
              <a:rPr lang="en-US" b="1" dirty="0" err="1">
                <a:latin typeface="Century Gothic" panose="020B0502020202020204" pitchFamily="34" charset="0"/>
              </a:rPr>
              <a:t>args</a:t>
            </a:r>
            <a:r>
              <a:rPr lang="en-US" b="1" dirty="0">
                <a:latin typeface="Century Gothic" panose="020B0502020202020204" pitchFamily="34" charset="0"/>
              </a:rPr>
              <a:t>)  - </a:t>
            </a:r>
            <a:r>
              <a:rPr lang="en-US" dirty="0">
                <a:latin typeface="Century Gothic" panose="020B0502020202020204" pitchFamily="34" charset="0"/>
              </a:rPr>
              <a:t> used to pass a non-keyworded, variable-length argument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Double asterisk form (**</a:t>
            </a:r>
            <a:r>
              <a:rPr lang="en-US" b="1" dirty="0" err="1">
                <a:latin typeface="Century Gothic" panose="020B0502020202020204" pitchFamily="34" charset="0"/>
              </a:rPr>
              <a:t>kwargs</a:t>
            </a:r>
            <a:r>
              <a:rPr lang="en-US" b="1" dirty="0">
                <a:latin typeface="Century Gothic" panose="020B0502020202020204" pitchFamily="34" charset="0"/>
              </a:rPr>
              <a:t>) - </a:t>
            </a:r>
            <a:r>
              <a:rPr lang="en-US" dirty="0">
                <a:latin typeface="Century Gothic" panose="020B0502020202020204" pitchFamily="34" charset="0"/>
              </a:rPr>
              <a:t>used to pass a keyworded, variable-length argument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85882-437F-40FA-A423-D3C54CBDC289}"/>
              </a:ext>
            </a:extLst>
          </p:cNvPr>
          <p:cNvSpPr txBox="1"/>
          <p:nvPr/>
        </p:nvSpPr>
        <p:spPr>
          <a:xfrm>
            <a:off x="270558" y="2317743"/>
            <a:ext cx="665074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*</a:t>
            </a:r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args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lang="en-US" sz="1600" b="1" dirty="0">
                <a:latin typeface="Century Gothic" panose="020B0502020202020204" pitchFamily="34" charset="0"/>
              </a:rPr>
              <a:t>def </a:t>
            </a:r>
            <a:r>
              <a:rPr lang="en-US" sz="1600" b="1" dirty="0" err="1">
                <a:latin typeface="Century Gothic" panose="020B0502020202020204" pitchFamily="34" charset="0"/>
              </a:rPr>
              <a:t>normal_funtion_arg_only</a:t>
            </a:r>
            <a:r>
              <a:rPr lang="en-US" sz="1600" b="1" dirty="0">
                <a:latin typeface="Century Gothic" panose="020B0502020202020204" pitchFamily="34" charset="0"/>
              </a:rPr>
              <a:t>(*</a:t>
            </a:r>
            <a:r>
              <a:rPr lang="en-US" sz="1600" b="1" dirty="0" err="1">
                <a:latin typeface="Century Gothic" panose="020B0502020202020204" pitchFamily="34" charset="0"/>
              </a:rPr>
              <a:t>arg</a:t>
            </a:r>
            <a:r>
              <a:rPr lang="en-US" sz="1600" b="1" dirty="0">
                <a:latin typeface="Century Gothic" panose="020B0502020202020204" pitchFamily="34" charset="0"/>
              </a:rPr>
              <a:t>):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    for item in </a:t>
            </a:r>
            <a:r>
              <a:rPr lang="en-US" sz="1600" dirty="0" err="1">
                <a:latin typeface="Century Gothic" panose="020B0502020202020204" pitchFamily="34" charset="0"/>
              </a:rPr>
              <a:t>arg</a:t>
            </a:r>
            <a:r>
              <a:rPr lang="en-US" sz="1600" dirty="0">
                <a:latin typeface="Century Gothic" panose="020B0502020202020204" pitchFamily="34" charset="0"/>
              </a:rPr>
              <a:t>: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        print("Rest of the </a:t>
            </a:r>
            <a:r>
              <a:rPr lang="en-US" sz="1600" dirty="0" err="1">
                <a:latin typeface="Century Gothic" panose="020B0502020202020204" pitchFamily="34" charset="0"/>
              </a:rPr>
              <a:t>data:",item</a:t>
            </a:r>
            <a:r>
              <a:rPr lang="en-US" sz="1600" dirty="0">
                <a:latin typeface="Century Gothic" panose="020B0502020202020204" pitchFamily="34" charset="0"/>
              </a:rPr>
              <a:t>)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b="1" dirty="0" err="1">
                <a:latin typeface="Century Gothic" panose="020B0502020202020204" pitchFamily="34" charset="0"/>
              </a:rPr>
              <a:t>normal_funtion_arg_only</a:t>
            </a:r>
            <a:r>
              <a:rPr lang="en-US" sz="1600" dirty="0">
                <a:latin typeface="Century Gothic" panose="020B0502020202020204" pitchFamily="34" charset="0"/>
              </a:rPr>
              <a:t>('hello','python','</a:t>
            </a:r>
            <a:r>
              <a:rPr lang="en-US" sz="1600" dirty="0" err="1">
                <a:latin typeface="Century Gothic" panose="020B0502020202020204" pitchFamily="34" charset="0"/>
              </a:rPr>
              <a:t>jagan</a:t>
            </a:r>
            <a:r>
              <a:rPr lang="en-US" sz="1600" dirty="0">
                <a:latin typeface="Century Gothic" panose="020B0502020202020204" pitchFamily="34" charset="0"/>
              </a:rPr>
              <a:t>','</a:t>
            </a:r>
            <a:r>
              <a:rPr lang="en-US" sz="1600" dirty="0" err="1">
                <a:latin typeface="Century Gothic" panose="020B0502020202020204" pitchFamily="34" charset="0"/>
              </a:rPr>
              <a:t>iot</a:t>
            </a:r>
            <a:r>
              <a:rPr lang="en-US" sz="1600" dirty="0">
                <a:latin typeface="Century Gothic" panose="020B0502020202020204" pitchFamily="34" charset="0"/>
              </a:rPr>
              <a:t>','</a:t>
            </a:r>
            <a:r>
              <a:rPr lang="en-US" sz="1600" dirty="0" err="1">
                <a:latin typeface="Century Gothic" panose="020B0502020202020204" pitchFamily="34" charset="0"/>
              </a:rPr>
              <a:t>mobile','ML</a:t>
            </a:r>
            <a:r>
              <a:rPr lang="en-US" sz="1600" dirty="0">
                <a:latin typeface="Century Gothic" panose="020B0502020202020204" pitchFamily="34" charset="0"/>
              </a:rPr>
              <a:t>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A08F4-F7DF-4531-AF0A-0BBC6F400FC5}"/>
              </a:ext>
            </a:extLst>
          </p:cNvPr>
          <p:cNvSpPr txBox="1"/>
          <p:nvPr/>
        </p:nvSpPr>
        <p:spPr>
          <a:xfrm>
            <a:off x="270558" y="4240204"/>
            <a:ext cx="8268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def </a:t>
            </a:r>
            <a:r>
              <a:rPr lang="en-US" sz="1600" b="1" dirty="0" err="1">
                <a:latin typeface="Century Gothic" panose="020B0502020202020204" pitchFamily="34" charset="0"/>
              </a:rPr>
              <a:t>normal_funtion_two_var</a:t>
            </a:r>
            <a:r>
              <a:rPr lang="en-US" sz="1600" b="1" dirty="0">
                <a:latin typeface="Century Gothic" panose="020B0502020202020204" pitchFamily="34" charset="0"/>
              </a:rPr>
              <a:t>(var1,var2,*</a:t>
            </a:r>
            <a:r>
              <a:rPr lang="en-US" sz="1600" b="1" dirty="0" err="1">
                <a:latin typeface="Century Gothic" panose="020B0502020202020204" pitchFamily="34" charset="0"/>
              </a:rPr>
              <a:t>arg</a:t>
            </a:r>
            <a:r>
              <a:rPr lang="en-US" sz="1600" b="1" dirty="0">
                <a:latin typeface="Century Gothic" panose="020B0502020202020204" pitchFamily="34" charset="0"/>
              </a:rPr>
              <a:t>):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    print("var1:",var1)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    print("var2:",var2)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    for item in </a:t>
            </a:r>
            <a:r>
              <a:rPr lang="en-US" sz="1600" dirty="0" err="1">
                <a:latin typeface="Century Gothic" panose="020B0502020202020204" pitchFamily="34" charset="0"/>
              </a:rPr>
              <a:t>arg</a:t>
            </a:r>
            <a:r>
              <a:rPr lang="en-US" sz="1600" dirty="0">
                <a:latin typeface="Century Gothic" panose="020B0502020202020204" pitchFamily="34" charset="0"/>
              </a:rPr>
              <a:t>: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        print("Rest of the </a:t>
            </a:r>
            <a:r>
              <a:rPr lang="en-US" sz="1600" dirty="0" err="1">
                <a:latin typeface="Century Gothic" panose="020B0502020202020204" pitchFamily="34" charset="0"/>
              </a:rPr>
              <a:t>data:",item</a:t>
            </a:r>
            <a:r>
              <a:rPr lang="en-US" sz="1600" dirty="0">
                <a:latin typeface="Century Gothic" panose="020B0502020202020204" pitchFamily="34" charset="0"/>
              </a:rPr>
              <a:t>)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   </a:t>
            </a:r>
            <a:r>
              <a:rPr lang="en-US" sz="1600" b="1" dirty="0" err="1">
                <a:latin typeface="Century Gothic" panose="020B0502020202020204" pitchFamily="34" charset="0"/>
              </a:rPr>
              <a:t>normal_funtion_two_var</a:t>
            </a:r>
            <a:r>
              <a:rPr lang="en-US" sz="1600" dirty="0">
                <a:latin typeface="Century Gothic" panose="020B0502020202020204" pitchFamily="34" charset="0"/>
              </a:rPr>
              <a:t>('hello','python','</a:t>
            </a:r>
            <a:r>
              <a:rPr lang="en-US" sz="1600" dirty="0" err="1">
                <a:latin typeface="Century Gothic" panose="020B0502020202020204" pitchFamily="34" charset="0"/>
              </a:rPr>
              <a:t>jagan</a:t>
            </a:r>
            <a:r>
              <a:rPr lang="en-US" sz="1600" dirty="0">
                <a:latin typeface="Century Gothic" panose="020B0502020202020204" pitchFamily="34" charset="0"/>
              </a:rPr>
              <a:t>','</a:t>
            </a:r>
            <a:r>
              <a:rPr lang="en-US" sz="1600" dirty="0" err="1">
                <a:latin typeface="Century Gothic" panose="020B0502020202020204" pitchFamily="34" charset="0"/>
              </a:rPr>
              <a:t>iot</a:t>
            </a:r>
            <a:r>
              <a:rPr lang="en-US" sz="1600" dirty="0">
                <a:latin typeface="Century Gothic" panose="020B0502020202020204" pitchFamily="34" charset="0"/>
              </a:rPr>
              <a:t>','</a:t>
            </a:r>
            <a:r>
              <a:rPr lang="en-US" sz="1600" dirty="0" err="1">
                <a:latin typeface="Century Gothic" panose="020B0502020202020204" pitchFamily="34" charset="0"/>
              </a:rPr>
              <a:t>mobile','ML</a:t>
            </a:r>
            <a:r>
              <a:rPr lang="en-US" sz="1600" dirty="0">
                <a:latin typeface="Century Gothic" panose="020B0502020202020204" pitchFamily="34" charset="0"/>
              </a:rPr>
              <a:t>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6BF70-987F-4B53-AE39-D41187083648}"/>
              </a:ext>
            </a:extLst>
          </p:cNvPr>
          <p:cNvSpPr txBox="1"/>
          <p:nvPr/>
        </p:nvSpPr>
        <p:spPr>
          <a:xfrm>
            <a:off x="6921302" y="2209115"/>
            <a:ext cx="5162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**</a:t>
            </a:r>
            <a:r>
              <a:rPr lang="en-US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kwargs</a:t>
            </a:r>
            <a:endParaRPr lang="en-US" sz="2400" b="1" dirty="0">
              <a:latin typeface="Century Gothic" panose="020B0502020202020204" pitchFamily="34" charset="0"/>
            </a:endParaRPr>
          </a:p>
          <a:p>
            <a:r>
              <a:rPr lang="en-US" sz="1600" b="1" dirty="0">
                <a:latin typeface="Century Gothic" panose="020B0502020202020204" pitchFamily="34" charset="0"/>
              </a:rPr>
              <a:t>def learn_kwarg_function_1(**</a:t>
            </a:r>
            <a:r>
              <a:rPr lang="en-US" sz="1600" b="1" dirty="0" err="1">
                <a:latin typeface="Century Gothic" panose="020B0502020202020204" pitchFamily="34" charset="0"/>
              </a:rPr>
              <a:t>kwargs</a:t>
            </a:r>
            <a:r>
              <a:rPr lang="en-US" sz="1600" b="1" dirty="0">
                <a:latin typeface="Century Gothic" panose="020B0502020202020204" pitchFamily="34" charset="0"/>
              </a:rPr>
              <a:t>):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    for </a:t>
            </a:r>
            <a:r>
              <a:rPr lang="en-US" sz="1600" dirty="0" err="1">
                <a:latin typeface="Century Gothic" panose="020B0502020202020204" pitchFamily="34" charset="0"/>
              </a:rPr>
              <a:t>key,value</a:t>
            </a:r>
            <a:r>
              <a:rPr lang="en-US" sz="1600" dirty="0">
                <a:latin typeface="Century Gothic" panose="020B0502020202020204" pitchFamily="34" charset="0"/>
              </a:rPr>
              <a:t> in </a:t>
            </a:r>
            <a:r>
              <a:rPr lang="en-US" sz="1600" dirty="0" err="1">
                <a:latin typeface="Century Gothic" panose="020B0502020202020204" pitchFamily="34" charset="0"/>
              </a:rPr>
              <a:t>kwargs.items</a:t>
            </a:r>
            <a:r>
              <a:rPr lang="en-US" sz="1600" dirty="0">
                <a:latin typeface="Century Gothic" panose="020B0502020202020204" pitchFamily="34" charset="0"/>
              </a:rPr>
              <a:t>():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        print("The value of ",</a:t>
            </a:r>
            <a:r>
              <a:rPr lang="en-US" sz="1600" dirty="0" err="1">
                <a:latin typeface="Century Gothic" panose="020B0502020202020204" pitchFamily="34" charset="0"/>
              </a:rPr>
              <a:t>key,"is</a:t>
            </a:r>
            <a:r>
              <a:rPr lang="en-US" sz="1600" dirty="0">
                <a:latin typeface="Century Gothic" panose="020B0502020202020204" pitchFamily="34" charset="0"/>
              </a:rPr>
              <a:t> ",value)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b="1" dirty="0">
                <a:latin typeface="Century Gothic" panose="020B0502020202020204" pitchFamily="34" charset="0"/>
              </a:rPr>
              <a:t>learn_kwarg_function_1</a:t>
            </a:r>
            <a:r>
              <a:rPr lang="en-US" sz="1600" dirty="0">
                <a:latin typeface="Century Gothic" panose="020B0502020202020204" pitchFamily="34" charset="0"/>
              </a:rPr>
              <a:t>(kwarg_1="Tuna",kwarg_2="Talapia",kwarg_3="Salmon")</a:t>
            </a:r>
          </a:p>
        </p:txBody>
      </p:sp>
    </p:spTree>
    <p:extLst>
      <p:ext uri="{BB962C8B-B14F-4D97-AF65-F5344CB8AC3E}">
        <p14:creationId xmlns:p14="http://schemas.microsoft.com/office/powerpoint/2010/main" val="3887643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23750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Try / Except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36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23750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Raising Exception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2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23750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Object Oriented Programming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72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23750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File Handling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01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23750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Importing Libraries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3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23750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installing Libraries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88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237509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  - Regex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21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06BC-6EDD-48F9-B5F6-A0AB6D32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877" y="2084743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560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Self Study Material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F449-C1C0-4899-B0B4-BC7193208594}"/>
              </a:ext>
            </a:extLst>
          </p:cNvPr>
          <p:cNvSpPr txBox="1"/>
          <p:nvPr/>
        </p:nvSpPr>
        <p:spPr>
          <a:xfrm>
            <a:off x="678523" y="745590"/>
            <a:ext cx="10675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Programming Basics - 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http://www.expert3p.com/programming-basics/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Python Tutorial - 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https://docs.python.org/3/tutorial/index.html</a:t>
            </a: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4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51913" y="276481"/>
            <a:ext cx="779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What is Python</a:t>
            </a:r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92581-8B51-4904-BA2A-F4C77233DFDB}"/>
              </a:ext>
            </a:extLst>
          </p:cNvPr>
          <p:cNvSpPr txBox="1"/>
          <p:nvPr/>
        </p:nvSpPr>
        <p:spPr>
          <a:xfrm>
            <a:off x="551913" y="950664"/>
            <a:ext cx="106752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Python is a widely used high-level programming language created by Guido van Rossum . It’s used to 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Automate manual task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Perform a complex mathematical/statistical calculations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Create GUI application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Create Games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Build Websites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Robotics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Machine Learning/Data Science</a:t>
            </a:r>
          </a:p>
          <a:p>
            <a:pPr lvl="1"/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Its widely used across – Banks, Insurance , Manufacturing , Retail , Automobile , Robotics ,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High-level, general-purpose, interpreted, dynamic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Emphasizes code readability , express concepts in fewer lines of code than C++ or Java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3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492369"/>
            <a:ext cx="779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Why Python</a:t>
            </a:r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92581-8B51-4904-BA2A-F4C77233DFDB}"/>
              </a:ext>
            </a:extLst>
          </p:cNvPr>
          <p:cNvSpPr txBox="1"/>
          <p:nvPr/>
        </p:nvSpPr>
        <p:spPr>
          <a:xfrm>
            <a:off x="551913" y="1003733"/>
            <a:ext cx="10675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Its simple and  easy to learn  - Elegant Syntax, Readability, Maintenance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Python IDE (Integrated Development Environment) is freely available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Efficient high-level data structures - Simple approach to OOP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Python supports modules and packages, which encourages program modularity and code reuse.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Wide variety of Use – Website , Gaming, Big Data, Automation, Mobile Platforms</a:t>
            </a:r>
          </a:p>
        </p:txBody>
      </p:sp>
    </p:spTree>
    <p:extLst>
      <p:ext uri="{BB962C8B-B14F-4D97-AF65-F5344CB8AC3E}">
        <p14:creationId xmlns:p14="http://schemas.microsoft.com/office/powerpoint/2010/main" val="318481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625F-5C58-4B94-8B32-86C6AD0E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Python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4E0CC3-D219-4799-B7D5-6E26E43E7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497872"/>
              </p:ext>
            </p:extLst>
          </p:nvPr>
        </p:nvGraphicFramePr>
        <p:xfrm>
          <a:off x="971825" y="1077475"/>
          <a:ext cx="10531062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531">
                  <a:extLst>
                    <a:ext uri="{9D8B030D-6E8A-4147-A177-3AD203B41FA5}">
                      <a16:colId xmlns:a16="http://schemas.microsoft.com/office/drawing/2014/main" val="747377130"/>
                    </a:ext>
                  </a:extLst>
                </a:gridCol>
                <a:gridCol w="5265531">
                  <a:extLst>
                    <a:ext uri="{9D8B030D-6E8A-4147-A177-3AD203B41FA5}">
                      <a16:colId xmlns:a16="http://schemas.microsoft.com/office/drawing/2014/main" val="162514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Python 2.x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Python 3.x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Python 2.7 released in 2010 . No major release after 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Python 3.x is in active development. Python 3.6 came out in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current Linux distributions and Macs still use 2.x as default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Python 3.x can be downloaded into Mac &amp;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5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Only if you require specific version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This should be first 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4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Specific third party package not made for Python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All best packages are readily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9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Improvements are done in 3.x that will not be backported directly to Python 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entury Gothic" panose="020B0502020202020204" pitchFamily="34" charset="0"/>
                        </a:rPr>
                        <a:t>strings are Unicode by default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clean Unicode/bytes separation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entury Gothic" panose="020B0502020202020204" pitchFamily="34" charset="0"/>
                        </a:rPr>
                        <a:t>exception chaining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entury Gothic" panose="020B0502020202020204" pitchFamily="34" charset="0"/>
                        </a:rPr>
                        <a:t>function 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entury Gothic" panose="020B0502020202020204" pitchFamily="34" charset="0"/>
                        </a:rPr>
                        <a:t>syntax for keyword-only arguments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entury Gothic" panose="020B0502020202020204" pitchFamily="34" charset="0"/>
                        </a:rPr>
                        <a:t>extended tuple unpacking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non-local variable declarations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6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2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562708" y="492369"/>
            <a:ext cx="1096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Python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IDE  - Regular Scripting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92581-8B51-4904-BA2A-F4C77233DFDB}"/>
              </a:ext>
            </a:extLst>
          </p:cNvPr>
          <p:cNvSpPr txBox="1"/>
          <p:nvPr/>
        </p:nvSpPr>
        <p:spPr>
          <a:xfrm>
            <a:off x="551913" y="1130343"/>
            <a:ext cx="10675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IDE - Integrated Development Environment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An integrated development environment (IDE) is a software application that provides comprehensive facilities to computer programmers for software development. An IDE normally consists of a source code editor, build automation tools and a debugger. Most modern IDEs have intelligent code completion.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IDE for Python – </a:t>
            </a:r>
            <a:r>
              <a:rPr lang="en-US" b="1" dirty="0">
                <a:latin typeface="Century Gothic" panose="020B0502020202020204" pitchFamily="34" charset="0"/>
              </a:rPr>
              <a:t>IDLE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hlinkClick r:id="rId2"/>
              </a:rPr>
              <a:t>https://www.python.org/downloads/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9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53672</TotalTime>
  <Words>3312</Words>
  <Application>Microsoft Office PowerPoint</Application>
  <PresentationFormat>Widescreen</PresentationFormat>
  <Paragraphs>618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Growth of Python</vt:lpstr>
      <vt:lpstr>PowerPoint Presentation</vt:lpstr>
      <vt:lpstr>PowerPoint Presentation</vt:lpstr>
      <vt:lpstr>PowerPoint Presentation</vt:lpstr>
      <vt:lpstr>PowerPoint Presentation</vt:lpstr>
      <vt:lpstr>Which Python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Jagannath Banerjee</dc:creator>
  <cp:lastModifiedBy>Jagannath Banerjee</cp:lastModifiedBy>
  <cp:revision>96</cp:revision>
  <dcterms:created xsi:type="dcterms:W3CDTF">2016-11-13T14:05:55Z</dcterms:created>
  <dcterms:modified xsi:type="dcterms:W3CDTF">2017-11-13T02:03:32Z</dcterms:modified>
</cp:coreProperties>
</file>