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41"/>
  </p:notesMasterIdLst>
  <p:sldIdLst>
    <p:sldId id="256" r:id="rId2"/>
    <p:sldId id="301" r:id="rId3"/>
    <p:sldId id="279" r:id="rId4"/>
    <p:sldId id="280" r:id="rId5"/>
    <p:sldId id="281" r:id="rId6"/>
    <p:sldId id="282" r:id="rId7"/>
    <p:sldId id="300" r:id="rId8"/>
    <p:sldId id="283" r:id="rId9"/>
    <p:sldId id="302" r:id="rId10"/>
    <p:sldId id="284" r:id="rId11"/>
    <p:sldId id="285" r:id="rId12"/>
    <p:sldId id="286" r:id="rId13"/>
    <p:sldId id="287" r:id="rId14"/>
    <p:sldId id="288" r:id="rId15"/>
    <p:sldId id="289" r:id="rId16"/>
    <p:sldId id="291" r:id="rId17"/>
    <p:sldId id="292" r:id="rId18"/>
    <p:sldId id="293" r:id="rId19"/>
    <p:sldId id="290" r:id="rId20"/>
    <p:sldId id="294" r:id="rId21"/>
    <p:sldId id="295" r:id="rId22"/>
    <p:sldId id="296" r:id="rId23"/>
    <p:sldId id="297" r:id="rId24"/>
    <p:sldId id="299" r:id="rId25"/>
    <p:sldId id="298" r:id="rId26"/>
    <p:sldId id="263" r:id="rId27"/>
    <p:sldId id="264" r:id="rId28"/>
    <p:sldId id="265" r:id="rId29"/>
    <p:sldId id="267" r:id="rId30"/>
    <p:sldId id="268" r:id="rId31"/>
    <p:sldId id="271" r:id="rId32"/>
    <p:sldId id="272" r:id="rId33"/>
    <p:sldId id="269" r:id="rId34"/>
    <p:sldId id="275" r:id="rId35"/>
    <p:sldId id="273" r:id="rId36"/>
    <p:sldId id="274" r:id="rId37"/>
    <p:sldId id="277" r:id="rId38"/>
    <p:sldId id="278"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8381-5367-417A-9EBB-49F73B12525E}" type="datetimeFigureOut">
              <a:rPr lang="en-US" smtClean="0"/>
              <a:t>11/11/2017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C0E78-806B-4CC5-A851-7E5506D3B518}" type="slidenum">
              <a:rPr lang="en-US" smtClean="0"/>
              <a:t>‹#›</a:t>
            </a:fld>
            <a:endParaRPr lang="en-US"/>
          </a:p>
        </p:txBody>
      </p:sp>
    </p:spTree>
    <p:extLst>
      <p:ext uri="{BB962C8B-B14F-4D97-AF65-F5344CB8AC3E}">
        <p14:creationId xmlns:p14="http://schemas.microsoft.com/office/powerpoint/2010/main" val="145518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6A1-B5A6-4004-9DE8-24FF45FEC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2D97E-DF45-4DF1-909E-620B2C5EF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2C0040-AF84-451D-A530-34BBED3EC953}"/>
              </a:ext>
            </a:extLst>
          </p:cNvPr>
          <p:cNvSpPr>
            <a:spLocks noGrp="1"/>
          </p:cNvSpPr>
          <p:nvPr>
            <p:ph type="dt" sz="half" idx="10"/>
          </p:nvPr>
        </p:nvSpPr>
        <p:spPr/>
        <p:txBody>
          <a:bodyPr/>
          <a:lstStyle/>
          <a:p>
            <a:fld id="{5D8DDFB4-78F2-4D8F-BA87-4759800BEC7F}" type="datetime1">
              <a:rPr lang="en-US" smtClean="0"/>
              <a:t>11/11/2017</a:t>
            </a:fld>
            <a:endParaRPr lang="en-US"/>
          </a:p>
        </p:txBody>
      </p:sp>
      <p:sp>
        <p:nvSpPr>
          <p:cNvPr id="5" name="Footer Placeholder 4">
            <a:extLst>
              <a:ext uri="{FF2B5EF4-FFF2-40B4-BE49-F238E27FC236}">
                <a16:creationId xmlns:a16="http://schemas.microsoft.com/office/drawing/2014/main" id="{FC6729AC-8A36-4CF8-9FD2-DAC9DC4CED50}"/>
              </a:ext>
            </a:extLst>
          </p:cNvPr>
          <p:cNvSpPr>
            <a:spLocks noGrp="1"/>
          </p:cNvSpPr>
          <p:nvPr>
            <p:ph type="ftr" sz="quarter" idx="11"/>
          </p:nvPr>
        </p:nvSpPr>
        <p:spPr/>
        <p:txBody>
          <a:bodyPr/>
          <a:lstStyle/>
          <a:p>
            <a:r>
              <a:rPr lang="en-US"/>
              <a:t>Learn to Code - Free , Fast and Easy                                           www.expert3p.com</a:t>
            </a:r>
          </a:p>
        </p:txBody>
      </p:sp>
      <p:sp>
        <p:nvSpPr>
          <p:cNvPr id="6" name="Slide Number Placeholder 5">
            <a:extLst>
              <a:ext uri="{FF2B5EF4-FFF2-40B4-BE49-F238E27FC236}">
                <a16:creationId xmlns:a16="http://schemas.microsoft.com/office/drawing/2014/main" id="{4B202F9E-F05B-4183-8C4A-AEB42C7F1E70}"/>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257479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137A-D419-4442-9CF7-FC801E6CFE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5C243-D447-4057-855F-A7B6C24EA4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135CB-B662-411C-8779-4A612BD2C76F}"/>
              </a:ext>
            </a:extLst>
          </p:cNvPr>
          <p:cNvSpPr>
            <a:spLocks noGrp="1"/>
          </p:cNvSpPr>
          <p:nvPr>
            <p:ph type="dt" sz="half" idx="10"/>
          </p:nvPr>
        </p:nvSpPr>
        <p:spPr/>
        <p:txBody>
          <a:bodyPr/>
          <a:lstStyle/>
          <a:p>
            <a:fld id="{83F6320E-E862-458D-A6E1-DD707E2A44EF}" type="datetime1">
              <a:rPr lang="en-US" smtClean="0"/>
              <a:t>11/11/2017</a:t>
            </a:fld>
            <a:endParaRPr lang="en-US"/>
          </a:p>
        </p:txBody>
      </p:sp>
      <p:sp>
        <p:nvSpPr>
          <p:cNvPr id="5" name="Footer Placeholder 4">
            <a:extLst>
              <a:ext uri="{FF2B5EF4-FFF2-40B4-BE49-F238E27FC236}">
                <a16:creationId xmlns:a16="http://schemas.microsoft.com/office/drawing/2014/main" id="{9BDB704A-6C36-46A3-91E5-329F2A9B885B}"/>
              </a:ext>
            </a:extLst>
          </p:cNvPr>
          <p:cNvSpPr>
            <a:spLocks noGrp="1"/>
          </p:cNvSpPr>
          <p:nvPr>
            <p:ph type="ftr" sz="quarter" idx="11"/>
          </p:nvPr>
        </p:nvSpPr>
        <p:spPr/>
        <p:txBody>
          <a:bodyPr/>
          <a:lstStyle/>
          <a:p>
            <a:r>
              <a:rPr lang="en-US"/>
              <a:t>Learn to Code - Free , Fast and Easy                                           www.expert3p.com</a:t>
            </a:r>
          </a:p>
        </p:txBody>
      </p:sp>
      <p:sp>
        <p:nvSpPr>
          <p:cNvPr id="6" name="Slide Number Placeholder 5">
            <a:extLst>
              <a:ext uri="{FF2B5EF4-FFF2-40B4-BE49-F238E27FC236}">
                <a16:creationId xmlns:a16="http://schemas.microsoft.com/office/drawing/2014/main" id="{5DA4C81B-45DE-46D8-99DA-117CEC33AB62}"/>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135892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12081-8A7A-4DBE-BB1B-74609D5F59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318EA3-CDBE-4322-908E-D4E5D0E7A0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EA077-5BB6-4656-98CE-18BFC49A2E0C}"/>
              </a:ext>
            </a:extLst>
          </p:cNvPr>
          <p:cNvSpPr>
            <a:spLocks noGrp="1"/>
          </p:cNvSpPr>
          <p:nvPr>
            <p:ph type="dt" sz="half" idx="10"/>
          </p:nvPr>
        </p:nvSpPr>
        <p:spPr/>
        <p:txBody>
          <a:bodyPr/>
          <a:lstStyle/>
          <a:p>
            <a:fld id="{20E5B7D5-9200-47C4-98E8-59F6B7201750}" type="datetime1">
              <a:rPr lang="en-US" smtClean="0"/>
              <a:t>11/11/2017</a:t>
            </a:fld>
            <a:endParaRPr lang="en-US"/>
          </a:p>
        </p:txBody>
      </p:sp>
      <p:sp>
        <p:nvSpPr>
          <p:cNvPr id="5" name="Footer Placeholder 4">
            <a:extLst>
              <a:ext uri="{FF2B5EF4-FFF2-40B4-BE49-F238E27FC236}">
                <a16:creationId xmlns:a16="http://schemas.microsoft.com/office/drawing/2014/main" id="{F6825ED2-2481-4CF7-B6A7-B13C31D79414}"/>
              </a:ext>
            </a:extLst>
          </p:cNvPr>
          <p:cNvSpPr>
            <a:spLocks noGrp="1"/>
          </p:cNvSpPr>
          <p:nvPr>
            <p:ph type="ftr" sz="quarter" idx="11"/>
          </p:nvPr>
        </p:nvSpPr>
        <p:spPr/>
        <p:txBody>
          <a:bodyPr/>
          <a:lstStyle/>
          <a:p>
            <a:r>
              <a:rPr lang="en-US"/>
              <a:t>Learn to Code - Free , Fast and Easy                                           www.expert3p.com</a:t>
            </a:r>
          </a:p>
        </p:txBody>
      </p:sp>
      <p:sp>
        <p:nvSpPr>
          <p:cNvPr id="6" name="Slide Number Placeholder 5">
            <a:extLst>
              <a:ext uri="{FF2B5EF4-FFF2-40B4-BE49-F238E27FC236}">
                <a16:creationId xmlns:a16="http://schemas.microsoft.com/office/drawing/2014/main" id="{B39E4655-BEC6-4A8C-8040-A00212F88C4E}"/>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373628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178F-9974-4363-B1B1-6211816F1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F21025-1BA3-4B98-80DA-19896FBD1D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800F4-2B66-40A2-9C1B-B13CBC89711D}"/>
              </a:ext>
            </a:extLst>
          </p:cNvPr>
          <p:cNvSpPr>
            <a:spLocks noGrp="1"/>
          </p:cNvSpPr>
          <p:nvPr>
            <p:ph type="dt" sz="half" idx="10"/>
          </p:nvPr>
        </p:nvSpPr>
        <p:spPr/>
        <p:txBody>
          <a:bodyPr/>
          <a:lstStyle/>
          <a:p>
            <a:fld id="{17D5ADCB-54FC-4E3E-837A-B774C0240F16}" type="datetime1">
              <a:rPr lang="en-US" smtClean="0"/>
              <a:t>11/11/2017</a:t>
            </a:fld>
            <a:endParaRPr lang="en-US"/>
          </a:p>
        </p:txBody>
      </p:sp>
      <p:sp>
        <p:nvSpPr>
          <p:cNvPr id="5" name="Footer Placeholder 4">
            <a:extLst>
              <a:ext uri="{FF2B5EF4-FFF2-40B4-BE49-F238E27FC236}">
                <a16:creationId xmlns:a16="http://schemas.microsoft.com/office/drawing/2014/main" id="{5203F629-3C30-4CEC-829F-0DBE24DB1BBA}"/>
              </a:ext>
            </a:extLst>
          </p:cNvPr>
          <p:cNvSpPr>
            <a:spLocks noGrp="1"/>
          </p:cNvSpPr>
          <p:nvPr>
            <p:ph type="ftr" sz="quarter" idx="11"/>
          </p:nvPr>
        </p:nvSpPr>
        <p:spPr/>
        <p:txBody>
          <a:bodyPr/>
          <a:lstStyle/>
          <a:p>
            <a:r>
              <a:rPr lang="en-US"/>
              <a:t>Learn to Code - Free , Fast and Easy                                           www.expert3p.com</a:t>
            </a:r>
          </a:p>
        </p:txBody>
      </p:sp>
      <p:sp>
        <p:nvSpPr>
          <p:cNvPr id="6" name="Slide Number Placeholder 5">
            <a:extLst>
              <a:ext uri="{FF2B5EF4-FFF2-40B4-BE49-F238E27FC236}">
                <a16:creationId xmlns:a16="http://schemas.microsoft.com/office/drawing/2014/main" id="{19FCB59A-99B2-4BB4-88B0-DF16275172C1}"/>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10460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4365-EC3A-4E53-B855-C02386B55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A53444-5603-4F3F-92B6-6886AB711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2D63D5-9E9C-47D4-BF1F-D7B4973C8DD4}"/>
              </a:ext>
            </a:extLst>
          </p:cNvPr>
          <p:cNvSpPr>
            <a:spLocks noGrp="1"/>
          </p:cNvSpPr>
          <p:nvPr>
            <p:ph type="dt" sz="half" idx="10"/>
          </p:nvPr>
        </p:nvSpPr>
        <p:spPr/>
        <p:txBody>
          <a:bodyPr/>
          <a:lstStyle/>
          <a:p>
            <a:fld id="{BEB86422-EF34-47A4-8C8E-F5D2C423D2FB}" type="datetime1">
              <a:rPr lang="en-US" smtClean="0"/>
              <a:t>11/11/2017</a:t>
            </a:fld>
            <a:endParaRPr lang="en-US"/>
          </a:p>
        </p:txBody>
      </p:sp>
      <p:sp>
        <p:nvSpPr>
          <p:cNvPr id="5" name="Footer Placeholder 4">
            <a:extLst>
              <a:ext uri="{FF2B5EF4-FFF2-40B4-BE49-F238E27FC236}">
                <a16:creationId xmlns:a16="http://schemas.microsoft.com/office/drawing/2014/main" id="{59C1BAEF-81FD-417D-9A53-D3BC339C5D57}"/>
              </a:ext>
            </a:extLst>
          </p:cNvPr>
          <p:cNvSpPr>
            <a:spLocks noGrp="1"/>
          </p:cNvSpPr>
          <p:nvPr>
            <p:ph type="ftr" sz="quarter" idx="11"/>
          </p:nvPr>
        </p:nvSpPr>
        <p:spPr/>
        <p:txBody>
          <a:bodyPr/>
          <a:lstStyle/>
          <a:p>
            <a:r>
              <a:rPr lang="en-US"/>
              <a:t>Learn to Code - Free , Fast and Easy                                           www.expert3p.com</a:t>
            </a:r>
          </a:p>
        </p:txBody>
      </p:sp>
      <p:sp>
        <p:nvSpPr>
          <p:cNvPr id="6" name="Slide Number Placeholder 5">
            <a:extLst>
              <a:ext uri="{FF2B5EF4-FFF2-40B4-BE49-F238E27FC236}">
                <a16:creationId xmlns:a16="http://schemas.microsoft.com/office/drawing/2014/main" id="{61E4AA8F-A008-4734-B26F-F4A0DDE2FF4E}"/>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170786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8993-DB8C-4450-ACC9-0920888E6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A8FB6-AD25-4E36-BE00-B089D34382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9076D2-E5C9-4415-94A9-7CEEE5B3AD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294CDE-6032-4779-979C-7CEB9CEAC53E}"/>
              </a:ext>
            </a:extLst>
          </p:cNvPr>
          <p:cNvSpPr>
            <a:spLocks noGrp="1"/>
          </p:cNvSpPr>
          <p:nvPr>
            <p:ph type="dt" sz="half" idx="10"/>
          </p:nvPr>
        </p:nvSpPr>
        <p:spPr/>
        <p:txBody>
          <a:bodyPr/>
          <a:lstStyle/>
          <a:p>
            <a:fld id="{E4229706-2BF2-4C33-992E-302C78B9ACE4}" type="datetime1">
              <a:rPr lang="en-US" smtClean="0"/>
              <a:t>11/11/2017</a:t>
            </a:fld>
            <a:endParaRPr lang="en-US"/>
          </a:p>
        </p:txBody>
      </p:sp>
      <p:sp>
        <p:nvSpPr>
          <p:cNvPr id="6" name="Footer Placeholder 5">
            <a:extLst>
              <a:ext uri="{FF2B5EF4-FFF2-40B4-BE49-F238E27FC236}">
                <a16:creationId xmlns:a16="http://schemas.microsoft.com/office/drawing/2014/main" id="{59FA9AFC-44B6-4E11-A649-70D8C6C96A2A}"/>
              </a:ext>
            </a:extLst>
          </p:cNvPr>
          <p:cNvSpPr>
            <a:spLocks noGrp="1"/>
          </p:cNvSpPr>
          <p:nvPr>
            <p:ph type="ftr" sz="quarter" idx="11"/>
          </p:nvPr>
        </p:nvSpPr>
        <p:spPr/>
        <p:txBody>
          <a:bodyPr/>
          <a:lstStyle/>
          <a:p>
            <a:r>
              <a:rPr lang="en-US"/>
              <a:t>Learn to Code - Free , Fast and Easy                                           www.expert3p.com</a:t>
            </a:r>
          </a:p>
        </p:txBody>
      </p:sp>
      <p:sp>
        <p:nvSpPr>
          <p:cNvPr id="7" name="Slide Number Placeholder 6">
            <a:extLst>
              <a:ext uri="{FF2B5EF4-FFF2-40B4-BE49-F238E27FC236}">
                <a16:creationId xmlns:a16="http://schemas.microsoft.com/office/drawing/2014/main" id="{8F51FE09-FBAF-49F0-9BE7-926CDFF04596}"/>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424812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EE84-9317-4002-8893-6DA808E28E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68F73A-2AAA-4EB8-92D0-C2FD85D90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337FEF-2A4F-42CB-B1D3-379E86B7A1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EE2D0C-4D06-4A75-A2FB-51301E569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22D62-22E8-44C7-9B2B-0DE9C5D652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295599-59F1-4A5A-8107-57F6B8C9F4FE}"/>
              </a:ext>
            </a:extLst>
          </p:cNvPr>
          <p:cNvSpPr>
            <a:spLocks noGrp="1"/>
          </p:cNvSpPr>
          <p:nvPr>
            <p:ph type="dt" sz="half" idx="10"/>
          </p:nvPr>
        </p:nvSpPr>
        <p:spPr/>
        <p:txBody>
          <a:bodyPr/>
          <a:lstStyle/>
          <a:p>
            <a:fld id="{2F84EBA4-D20C-4ACA-AD43-CF3A80632C66}" type="datetime1">
              <a:rPr lang="en-US" smtClean="0"/>
              <a:t>11/11/2017</a:t>
            </a:fld>
            <a:endParaRPr lang="en-US"/>
          </a:p>
        </p:txBody>
      </p:sp>
      <p:sp>
        <p:nvSpPr>
          <p:cNvPr id="8" name="Footer Placeholder 7">
            <a:extLst>
              <a:ext uri="{FF2B5EF4-FFF2-40B4-BE49-F238E27FC236}">
                <a16:creationId xmlns:a16="http://schemas.microsoft.com/office/drawing/2014/main" id="{C2BF2D83-6AB8-4902-8599-2639EFDE140F}"/>
              </a:ext>
            </a:extLst>
          </p:cNvPr>
          <p:cNvSpPr>
            <a:spLocks noGrp="1"/>
          </p:cNvSpPr>
          <p:nvPr>
            <p:ph type="ftr" sz="quarter" idx="11"/>
          </p:nvPr>
        </p:nvSpPr>
        <p:spPr/>
        <p:txBody>
          <a:bodyPr/>
          <a:lstStyle/>
          <a:p>
            <a:r>
              <a:rPr lang="en-US"/>
              <a:t>Learn to Code - Free , Fast and Easy                                           www.expert3p.com</a:t>
            </a:r>
          </a:p>
        </p:txBody>
      </p:sp>
      <p:sp>
        <p:nvSpPr>
          <p:cNvPr id="9" name="Slide Number Placeholder 8">
            <a:extLst>
              <a:ext uri="{FF2B5EF4-FFF2-40B4-BE49-F238E27FC236}">
                <a16:creationId xmlns:a16="http://schemas.microsoft.com/office/drawing/2014/main" id="{4202E55B-07AF-48FD-B1FA-FD202887C09D}"/>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145223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F483-9369-436E-9965-FACC3823BB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6D90B2-C215-4761-8D6B-7E4A50483537}"/>
              </a:ext>
            </a:extLst>
          </p:cNvPr>
          <p:cNvSpPr>
            <a:spLocks noGrp="1"/>
          </p:cNvSpPr>
          <p:nvPr>
            <p:ph type="dt" sz="half" idx="10"/>
          </p:nvPr>
        </p:nvSpPr>
        <p:spPr/>
        <p:txBody>
          <a:bodyPr/>
          <a:lstStyle/>
          <a:p>
            <a:fld id="{2DFC8723-D7F7-4298-B3AD-E05C8428F8E5}" type="datetime1">
              <a:rPr lang="en-US" smtClean="0"/>
              <a:t>11/11/2017</a:t>
            </a:fld>
            <a:endParaRPr lang="en-US"/>
          </a:p>
        </p:txBody>
      </p:sp>
      <p:sp>
        <p:nvSpPr>
          <p:cNvPr id="4" name="Footer Placeholder 3">
            <a:extLst>
              <a:ext uri="{FF2B5EF4-FFF2-40B4-BE49-F238E27FC236}">
                <a16:creationId xmlns:a16="http://schemas.microsoft.com/office/drawing/2014/main" id="{19D11116-CB7E-4E34-AC0C-9A4271E1DE22}"/>
              </a:ext>
            </a:extLst>
          </p:cNvPr>
          <p:cNvSpPr>
            <a:spLocks noGrp="1"/>
          </p:cNvSpPr>
          <p:nvPr>
            <p:ph type="ftr" sz="quarter" idx="11"/>
          </p:nvPr>
        </p:nvSpPr>
        <p:spPr/>
        <p:txBody>
          <a:bodyPr/>
          <a:lstStyle/>
          <a:p>
            <a:r>
              <a:rPr lang="en-US"/>
              <a:t>Learn to Code - Free , Fast and Easy                                           www.expert3p.com</a:t>
            </a:r>
          </a:p>
        </p:txBody>
      </p:sp>
      <p:sp>
        <p:nvSpPr>
          <p:cNvPr id="5" name="Slide Number Placeholder 4">
            <a:extLst>
              <a:ext uri="{FF2B5EF4-FFF2-40B4-BE49-F238E27FC236}">
                <a16:creationId xmlns:a16="http://schemas.microsoft.com/office/drawing/2014/main" id="{4FDF2746-ECBE-4DE5-97AB-1143DCDC5BF6}"/>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36028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57F26-CD2D-4A5F-B0B2-66A7C27C72D2}"/>
              </a:ext>
            </a:extLst>
          </p:cNvPr>
          <p:cNvSpPr>
            <a:spLocks noGrp="1"/>
          </p:cNvSpPr>
          <p:nvPr>
            <p:ph type="dt" sz="half" idx="10"/>
          </p:nvPr>
        </p:nvSpPr>
        <p:spPr/>
        <p:txBody>
          <a:bodyPr/>
          <a:lstStyle/>
          <a:p>
            <a:fld id="{1AF9B295-4979-447F-9BFD-35D79356AC72}" type="datetime1">
              <a:rPr lang="en-US" smtClean="0"/>
              <a:t>11/11/2017</a:t>
            </a:fld>
            <a:endParaRPr lang="en-US"/>
          </a:p>
        </p:txBody>
      </p:sp>
      <p:sp>
        <p:nvSpPr>
          <p:cNvPr id="3" name="Footer Placeholder 2">
            <a:extLst>
              <a:ext uri="{FF2B5EF4-FFF2-40B4-BE49-F238E27FC236}">
                <a16:creationId xmlns:a16="http://schemas.microsoft.com/office/drawing/2014/main" id="{6551601B-DD0D-4025-86CB-C824861D010B}"/>
              </a:ext>
            </a:extLst>
          </p:cNvPr>
          <p:cNvSpPr>
            <a:spLocks noGrp="1"/>
          </p:cNvSpPr>
          <p:nvPr>
            <p:ph type="ftr" sz="quarter" idx="11"/>
          </p:nvPr>
        </p:nvSpPr>
        <p:spPr/>
        <p:txBody>
          <a:bodyPr/>
          <a:lstStyle/>
          <a:p>
            <a:r>
              <a:rPr lang="en-US"/>
              <a:t>Learn to Code - Free , Fast and Easy                                           www.expert3p.com</a:t>
            </a:r>
          </a:p>
        </p:txBody>
      </p:sp>
      <p:sp>
        <p:nvSpPr>
          <p:cNvPr id="4" name="Slide Number Placeholder 3">
            <a:extLst>
              <a:ext uri="{FF2B5EF4-FFF2-40B4-BE49-F238E27FC236}">
                <a16:creationId xmlns:a16="http://schemas.microsoft.com/office/drawing/2014/main" id="{5BAF2C5B-AAA8-4585-80AE-7F49DE8AE345}"/>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143350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B09D-B437-475B-82DD-A5D7CBDFF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B3275E-2664-414F-887C-0890673E4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1F0458-60CC-407C-B514-12B2D1EA2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240C58-21C8-4FC3-82E3-773E48BE5034}"/>
              </a:ext>
            </a:extLst>
          </p:cNvPr>
          <p:cNvSpPr>
            <a:spLocks noGrp="1"/>
          </p:cNvSpPr>
          <p:nvPr>
            <p:ph type="dt" sz="half" idx="10"/>
          </p:nvPr>
        </p:nvSpPr>
        <p:spPr/>
        <p:txBody>
          <a:bodyPr/>
          <a:lstStyle/>
          <a:p>
            <a:fld id="{E1B739C8-29D7-4C2E-9A9C-1FDEEBD37B19}" type="datetime1">
              <a:rPr lang="en-US" smtClean="0"/>
              <a:t>11/11/2017</a:t>
            </a:fld>
            <a:endParaRPr lang="en-US"/>
          </a:p>
        </p:txBody>
      </p:sp>
      <p:sp>
        <p:nvSpPr>
          <p:cNvPr id="6" name="Footer Placeholder 5">
            <a:extLst>
              <a:ext uri="{FF2B5EF4-FFF2-40B4-BE49-F238E27FC236}">
                <a16:creationId xmlns:a16="http://schemas.microsoft.com/office/drawing/2014/main" id="{584F1594-AAAF-4D75-91CC-7BBE68891C85}"/>
              </a:ext>
            </a:extLst>
          </p:cNvPr>
          <p:cNvSpPr>
            <a:spLocks noGrp="1"/>
          </p:cNvSpPr>
          <p:nvPr>
            <p:ph type="ftr" sz="quarter" idx="11"/>
          </p:nvPr>
        </p:nvSpPr>
        <p:spPr/>
        <p:txBody>
          <a:bodyPr/>
          <a:lstStyle/>
          <a:p>
            <a:r>
              <a:rPr lang="en-US"/>
              <a:t>Learn to Code - Free , Fast and Easy                                           www.expert3p.com</a:t>
            </a:r>
          </a:p>
        </p:txBody>
      </p:sp>
      <p:sp>
        <p:nvSpPr>
          <p:cNvPr id="7" name="Slide Number Placeholder 6">
            <a:extLst>
              <a:ext uri="{FF2B5EF4-FFF2-40B4-BE49-F238E27FC236}">
                <a16:creationId xmlns:a16="http://schemas.microsoft.com/office/drawing/2014/main" id="{649431FE-6964-4D82-BD83-59A7274E14FF}"/>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119317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FA15-AEA1-449A-8F2C-C96A91A32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3A2E8-8F74-4F24-A5D9-02A2A394E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0D6023-4F9E-4302-A527-AC0D1A455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E2798E-FD55-4C25-8BAD-F66D6C2DE971}"/>
              </a:ext>
            </a:extLst>
          </p:cNvPr>
          <p:cNvSpPr>
            <a:spLocks noGrp="1"/>
          </p:cNvSpPr>
          <p:nvPr>
            <p:ph type="dt" sz="half" idx="10"/>
          </p:nvPr>
        </p:nvSpPr>
        <p:spPr/>
        <p:txBody>
          <a:bodyPr/>
          <a:lstStyle/>
          <a:p>
            <a:fld id="{72E0149A-76EC-4E9D-B141-AA83176E6D1E}" type="datetime1">
              <a:rPr lang="en-US" smtClean="0"/>
              <a:t>11/11/2017</a:t>
            </a:fld>
            <a:endParaRPr lang="en-US"/>
          </a:p>
        </p:txBody>
      </p:sp>
      <p:sp>
        <p:nvSpPr>
          <p:cNvPr id="6" name="Footer Placeholder 5">
            <a:extLst>
              <a:ext uri="{FF2B5EF4-FFF2-40B4-BE49-F238E27FC236}">
                <a16:creationId xmlns:a16="http://schemas.microsoft.com/office/drawing/2014/main" id="{DE16FF18-53D0-4CBB-875D-C4971C0AB234}"/>
              </a:ext>
            </a:extLst>
          </p:cNvPr>
          <p:cNvSpPr>
            <a:spLocks noGrp="1"/>
          </p:cNvSpPr>
          <p:nvPr>
            <p:ph type="ftr" sz="quarter" idx="11"/>
          </p:nvPr>
        </p:nvSpPr>
        <p:spPr/>
        <p:txBody>
          <a:bodyPr/>
          <a:lstStyle/>
          <a:p>
            <a:r>
              <a:rPr lang="en-US"/>
              <a:t>Learn to Code - Free , Fast and Easy                                           www.expert3p.com</a:t>
            </a:r>
          </a:p>
        </p:txBody>
      </p:sp>
      <p:sp>
        <p:nvSpPr>
          <p:cNvPr id="7" name="Slide Number Placeholder 6">
            <a:extLst>
              <a:ext uri="{FF2B5EF4-FFF2-40B4-BE49-F238E27FC236}">
                <a16:creationId xmlns:a16="http://schemas.microsoft.com/office/drawing/2014/main" id="{62C1D408-26C0-46A2-BCD6-AED863B6D9E3}"/>
              </a:ext>
            </a:extLst>
          </p:cNvPr>
          <p:cNvSpPr>
            <a:spLocks noGrp="1"/>
          </p:cNvSpPr>
          <p:nvPr>
            <p:ph type="sldNum" sz="quarter" idx="12"/>
          </p:nvPr>
        </p:nvSpPr>
        <p:spPr/>
        <p:txBody>
          <a:bodyPr/>
          <a:lstStyle/>
          <a:p>
            <a:fld id="{FCF24BFA-D52B-4E97-8704-0CA170F344B1}" type="slidenum">
              <a:rPr lang="en-US" smtClean="0"/>
              <a:t>‹#›</a:t>
            </a:fld>
            <a:endParaRPr lang="en-US"/>
          </a:p>
        </p:txBody>
      </p:sp>
    </p:spTree>
    <p:extLst>
      <p:ext uri="{BB962C8B-B14F-4D97-AF65-F5344CB8AC3E}">
        <p14:creationId xmlns:p14="http://schemas.microsoft.com/office/powerpoint/2010/main" val="3250919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C7AAB-60E4-4D71-ABB5-C76439CA1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C4A240-13A2-43F1-84D6-87F1FD8D0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8B873-BEEC-402E-BD08-BC02E851E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9E806-0918-4699-BA46-F2BA8DCB3E97}" type="datetime1">
              <a:rPr lang="en-US" smtClean="0"/>
              <a:t>11/11/2017</a:t>
            </a:fld>
            <a:endParaRPr lang="en-US"/>
          </a:p>
        </p:txBody>
      </p:sp>
      <p:sp>
        <p:nvSpPr>
          <p:cNvPr id="5" name="Footer Placeholder 4">
            <a:extLst>
              <a:ext uri="{FF2B5EF4-FFF2-40B4-BE49-F238E27FC236}">
                <a16:creationId xmlns:a16="http://schemas.microsoft.com/office/drawing/2014/main" id="{A3D53FBD-EF70-4E07-9AA5-F7452F71F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Learn to Code - Free , Fast and Easy                                           www.expert3p.com</a:t>
            </a:r>
          </a:p>
        </p:txBody>
      </p:sp>
      <p:sp>
        <p:nvSpPr>
          <p:cNvPr id="6" name="Slide Number Placeholder 5">
            <a:extLst>
              <a:ext uri="{FF2B5EF4-FFF2-40B4-BE49-F238E27FC236}">
                <a16:creationId xmlns:a16="http://schemas.microsoft.com/office/drawing/2014/main" id="{2539257E-8BA0-44C0-B494-4DD99B04D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24BFA-D52B-4E97-8704-0CA170F344B1}" type="slidenum">
              <a:rPr lang="en-US" smtClean="0"/>
              <a:t>‹#›</a:t>
            </a:fld>
            <a:endParaRPr lang="en-US"/>
          </a:p>
        </p:txBody>
      </p:sp>
    </p:spTree>
    <p:extLst>
      <p:ext uri="{BB962C8B-B14F-4D97-AF65-F5344CB8AC3E}">
        <p14:creationId xmlns:p14="http://schemas.microsoft.com/office/powerpoint/2010/main" val="300882911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aconda.com/downloa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6366" y="1217056"/>
            <a:ext cx="7349915" cy="2470664"/>
          </a:xfrm>
          <a:prstGeom prst="rect">
            <a:avLst/>
          </a:prstGeom>
        </p:spPr>
      </p:pic>
      <p:sp>
        <p:nvSpPr>
          <p:cNvPr id="6" name="TextBox 5"/>
          <p:cNvSpPr txBox="1"/>
          <p:nvPr/>
        </p:nvSpPr>
        <p:spPr>
          <a:xfrm>
            <a:off x="3761621" y="3318388"/>
            <a:ext cx="3764594" cy="369332"/>
          </a:xfrm>
          <a:prstGeom prst="rect">
            <a:avLst/>
          </a:prstGeom>
          <a:noFill/>
        </p:spPr>
        <p:txBody>
          <a:bodyPr wrap="square" rtlCol="0">
            <a:spAutoFit/>
          </a:bodyPr>
          <a:lstStyle/>
          <a:p>
            <a:pPr algn="r"/>
            <a:r>
              <a:rPr lang="en-US" b="1" dirty="0">
                <a:latin typeface="Century Gothic" panose="020B0502020202020204" pitchFamily="34" charset="0"/>
              </a:rPr>
              <a:t>By – Jagannath Banerjee</a:t>
            </a:r>
          </a:p>
        </p:txBody>
      </p:sp>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80189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Constants &amp; Variables</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799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Basic Operators</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120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Decision Making</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949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Loops</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10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Data structure</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4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Data Structure - List</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714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Data Structure - Tuples</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45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8651630"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Data Structure - Dictionary</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065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Data Structure - Set</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88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Functions</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877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2" name="TextBox 1">
            <a:extLst>
              <a:ext uri="{FF2B5EF4-FFF2-40B4-BE49-F238E27FC236}">
                <a16:creationId xmlns:a16="http://schemas.microsoft.com/office/drawing/2014/main" id="{E0AFA87A-A919-4004-9672-5BC948783413}"/>
              </a:ext>
            </a:extLst>
          </p:cNvPr>
          <p:cNvSpPr txBox="1"/>
          <p:nvPr/>
        </p:nvSpPr>
        <p:spPr>
          <a:xfrm>
            <a:off x="678523" y="112541"/>
            <a:ext cx="10339754"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Contents</a:t>
            </a:r>
            <a:endParaRPr lang="en-US" sz="3600" dirty="0">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EC0F449-C1C0-4899-B0B4-BC7193208594}"/>
              </a:ext>
            </a:extLst>
          </p:cNvPr>
          <p:cNvSpPr txBox="1"/>
          <p:nvPr/>
        </p:nvSpPr>
        <p:spPr>
          <a:xfrm>
            <a:off x="678523" y="758872"/>
            <a:ext cx="10675277" cy="5078313"/>
          </a:xfrm>
          <a:prstGeom prst="rect">
            <a:avLst/>
          </a:prstGeom>
          <a:noFill/>
        </p:spPr>
        <p:txBody>
          <a:bodyPr wrap="square" rtlCol="0">
            <a:spAutoFit/>
          </a:bodyPr>
          <a:lstStyle/>
          <a:p>
            <a:pPr marL="342900" indent="-342900">
              <a:lnSpc>
                <a:spcPct val="150000"/>
              </a:lnSpc>
              <a:buAutoNum type="arabicPeriod"/>
            </a:pPr>
            <a:r>
              <a:rPr lang="en-US" dirty="0">
                <a:latin typeface="Century Gothic" panose="020B0502020202020204" pitchFamily="34" charset="0"/>
              </a:rPr>
              <a:t>What is Python ?</a:t>
            </a:r>
          </a:p>
          <a:p>
            <a:pPr marL="342900" indent="-342900">
              <a:lnSpc>
                <a:spcPct val="150000"/>
              </a:lnSpc>
              <a:buAutoNum type="arabicPeriod"/>
            </a:pPr>
            <a:r>
              <a:rPr lang="en-US" dirty="0">
                <a:latin typeface="Century Gothic" panose="020B0502020202020204" pitchFamily="34" charset="0"/>
              </a:rPr>
              <a:t>Why Python ?</a:t>
            </a:r>
          </a:p>
          <a:p>
            <a:pPr marL="342900" indent="-342900">
              <a:lnSpc>
                <a:spcPct val="150000"/>
              </a:lnSpc>
              <a:buAutoNum type="arabicPeriod"/>
            </a:pPr>
            <a:r>
              <a:rPr lang="en-US" dirty="0">
                <a:latin typeface="Century Gothic" panose="020B0502020202020204" pitchFamily="34" charset="0"/>
              </a:rPr>
              <a:t>Installing IDEs for Python</a:t>
            </a:r>
          </a:p>
          <a:p>
            <a:pPr marL="342900" indent="-342900">
              <a:lnSpc>
                <a:spcPct val="150000"/>
              </a:lnSpc>
              <a:buAutoNum type="arabicPeriod"/>
            </a:pPr>
            <a:r>
              <a:rPr lang="en-US" dirty="0">
                <a:latin typeface="Century Gothic" panose="020B0502020202020204" pitchFamily="34" charset="0"/>
              </a:rPr>
              <a:t>Writing First Program in Python</a:t>
            </a:r>
          </a:p>
          <a:p>
            <a:pPr marL="342900" indent="-342900">
              <a:lnSpc>
                <a:spcPct val="150000"/>
              </a:lnSpc>
              <a:buAutoNum type="arabicPeriod"/>
            </a:pPr>
            <a:r>
              <a:rPr lang="en-US" dirty="0">
                <a:latin typeface="Century Gothic" panose="020B0502020202020204" pitchFamily="34" charset="0"/>
              </a:rPr>
              <a:t>Data Structure – List, Tuple, Dictionary</a:t>
            </a:r>
          </a:p>
          <a:p>
            <a:pPr marL="342900" indent="-342900">
              <a:lnSpc>
                <a:spcPct val="150000"/>
              </a:lnSpc>
              <a:buAutoNum type="arabicPeriod"/>
            </a:pPr>
            <a:r>
              <a:rPr lang="en-US" dirty="0">
                <a:latin typeface="Century Gothic" panose="020B0502020202020204" pitchFamily="34" charset="0"/>
              </a:rPr>
              <a:t>Decision making – If, Else, Else-If</a:t>
            </a:r>
          </a:p>
          <a:p>
            <a:pPr marL="342900" indent="-342900">
              <a:lnSpc>
                <a:spcPct val="150000"/>
              </a:lnSpc>
              <a:buAutoNum type="arabicPeriod"/>
            </a:pPr>
            <a:r>
              <a:rPr lang="en-US" dirty="0">
                <a:latin typeface="Century Gothic" panose="020B0502020202020204" pitchFamily="34" charset="0"/>
              </a:rPr>
              <a:t>Loops</a:t>
            </a:r>
          </a:p>
          <a:p>
            <a:pPr marL="342900" indent="-342900">
              <a:lnSpc>
                <a:spcPct val="150000"/>
              </a:lnSpc>
              <a:buAutoNum type="arabicPeriod"/>
            </a:pPr>
            <a:r>
              <a:rPr lang="en-US" dirty="0">
                <a:latin typeface="Century Gothic" panose="020B0502020202020204" pitchFamily="34" charset="0"/>
              </a:rPr>
              <a:t>Functions</a:t>
            </a:r>
          </a:p>
          <a:p>
            <a:pPr marL="342900" indent="-342900">
              <a:lnSpc>
                <a:spcPct val="150000"/>
              </a:lnSpc>
              <a:buAutoNum type="arabicPeriod"/>
            </a:pPr>
            <a:r>
              <a:rPr lang="en-US" dirty="0">
                <a:latin typeface="Century Gothic" panose="020B0502020202020204" pitchFamily="34" charset="0"/>
              </a:rPr>
              <a:t>Importing Libraries</a:t>
            </a:r>
          </a:p>
          <a:p>
            <a:pPr marL="342900" indent="-342900">
              <a:lnSpc>
                <a:spcPct val="150000"/>
              </a:lnSpc>
              <a:buAutoNum type="arabicPeriod"/>
            </a:pPr>
            <a:r>
              <a:rPr lang="en-US" dirty="0">
                <a:latin typeface="Century Gothic" panose="020B0502020202020204" pitchFamily="34" charset="0"/>
              </a:rPr>
              <a:t>Object Oriented Programming – Basics</a:t>
            </a:r>
          </a:p>
          <a:p>
            <a:pPr marL="342900" indent="-342900">
              <a:lnSpc>
                <a:spcPct val="150000"/>
              </a:lnSpc>
              <a:buAutoNum type="arabicPeriod"/>
            </a:pPr>
            <a:r>
              <a:rPr lang="en-US" dirty="0">
                <a:latin typeface="Century Gothic" panose="020B0502020202020204" pitchFamily="34" charset="0"/>
              </a:rPr>
              <a:t>Importing Library Modules</a:t>
            </a:r>
          </a:p>
          <a:p>
            <a:pPr marL="342900" indent="-342900">
              <a:lnSpc>
                <a:spcPct val="150000"/>
              </a:lnSpc>
              <a:buAutoNum type="arabicPeriod"/>
            </a:pPr>
            <a:r>
              <a:rPr lang="en-US" dirty="0">
                <a:latin typeface="Century Gothic" panose="020B0502020202020204" pitchFamily="34" charset="0"/>
              </a:rPr>
              <a:t>Data Science Package – </a:t>
            </a:r>
            <a:r>
              <a:rPr lang="en-US" dirty="0" err="1">
                <a:latin typeface="Century Gothic" panose="020B0502020202020204" pitchFamily="34" charset="0"/>
              </a:rPr>
              <a:t>Numpy</a:t>
            </a:r>
            <a:r>
              <a:rPr lang="en-US" dirty="0">
                <a:latin typeface="Century Gothic" panose="020B0502020202020204" pitchFamily="34" charset="0"/>
              </a:rPr>
              <a:t> , </a:t>
            </a:r>
            <a:r>
              <a:rPr lang="en-US" dirty="0" err="1">
                <a:latin typeface="Century Gothic" panose="020B0502020202020204" pitchFamily="34" charset="0"/>
              </a:rPr>
              <a:t>Matplotlib</a:t>
            </a:r>
            <a:r>
              <a:rPr lang="en-US" dirty="0">
                <a:latin typeface="Century Gothic" panose="020B0502020202020204" pitchFamily="34" charset="0"/>
              </a:rPr>
              <a:t>, Pandas</a:t>
            </a:r>
          </a:p>
        </p:txBody>
      </p:sp>
      <p:sp>
        <p:nvSpPr>
          <p:cNvPr id="5" name="Footer Placeholder 8">
            <a:extLst>
              <a:ext uri="{FF2B5EF4-FFF2-40B4-BE49-F238E27FC236}">
                <a16:creationId xmlns:a16="http://schemas.microsoft.com/office/drawing/2014/main" id="{D2C21C54-C74B-48AE-95F7-F90F743006C1}"/>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589897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File Handling</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4053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Error Handling</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34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String Formatting</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58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10791092"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Object Oriented Programming</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789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10791092"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Best Practices</a:t>
            </a:r>
            <a:endParaRPr 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080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10791092"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Projects</a:t>
            </a:r>
            <a:endParaRPr lang="en-US" sz="3600"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BFC5EE2-E6D9-42AB-AE4E-F5F6392C522B}"/>
              </a:ext>
            </a:extLst>
          </p:cNvPr>
          <p:cNvSpPr txBox="1"/>
          <p:nvPr/>
        </p:nvSpPr>
        <p:spPr>
          <a:xfrm>
            <a:off x="678523" y="1294228"/>
            <a:ext cx="10675277" cy="39703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Century Gothic" panose="020B0502020202020204" pitchFamily="34" charset="0"/>
              </a:rPr>
              <a:t>Web Scrapping</a:t>
            </a:r>
          </a:p>
          <a:p>
            <a:pPr marL="285750" indent="-285750">
              <a:lnSpc>
                <a:spcPct val="200000"/>
              </a:lnSpc>
              <a:buFont typeface="Arial" panose="020B0604020202020204" pitchFamily="34" charset="0"/>
              <a:buChar char="•"/>
            </a:pPr>
            <a:r>
              <a:rPr lang="en-US" dirty="0">
                <a:latin typeface="Century Gothic" panose="020B0502020202020204" pitchFamily="34" charset="0"/>
              </a:rPr>
              <a:t>Sending Text Message</a:t>
            </a:r>
          </a:p>
          <a:p>
            <a:pPr marL="285750" indent="-285750">
              <a:lnSpc>
                <a:spcPct val="200000"/>
              </a:lnSpc>
              <a:buFont typeface="Arial" panose="020B0604020202020204" pitchFamily="34" charset="0"/>
              <a:buChar char="•"/>
            </a:pPr>
            <a:r>
              <a:rPr lang="en-US" dirty="0">
                <a:latin typeface="Century Gothic" panose="020B0502020202020204" pitchFamily="34" charset="0"/>
              </a:rPr>
              <a:t>Search Walmart</a:t>
            </a:r>
          </a:p>
          <a:p>
            <a:pPr marL="285750" indent="-285750">
              <a:lnSpc>
                <a:spcPct val="200000"/>
              </a:lnSpc>
              <a:buFont typeface="Arial" panose="020B0604020202020204" pitchFamily="34" charset="0"/>
              <a:buChar char="•"/>
            </a:pPr>
            <a:r>
              <a:rPr lang="en-US" dirty="0">
                <a:latin typeface="Century Gothic" panose="020B0502020202020204" pitchFamily="34" charset="0"/>
              </a:rPr>
              <a:t>Personal Bot</a:t>
            </a:r>
          </a:p>
          <a:p>
            <a:pPr marL="285750" indent="-285750">
              <a:lnSpc>
                <a:spcPct val="200000"/>
              </a:lnSpc>
              <a:buFont typeface="Arial" panose="020B0604020202020204" pitchFamily="34" charset="0"/>
              <a:buChar char="•"/>
            </a:pPr>
            <a:r>
              <a:rPr lang="en-US" dirty="0">
                <a:latin typeface="Century Gothic" panose="020B0502020202020204" pitchFamily="34" charset="0"/>
              </a:rPr>
              <a:t>Connecting Python with Database</a:t>
            </a:r>
          </a:p>
          <a:p>
            <a:pPr marL="285750" indent="-285750">
              <a:lnSpc>
                <a:spcPct val="200000"/>
              </a:lnSpc>
              <a:buFont typeface="Arial" panose="020B0604020202020204" pitchFamily="34" charset="0"/>
              <a:buChar char="•"/>
            </a:pPr>
            <a:r>
              <a:rPr lang="en-US" dirty="0">
                <a:latin typeface="Century Gothic" panose="020B0502020202020204" pitchFamily="34" charset="0"/>
              </a:rPr>
              <a:t>Speech to Text</a:t>
            </a:r>
          </a:p>
          <a:p>
            <a:pPr marL="285750" indent="-285750">
              <a:lnSpc>
                <a:spcPct val="200000"/>
              </a:lnSpc>
              <a:buFont typeface="Arial" panose="020B0604020202020204" pitchFamily="34" charset="0"/>
              <a:buChar char="•"/>
            </a:pPr>
            <a:r>
              <a:rPr lang="en-US" dirty="0">
                <a:latin typeface="Century Gothic" panose="020B0502020202020204" pitchFamily="34" charset="0"/>
              </a:rPr>
              <a:t>Pulling Stock Market Data</a:t>
            </a:r>
          </a:p>
        </p:txBody>
      </p:sp>
    </p:spTree>
    <p:extLst>
      <p:ext uri="{BB962C8B-B14F-4D97-AF65-F5344CB8AC3E}">
        <p14:creationId xmlns:p14="http://schemas.microsoft.com/office/powerpoint/2010/main" val="349224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321972"/>
            <a:ext cx="8693240" cy="584775"/>
          </a:xfrm>
          <a:prstGeom prst="rect">
            <a:avLst/>
          </a:prstGeom>
          <a:noFill/>
        </p:spPr>
        <p:txBody>
          <a:bodyPr wrap="square" rtlCol="0">
            <a:spAutoFit/>
          </a:bodyPr>
          <a:lstStyle/>
          <a:p>
            <a:r>
              <a:rPr lang="en-US" sz="3200" dirty="0"/>
              <a:t>Getting into Python</a:t>
            </a:r>
          </a:p>
        </p:txBody>
      </p:sp>
      <p:sp>
        <p:nvSpPr>
          <p:cNvPr id="3" name="TextBox 2"/>
          <p:cNvSpPr txBox="1"/>
          <p:nvPr/>
        </p:nvSpPr>
        <p:spPr>
          <a:xfrm>
            <a:off x="296214" y="925362"/>
            <a:ext cx="8659090" cy="4524315"/>
          </a:xfrm>
          <a:prstGeom prst="rect">
            <a:avLst/>
          </a:prstGeom>
          <a:noFill/>
        </p:spPr>
        <p:txBody>
          <a:bodyPr wrap="square" rtlCol="0">
            <a:spAutoFit/>
          </a:bodyPr>
          <a:lstStyle/>
          <a:p>
            <a:pPr marL="342900" indent="-342900">
              <a:lnSpc>
                <a:spcPct val="200000"/>
              </a:lnSpc>
              <a:buFont typeface="+mj-lt"/>
              <a:buAutoNum type="arabicPeriod"/>
            </a:pPr>
            <a:r>
              <a:rPr lang="en-US" dirty="0"/>
              <a:t>Installing Python 3.5 in windows</a:t>
            </a:r>
          </a:p>
          <a:p>
            <a:pPr marL="342900" indent="-342900">
              <a:lnSpc>
                <a:spcPct val="200000"/>
              </a:lnSpc>
              <a:buFont typeface="+mj-lt"/>
              <a:buAutoNum type="arabicPeriod"/>
            </a:pPr>
            <a:r>
              <a:rPr lang="en-US" dirty="0"/>
              <a:t>Overview of IDLE editor</a:t>
            </a:r>
          </a:p>
          <a:p>
            <a:pPr marL="342900" indent="-342900">
              <a:lnSpc>
                <a:spcPct val="200000"/>
              </a:lnSpc>
              <a:buFont typeface="+mj-lt"/>
              <a:buAutoNum type="arabicPeriod"/>
            </a:pPr>
            <a:r>
              <a:rPr lang="en-US" dirty="0"/>
              <a:t>Interactive Python Shell</a:t>
            </a:r>
          </a:p>
          <a:p>
            <a:pPr marL="342900" indent="-342900">
              <a:lnSpc>
                <a:spcPct val="200000"/>
              </a:lnSpc>
              <a:buFont typeface="+mj-lt"/>
              <a:buAutoNum type="arabicPeriod"/>
            </a:pPr>
            <a:r>
              <a:rPr lang="en-US" dirty="0"/>
              <a:t>Writing my First Program – “Hello World”</a:t>
            </a:r>
          </a:p>
          <a:p>
            <a:pPr marL="342900" indent="-342900">
              <a:lnSpc>
                <a:spcPct val="200000"/>
              </a:lnSpc>
              <a:buFont typeface="+mj-lt"/>
              <a:buAutoNum type="arabicPeriod"/>
            </a:pPr>
            <a:r>
              <a:rPr lang="en-US" dirty="0"/>
              <a:t>Basic parts of programming:</a:t>
            </a:r>
          </a:p>
          <a:p>
            <a:pPr marL="800100" lvl="1" indent="-342900">
              <a:lnSpc>
                <a:spcPct val="200000"/>
              </a:lnSpc>
              <a:buFont typeface="Wingdings" panose="05000000000000000000" pitchFamily="2" charset="2"/>
              <a:buChar char="§"/>
            </a:pPr>
            <a:r>
              <a:rPr lang="en-US" dirty="0"/>
              <a:t>Input . </a:t>
            </a:r>
            <a:r>
              <a:rPr lang="en-US" dirty="0" err="1"/>
              <a:t>Eg</a:t>
            </a:r>
            <a:r>
              <a:rPr lang="en-US" dirty="0"/>
              <a:t> :  radius  = </a:t>
            </a:r>
            <a:r>
              <a:rPr lang="en-US" dirty="0" err="1"/>
              <a:t>int</a:t>
            </a:r>
            <a:r>
              <a:rPr lang="en-US" dirty="0"/>
              <a:t>(input(“Please enter the radius:”))</a:t>
            </a:r>
          </a:p>
          <a:p>
            <a:pPr marL="800100" lvl="1" indent="-342900">
              <a:lnSpc>
                <a:spcPct val="200000"/>
              </a:lnSpc>
              <a:buFont typeface="Wingdings" panose="05000000000000000000" pitchFamily="2" charset="2"/>
              <a:buChar char="§"/>
            </a:pPr>
            <a:r>
              <a:rPr lang="en-US" dirty="0"/>
              <a:t>Calculation . </a:t>
            </a:r>
            <a:r>
              <a:rPr lang="en-US" dirty="0" err="1"/>
              <a:t>Eg</a:t>
            </a:r>
            <a:r>
              <a:rPr lang="en-US" dirty="0"/>
              <a:t>: Area = pi * radius * radius</a:t>
            </a:r>
          </a:p>
          <a:p>
            <a:pPr marL="800100" lvl="1" indent="-342900">
              <a:lnSpc>
                <a:spcPct val="200000"/>
              </a:lnSpc>
              <a:buFont typeface="Wingdings" panose="05000000000000000000" pitchFamily="2" charset="2"/>
              <a:buChar char="§"/>
            </a:pPr>
            <a:r>
              <a:rPr lang="en-US" dirty="0"/>
              <a:t>Output. </a:t>
            </a:r>
            <a:r>
              <a:rPr lang="en-US" dirty="0" err="1"/>
              <a:t>Eg</a:t>
            </a:r>
            <a:r>
              <a:rPr lang="en-US" dirty="0"/>
              <a:t> : print(“Area of Circle-”,Area)</a:t>
            </a:r>
          </a:p>
        </p:txBody>
      </p:sp>
      <p:sp>
        <p:nvSpPr>
          <p:cNvPr id="4" name="Footer Placeholder 3">
            <a:extLst>
              <a:ext uri="{FF2B5EF4-FFF2-40B4-BE49-F238E27FC236}">
                <a16:creationId xmlns:a16="http://schemas.microsoft.com/office/drawing/2014/main" id="{CF164C88-60FE-4DD9-B321-73B894A6D7D2}"/>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142871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321972"/>
            <a:ext cx="8693240" cy="584775"/>
          </a:xfrm>
          <a:prstGeom prst="rect">
            <a:avLst/>
          </a:prstGeom>
          <a:noFill/>
        </p:spPr>
        <p:txBody>
          <a:bodyPr wrap="square" rtlCol="0">
            <a:spAutoFit/>
          </a:bodyPr>
          <a:lstStyle/>
          <a:p>
            <a:r>
              <a:rPr lang="en-US" sz="3200" dirty="0"/>
              <a:t>Variables and Constants</a:t>
            </a:r>
          </a:p>
        </p:txBody>
      </p:sp>
      <p:sp>
        <p:nvSpPr>
          <p:cNvPr id="3" name="TextBox 2"/>
          <p:cNvSpPr txBox="1"/>
          <p:nvPr/>
        </p:nvSpPr>
        <p:spPr>
          <a:xfrm>
            <a:off x="296214" y="925362"/>
            <a:ext cx="8659090" cy="6740307"/>
          </a:xfrm>
          <a:prstGeom prst="rect">
            <a:avLst/>
          </a:prstGeom>
          <a:noFill/>
        </p:spPr>
        <p:txBody>
          <a:bodyPr wrap="square" rtlCol="0">
            <a:spAutoFit/>
          </a:bodyPr>
          <a:lstStyle/>
          <a:p>
            <a:pPr marL="342900" indent="-342900">
              <a:lnSpc>
                <a:spcPct val="150000"/>
              </a:lnSpc>
              <a:buFont typeface="+mj-lt"/>
              <a:buAutoNum type="arabicPeriod"/>
            </a:pPr>
            <a:r>
              <a:rPr lang="en-US" dirty="0">
                <a:solidFill>
                  <a:srgbClr val="FF0000"/>
                </a:solidFill>
              </a:rPr>
              <a:t>Constants : </a:t>
            </a:r>
            <a:r>
              <a:rPr lang="en-US" dirty="0"/>
              <a:t>Have fixed value . Such as pi = 3.14</a:t>
            </a:r>
          </a:p>
          <a:p>
            <a:pPr marL="342900" indent="-342900">
              <a:lnSpc>
                <a:spcPct val="150000"/>
              </a:lnSpc>
              <a:buFont typeface="+mj-lt"/>
              <a:buAutoNum type="arabicPeriod"/>
            </a:pPr>
            <a:r>
              <a:rPr lang="en-US" dirty="0">
                <a:solidFill>
                  <a:srgbClr val="FF0000"/>
                </a:solidFill>
              </a:rPr>
              <a:t>Variables : </a:t>
            </a:r>
            <a:r>
              <a:rPr lang="en-US" dirty="0"/>
              <a:t>Used to manipulate values and perform calculations </a:t>
            </a:r>
            <a:r>
              <a:rPr lang="en-US" dirty="0" err="1"/>
              <a:t>throught</a:t>
            </a:r>
            <a:r>
              <a:rPr lang="en-US" dirty="0"/>
              <a:t> the program . </a:t>
            </a:r>
          </a:p>
          <a:p>
            <a:pPr marL="342900" indent="-342900">
              <a:lnSpc>
                <a:spcPct val="150000"/>
              </a:lnSpc>
              <a:buFont typeface="+mj-lt"/>
              <a:buAutoNum type="arabicPeriod"/>
            </a:pPr>
            <a:r>
              <a:rPr lang="en-US" dirty="0"/>
              <a:t>Basic Types of Variables</a:t>
            </a:r>
          </a:p>
          <a:p>
            <a:pPr marL="800100" lvl="1" indent="-342900">
              <a:lnSpc>
                <a:spcPct val="150000"/>
              </a:lnSpc>
              <a:buFont typeface="Arial" panose="020B0604020202020204" pitchFamily="34" charset="0"/>
              <a:buChar char="•"/>
            </a:pPr>
            <a:r>
              <a:rPr lang="en-US" dirty="0">
                <a:solidFill>
                  <a:srgbClr val="FF0000"/>
                </a:solidFill>
              </a:rPr>
              <a:t>Numeric or Integer </a:t>
            </a:r>
            <a:r>
              <a:rPr lang="en-US" dirty="0"/>
              <a:t>: +</a:t>
            </a:r>
            <a:r>
              <a:rPr lang="en-US" dirty="0" err="1"/>
              <a:t>ve</a:t>
            </a:r>
            <a:r>
              <a:rPr lang="en-US" dirty="0"/>
              <a:t> or –</a:t>
            </a:r>
            <a:r>
              <a:rPr lang="en-US" dirty="0" err="1"/>
              <a:t>ve</a:t>
            </a:r>
            <a:r>
              <a:rPr lang="en-US" dirty="0"/>
              <a:t> value without decimals . </a:t>
            </a:r>
            <a:r>
              <a:rPr lang="en-US" dirty="0" err="1"/>
              <a:t>Eg:counter</a:t>
            </a:r>
            <a:r>
              <a:rPr lang="en-US" dirty="0"/>
              <a:t> = 100</a:t>
            </a:r>
          </a:p>
          <a:p>
            <a:pPr marL="800100" lvl="1" indent="-342900">
              <a:lnSpc>
                <a:spcPct val="150000"/>
              </a:lnSpc>
              <a:buFont typeface="Arial" panose="020B0604020202020204" pitchFamily="34" charset="0"/>
              <a:buChar char="•"/>
            </a:pPr>
            <a:r>
              <a:rPr lang="en-US" dirty="0">
                <a:solidFill>
                  <a:srgbClr val="FF0000"/>
                </a:solidFill>
              </a:rPr>
              <a:t>Float :</a:t>
            </a:r>
            <a:r>
              <a:rPr lang="en-US" dirty="0"/>
              <a:t> Fractions in decimal points . </a:t>
            </a:r>
            <a:r>
              <a:rPr lang="en-US" dirty="0" err="1"/>
              <a:t>Eg</a:t>
            </a:r>
            <a:r>
              <a:rPr lang="en-US" dirty="0"/>
              <a:t> : miles   = 1000.0</a:t>
            </a:r>
          </a:p>
          <a:p>
            <a:pPr marL="800100" lvl="1" indent="-342900">
              <a:lnSpc>
                <a:spcPct val="150000"/>
              </a:lnSpc>
              <a:buFont typeface="Arial" panose="020B0604020202020204" pitchFamily="34" charset="0"/>
              <a:buChar char="•"/>
            </a:pPr>
            <a:r>
              <a:rPr lang="en-US" dirty="0">
                <a:solidFill>
                  <a:srgbClr val="FF0000"/>
                </a:solidFill>
              </a:rPr>
              <a:t>Character : </a:t>
            </a:r>
            <a:r>
              <a:rPr lang="en-US" dirty="0"/>
              <a:t>1 byte in quotes . </a:t>
            </a:r>
            <a:r>
              <a:rPr lang="en-US" dirty="0" err="1"/>
              <a:t>Eg</a:t>
            </a:r>
            <a:r>
              <a:rPr lang="en-US" dirty="0"/>
              <a:t> : “a” , “b”</a:t>
            </a:r>
          </a:p>
          <a:p>
            <a:pPr marL="800100" lvl="1" indent="-342900">
              <a:lnSpc>
                <a:spcPct val="150000"/>
              </a:lnSpc>
              <a:buFont typeface="Arial" panose="020B0604020202020204" pitchFamily="34" charset="0"/>
              <a:buChar char="•"/>
            </a:pPr>
            <a:r>
              <a:rPr lang="en-US" dirty="0">
                <a:solidFill>
                  <a:srgbClr val="FF0000"/>
                </a:solidFill>
              </a:rPr>
              <a:t>String: </a:t>
            </a:r>
            <a:r>
              <a:rPr lang="en-US" dirty="0"/>
              <a:t>Group of characters in quotes . </a:t>
            </a:r>
            <a:r>
              <a:rPr lang="en-US" dirty="0" err="1"/>
              <a:t>Eg</a:t>
            </a:r>
            <a:r>
              <a:rPr lang="en-US" dirty="0"/>
              <a:t> : “Hello world”</a:t>
            </a:r>
          </a:p>
          <a:p>
            <a:pPr marL="1257300" lvl="2" indent="-342900">
              <a:lnSpc>
                <a:spcPct val="150000"/>
              </a:lnSpc>
              <a:buFont typeface="Arial" panose="020B0604020202020204" pitchFamily="34" charset="0"/>
              <a:buChar char="•"/>
            </a:pPr>
            <a:r>
              <a:rPr lang="en-US" dirty="0"/>
              <a:t>Default everything is string in Python</a:t>
            </a:r>
          </a:p>
          <a:p>
            <a:pPr marL="1257300" lvl="2" indent="-342900">
              <a:lnSpc>
                <a:spcPct val="150000"/>
              </a:lnSpc>
              <a:buFont typeface="Arial" panose="020B0604020202020204" pitchFamily="34" charset="0"/>
              <a:buChar char="•"/>
            </a:pPr>
            <a:r>
              <a:rPr lang="en-US" dirty="0"/>
              <a:t>To convert from String to Integer : </a:t>
            </a:r>
            <a:r>
              <a:rPr lang="en-US" dirty="0" err="1"/>
              <a:t>int</a:t>
            </a:r>
            <a:r>
              <a:rPr lang="en-US" dirty="0"/>
              <a:t>(variable)</a:t>
            </a:r>
          </a:p>
          <a:p>
            <a:pPr marL="1257300" lvl="2" indent="-342900">
              <a:lnSpc>
                <a:spcPct val="150000"/>
              </a:lnSpc>
              <a:buFont typeface="Arial" panose="020B0604020202020204" pitchFamily="34" charset="0"/>
              <a:buChar char="•"/>
            </a:pPr>
            <a:r>
              <a:rPr lang="en-US" dirty="0"/>
              <a:t>To convert from String to Decimal point(float) : float(variable) </a:t>
            </a:r>
          </a:p>
          <a:p>
            <a:pPr marL="800100" lvl="1" indent="-342900">
              <a:lnSpc>
                <a:spcPct val="150000"/>
              </a:lnSpc>
              <a:buFont typeface="Arial" panose="020B0604020202020204" pitchFamily="34" charset="0"/>
              <a:buChar char="•"/>
            </a:pPr>
            <a:r>
              <a:rPr lang="en-US" dirty="0">
                <a:solidFill>
                  <a:srgbClr val="FF0000"/>
                </a:solidFill>
              </a:rPr>
              <a:t>List</a:t>
            </a:r>
          </a:p>
          <a:p>
            <a:pPr marL="800100" lvl="1" indent="-342900">
              <a:lnSpc>
                <a:spcPct val="150000"/>
              </a:lnSpc>
              <a:buFont typeface="Arial" panose="020B0604020202020204" pitchFamily="34" charset="0"/>
              <a:buChar char="•"/>
            </a:pPr>
            <a:r>
              <a:rPr lang="en-US" dirty="0">
                <a:solidFill>
                  <a:srgbClr val="FF0000"/>
                </a:solidFill>
              </a:rPr>
              <a:t>Tuple</a:t>
            </a:r>
          </a:p>
          <a:p>
            <a:pPr marL="800100" lvl="1" indent="-342900">
              <a:lnSpc>
                <a:spcPct val="150000"/>
              </a:lnSpc>
              <a:buFont typeface="Arial" panose="020B0604020202020204" pitchFamily="34" charset="0"/>
              <a:buChar char="•"/>
            </a:pPr>
            <a:r>
              <a:rPr lang="en-US" dirty="0">
                <a:solidFill>
                  <a:srgbClr val="FF0000"/>
                </a:solidFill>
              </a:rPr>
              <a:t>Dictionary</a:t>
            </a:r>
          </a:p>
          <a:p>
            <a:pPr marL="342900" indent="-342900">
              <a:lnSpc>
                <a:spcPct val="300000"/>
              </a:lnSpc>
              <a:buFont typeface="+mj-lt"/>
              <a:buAutoNum type="arabicPeriod"/>
            </a:pPr>
            <a:endParaRPr lang="en-US" dirty="0"/>
          </a:p>
        </p:txBody>
      </p:sp>
      <p:sp>
        <p:nvSpPr>
          <p:cNvPr id="4" name="Footer Placeholder 3">
            <a:extLst>
              <a:ext uri="{FF2B5EF4-FFF2-40B4-BE49-F238E27FC236}">
                <a16:creationId xmlns:a16="http://schemas.microsoft.com/office/drawing/2014/main" id="{6C6165A8-99F8-4B74-B63C-D31242AE839B}"/>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2120462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321972"/>
            <a:ext cx="8693240" cy="584775"/>
          </a:xfrm>
          <a:prstGeom prst="rect">
            <a:avLst/>
          </a:prstGeom>
          <a:noFill/>
        </p:spPr>
        <p:txBody>
          <a:bodyPr wrap="square" rtlCol="0">
            <a:spAutoFit/>
          </a:bodyPr>
          <a:lstStyle/>
          <a:p>
            <a:r>
              <a:rPr lang="en-US" sz="3200" dirty="0"/>
              <a:t>Programs for Practice</a:t>
            </a:r>
          </a:p>
        </p:txBody>
      </p:sp>
      <p:sp>
        <p:nvSpPr>
          <p:cNvPr id="3" name="TextBox 2"/>
          <p:cNvSpPr txBox="1"/>
          <p:nvPr/>
        </p:nvSpPr>
        <p:spPr>
          <a:xfrm>
            <a:off x="296214" y="925362"/>
            <a:ext cx="8659090" cy="5493812"/>
          </a:xfrm>
          <a:prstGeom prst="rect">
            <a:avLst/>
          </a:prstGeom>
          <a:noFill/>
        </p:spPr>
        <p:txBody>
          <a:bodyPr wrap="square" rtlCol="0">
            <a:spAutoFit/>
          </a:bodyPr>
          <a:lstStyle/>
          <a:p>
            <a:pPr marL="342900" indent="-342900">
              <a:lnSpc>
                <a:spcPct val="150000"/>
              </a:lnSpc>
              <a:buFont typeface="+mj-lt"/>
              <a:buAutoNum type="arabicPeriod"/>
            </a:pPr>
            <a:r>
              <a:rPr lang="en-US" dirty="0"/>
              <a:t>Print Hello World</a:t>
            </a:r>
          </a:p>
          <a:p>
            <a:pPr marL="342900" indent="-342900">
              <a:lnSpc>
                <a:spcPct val="150000"/>
              </a:lnSpc>
              <a:buFont typeface="+mj-lt"/>
              <a:buAutoNum type="arabicPeriod"/>
            </a:pPr>
            <a:r>
              <a:rPr lang="en-US" dirty="0"/>
              <a:t>Sum 2 numbers</a:t>
            </a:r>
          </a:p>
          <a:p>
            <a:pPr marL="342900" indent="-342900">
              <a:lnSpc>
                <a:spcPct val="150000"/>
              </a:lnSpc>
              <a:buFont typeface="+mj-lt"/>
              <a:buAutoNum type="arabicPeriod"/>
            </a:pPr>
            <a:r>
              <a:rPr lang="en-US" dirty="0"/>
              <a:t>Subtract 2 numbers</a:t>
            </a:r>
          </a:p>
          <a:p>
            <a:pPr marL="342900" indent="-342900">
              <a:lnSpc>
                <a:spcPct val="150000"/>
              </a:lnSpc>
              <a:buFont typeface="+mj-lt"/>
              <a:buAutoNum type="arabicPeriod"/>
            </a:pPr>
            <a:r>
              <a:rPr lang="en-US" dirty="0"/>
              <a:t>Input Color and Print</a:t>
            </a:r>
          </a:p>
          <a:p>
            <a:pPr marL="342900" indent="-342900">
              <a:lnSpc>
                <a:spcPct val="150000"/>
              </a:lnSpc>
              <a:buFont typeface="+mj-lt"/>
              <a:buAutoNum type="arabicPeriod"/>
            </a:pPr>
            <a:r>
              <a:rPr lang="en-US" dirty="0"/>
              <a:t>Area of Circle</a:t>
            </a:r>
          </a:p>
          <a:p>
            <a:pPr marL="342900" indent="-342900">
              <a:lnSpc>
                <a:spcPct val="150000"/>
              </a:lnSpc>
              <a:buFont typeface="+mj-lt"/>
              <a:buAutoNum type="arabicPeriod"/>
            </a:pPr>
            <a:r>
              <a:rPr lang="en-US" dirty="0"/>
              <a:t>Area of rectangle</a:t>
            </a:r>
          </a:p>
          <a:p>
            <a:pPr marL="342900" indent="-342900">
              <a:lnSpc>
                <a:spcPct val="150000"/>
              </a:lnSpc>
              <a:buFont typeface="+mj-lt"/>
              <a:buAutoNum type="arabicPeriod"/>
            </a:pPr>
            <a:r>
              <a:rPr lang="en-US" dirty="0"/>
              <a:t>Area of Square</a:t>
            </a:r>
          </a:p>
          <a:p>
            <a:pPr marL="342900" indent="-342900">
              <a:lnSpc>
                <a:spcPct val="150000"/>
              </a:lnSpc>
              <a:buFont typeface="+mj-lt"/>
              <a:buAutoNum type="arabicPeriod"/>
            </a:pPr>
            <a:r>
              <a:rPr lang="en-US" dirty="0"/>
              <a:t>Find Square Root</a:t>
            </a:r>
          </a:p>
          <a:p>
            <a:pPr marL="342900" indent="-342900">
              <a:lnSpc>
                <a:spcPct val="150000"/>
              </a:lnSpc>
              <a:buFont typeface="+mj-lt"/>
              <a:buAutoNum type="arabicPeriod"/>
            </a:pPr>
            <a:r>
              <a:rPr lang="en-US" dirty="0"/>
              <a:t>Km to Miles</a:t>
            </a:r>
          </a:p>
          <a:p>
            <a:pPr marL="342900" indent="-342900">
              <a:lnSpc>
                <a:spcPct val="150000"/>
              </a:lnSpc>
              <a:buFont typeface="+mj-lt"/>
              <a:buAutoNum type="arabicPeriod"/>
            </a:pPr>
            <a:r>
              <a:rPr lang="en-US" dirty="0"/>
              <a:t>Centigrade to Fahrenheit</a:t>
            </a:r>
          </a:p>
          <a:p>
            <a:pPr marL="342900" indent="-342900">
              <a:lnSpc>
                <a:spcPct val="150000"/>
              </a:lnSpc>
              <a:buFont typeface="+mj-lt"/>
              <a:buAutoNum type="arabicPeriod"/>
            </a:pPr>
            <a:r>
              <a:rPr lang="en-US" dirty="0"/>
              <a:t>String Operation</a:t>
            </a:r>
          </a:p>
          <a:p>
            <a:pPr marL="342900" indent="-342900">
              <a:lnSpc>
                <a:spcPct val="150000"/>
              </a:lnSpc>
              <a:buFont typeface="+mj-lt"/>
              <a:buAutoNum type="arabicPeriod"/>
            </a:pPr>
            <a:r>
              <a:rPr lang="en-US" dirty="0"/>
              <a:t>String Concatenate</a:t>
            </a:r>
          </a:p>
          <a:p>
            <a:pPr marL="342900" indent="-342900">
              <a:lnSpc>
                <a:spcPct val="150000"/>
              </a:lnSpc>
              <a:buFont typeface="+mj-lt"/>
              <a:buAutoNum type="arabicPeriod"/>
            </a:pPr>
            <a:endParaRPr lang="en-US" dirty="0"/>
          </a:p>
        </p:txBody>
      </p:sp>
      <p:sp>
        <p:nvSpPr>
          <p:cNvPr id="4" name="Footer Placeholder 3">
            <a:extLst>
              <a:ext uri="{FF2B5EF4-FFF2-40B4-BE49-F238E27FC236}">
                <a16:creationId xmlns:a16="http://schemas.microsoft.com/office/drawing/2014/main" id="{BA7CF34B-7BCC-4339-8643-1863368057F8}"/>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3888078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321972"/>
            <a:ext cx="8693240" cy="523220"/>
          </a:xfrm>
          <a:prstGeom prst="rect">
            <a:avLst/>
          </a:prstGeom>
          <a:noFill/>
        </p:spPr>
        <p:txBody>
          <a:bodyPr wrap="square" rtlCol="0">
            <a:spAutoFit/>
          </a:bodyPr>
          <a:lstStyle/>
          <a:p>
            <a:r>
              <a:rPr lang="en-US" sz="2800" dirty="0"/>
              <a:t>Python Strings</a:t>
            </a:r>
          </a:p>
        </p:txBody>
      </p:sp>
      <p:sp>
        <p:nvSpPr>
          <p:cNvPr id="3" name="TextBox 2"/>
          <p:cNvSpPr txBox="1"/>
          <p:nvPr/>
        </p:nvSpPr>
        <p:spPr>
          <a:xfrm>
            <a:off x="296214" y="925362"/>
            <a:ext cx="8659090" cy="6324808"/>
          </a:xfrm>
          <a:prstGeom prst="rect">
            <a:avLst/>
          </a:prstGeom>
          <a:noFill/>
        </p:spPr>
        <p:txBody>
          <a:bodyPr wrap="square" rtlCol="0">
            <a:spAutoFit/>
          </a:bodyPr>
          <a:lstStyle/>
          <a:p>
            <a:pPr marL="285750" indent="-285750">
              <a:buFont typeface="Wingdings" panose="05000000000000000000" pitchFamily="2" charset="2"/>
              <a:buChar char="§"/>
            </a:pPr>
            <a:r>
              <a:rPr lang="en-US" dirty="0"/>
              <a:t>Strings in Python are identified as a contiguous set of characters represented in the quotation marks. </a:t>
            </a:r>
          </a:p>
          <a:p>
            <a:pPr marL="285750" indent="-285750">
              <a:buFont typeface="Wingdings" panose="05000000000000000000" pitchFamily="2" charset="2"/>
              <a:buChar char="§"/>
            </a:pPr>
            <a:r>
              <a:rPr lang="en-US" dirty="0"/>
              <a:t>Python allows for either pairs of single or double quotes. Subsets of strings can be taken using the slice operator ([ ] and [:] ) with indexes starting at 0 in the beginning of the string and working their way from -1 at the end.</a:t>
            </a:r>
          </a:p>
          <a:p>
            <a:pPr marL="285750" indent="-285750">
              <a:buFont typeface="Wingdings" panose="05000000000000000000" pitchFamily="2" charset="2"/>
              <a:buChar char="§"/>
            </a:pPr>
            <a:r>
              <a:rPr lang="en-US" dirty="0"/>
              <a:t>Plus (+) sign is the string concatenation operator </a:t>
            </a:r>
          </a:p>
          <a:p>
            <a:pPr marL="285750" indent="-285750">
              <a:buFont typeface="Wingdings" panose="05000000000000000000" pitchFamily="2" charset="2"/>
              <a:buChar char="§"/>
            </a:pPr>
            <a:r>
              <a:rPr lang="en-US" dirty="0"/>
              <a:t>Asterisk (*) is the repetition operator. </a:t>
            </a:r>
          </a:p>
          <a:p>
            <a:endParaRPr lang="en-US" dirty="0"/>
          </a:p>
          <a:p>
            <a:r>
              <a:rPr lang="en-US" b="1" u="sng" dirty="0"/>
              <a:t>Examples:</a:t>
            </a:r>
          </a:p>
          <a:p>
            <a:pPr>
              <a:lnSpc>
                <a:spcPct val="150000"/>
              </a:lnSpc>
            </a:pPr>
            <a:r>
              <a:rPr lang="en-US" dirty="0"/>
              <a:t>print(</a:t>
            </a:r>
            <a:r>
              <a:rPr lang="en-US" dirty="0" err="1"/>
              <a:t>str</a:t>
            </a:r>
            <a:r>
              <a:rPr lang="en-US" dirty="0"/>
              <a:t>)         	 # Prints complete string</a:t>
            </a:r>
            <a:br>
              <a:rPr lang="en-US" dirty="0"/>
            </a:br>
            <a:r>
              <a:rPr lang="en-US" dirty="0"/>
              <a:t>print(</a:t>
            </a:r>
            <a:r>
              <a:rPr lang="en-US" dirty="0" err="1"/>
              <a:t>str</a:t>
            </a:r>
            <a:r>
              <a:rPr lang="en-US" dirty="0"/>
              <a:t>[0])       	  # Prints first character of the string</a:t>
            </a:r>
            <a:br>
              <a:rPr lang="en-US" dirty="0"/>
            </a:br>
            <a:r>
              <a:rPr lang="en-US" dirty="0"/>
              <a:t>print(</a:t>
            </a:r>
            <a:r>
              <a:rPr lang="en-US" dirty="0" err="1"/>
              <a:t>str</a:t>
            </a:r>
            <a:r>
              <a:rPr lang="en-US" dirty="0"/>
              <a:t>[2:5])     	  # Prints characters starting from 3rd to 5th</a:t>
            </a:r>
            <a:br>
              <a:rPr lang="en-US" dirty="0"/>
            </a:br>
            <a:r>
              <a:rPr lang="en-US" dirty="0"/>
              <a:t>print(</a:t>
            </a:r>
            <a:r>
              <a:rPr lang="en-US" dirty="0" err="1"/>
              <a:t>str</a:t>
            </a:r>
            <a:r>
              <a:rPr lang="en-US" dirty="0"/>
              <a:t>[2:])      	  # Prints string starting from 3rd character</a:t>
            </a:r>
            <a:br>
              <a:rPr lang="en-US" dirty="0"/>
            </a:br>
            <a:r>
              <a:rPr lang="en-US" dirty="0"/>
              <a:t>print(</a:t>
            </a:r>
            <a:r>
              <a:rPr lang="en-US" dirty="0" err="1"/>
              <a:t>str</a:t>
            </a:r>
            <a:r>
              <a:rPr lang="en-US" dirty="0"/>
              <a:t> * 2)      	  # Prints string two times</a:t>
            </a:r>
            <a:br>
              <a:rPr lang="en-US" dirty="0"/>
            </a:br>
            <a:r>
              <a:rPr lang="en-US" dirty="0"/>
              <a:t>print(</a:t>
            </a:r>
            <a:r>
              <a:rPr lang="en-US" dirty="0" err="1"/>
              <a:t>str</a:t>
            </a:r>
            <a:r>
              <a:rPr lang="en-US" dirty="0"/>
              <a:t> + "TEST“) # Prints concatenated string</a:t>
            </a:r>
          </a:p>
          <a:p>
            <a:pPr>
              <a:lnSpc>
                <a:spcPct val="150000"/>
              </a:lnSpc>
            </a:pPr>
            <a:r>
              <a:rPr lang="en-US" dirty="0"/>
              <a:t>print( 'I\'m single')   # Strings in single quotes.</a:t>
            </a:r>
            <a:br>
              <a:rPr lang="en-US" dirty="0"/>
            </a:br>
            <a:r>
              <a:rPr lang="en-US" dirty="0"/>
              <a:t>Print("I'm double double“)	  # Strings in double quotes.</a:t>
            </a:r>
          </a:p>
          <a:p>
            <a:pPr marL="285750" indent="-285750">
              <a:lnSpc>
                <a:spcPct val="150000"/>
              </a:lnSpc>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16A22808-636B-444A-A980-BD273CC34CA0}"/>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383442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51913" y="276481"/>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What is Python</a:t>
            </a:r>
            <a:r>
              <a:rPr lang="en-US" sz="3600" dirty="0">
                <a:solidFill>
                  <a:srgbClr val="0070C0"/>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FD692581-8B51-4904-BA2A-F4C77233DFDB}"/>
              </a:ext>
            </a:extLst>
          </p:cNvPr>
          <p:cNvSpPr txBox="1"/>
          <p:nvPr/>
        </p:nvSpPr>
        <p:spPr>
          <a:xfrm>
            <a:off x="551913" y="950664"/>
            <a:ext cx="10675277"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anose="020B0502020202020204" pitchFamily="34" charset="0"/>
              </a:rPr>
              <a:t>Python is a widely used high-level programming language created by Guido van Rossum . It’s used to :</a:t>
            </a:r>
          </a:p>
          <a:p>
            <a:endParaRPr lang="en-US" dirty="0">
              <a:latin typeface="Century Gothic" panose="020B0502020202020204" pitchFamily="34" charset="0"/>
            </a:endParaRPr>
          </a:p>
          <a:p>
            <a:pPr marL="742950" lvl="1" indent="-285750">
              <a:buFont typeface="Wingdings" panose="05000000000000000000" pitchFamily="2" charset="2"/>
              <a:buChar char="§"/>
            </a:pPr>
            <a:r>
              <a:rPr lang="en-US" dirty="0">
                <a:latin typeface="Century Gothic" panose="020B0502020202020204" pitchFamily="34" charset="0"/>
              </a:rPr>
              <a:t>Automate manual task</a:t>
            </a:r>
          </a:p>
          <a:p>
            <a:pPr marL="742950" lvl="1" indent="-285750">
              <a:lnSpc>
                <a:spcPct val="150000"/>
              </a:lnSpc>
              <a:buFont typeface="Wingdings" panose="05000000000000000000" pitchFamily="2" charset="2"/>
              <a:buChar char="§"/>
            </a:pPr>
            <a:r>
              <a:rPr lang="en-US" dirty="0">
                <a:latin typeface="Century Gothic" panose="020B0502020202020204" pitchFamily="34" charset="0"/>
              </a:rPr>
              <a:t>Perform a complex mathematical/statistical calculations</a:t>
            </a:r>
          </a:p>
          <a:p>
            <a:pPr marL="742950" lvl="1" indent="-285750">
              <a:lnSpc>
                <a:spcPct val="150000"/>
              </a:lnSpc>
              <a:buFont typeface="Wingdings" panose="05000000000000000000" pitchFamily="2" charset="2"/>
              <a:buChar char="§"/>
            </a:pPr>
            <a:r>
              <a:rPr lang="en-US" dirty="0">
                <a:latin typeface="Century Gothic" panose="020B0502020202020204" pitchFamily="34" charset="0"/>
              </a:rPr>
              <a:t>Create GUI application</a:t>
            </a:r>
          </a:p>
          <a:p>
            <a:pPr marL="742950" lvl="1" indent="-285750">
              <a:lnSpc>
                <a:spcPct val="150000"/>
              </a:lnSpc>
              <a:buFont typeface="Wingdings" panose="05000000000000000000" pitchFamily="2" charset="2"/>
              <a:buChar char="§"/>
            </a:pPr>
            <a:r>
              <a:rPr lang="en-US" dirty="0">
                <a:latin typeface="Century Gothic" panose="020B0502020202020204" pitchFamily="34" charset="0"/>
              </a:rPr>
              <a:t>Create Games</a:t>
            </a:r>
          </a:p>
          <a:p>
            <a:pPr marL="742950" lvl="1" indent="-285750">
              <a:lnSpc>
                <a:spcPct val="150000"/>
              </a:lnSpc>
              <a:buFont typeface="Wingdings" panose="05000000000000000000" pitchFamily="2" charset="2"/>
              <a:buChar char="§"/>
            </a:pPr>
            <a:r>
              <a:rPr lang="en-US" dirty="0">
                <a:latin typeface="Century Gothic" panose="020B0502020202020204" pitchFamily="34" charset="0"/>
              </a:rPr>
              <a:t>Build Websites</a:t>
            </a:r>
          </a:p>
          <a:p>
            <a:pPr marL="742950" lvl="1" indent="-285750">
              <a:lnSpc>
                <a:spcPct val="150000"/>
              </a:lnSpc>
              <a:buFont typeface="Wingdings" panose="05000000000000000000" pitchFamily="2" charset="2"/>
              <a:buChar char="§"/>
            </a:pPr>
            <a:r>
              <a:rPr lang="en-US" dirty="0">
                <a:latin typeface="Century Gothic" panose="020B0502020202020204" pitchFamily="34" charset="0"/>
              </a:rPr>
              <a:t>Robotics</a:t>
            </a:r>
          </a:p>
          <a:p>
            <a:pPr marL="742950" lvl="1" indent="-285750">
              <a:lnSpc>
                <a:spcPct val="150000"/>
              </a:lnSpc>
              <a:buFont typeface="Wingdings" panose="05000000000000000000" pitchFamily="2" charset="2"/>
              <a:buChar char="§"/>
            </a:pPr>
            <a:r>
              <a:rPr lang="en-US" dirty="0">
                <a:latin typeface="Century Gothic" panose="020B0502020202020204" pitchFamily="34" charset="0"/>
              </a:rPr>
              <a:t>Machine Learning/Data Science</a:t>
            </a:r>
          </a:p>
          <a:p>
            <a:pPr lvl="1"/>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Its widely used across – Banks, Insurance , Manufacturing , Retail , Automobile , Robotics , Space </a:t>
            </a:r>
          </a:p>
          <a:p>
            <a:pPr marL="285750" indent="-285750">
              <a:buFont typeface="Arial" panose="020B0604020202020204" pitchFamily="34" charset="0"/>
              <a:buChar char="•"/>
            </a:pPr>
            <a:r>
              <a:rPr lang="en-US" dirty="0">
                <a:latin typeface="Century Gothic" panose="020B0502020202020204" pitchFamily="34" charset="0"/>
              </a:rPr>
              <a:t>High-level, general-purpose, interpreted, dynamic programming language</a:t>
            </a:r>
          </a:p>
          <a:p>
            <a:pPr marL="285750" indent="-285750">
              <a:buFont typeface="Arial" panose="020B0604020202020204" pitchFamily="34" charset="0"/>
              <a:buChar char="•"/>
            </a:pPr>
            <a:r>
              <a:rPr lang="en-US" dirty="0">
                <a:latin typeface="Century Gothic" panose="020B0502020202020204" pitchFamily="34" charset="0"/>
              </a:rPr>
              <a:t>Emphasizes code readability , express concepts in fewer lines of code than C++ or Java</a:t>
            </a:r>
          </a:p>
          <a:p>
            <a:endParaRPr lang="en-US" dirty="0">
              <a:latin typeface="Century Gothic" panose="020B0502020202020204" pitchFamily="34" charset="0"/>
            </a:endParaRPr>
          </a:p>
        </p:txBody>
      </p:sp>
    </p:spTree>
    <p:extLst>
      <p:ext uri="{BB962C8B-B14F-4D97-AF65-F5344CB8AC3E}">
        <p14:creationId xmlns:p14="http://schemas.microsoft.com/office/powerpoint/2010/main" val="2897835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321972"/>
            <a:ext cx="8693240" cy="523220"/>
          </a:xfrm>
          <a:prstGeom prst="rect">
            <a:avLst/>
          </a:prstGeom>
          <a:noFill/>
        </p:spPr>
        <p:txBody>
          <a:bodyPr wrap="square" rtlCol="0">
            <a:spAutoFit/>
          </a:bodyPr>
          <a:lstStyle/>
          <a:p>
            <a:r>
              <a:rPr lang="en-US" sz="2800" dirty="0"/>
              <a:t>Python List</a:t>
            </a:r>
          </a:p>
        </p:txBody>
      </p:sp>
      <p:sp>
        <p:nvSpPr>
          <p:cNvPr id="3" name="TextBox 2"/>
          <p:cNvSpPr txBox="1"/>
          <p:nvPr/>
        </p:nvSpPr>
        <p:spPr>
          <a:xfrm>
            <a:off x="296213" y="925362"/>
            <a:ext cx="9695925" cy="6047809"/>
          </a:xfrm>
          <a:prstGeom prst="rect">
            <a:avLst/>
          </a:prstGeom>
          <a:noFill/>
        </p:spPr>
        <p:txBody>
          <a:bodyPr wrap="square" rtlCol="0">
            <a:spAutoFit/>
          </a:bodyPr>
          <a:lstStyle/>
          <a:p>
            <a:r>
              <a:rPr lang="en-US" dirty="0"/>
              <a:t>Lists are the most versatile of Python's compound data types. </a:t>
            </a:r>
          </a:p>
          <a:p>
            <a:endParaRPr lang="en-US" dirty="0"/>
          </a:p>
          <a:p>
            <a:r>
              <a:rPr lang="en-US" dirty="0"/>
              <a:t>A list contains items separated by commas and enclosed within square brackets ([]). </a:t>
            </a:r>
          </a:p>
          <a:p>
            <a:endParaRPr lang="en-US" dirty="0"/>
          </a:p>
          <a:p>
            <a:r>
              <a:rPr lang="en-US" dirty="0"/>
              <a:t>all the items belonging to a list can be of different data type.</a:t>
            </a:r>
          </a:p>
          <a:p>
            <a:r>
              <a:rPr lang="en-US" dirty="0"/>
              <a:t>The values stored in a list can be accessed using the slice operator ([ ] and [:]) with indexes starting at 0 in the beginning of the list and working their way to end -1. </a:t>
            </a:r>
          </a:p>
          <a:p>
            <a:endParaRPr lang="en-US" dirty="0"/>
          </a:p>
          <a:p>
            <a:r>
              <a:rPr lang="en-US" dirty="0"/>
              <a:t>The plus (+) sign is the list concatenation operator, and the asterisk (*) is the repetition operator. </a:t>
            </a:r>
          </a:p>
          <a:p>
            <a:endParaRPr lang="en-US" dirty="0"/>
          </a:p>
          <a:p>
            <a:r>
              <a:rPr lang="en-US" b="1" u="sng" dirty="0"/>
              <a:t>Examples−</a:t>
            </a:r>
          </a:p>
          <a:p>
            <a:r>
              <a:rPr lang="en-US" dirty="0"/>
              <a:t>list = [ '</a:t>
            </a:r>
            <a:r>
              <a:rPr lang="en-US" dirty="0" err="1"/>
              <a:t>abcd</a:t>
            </a:r>
            <a:r>
              <a:rPr lang="en-US" dirty="0"/>
              <a:t>', 786 , 2.23, 'john', 70.2 ]</a:t>
            </a:r>
            <a:br>
              <a:rPr lang="en-US" dirty="0"/>
            </a:br>
            <a:r>
              <a:rPr lang="en-US" dirty="0" err="1"/>
              <a:t>tinylist</a:t>
            </a:r>
            <a:r>
              <a:rPr lang="en-US" dirty="0"/>
              <a:t> = [123, 'john']</a:t>
            </a:r>
          </a:p>
          <a:p>
            <a:r>
              <a:rPr lang="en-US" dirty="0"/>
              <a:t>print list          # Prints complete list</a:t>
            </a:r>
            <a:br>
              <a:rPr lang="en-US" dirty="0"/>
            </a:br>
            <a:r>
              <a:rPr lang="en-US" dirty="0"/>
              <a:t>print list[0]       # Prints first element of the list</a:t>
            </a:r>
            <a:br>
              <a:rPr lang="en-US" dirty="0"/>
            </a:br>
            <a:r>
              <a:rPr lang="en-US" dirty="0"/>
              <a:t>print list[1:3]     # Prints elements starting from 2nd till 3rd </a:t>
            </a:r>
            <a:br>
              <a:rPr lang="en-US" dirty="0"/>
            </a:br>
            <a:r>
              <a:rPr lang="en-US" dirty="0"/>
              <a:t>print list[2:]      # Prints elements starting from 3rd element</a:t>
            </a:r>
            <a:br>
              <a:rPr lang="en-US" dirty="0"/>
            </a:br>
            <a:r>
              <a:rPr lang="en-US" dirty="0"/>
              <a:t>print </a:t>
            </a:r>
            <a:r>
              <a:rPr lang="en-US" dirty="0" err="1"/>
              <a:t>tinylist</a:t>
            </a:r>
            <a:r>
              <a:rPr lang="en-US" dirty="0"/>
              <a:t> * 2  # Prints list two times</a:t>
            </a:r>
            <a:br>
              <a:rPr lang="en-US" dirty="0"/>
            </a:br>
            <a:r>
              <a:rPr lang="en-US" dirty="0"/>
              <a:t>print list + </a:t>
            </a:r>
            <a:r>
              <a:rPr lang="en-US" dirty="0" err="1"/>
              <a:t>tinylist</a:t>
            </a:r>
            <a:r>
              <a:rPr lang="en-US" dirty="0"/>
              <a:t> # Prints concatenated lists</a:t>
            </a:r>
          </a:p>
          <a:p>
            <a:pPr marL="285750" indent="-285750">
              <a:lnSpc>
                <a:spcPct val="150000"/>
              </a:lnSpc>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6803A26E-408C-4851-B79B-5497E25F4FED}"/>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1630612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321972"/>
            <a:ext cx="8693240" cy="523220"/>
          </a:xfrm>
          <a:prstGeom prst="rect">
            <a:avLst/>
          </a:prstGeom>
          <a:noFill/>
        </p:spPr>
        <p:txBody>
          <a:bodyPr wrap="square" rtlCol="0">
            <a:spAutoFit/>
          </a:bodyPr>
          <a:lstStyle/>
          <a:p>
            <a:r>
              <a:rPr lang="en-US" sz="2800" dirty="0"/>
              <a:t>List – Functions &amp; Methods</a:t>
            </a:r>
          </a:p>
        </p:txBody>
      </p:sp>
      <p:sp>
        <p:nvSpPr>
          <p:cNvPr id="3" name="TextBox 2"/>
          <p:cNvSpPr txBox="1"/>
          <p:nvPr/>
        </p:nvSpPr>
        <p:spPr>
          <a:xfrm>
            <a:off x="296213" y="925362"/>
            <a:ext cx="9695925" cy="3000821"/>
          </a:xfrm>
          <a:prstGeom prst="rect">
            <a:avLst/>
          </a:prstGeom>
          <a:noFill/>
        </p:spPr>
        <p:txBody>
          <a:bodyPr wrap="square" rtlCol="0">
            <a:spAutoFit/>
          </a:bodyPr>
          <a:lstStyle/>
          <a:p>
            <a:pPr>
              <a:lnSpc>
                <a:spcPct val="150000"/>
              </a:lnSpc>
            </a:pPr>
            <a:r>
              <a:rPr lang="en-US" dirty="0"/>
              <a:t>Basic functions:</a:t>
            </a:r>
          </a:p>
          <a:p>
            <a:pPr marL="285750" indent="-285750">
              <a:lnSpc>
                <a:spcPct val="150000"/>
              </a:lnSpc>
              <a:buFont typeface="Wingdings" panose="05000000000000000000" pitchFamily="2" charset="2"/>
              <a:buChar char="§"/>
            </a:pPr>
            <a:r>
              <a:rPr lang="en-US" dirty="0" err="1"/>
              <a:t>len</a:t>
            </a:r>
            <a:r>
              <a:rPr lang="en-US" dirty="0"/>
              <a:t>(list)</a:t>
            </a:r>
          </a:p>
          <a:p>
            <a:pPr marL="285750" indent="-285750">
              <a:lnSpc>
                <a:spcPct val="150000"/>
              </a:lnSpc>
              <a:buFont typeface="Wingdings" panose="05000000000000000000" pitchFamily="2" charset="2"/>
              <a:buChar char="§"/>
            </a:pPr>
            <a:r>
              <a:rPr lang="en-US" dirty="0"/>
              <a:t>max(list)</a:t>
            </a:r>
          </a:p>
          <a:p>
            <a:pPr marL="285750" indent="-285750">
              <a:lnSpc>
                <a:spcPct val="150000"/>
              </a:lnSpc>
              <a:buFont typeface="Wingdings" panose="05000000000000000000" pitchFamily="2" charset="2"/>
              <a:buChar char="§"/>
            </a:pPr>
            <a:r>
              <a:rPr lang="en-US" dirty="0"/>
              <a:t>min(list)</a:t>
            </a:r>
          </a:p>
          <a:p>
            <a:pPr marL="285750" indent="-285750">
              <a:lnSpc>
                <a:spcPct val="150000"/>
              </a:lnSpc>
              <a:buFont typeface="Wingdings" panose="05000000000000000000" pitchFamily="2" charset="2"/>
              <a:buChar char="§"/>
            </a:pPr>
            <a:r>
              <a:rPr lang="en-US" dirty="0"/>
              <a:t>type(list)</a:t>
            </a:r>
          </a:p>
          <a:p>
            <a:pPr>
              <a:lnSpc>
                <a:spcPct val="150000"/>
              </a:lnSpc>
            </a:pPr>
            <a:endParaRPr lang="en-US" dirty="0"/>
          </a:p>
          <a:p>
            <a:pPr marL="285750" indent="-285750">
              <a:lnSpc>
                <a:spcPct val="150000"/>
              </a:lnSpc>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34010455-B84F-4CF6-8265-2B03CB117F87}"/>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85515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321972"/>
            <a:ext cx="8693240" cy="523220"/>
          </a:xfrm>
          <a:prstGeom prst="rect">
            <a:avLst/>
          </a:prstGeom>
          <a:noFill/>
        </p:spPr>
        <p:txBody>
          <a:bodyPr wrap="square" rtlCol="0">
            <a:spAutoFit/>
          </a:bodyPr>
          <a:lstStyle/>
          <a:p>
            <a:r>
              <a:rPr lang="en-US" sz="2800" dirty="0"/>
              <a:t>List – Methods</a:t>
            </a:r>
          </a:p>
        </p:txBody>
      </p:sp>
      <p:sp>
        <p:nvSpPr>
          <p:cNvPr id="3" name="TextBox 2"/>
          <p:cNvSpPr txBox="1"/>
          <p:nvPr/>
        </p:nvSpPr>
        <p:spPr>
          <a:xfrm>
            <a:off x="296213" y="925362"/>
            <a:ext cx="9695925" cy="544296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err="1"/>
              <a:t>L.append</a:t>
            </a:r>
            <a:r>
              <a:rPr lang="en-US" dirty="0"/>
              <a:t>(object) -&gt; None -- append object to end</a:t>
            </a:r>
          </a:p>
          <a:p>
            <a:pPr marL="285750" indent="-285750">
              <a:lnSpc>
                <a:spcPct val="150000"/>
              </a:lnSpc>
              <a:buFont typeface="Wingdings" panose="05000000000000000000" pitchFamily="2" charset="2"/>
              <a:buChar char="§"/>
            </a:pPr>
            <a:r>
              <a:rPr lang="en-US" dirty="0" err="1"/>
              <a:t>L.clear</a:t>
            </a:r>
            <a:r>
              <a:rPr lang="en-US" dirty="0"/>
              <a:t>() -&gt; None -- remove all items from L</a:t>
            </a:r>
          </a:p>
          <a:p>
            <a:pPr marL="285750" indent="-285750">
              <a:lnSpc>
                <a:spcPct val="150000"/>
              </a:lnSpc>
              <a:buFont typeface="Wingdings" panose="05000000000000000000" pitchFamily="2" charset="2"/>
              <a:buChar char="§"/>
            </a:pPr>
            <a:r>
              <a:rPr lang="en-US" dirty="0" err="1"/>
              <a:t>L.copy</a:t>
            </a:r>
            <a:r>
              <a:rPr lang="en-US" dirty="0"/>
              <a:t>() -&gt; list -- a shallow copy of L</a:t>
            </a:r>
          </a:p>
          <a:p>
            <a:pPr marL="285750" indent="-285750">
              <a:lnSpc>
                <a:spcPct val="150000"/>
              </a:lnSpc>
              <a:buFont typeface="Wingdings" panose="05000000000000000000" pitchFamily="2" charset="2"/>
              <a:buChar char="§"/>
            </a:pPr>
            <a:r>
              <a:rPr lang="en-US" dirty="0" err="1"/>
              <a:t>L.count</a:t>
            </a:r>
            <a:r>
              <a:rPr lang="en-US" dirty="0"/>
              <a:t>(value) -&gt; integer -- return number of occurrences of value</a:t>
            </a:r>
          </a:p>
          <a:p>
            <a:pPr marL="285750" indent="-285750">
              <a:lnSpc>
                <a:spcPct val="150000"/>
              </a:lnSpc>
              <a:buFont typeface="Wingdings" panose="05000000000000000000" pitchFamily="2" charset="2"/>
              <a:buChar char="§"/>
            </a:pPr>
            <a:r>
              <a:rPr lang="en-US" dirty="0" err="1"/>
              <a:t>L.index</a:t>
            </a:r>
            <a:r>
              <a:rPr lang="en-US" dirty="0"/>
              <a:t>(value, [start, [stop]]) -&gt; integer -- return first index of </a:t>
            </a:r>
            <a:r>
              <a:rPr lang="en-US" dirty="0" err="1"/>
              <a:t>value.Raises</a:t>
            </a:r>
            <a:r>
              <a:rPr lang="en-US" dirty="0"/>
              <a:t> </a:t>
            </a:r>
            <a:r>
              <a:rPr lang="en-US" dirty="0" err="1"/>
              <a:t>ValueError</a:t>
            </a:r>
            <a:r>
              <a:rPr lang="en-US" dirty="0"/>
              <a:t> if the value is not present.</a:t>
            </a:r>
          </a:p>
          <a:p>
            <a:pPr marL="285750" indent="-285750">
              <a:lnSpc>
                <a:spcPct val="150000"/>
              </a:lnSpc>
              <a:buFont typeface="Wingdings" panose="05000000000000000000" pitchFamily="2" charset="2"/>
              <a:buChar char="§"/>
            </a:pPr>
            <a:r>
              <a:rPr lang="en-US" dirty="0" err="1"/>
              <a:t>L.insert</a:t>
            </a:r>
            <a:r>
              <a:rPr lang="en-US" dirty="0"/>
              <a:t>(index, object) -- insert object before index</a:t>
            </a:r>
          </a:p>
          <a:p>
            <a:pPr marL="285750" indent="-285750">
              <a:lnSpc>
                <a:spcPct val="150000"/>
              </a:lnSpc>
              <a:buFont typeface="Wingdings" panose="05000000000000000000" pitchFamily="2" charset="2"/>
              <a:buChar char="§"/>
            </a:pPr>
            <a:r>
              <a:rPr lang="en-US" dirty="0" err="1"/>
              <a:t>L.pop</a:t>
            </a:r>
            <a:r>
              <a:rPr lang="en-US" dirty="0"/>
              <a:t>([index]) -&gt; item -- remove and return item at index (default last).Raises </a:t>
            </a:r>
            <a:r>
              <a:rPr lang="en-US" dirty="0" err="1"/>
              <a:t>IndexError</a:t>
            </a:r>
            <a:r>
              <a:rPr lang="en-US" dirty="0"/>
              <a:t> if list is empty or index is out of range.</a:t>
            </a:r>
          </a:p>
          <a:p>
            <a:pPr marL="285750" indent="-285750">
              <a:lnSpc>
                <a:spcPct val="150000"/>
              </a:lnSpc>
              <a:buFont typeface="Wingdings" panose="05000000000000000000" pitchFamily="2" charset="2"/>
              <a:buChar char="§"/>
            </a:pPr>
            <a:r>
              <a:rPr lang="en-US" dirty="0" err="1"/>
              <a:t>L.remove</a:t>
            </a:r>
            <a:r>
              <a:rPr lang="en-US" dirty="0"/>
              <a:t>(value) -&gt; None -- remove first occurrence of </a:t>
            </a:r>
            <a:r>
              <a:rPr lang="en-US" dirty="0" err="1"/>
              <a:t>value.Raises</a:t>
            </a:r>
            <a:r>
              <a:rPr lang="en-US" dirty="0"/>
              <a:t> </a:t>
            </a:r>
            <a:r>
              <a:rPr lang="en-US" dirty="0" err="1"/>
              <a:t>ValueError</a:t>
            </a:r>
            <a:r>
              <a:rPr lang="en-US" dirty="0"/>
              <a:t> if the value is not present.</a:t>
            </a:r>
          </a:p>
          <a:p>
            <a:pPr marL="285750" indent="-285750">
              <a:lnSpc>
                <a:spcPct val="150000"/>
              </a:lnSpc>
              <a:buFont typeface="Wingdings" panose="05000000000000000000" pitchFamily="2" charset="2"/>
              <a:buChar char="§"/>
            </a:pPr>
            <a:r>
              <a:rPr lang="en-US" dirty="0" err="1"/>
              <a:t>L.reverse</a:t>
            </a:r>
            <a:r>
              <a:rPr lang="en-US" dirty="0"/>
              <a:t>() -- reverse *IN PLACE*</a:t>
            </a:r>
          </a:p>
          <a:p>
            <a:pPr marL="285750" indent="-285750">
              <a:lnSpc>
                <a:spcPct val="150000"/>
              </a:lnSpc>
              <a:buFont typeface="Wingdings" panose="05000000000000000000" pitchFamily="2" charset="2"/>
              <a:buChar char="§"/>
            </a:pPr>
            <a:r>
              <a:rPr lang="en-US" dirty="0" err="1"/>
              <a:t>L.sort</a:t>
            </a:r>
            <a:r>
              <a:rPr lang="en-US" dirty="0"/>
              <a:t>(key=None, reverse=False) -&gt; None -- stable sort *IN PLACE*</a:t>
            </a:r>
          </a:p>
        </p:txBody>
      </p:sp>
      <p:sp>
        <p:nvSpPr>
          <p:cNvPr id="4" name="Footer Placeholder 3">
            <a:extLst>
              <a:ext uri="{FF2B5EF4-FFF2-40B4-BE49-F238E27FC236}">
                <a16:creationId xmlns:a16="http://schemas.microsoft.com/office/drawing/2014/main" id="{D9B70C86-9DDC-4126-BE5F-56E94C286F17}"/>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3916268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052" y="410817"/>
            <a:ext cx="9250018" cy="6063198"/>
          </a:xfrm>
          <a:prstGeom prst="rect">
            <a:avLst/>
          </a:prstGeom>
          <a:noFill/>
        </p:spPr>
        <p:txBody>
          <a:bodyPr wrap="square" rtlCol="0">
            <a:spAutoFit/>
          </a:bodyPr>
          <a:lstStyle/>
          <a:p>
            <a:r>
              <a:rPr lang="en-US" sz="2800" dirty="0"/>
              <a:t>Python Tuples</a:t>
            </a:r>
          </a:p>
          <a:p>
            <a:endParaRPr lang="en-US" dirty="0"/>
          </a:p>
          <a:p>
            <a:pPr marL="285750" indent="-285750">
              <a:buFont typeface="Wingdings" panose="05000000000000000000" pitchFamily="2" charset="2"/>
              <a:buChar char="§"/>
            </a:pPr>
            <a:r>
              <a:rPr lang="en-US" dirty="0"/>
              <a:t>A tuple is another sequence data type that is similar to the list. A tuple consists of a number of values separated by commas. Unlike lists, however, tuples are enclosed within parentheses.</a:t>
            </a:r>
          </a:p>
          <a:p>
            <a:pPr marL="285750" indent="-285750">
              <a:buFont typeface="Wingdings" panose="05000000000000000000" pitchFamily="2" charset="2"/>
              <a:buChar char="§"/>
            </a:pPr>
            <a:r>
              <a:rPr lang="en-US" dirty="0"/>
              <a:t>The main differences between lists and tuples are: </a:t>
            </a:r>
          </a:p>
          <a:p>
            <a:pPr marL="742950" lvl="1" indent="-285750">
              <a:buFont typeface="Arial" panose="020B0604020202020204" pitchFamily="34" charset="0"/>
              <a:buChar char="•"/>
            </a:pPr>
            <a:r>
              <a:rPr lang="en-US" dirty="0"/>
              <a:t>Lists are enclosed in brackets “[ ]” while tuples are enclosed in parentheses  “()” </a:t>
            </a:r>
          </a:p>
          <a:p>
            <a:pPr marL="742950" lvl="1" indent="-285750">
              <a:buFont typeface="Arial" panose="020B0604020202020204" pitchFamily="34" charset="0"/>
              <a:buChar char="•"/>
            </a:pPr>
            <a:r>
              <a:rPr lang="en-US" dirty="0"/>
              <a:t>List elements and size can be changed while tuple cannot be updated. Tuples can be thought of as </a:t>
            </a:r>
            <a:r>
              <a:rPr lang="en-US" b="1" dirty="0"/>
              <a:t>read-only</a:t>
            </a:r>
            <a:r>
              <a:rPr lang="en-US" dirty="0"/>
              <a:t> lists. </a:t>
            </a:r>
          </a:p>
          <a:p>
            <a:pPr marL="1200150" lvl="2" indent="-285750">
              <a:buFont typeface="Wingdings" panose="05000000000000000000" pitchFamily="2" charset="2"/>
              <a:buChar char="§"/>
            </a:pPr>
            <a:r>
              <a:rPr lang="en-US" dirty="0"/>
              <a:t>Add/Remove/append/pop cannot be done</a:t>
            </a:r>
          </a:p>
          <a:p>
            <a:pPr marL="1200150" lvl="2" indent="-285750">
              <a:buFont typeface="Wingdings" panose="05000000000000000000" pitchFamily="2" charset="2"/>
              <a:buChar char="§"/>
            </a:pPr>
            <a:r>
              <a:rPr lang="en-US" dirty="0"/>
              <a:t>You can't find elements in a tuple. Tuples have no index method</a:t>
            </a:r>
          </a:p>
          <a:p>
            <a:endParaRPr lang="en-US" dirty="0"/>
          </a:p>
          <a:p>
            <a:r>
              <a:rPr lang="en-US" u="sng" dirty="0"/>
              <a:t>Advantages of Tuples:</a:t>
            </a:r>
          </a:p>
          <a:p>
            <a:pPr fontAlgn="ctr"/>
            <a:endParaRPr lang="en-US" dirty="0"/>
          </a:p>
          <a:p>
            <a:pPr marL="285750" indent="-285750" fontAlgn="ctr">
              <a:buFont typeface="Arial" panose="020B0604020202020204" pitchFamily="34" charset="0"/>
              <a:buChar char="•"/>
            </a:pPr>
            <a:r>
              <a:rPr lang="en-US" dirty="0"/>
              <a:t>Tuples are faster than lists. If you're defining a constant set of values and all you're ever going to do with it is iterate through it, use a tuple instead of a list.</a:t>
            </a:r>
          </a:p>
          <a:p>
            <a:pPr marL="285750" indent="-285750" fontAlgn="ctr">
              <a:buFont typeface="Arial" panose="020B0604020202020204" pitchFamily="34" charset="0"/>
              <a:buChar char="•"/>
            </a:pPr>
            <a:endParaRPr lang="en-US" dirty="0"/>
          </a:p>
          <a:p>
            <a:pPr marL="285750" indent="-285750" fontAlgn="ctr">
              <a:buFont typeface="Arial" panose="020B0604020202020204" pitchFamily="34" charset="0"/>
              <a:buChar char="•"/>
            </a:pPr>
            <a:r>
              <a:rPr lang="en-US" dirty="0"/>
              <a:t>It makes your code safer if you “write-protect” data that does not need to be changed. </a:t>
            </a:r>
          </a:p>
          <a:p>
            <a:endParaRPr lang="en-US" dirty="0"/>
          </a:p>
        </p:txBody>
      </p:sp>
      <p:pic>
        <p:nvPicPr>
          <p:cNvPr id="3073" name="Picture 1"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 cy="1143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C52651B6-F37B-4673-BCBD-1024AEE56A8E}"/>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2951232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277" y="106019"/>
            <a:ext cx="10257183" cy="3416320"/>
          </a:xfrm>
          <a:prstGeom prst="rect">
            <a:avLst/>
          </a:prstGeom>
        </p:spPr>
        <p:txBody>
          <a:bodyPr wrap="square">
            <a:spAutoFit/>
          </a:bodyPr>
          <a:lstStyle/>
          <a:p>
            <a:r>
              <a:rPr lang="en-US" u="sng" dirty="0"/>
              <a:t>Examples of Tuples:</a:t>
            </a:r>
          </a:p>
          <a:p>
            <a:endParaRPr lang="en-US" u="sng" dirty="0"/>
          </a:p>
          <a:p>
            <a:r>
              <a:rPr lang="en-US" dirty="0"/>
              <a:t>tuple = ( '</a:t>
            </a:r>
            <a:r>
              <a:rPr lang="en-US" dirty="0" err="1"/>
              <a:t>abcd</a:t>
            </a:r>
            <a:r>
              <a:rPr lang="en-US" dirty="0"/>
              <a:t>', 786 , 2.23, 'john', 70.2  )</a:t>
            </a:r>
            <a:br>
              <a:rPr lang="en-US" dirty="0"/>
            </a:br>
            <a:r>
              <a:rPr lang="en-US" dirty="0" err="1"/>
              <a:t>tinytuple</a:t>
            </a:r>
            <a:r>
              <a:rPr lang="en-US" dirty="0"/>
              <a:t> = (123, 'john')</a:t>
            </a:r>
          </a:p>
          <a:p>
            <a:r>
              <a:rPr lang="en-US" dirty="0"/>
              <a:t>print tuple           	# Prints complete list</a:t>
            </a:r>
            <a:br>
              <a:rPr lang="en-US" dirty="0"/>
            </a:br>
            <a:r>
              <a:rPr lang="en-US" dirty="0"/>
              <a:t>print tuple[0]        	# Prints first element of the list</a:t>
            </a:r>
            <a:br>
              <a:rPr lang="en-US" dirty="0"/>
            </a:br>
            <a:r>
              <a:rPr lang="en-US" dirty="0"/>
              <a:t>print tuple[1:3]     	# Prints elements starting from 2nd till 3rd </a:t>
            </a:r>
            <a:br>
              <a:rPr lang="en-US" dirty="0"/>
            </a:br>
            <a:r>
              <a:rPr lang="en-US" dirty="0"/>
              <a:t>print tuple[2:]       	# Prints elements starting from 3rd element</a:t>
            </a:r>
            <a:br>
              <a:rPr lang="en-US" dirty="0"/>
            </a:br>
            <a:r>
              <a:rPr lang="en-US" dirty="0"/>
              <a:t>print </a:t>
            </a:r>
            <a:r>
              <a:rPr lang="en-US" dirty="0" err="1"/>
              <a:t>tinytuple</a:t>
            </a:r>
            <a:r>
              <a:rPr lang="en-US" dirty="0"/>
              <a:t> * 2   	# Prints list two times</a:t>
            </a:r>
            <a:br>
              <a:rPr lang="en-US" dirty="0"/>
            </a:br>
            <a:r>
              <a:rPr lang="en-US" dirty="0"/>
              <a:t>print tuple + </a:t>
            </a:r>
            <a:r>
              <a:rPr lang="en-US" dirty="0" err="1"/>
              <a:t>tinytuple</a:t>
            </a:r>
            <a:r>
              <a:rPr lang="en-US" dirty="0"/>
              <a:t> 	# Prints concatenated lists</a:t>
            </a:r>
          </a:p>
          <a:p>
            <a:r>
              <a:rPr lang="en-US" dirty="0"/>
              <a:t>Del </a:t>
            </a:r>
            <a:r>
              <a:rPr lang="en-US" dirty="0" err="1"/>
              <a:t>tup</a:t>
            </a:r>
            <a:r>
              <a:rPr lang="en-US" dirty="0"/>
              <a:t>			# Delete Tuple</a:t>
            </a:r>
          </a:p>
          <a:p>
            <a:endParaRPr lang="en-US" dirty="0"/>
          </a:p>
        </p:txBody>
      </p:sp>
      <p:sp>
        <p:nvSpPr>
          <p:cNvPr id="3" name="TextBox 2"/>
          <p:cNvSpPr txBox="1"/>
          <p:nvPr/>
        </p:nvSpPr>
        <p:spPr>
          <a:xfrm>
            <a:off x="225288" y="3299797"/>
            <a:ext cx="9250018" cy="923330"/>
          </a:xfrm>
          <a:prstGeom prst="rect">
            <a:avLst/>
          </a:prstGeom>
          <a:noFill/>
        </p:spPr>
        <p:txBody>
          <a:bodyPr wrap="square" rtlCol="0">
            <a:spAutoFit/>
          </a:bodyPr>
          <a:lstStyle/>
          <a:p>
            <a:r>
              <a:rPr lang="en-US" u="sng" dirty="0"/>
              <a:t>Basic Tuples Operations</a:t>
            </a:r>
          </a:p>
          <a:p>
            <a:endParaRPr lang="en-US" u="sng" dirty="0"/>
          </a:p>
          <a:p>
            <a:endParaRPr lang="en-US" u="sng" dirty="0"/>
          </a:p>
        </p:txBody>
      </p:sp>
      <p:graphicFrame>
        <p:nvGraphicFramePr>
          <p:cNvPr id="4" name="Table 3"/>
          <p:cNvGraphicFramePr>
            <a:graphicFrameLocks noGrp="1"/>
          </p:cNvGraphicFramePr>
          <p:nvPr>
            <p:extLst>
              <p:ext uri="{D42A27DB-BD31-4B8C-83A1-F6EECF244321}">
                <p14:modId xmlns:p14="http://schemas.microsoft.com/office/powerpoint/2010/main" val="3002678595"/>
              </p:ext>
            </p:extLst>
          </p:nvPr>
        </p:nvGraphicFramePr>
        <p:xfrm>
          <a:off x="225288" y="3761462"/>
          <a:ext cx="8030817" cy="2925716"/>
        </p:xfrm>
        <a:graphic>
          <a:graphicData uri="http://schemas.openxmlformats.org/drawingml/2006/table">
            <a:tbl>
              <a:tblPr/>
              <a:tblGrid>
                <a:gridCol w="2676939">
                  <a:extLst>
                    <a:ext uri="{9D8B030D-6E8A-4147-A177-3AD203B41FA5}">
                      <a16:colId xmlns:a16="http://schemas.microsoft.com/office/drawing/2014/main" val="2561912797"/>
                    </a:ext>
                  </a:extLst>
                </a:gridCol>
                <a:gridCol w="2676939">
                  <a:extLst>
                    <a:ext uri="{9D8B030D-6E8A-4147-A177-3AD203B41FA5}">
                      <a16:colId xmlns:a16="http://schemas.microsoft.com/office/drawing/2014/main" val="335581763"/>
                    </a:ext>
                  </a:extLst>
                </a:gridCol>
                <a:gridCol w="2676939">
                  <a:extLst>
                    <a:ext uri="{9D8B030D-6E8A-4147-A177-3AD203B41FA5}">
                      <a16:colId xmlns:a16="http://schemas.microsoft.com/office/drawing/2014/main" val="2876019764"/>
                    </a:ext>
                  </a:extLst>
                </a:gridCol>
              </a:tblGrid>
              <a:tr h="533309">
                <a:tc>
                  <a:txBody>
                    <a:bodyPr/>
                    <a:lstStyle/>
                    <a:p>
                      <a:pPr algn="l" fontAlgn="t"/>
                      <a:r>
                        <a:rPr lang="en-US" sz="1600" b="1" dirty="0">
                          <a:effectLst/>
                        </a:rPr>
                        <a:t>Python 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a:effectLst/>
                        </a:rPr>
                        <a:t>Results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68171658"/>
                  </a:ext>
                </a:extLst>
              </a:tr>
              <a:tr h="332568">
                <a:tc>
                  <a:txBody>
                    <a:bodyPr/>
                    <a:lstStyle/>
                    <a:p>
                      <a:pPr fontAlgn="t"/>
                      <a:r>
                        <a:rPr lang="en-US" sz="1600">
                          <a:effectLst/>
                        </a:rPr>
                        <a:t>len((1, 2,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Length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39192965"/>
                  </a:ext>
                </a:extLst>
              </a:tr>
              <a:tr h="533309">
                <a:tc>
                  <a:txBody>
                    <a:bodyPr/>
                    <a:lstStyle/>
                    <a:p>
                      <a:pPr fontAlgn="t"/>
                      <a:r>
                        <a:rPr lang="en-US" sz="1600">
                          <a:effectLst/>
                        </a:rPr>
                        <a:t>(1, 2, 3) + (4, 5, 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(1, 2, 3, 4, 5, 6)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Concatenation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5196234"/>
                  </a:ext>
                </a:extLst>
              </a:tr>
              <a:tr h="533309">
                <a:tc>
                  <a:txBody>
                    <a:bodyPr/>
                    <a:lstStyle/>
                    <a:p>
                      <a:pPr fontAlgn="t"/>
                      <a:r>
                        <a:rPr lang="en-US" sz="1600" dirty="0">
                          <a:effectLst/>
                        </a:rPr>
                        <a:t>('Hi!',) *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('Hi!', 'Hi!', 'Hi!', 'Hi!')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Repetition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22226274"/>
                  </a:ext>
                </a:extLst>
              </a:tr>
              <a:tr h="332568">
                <a:tc>
                  <a:txBody>
                    <a:bodyPr/>
                    <a:lstStyle/>
                    <a:p>
                      <a:pPr fontAlgn="t"/>
                      <a:r>
                        <a:rPr lang="en-US" sz="1600" dirty="0">
                          <a:effectLst/>
                        </a:rPr>
                        <a:t>3 in (1, 2,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Membership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82603535"/>
                  </a:ext>
                </a:extLst>
              </a:tr>
              <a:tr h="533309">
                <a:tc>
                  <a:txBody>
                    <a:bodyPr/>
                    <a:lstStyle/>
                    <a:p>
                      <a:pPr fontAlgn="t"/>
                      <a:r>
                        <a:rPr lang="en-US" sz="1600">
                          <a:effectLst/>
                        </a:rPr>
                        <a:t>for x in (1, 2, 3): print 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1 2 3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Iteration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55160309"/>
                  </a:ext>
                </a:extLst>
              </a:tr>
            </a:tbl>
          </a:graphicData>
        </a:graphic>
      </p:graphicFrame>
      <p:sp>
        <p:nvSpPr>
          <p:cNvPr id="5" name="Footer Placeholder 4">
            <a:extLst>
              <a:ext uri="{FF2B5EF4-FFF2-40B4-BE49-F238E27FC236}">
                <a16:creationId xmlns:a16="http://schemas.microsoft.com/office/drawing/2014/main" id="{C332B48B-C4BD-475E-89D1-2296DF26AB4A}"/>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2111089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55929131"/>
              </p:ext>
            </p:extLst>
          </p:nvPr>
        </p:nvGraphicFramePr>
        <p:xfrm>
          <a:off x="318052" y="1048741"/>
          <a:ext cx="5418666" cy="293116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63025550"/>
                    </a:ext>
                  </a:extLst>
                </a:gridCol>
                <a:gridCol w="2709333">
                  <a:extLst>
                    <a:ext uri="{9D8B030D-6E8A-4147-A177-3AD203B41FA5}">
                      <a16:colId xmlns:a16="http://schemas.microsoft.com/office/drawing/2014/main" val="3333623082"/>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4312948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dirty="0" err="1">
                          <a:solidFill>
                            <a:srgbClr val="313131"/>
                          </a:solidFill>
                          <a:effectLst/>
                        </a:rPr>
                        <a:t>cmp</a:t>
                      </a:r>
                      <a:r>
                        <a:rPr lang="en-US" sz="1800" b="1" u="none" strike="noStrike" dirty="0">
                          <a:solidFill>
                            <a:srgbClr val="313131"/>
                          </a:solidFill>
                          <a:effectLst/>
                        </a:rPr>
                        <a:t>(tuple1, tuple2)</a:t>
                      </a:r>
                      <a:endParaRPr lang="en-US" sz="1800"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Compares elements of both tuples.</a:t>
                      </a:r>
                    </a:p>
                  </a:txBody>
                  <a:tcPr/>
                </a:tc>
                <a:extLst>
                  <a:ext uri="{0D108BD9-81ED-4DB2-BD59-A6C34878D82A}">
                    <a16:rowId xmlns:a16="http://schemas.microsoft.com/office/drawing/2014/main" val="313473994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dirty="0" err="1">
                          <a:solidFill>
                            <a:srgbClr val="313131"/>
                          </a:solidFill>
                          <a:effectLst/>
                        </a:rPr>
                        <a:t>len</a:t>
                      </a:r>
                      <a:r>
                        <a:rPr lang="en-US" sz="1800" b="1" u="none" strike="noStrike" dirty="0">
                          <a:solidFill>
                            <a:srgbClr val="313131"/>
                          </a:solidFill>
                          <a:effectLst/>
                        </a:rPr>
                        <a:t>(tuple)</a:t>
                      </a:r>
                      <a:endParaRPr lang="en-US" sz="1800"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Gives the total length of the tuple.</a:t>
                      </a:r>
                    </a:p>
                  </a:txBody>
                  <a:tcPr/>
                </a:tc>
                <a:extLst>
                  <a:ext uri="{0D108BD9-81ED-4DB2-BD59-A6C34878D82A}">
                    <a16:rowId xmlns:a16="http://schemas.microsoft.com/office/drawing/2014/main" val="183758488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dirty="0">
                          <a:solidFill>
                            <a:srgbClr val="313131"/>
                          </a:solidFill>
                          <a:effectLst/>
                        </a:rPr>
                        <a:t>max(tuple)</a:t>
                      </a:r>
                      <a:endParaRPr lang="en-US" sz="1800"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Returns item from the tuple with max value.</a:t>
                      </a:r>
                    </a:p>
                  </a:txBody>
                  <a:tcPr/>
                </a:tc>
                <a:extLst>
                  <a:ext uri="{0D108BD9-81ED-4DB2-BD59-A6C34878D82A}">
                    <a16:rowId xmlns:a16="http://schemas.microsoft.com/office/drawing/2014/main" val="122932968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dirty="0">
                          <a:solidFill>
                            <a:srgbClr val="313131"/>
                          </a:solidFill>
                          <a:effectLst/>
                        </a:rPr>
                        <a:t>min(tuple)</a:t>
                      </a:r>
                      <a:endParaRPr lang="en-US" sz="1800"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Returns item from the tuple with min value.</a:t>
                      </a:r>
                    </a:p>
                  </a:txBody>
                  <a:tcPr/>
                </a:tc>
                <a:extLst>
                  <a:ext uri="{0D108BD9-81ED-4DB2-BD59-A6C34878D82A}">
                    <a16:rowId xmlns:a16="http://schemas.microsoft.com/office/drawing/2014/main" val="1932551625"/>
                  </a:ext>
                </a:extLst>
              </a:tr>
            </a:tbl>
          </a:graphicData>
        </a:graphic>
      </p:graphicFrame>
      <p:sp>
        <p:nvSpPr>
          <p:cNvPr id="9" name="TextBox 8"/>
          <p:cNvSpPr txBox="1"/>
          <p:nvPr/>
        </p:nvSpPr>
        <p:spPr>
          <a:xfrm>
            <a:off x="318052" y="679409"/>
            <a:ext cx="5009322" cy="369332"/>
          </a:xfrm>
          <a:prstGeom prst="rect">
            <a:avLst/>
          </a:prstGeom>
          <a:noFill/>
        </p:spPr>
        <p:txBody>
          <a:bodyPr wrap="square" rtlCol="0">
            <a:spAutoFit/>
          </a:bodyPr>
          <a:lstStyle/>
          <a:p>
            <a:r>
              <a:rPr lang="en-US" dirty="0"/>
              <a:t>Tuples Function:</a:t>
            </a:r>
          </a:p>
        </p:txBody>
      </p:sp>
      <p:sp>
        <p:nvSpPr>
          <p:cNvPr id="10" name="TextBox 9"/>
          <p:cNvSpPr txBox="1"/>
          <p:nvPr/>
        </p:nvSpPr>
        <p:spPr>
          <a:xfrm>
            <a:off x="218661" y="4224369"/>
            <a:ext cx="5009322" cy="369332"/>
          </a:xfrm>
          <a:prstGeom prst="rect">
            <a:avLst/>
          </a:prstGeom>
          <a:noFill/>
        </p:spPr>
        <p:txBody>
          <a:bodyPr wrap="square" rtlCol="0">
            <a:spAutoFit/>
          </a:bodyPr>
          <a:lstStyle/>
          <a:p>
            <a:r>
              <a:rPr lang="en-US" dirty="0"/>
              <a:t>Tuples Method:</a:t>
            </a:r>
          </a:p>
        </p:txBody>
      </p:sp>
      <p:sp>
        <p:nvSpPr>
          <p:cNvPr id="11" name="Rectangle 10"/>
          <p:cNvSpPr/>
          <p:nvPr/>
        </p:nvSpPr>
        <p:spPr>
          <a:xfrm>
            <a:off x="218660" y="4690118"/>
            <a:ext cx="8143461" cy="507831"/>
          </a:xfrm>
          <a:prstGeom prst="rect">
            <a:avLst/>
          </a:prstGeom>
        </p:spPr>
        <p:txBody>
          <a:bodyPr wrap="square">
            <a:spAutoFit/>
          </a:bodyPr>
          <a:lstStyle/>
          <a:p>
            <a:pPr marL="285750" indent="-285750">
              <a:lnSpc>
                <a:spcPct val="150000"/>
              </a:lnSpc>
              <a:buFont typeface="Wingdings" panose="05000000000000000000" pitchFamily="2" charset="2"/>
              <a:buChar char="§"/>
            </a:pPr>
            <a:r>
              <a:rPr lang="en-US" dirty="0" err="1"/>
              <a:t>T.count</a:t>
            </a:r>
            <a:r>
              <a:rPr lang="en-US" dirty="0"/>
              <a:t>(value) -&gt; integer -- return number of occurrences of value</a:t>
            </a:r>
          </a:p>
        </p:txBody>
      </p:sp>
      <p:sp>
        <p:nvSpPr>
          <p:cNvPr id="2" name="Footer Placeholder 1">
            <a:extLst>
              <a:ext uri="{FF2B5EF4-FFF2-40B4-BE49-F238E27FC236}">
                <a16:creationId xmlns:a16="http://schemas.microsoft.com/office/drawing/2014/main" id="{77D687CA-B8C8-4389-A5C8-BB7C29AA5944}"/>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3906508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3" y="295467"/>
            <a:ext cx="8693240" cy="523220"/>
          </a:xfrm>
          <a:prstGeom prst="rect">
            <a:avLst/>
          </a:prstGeom>
          <a:noFill/>
        </p:spPr>
        <p:txBody>
          <a:bodyPr wrap="square" rtlCol="0">
            <a:spAutoFit/>
          </a:bodyPr>
          <a:lstStyle/>
          <a:p>
            <a:r>
              <a:rPr lang="en-US" sz="2800" dirty="0"/>
              <a:t>Practice Session-2:</a:t>
            </a:r>
          </a:p>
        </p:txBody>
      </p:sp>
      <p:sp>
        <p:nvSpPr>
          <p:cNvPr id="4" name="TextBox 3"/>
          <p:cNvSpPr txBox="1"/>
          <p:nvPr/>
        </p:nvSpPr>
        <p:spPr>
          <a:xfrm>
            <a:off x="437322" y="980661"/>
            <a:ext cx="8839200" cy="5355312"/>
          </a:xfrm>
          <a:prstGeom prst="rect">
            <a:avLst/>
          </a:prstGeom>
          <a:noFill/>
        </p:spPr>
        <p:txBody>
          <a:bodyPr wrap="square" rtlCol="0">
            <a:spAutoFit/>
          </a:bodyPr>
          <a:lstStyle/>
          <a:p>
            <a:pPr marL="342900" indent="-342900">
              <a:buAutoNum type="arabicPeriod"/>
            </a:pPr>
            <a:r>
              <a:rPr lang="en-US" dirty="0"/>
              <a:t>Write a Python program which accepts the user's first and last name and print them in reverse order with a space between them</a:t>
            </a:r>
          </a:p>
          <a:p>
            <a:pPr marL="742950" lvl="1" indent="-285750">
              <a:buFont typeface="Arial" panose="020B0604020202020204" pitchFamily="34" charset="0"/>
              <a:buChar char="•"/>
            </a:pPr>
            <a:r>
              <a:rPr lang="en-US" dirty="0"/>
              <a:t>Perform using normal string print operations</a:t>
            </a:r>
          </a:p>
          <a:p>
            <a:pPr marL="742950" lvl="1" indent="-285750">
              <a:buFont typeface="Arial" panose="020B0604020202020204" pitchFamily="34" charset="0"/>
              <a:buChar char="•"/>
            </a:pPr>
            <a:r>
              <a:rPr lang="en-US" dirty="0"/>
              <a:t>Perform using list – list1.reverse() function</a:t>
            </a:r>
          </a:p>
          <a:p>
            <a:pPr marL="742950" lvl="1" indent="-285750">
              <a:buFont typeface="Arial" panose="020B0604020202020204" pitchFamily="34" charset="0"/>
              <a:buChar char="•"/>
            </a:pPr>
            <a:r>
              <a:rPr lang="en-US" dirty="0"/>
              <a:t>Perform using tuple</a:t>
            </a:r>
          </a:p>
          <a:p>
            <a:pPr marL="742950" lvl="1" indent="-285750">
              <a:buFont typeface="Arial" panose="020B0604020202020204" pitchFamily="34" charset="0"/>
              <a:buChar char="•"/>
            </a:pPr>
            <a:endParaRPr lang="en-US" dirty="0"/>
          </a:p>
          <a:p>
            <a:r>
              <a:rPr lang="en-US" dirty="0"/>
              <a:t>2. Write a Python program which accepts a sequence of comma-separated numbers from user and generate a list and a tuple with those numbers.</a:t>
            </a:r>
            <a:br>
              <a:rPr lang="en-US" dirty="0"/>
            </a:br>
            <a:r>
              <a:rPr lang="en-US" i="1" dirty="0"/>
              <a:t>Sample data : </a:t>
            </a:r>
            <a:r>
              <a:rPr lang="en-US" dirty="0"/>
              <a:t>3, 5, 7, 23</a:t>
            </a:r>
            <a:br>
              <a:rPr lang="en-US" dirty="0"/>
            </a:br>
            <a:r>
              <a:rPr lang="en-US" i="1" dirty="0"/>
              <a:t>Output : </a:t>
            </a:r>
            <a:br>
              <a:rPr lang="en-US" dirty="0"/>
            </a:br>
            <a:r>
              <a:rPr lang="en-US" dirty="0"/>
              <a:t>List : ['3', ' 5', ' 7', ' 23'] </a:t>
            </a:r>
            <a:br>
              <a:rPr lang="en-US" dirty="0"/>
            </a:br>
            <a:r>
              <a:rPr lang="en-US" dirty="0"/>
              <a:t>Tuple : ('3', ' 5', ' 7', ' 23')</a:t>
            </a:r>
          </a:p>
          <a:p>
            <a:endParaRPr lang="en-US" dirty="0"/>
          </a:p>
          <a:p>
            <a:r>
              <a:rPr lang="en-US" dirty="0"/>
              <a:t>3. Write a Python program to display the first and last colors from the following list. </a:t>
            </a:r>
            <a:br>
              <a:rPr lang="en-US" dirty="0"/>
            </a:br>
            <a:r>
              <a:rPr lang="en-US" dirty="0" err="1"/>
              <a:t>color_list</a:t>
            </a:r>
            <a:r>
              <a:rPr lang="en-US" dirty="0"/>
              <a:t> = ["</a:t>
            </a:r>
            <a:r>
              <a:rPr lang="en-US" dirty="0" err="1"/>
              <a:t>Red","Green","White</a:t>
            </a:r>
            <a:r>
              <a:rPr lang="en-US" dirty="0"/>
              <a:t>" ,"Black"]</a:t>
            </a:r>
          </a:p>
          <a:p>
            <a:endParaRPr lang="en-US" dirty="0"/>
          </a:p>
          <a:p>
            <a:r>
              <a:rPr lang="en-US" dirty="0"/>
              <a:t>4. Write a Python program to calculate the sum of three given numbers</a:t>
            </a:r>
          </a:p>
          <a:p>
            <a:pPr marL="742950" lvl="1" indent="-285750">
              <a:buFont typeface="Arial" panose="020B0604020202020204" pitchFamily="34" charset="0"/>
              <a:buChar char="•"/>
            </a:pPr>
            <a:endParaRPr lang="en-US" dirty="0"/>
          </a:p>
        </p:txBody>
      </p:sp>
      <p:sp>
        <p:nvSpPr>
          <p:cNvPr id="5" name="TextBox 4"/>
          <p:cNvSpPr txBox="1"/>
          <p:nvPr/>
        </p:nvSpPr>
        <p:spPr>
          <a:xfrm>
            <a:off x="3366052" y="3286539"/>
            <a:ext cx="4638261" cy="1061829"/>
          </a:xfrm>
          <a:prstGeom prst="rect">
            <a:avLst/>
          </a:prstGeom>
          <a:noFill/>
        </p:spPr>
        <p:txBody>
          <a:bodyPr wrap="square" rtlCol="0">
            <a:spAutoFit/>
          </a:bodyPr>
          <a:lstStyle/>
          <a:p>
            <a:r>
              <a:rPr lang="en-US" sz="1050" dirty="0"/>
              <a:t>values = input("Input some comma </a:t>
            </a:r>
            <a:r>
              <a:rPr lang="en-US" sz="1050" dirty="0" err="1"/>
              <a:t>seprated</a:t>
            </a:r>
            <a:r>
              <a:rPr lang="en-US" sz="1050" dirty="0"/>
              <a:t> numbers : ")  </a:t>
            </a:r>
          </a:p>
          <a:p>
            <a:r>
              <a:rPr lang="en-US" sz="1050" dirty="0"/>
              <a:t>list = </a:t>
            </a:r>
            <a:r>
              <a:rPr lang="en-US" sz="1050" dirty="0" err="1"/>
              <a:t>values.split</a:t>
            </a:r>
            <a:r>
              <a:rPr lang="en-US" sz="1050" dirty="0"/>
              <a:t>(",")  </a:t>
            </a:r>
          </a:p>
          <a:p>
            <a:r>
              <a:rPr lang="en-US" sz="1050" dirty="0"/>
              <a:t>tuple = tuple(list)  </a:t>
            </a:r>
          </a:p>
          <a:p>
            <a:r>
              <a:rPr lang="en-US" sz="1050" b="1" dirty="0"/>
              <a:t>print</a:t>
            </a:r>
            <a:r>
              <a:rPr lang="en-US" sz="1050" dirty="0"/>
              <a:t>('List : ',list)  </a:t>
            </a:r>
          </a:p>
          <a:p>
            <a:r>
              <a:rPr lang="en-US" sz="1050" b="1" dirty="0"/>
              <a:t>print</a:t>
            </a:r>
            <a:r>
              <a:rPr lang="en-US" sz="1050" dirty="0"/>
              <a:t>('Tuple : ',tuple)</a:t>
            </a:r>
          </a:p>
          <a:p>
            <a:endParaRPr lang="en-US" sz="1050" dirty="0"/>
          </a:p>
        </p:txBody>
      </p:sp>
      <p:sp>
        <p:nvSpPr>
          <p:cNvPr id="3" name="Footer Placeholder 2">
            <a:extLst>
              <a:ext uri="{FF2B5EF4-FFF2-40B4-BE49-F238E27FC236}">
                <a16:creationId xmlns:a16="http://schemas.microsoft.com/office/drawing/2014/main" id="{05C239A0-962A-40DA-A588-8EA7A090F0CE}"/>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1413239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3" y="295467"/>
            <a:ext cx="8693240" cy="1384995"/>
          </a:xfrm>
          <a:prstGeom prst="rect">
            <a:avLst/>
          </a:prstGeom>
          <a:noFill/>
        </p:spPr>
        <p:txBody>
          <a:bodyPr wrap="square" rtlCol="0">
            <a:spAutoFit/>
          </a:bodyPr>
          <a:lstStyle/>
          <a:p>
            <a:r>
              <a:rPr lang="en-US" sz="2800" dirty="0"/>
              <a:t>Python – Decision making</a:t>
            </a:r>
          </a:p>
          <a:p>
            <a:endParaRPr lang="en-US" sz="2800" dirty="0"/>
          </a:p>
          <a:p>
            <a:endParaRPr lang="en-US" sz="2800" dirty="0"/>
          </a:p>
        </p:txBody>
      </p:sp>
      <p:sp>
        <p:nvSpPr>
          <p:cNvPr id="4" name="TextBox 3"/>
          <p:cNvSpPr txBox="1"/>
          <p:nvPr/>
        </p:nvSpPr>
        <p:spPr>
          <a:xfrm>
            <a:off x="437322" y="980661"/>
            <a:ext cx="8839200" cy="1477328"/>
          </a:xfrm>
          <a:prstGeom prst="rect">
            <a:avLst/>
          </a:prstGeom>
          <a:noFill/>
        </p:spPr>
        <p:txBody>
          <a:bodyPr wrap="square" rtlCol="0">
            <a:spAutoFit/>
          </a:bodyPr>
          <a:lstStyle/>
          <a:p>
            <a:r>
              <a:rPr lang="en-US" dirty="0"/>
              <a:t>Decision making is anticipation of conditions occurring while execution of the program and specifying actions taken according to the conditions.</a:t>
            </a:r>
          </a:p>
          <a:p>
            <a:r>
              <a:rPr lang="en-US" dirty="0"/>
              <a:t>Decision structures evaluate multiple expressions which produce TRUE or FALSE as outcome. You need to determine which action to take and which statements to execute if outcome is TRUE or FALSE otherwise.</a:t>
            </a:r>
          </a:p>
        </p:txBody>
      </p:sp>
      <p:pic>
        <p:nvPicPr>
          <p:cNvPr id="3" name="Picture 2"/>
          <p:cNvPicPr>
            <a:picLocks noChangeAspect="1"/>
          </p:cNvPicPr>
          <p:nvPr/>
        </p:nvPicPr>
        <p:blipFill>
          <a:blip r:embed="rId2"/>
          <a:stretch>
            <a:fillRect/>
          </a:stretch>
        </p:blipFill>
        <p:spPr>
          <a:xfrm>
            <a:off x="1714195" y="2492387"/>
            <a:ext cx="5506877" cy="4365613"/>
          </a:xfrm>
          <a:prstGeom prst="rect">
            <a:avLst/>
          </a:prstGeom>
        </p:spPr>
      </p:pic>
      <p:sp>
        <p:nvSpPr>
          <p:cNvPr id="5" name="Footer Placeholder 4">
            <a:extLst>
              <a:ext uri="{FF2B5EF4-FFF2-40B4-BE49-F238E27FC236}">
                <a16:creationId xmlns:a16="http://schemas.microsoft.com/office/drawing/2014/main" id="{F0C929DF-A463-4AE7-9B4A-501D90AA39E5}"/>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1119630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3" y="295467"/>
            <a:ext cx="8693240" cy="523220"/>
          </a:xfrm>
          <a:prstGeom prst="rect">
            <a:avLst/>
          </a:prstGeom>
          <a:noFill/>
        </p:spPr>
        <p:txBody>
          <a:bodyPr wrap="square" rtlCol="0">
            <a:spAutoFit/>
          </a:bodyPr>
          <a:lstStyle/>
          <a:p>
            <a:r>
              <a:rPr lang="en-US" sz="2800" dirty="0"/>
              <a:t>Python – Decision making</a:t>
            </a:r>
          </a:p>
        </p:txBody>
      </p:sp>
      <p:sp>
        <p:nvSpPr>
          <p:cNvPr id="4" name="TextBox 3"/>
          <p:cNvSpPr txBox="1"/>
          <p:nvPr/>
        </p:nvSpPr>
        <p:spPr>
          <a:xfrm>
            <a:off x="437322" y="980661"/>
            <a:ext cx="8839200" cy="369332"/>
          </a:xfrm>
          <a:prstGeom prst="rect">
            <a:avLst/>
          </a:prstGeom>
          <a:noFill/>
        </p:spPr>
        <p:txBody>
          <a:bodyPr wrap="square" rtlCol="0">
            <a:spAutoFit/>
          </a:bodyPr>
          <a:lstStyle/>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9416003"/>
              </p:ext>
            </p:extLst>
          </p:nvPr>
        </p:nvGraphicFramePr>
        <p:xfrm>
          <a:off x="437322" y="980661"/>
          <a:ext cx="9210261" cy="5890172"/>
        </p:xfrm>
        <a:graphic>
          <a:graphicData uri="http://schemas.openxmlformats.org/drawingml/2006/table">
            <a:tbl>
              <a:tblPr/>
              <a:tblGrid>
                <a:gridCol w="1449151">
                  <a:extLst>
                    <a:ext uri="{9D8B030D-6E8A-4147-A177-3AD203B41FA5}">
                      <a16:colId xmlns:a16="http://schemas.microsoft.com/office/drawing/2014/main" val="3772196353"/>
                    </a:ext>
                  </a:extLst>
                </a:gridCol>
                <a:gridCol w="3732099">
                  <a:extLst>
                    <a:ext uri="{9D8B030D-6E8A-4147-A177-3AD203B41FA5}">
                      <a16:colId xmlns:a16="http://schemas.microsoft.com/office/drawing/2014/main" val="3082801870"/>
                    </a:ext>
                  </a:extLst>
                </a:gridCol>
                <a:gridCol w="4029011">
                  <a:extLst>
                    <a:ext uri="{9D8B030D-6E8A-4147-A177-3AD203B41FA5}">
                      <a16:colId xmlns:a16="http://schemas.microsoft.com/office/drawing/2014/main" val="2469851389"/>
                    </a:ext>
                  </a:extLst>
                </a:gridCol>
              </a:tblGrid>
              <a:tr h="464732">
                <a:tc>
                  <a:txBody>
                    <a:bodyPr/>
                    <a:lstStyle/>
                    <a:p>
                      <a:pPr marL="0" marR="0" fontAlgn="t">
                        <a:spcBef>
                          <a:spcPts val="0"/>
                        </a:spcBef>
                        <a:spcAft>
                          <a:spcPts val="0"/>
                        </a:spcAft>
                      </a:pPr>
                      <a:r>
                        <a:rPr lang="en-US" sz="1600" b="1">
                          <a:solidFill>
                            <a:srgbClr val="313131"/>
                          </a:solidFill>
                          <a:effectLst/>
                          <a:latin typeface="Sitka Banner" panose="02000505000000020004" pitchFamily="2" charset="0"/>
                        </a:rPr>
                        <a:t>Statement</a:t>
                      </a:r>
                      <a:endParaRPr lang="en-US" sz="1600">
                        <a:solidFill>
                          <a:srgbClr val="313131"/>
                        </a:solidFill>
                        <a:effectLst/>
                        <a:latin typeface="Sitka Banner" panose="02000505000000020004" pitchFamily="2"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EEEEE"/>
                    </a:solidFill>
                  </a:tcPr>
                </a:tc>
                <a:tc>
                  <a:txBody>
                    <a:bodyPr/>
                    <a:lstStyle/>
                    <a:p>
                      <a:pPr marL="0" marR="0" fontAlgn="t">
                        <a:spcBef>
                          <a:spcPts val="0"/>
                        </a:spcBef>
                        <a:spcAft>
                          <a:spcPts val="0"/>
                        </a:spcAft>
                      </a:pPr>
                      <a:r>
                        <a:rPr lang="en-US" sz="1600" b="1" dirty="0">
                          <a:solidFill>
                            <a:srgbClr val="313131"/>
                          </a:solidFill>
                          <a:effectLst/>
                          <a:latin typeface="Sitka Banner" panose="02000505000000020004" pitchFamily="2" charset="0"/>
                        </a:rPr>
                        <a:t>Description</a:t>
                      </a:r>
                      <a:endParaRPr lang="en-US" sz="1600" dirty="0">
                        <a:solidFill>
                          <a:srgbClr val="313131"/>
                        </a:solidFill>
                        <a:effectLst/>
                        <a:latin typeface="Sitka Banner" panose="02000505000000020004" pitchFamily="2"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EEEEE"/>
                    </a:solidFill>
                  </a:tcPr>
                </a:tc>
                <a:tc>
                  <a:txBody>
                    <a:bodyPr/>
                    <a:lstStyle/>
                    <a:p>
                      <a:pPr marL="0" marR="0" fontAlgn="t">
                        <a:spcBef>
                          <a:spcPts val="0"/>
                        </a:spcBef>
                        <a:spcAft>
                          <a:spcPts val="0"/>
                        </a:spcAft>
                      </a:pPr>
                      <a:endParaRPr lang="en-US" sz="1600">
                        <a:solidFill>
                          <a:srgbClr val="313131"/>
                        </a:solidFill>
                        <a:effectLst/>
                        <a:latin typeface="Sitka Banner" panose="02000505000000020004" pitchFamily="2"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EEEEE"/>
                    </a:solidFill>
                  </a:tcPr>
                </a:tc>
                <a:extLst>
                  <a:ext uri="{0D108BD9-81ED-4DB2-BD59-A6C34878D82A}">
                    <a16:rowId xmlns:a16="http://schemas.microsoft.com/office/drawing/2014/main" val="773218021"/>
                  </a:ext>
                </a:extLst>
              </a:tr>
              <a:tr h="748985">
                <a:tc>
                  <a:txBody>
                    <a:bodyPr/>
                    <a:lstStyle/>
                    <a:p>
                      <a:pPr marL="0" marR="0" fontAlgn="t">
                        <a:spcBef>
                          <a:spcPts val="0"/>
                        </a:spcBef>
                        <a:spcAft>
                          <a:spcPts val="0"/>
                        </a:spcAft>
                      </a:pPr>
                      <a:r>
                        <a:rPr lang="en-US" sz="1600" b="1">
                          <a:effectLst/>
                          <a:latin typeface="Sitka Banner" panose="02000505000000020004" pitchFamily="2" charset="0"/>
                        </a:rPr>
                        <a:t>if statements</a:t>
                      </a:r>
                      <a:endParaRPr lang="en-US" sz="1600">
                        <a:effectLst/>
                        <a:latin typeface="Sitka Banner" panose="02000505000000020004" pitchFamily="2"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a:solidFill>
                            <a:srgbClr val="313131"/>
                          </a:solidFill>
                          <a:effectLst/>
                          <a:latin typeface="Sitka Banner" panose="02000505000000020004" pitchFamily="2" charset="0"/>
                        </a:rPr>
                        <a:t>An </a:t>
                      </a:r>
                      <a:r>
                        <a:rPr lang="en-US" sz="1600" b="1">
                          <a:solidFill>
                            <a:srgbClr val="313131"/>
                          </a:solidFill>
                          <a:effectLst/>
                          <a:latin typeface="Sitka Banner" panose="02000505000000020004" pitchFamily="2" charset="0"/>
                        </a:rPr>
                        <a:t>if statement</a:t>
                      </a:r>
                      <a:r>
                        <a:rPr lang="en-US" sz="1600">
                          <a:solidFill>
                            <a:srgbClr val="313131"/>
                          </a:solidFill>
                          <a:effectLst/>
                          <a:latin typeface="Sitka Banner" panose="02000505000000020004" pitchFamily="2" charset="0"/>
                        </a:rPr>
                        <a:t> consists of a boolean expression followed by one or more statements.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dirty="0">
                          <a:solidFill>
                            <a:srgbClr val="313131"/>
                          </a:solidFill>
                          <a:effectLst/>
                          <a:latin typeface="Sitka Banner" panose="02000505000000020004" pitchFamily="2" charset="0"/>
                        </a:rPr>
                        <a:t>if a==10:</a:t>
                      </a:r>
                    </a:p>
                    <a:p>
                      <a:pPr marL="0" marR="0" fontAlgn="t">
                        <a:spcBef>
                          <a:spcPts val="0"/>
                        </a:spcBef>
                        <a:spcAft>
                          <a:spcPts val="0"/>
                        </a:spcAft>
                      </a:pPr>
                      <a:r>
                        <a:rPr lang="en-US" sz="1600" dirty="0">
                          <a:solidFill>
                            <a:srgbClr val="313131"/>
                          </a:solidFill>
                          <a:effectLst/>
                          <a:latin typeface="Sitka Banner" panose="02000505000000020004" pitchFamily="2" charset="0"/>
                        </a:rPr>
                        <a:t>    print('great')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03211248"/>
                  </a:ext>
                </a:extLst>
              </a:tr>
              <a:tr h="1033238">
                <a:tc>
                  <a:txBody>
                    <a:bodyPr/>
                    <a:lstStyle/>
                    <a:p>
                      <a:pPr marL="0" marR="0" fontAlgn="t">
                        <a:spcBef>
                          <a:spcPts val="0"/>
                        </a:spcBef>
                        <a:spcAft>
                          <a:spcPts val="0"/>
                        </a:spcAft>
                      </a:pPr>
                      <a:r>
                        <a:rPr lang="en-US" sz="1600" b="1">
                          <a:effectLst/>
                          <a:latin typeface="Sitka Banner" panose="02000505000000020004" pitchFamily="2" charset="0"/>
                        </a:rPr>
                        <a:t>if...else statements</a:t>
                      </a:r>
                      <a:endParaRPr lang="en-US" sz="1600">
                        <a:effectLst/>
                        <a:latin typeface="Sitka Banner" panose="02000505000000020004" pitchFamily="2"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dirty="0">
                          <a:solidFill>
                            <a:srgbClr val="313131"/>
                          </a:solidFill>
                          <a:effectLst/>
                          <a:latin typeface="Sitka Banner" panose="02000505000000020004" pitchFamily="2" charset="0"/>
                        </a:rPr>
                        <a:t>An </a:t>
                      </a:r>
                      <a:r>
                        <a:rPr lang="en-US" sz="1600" b="1" dirty="0">
                          <a:solidFill>
                            <a:srgbClr val="313131"/>
                          </a:solidFill>
                          <a:effectLst/>
                          <a:latin typeface="Sitka Banner" panose="02000505000000020004" pitchFamily="2" charset="0"/>
                        </a:rPr>
                        <a:t>if statement</a:t>
                      </a:r>
                      <a:r>
                        <a:rPr lang="en-US" sz="1600" dirty="0">
                          <a:solidFill>
                            <a:srgbClr val="313131"/>
                          </a:solidFill>
                          <a:effectLst/>
                          <a:latin typeface="Sitka Banner" panose="02000505000000020004" pitchFamily="2" charset="0"/>
                        </a:rPr>
                        <a:t> can be followed by an optional </a:t>
                      </a:r>
                      <a:r>
                        <a:rPr lang="en-US" sz="1600" b="1" dirty="0">
                          <a:solidFill>
                            <a:srgbClr val="313131"/>
                          </a:solidFill>
                          <a:effectLst/>
                          <a:latin typeface="Sitka Banner" panose="02000505000000020004" pitchFamily="2" charset="0"/>
                        </a:rPr>
                        <a:t>else statement</a:t>
                      </a:r>
                      <a:r>
                        <a:rPr lang="en-US" sz="1600" dirty="0">
                          <a:solidFill>
                            <a:srgbClr val="313131"/>
                          </a:solidFill>
                          <a:effectLst/>
                          <a:latin typeface="Sitka Banner" panose="02000505000000020004" pitchFamily="2" charset="0"/>
                        </a:rPr>
                        <a:t>, which executes when the </a:t>
                      </a:r>
                      <a:r>
                        <a:rPr lang="en-US" sz="1600" dirty="0" err="1">
                          <a:solidFill>
                            <a:srgbClr val="313131"/>
                          </a:solidFill>
                          <a:effectLst/>
                          <a:latin typeface="Sitka Banner" panose="02000505000000020004" pitchFamily="2" charset="0"/>
                        </a:rPr>
                        <a:t>boolean</a:t>
                      </a:r>
                      <a:r>
                        <a:rPr lang="en-US" sz="1600" dirty="0">
                          <a:solidFill>
                            <a:srgbClr val="313131"/>
                          </a:solidFill>
                          <a:effectLst/>
                          <a:latin typeface="Sitka Banner" panose="02000505000000020004" pitchFamily="2" charset="0"/>
                        </a:rPr>
                        <a:t> expression is FALSE.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dirty="0">
                          <a:solidFill>
                            <a:srgbClr val="313131"/>
                          </a:solidFill>
                          <a:effectLst/>
                          <a:latin typeface="Sitka Banner" panose="02000505000000020004" pitchFamily="2" charset="0"/>
                        </a:rPr>
                        <a:t>if a==10:</a:t>
                      </a:r>
                    </a:p>
                    <a:p>
                      <a:pPr marL="0" marR="0" fontAlgn="t">
                        <a:spcBef>
                          <a:spcPts val="0"/>
                        </a:spcBef>
                        <a:spcAft>
                          <a:spcPts val="0"/>
                        </a:spcAft>
                      </a:pPr>
                      <a:r>
                        <a:rPr lang="en-US" sz="1600" dirty="0">
                          <a:solidFill>
                            <a:srgbClr val="313131"/>
                          </a:solidFill>
                          <a:effectLst/>
                          <a:latin typeface="Sitka Banner" panose="02000505000000020004" pitchFamily="2" charset="0"/>
                        </a:rPr>
                        <a:t>    print("Correct")</a:t>
                      </a:r>
                    </a:p>
                    <a:p>
                      <a:pPr marL="0" marR="0" fontAlgn="t">
                        <a:spcBef>
                          <a:spcPts val="0"/>
                        </a:spcBef>
                        <a:spcAft>
                          <a:spcPts val="0"/>
                        </a:spcAft>
                      </a:pPr>
                      <a:r>
                        <a:rPr lang="en-US" sz="1600" dirty="0">
                          <a:solidFill>
                            <a:srgbClr val="313131"/>
                          </a:solidFill>
                          <a:effectLst/>
                          <a:latin typeface="Sitka Banner" panose="02000505000000020004" pitchFamily="2" charset="0"/>
                        </a:rPr>
                        <a:t>else:</a:t>
                      </a:r>
                    </a:p>
                    <a:p>
                      <a:pPr marL="0" marR="0" fontAlgn="t">
                        <a:spcBef>
                          <a:spcPts val="0"/>
                        </a:spcBef>
                        <a:spcAft>
                          <a:spcPts val="0"/>
                        </a:spcAft>
                      </a:pPr>
                      <a:r>
                        <a:rPr lang="en-US" sz="1600" dirty="0">
                          <a:solidFill>
                            <a:srgbClr val="313131"/>
                          </a:solidFill>
                          <a:effectLst/>
                          <a:latin typeface="Sitka Banner" panose="02000505000000020004" pitchFamily="2" charset="0"/>
                        </a:rPr>
                        <a:t>    print("Incorrect")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41281787"/>
                  </a:ext>
                </a:extLst>
              </a:tr>
              <a:tr h="789593">
                <a:tc>
                  <a:txBody>
                    <a:bodyPr/>
                    <a:lstStyle/>
                    <a:p>
                      <a:pPr marL="0" marR="0" fontAlgn="t">
                        <a:spcBef>
                          <a:spcPts val="0"/>
                        </a:spcBef>
                        <a:spcAft>
                          <a:spcPts val="0"/>
                        </a:spcAft>
                      </a:pPr>
                      <a:r>
                        <a:rPr lang="en-US" sz="1600" b="1">
                          <a:effectLst/>
                          <a:latin typeface="Sitka Banner" panose="02000505000000020004" pitchFamily="2" charset="0"/>
                        </a:rPr>
                        <a:t>nested if statements</a:t>
                      </a:r>
                      <a:endParaRPr lang="en-US" sz="1600">
                        <a:effectLst/>
                        <a:latin typeface="Sitka Banner" panose="02000505000000020004" pitchFamily="2"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dirty="0">
                          <a:solidFill>
                            <a:srgbClr val="313131"/>
                          </a:solidFill>
                          <a:effectLst/>
                          <a:latin typeface="Sitka Banner" panose="02000505000000020004" pitchFamily="2" charset="0"/>
                        </a:rPr>
                        <a:t>You can use one </a:t>
                      </a:r>
                      <a:r>
                        <a:rPr lang="en-US" sz="1600" b="1" dirty="0">
                          <a:solidFill>
                            <a:srgbClr val="313131"/>
                          </a:solidFill>
                          <a:effectLst/>
                          <a:latin typeface="Sitka Banner" panose="02000505000000020004" pitchFamily="2" charset="0"/>
                        </a:rPr>
                        <a:t>if</a:t>
                      </a:r>
                      <a:r>
                        <a:rPr lang="en-US" sz="1600" dirty="0">
                          <a:solidFill>
                            <a:srgbClr val="313131"/>
                          </a:solidFill>
                          <a:effectLst/>
                          <a:latin typeface="Sitka Banner" panose="02000505000000020004" pitchFamily="2" charset="0"/>
                        </a:rPr>
                        <a:t> or </a:t>
                      </a:r>
                      <a:r>
                        <a:rPr lang="en-US" sz="1600" b="1" dirty="0">
                          <a:solidFill>
                            <a:srgbClr val="313131"/>
                          </a:solidFill>
                          <a:effectLst/>
                          <a:latin typeface="Sitka Banner" panose="02000505000000020004" pitchFamily="2" charset="0"/>
                        </a:rPr>
                        <a:t>else if</a:t>
                      </a:r>
                      <a:r>
                        <a:rPr lang="en-US" sz="1600" dirty="0">
                          <a:solidFill>
                            <a:srgbClr val="313131"/>
                          </a:solidFill>
                          <a:effectLst/>
                          <a:latin typeface="Sitka Banner" panose="02000505000000020004" pitchFamily="2" charset="0"/>
                        </a:rPr>
                        <a:t> statement inside another </a:t>
                      </a:r>
                      <a:r>
                        <a:rPr lang="en-US" sz="1600" b="1" dirty="0">
                          <a:solidFill>
                            <a:srgbClr val="313131"/>
                          </a:solidFill>
                          <a:effectLst/>
                          <a:latin typeface="Sitka Banner" panose="02000505000000020004" pitchFamily="2" charset="0"/>
                        </a:rPr>
                        <a:t>if</a:t>
                      </a:r>
                      <a:r>
                        <a:rPr lang="en-US" sz="1600" dirty="0">
                          <a:solidFill>
                            <a:srgbClr val="313131"/>
                          </a:solidFill>
                          <a:effectLst/>
                          <a:latin typeface="Sitka Banner" panose="02000505000000020004" pitchFamily="2" charset="0"/>
                        </a:rPr>
                        <a:t> or </a:t>
                      </a:r>
                      <a:r>
                        <a:rPr lang="en-US" sz="1600" b="1" dirty="0">
                          <a:solidFill>
                            <a:srgbClr val="313131"/>
                          </a:solidFill>
                          <a:effectLst/>
                          <a:latin typeface="Sitka Banner" panose="02000505000000020004" pitchFamily="2" charset="0"/>
                        </a:rPr>
                        <a:t>else if</a:t>
                      </a:r>
                      <a:r>
                        <a:rPr lang="en-US" sz="1600" dirty="0">
                          <a:solidFill>
                            <a:srgbClr val="313131"/>
                          </a:solidFill>
                          <a:effectLst/>
                          <a:latin typeface="Sitka Banner" panose="02000505000000020004" pitchFamily="2" charset="0"/>
                        </a:rPr>
                        <a:t> statement(s).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defTabSz="457200" rtl="0" eaLnBrk="1" fontAlgn="t" latinLnBrk="0" hangingPunct="1">
                        <a:spcBef>
                          <a:spcPts val="0"/>
                        </a:spcBef>
                        <a:spcAft>
                          <a:spcPts val="0"/>
                        </a:spcAft>
                      </a:pPr>
                      <a:r>
                        <a:rPr lang="en-US" sz="1600" kern="1200" dirty="0" err="1">
                          <a:solidFill>
                            <a:srgbClr val="313131"/>
                          </a:solidFill>
                          <a:effectLst/>
                          <a:latin typeface="Sitka Banner" panose="02000505000000020004" pitchFamily="2" charset="0"/>
                          <a:ea typeface="+mn-ea"/>
                          <a:cs typeface="+mn-cs"/>
                        </a:rPr>
                        <a:t>var</a:t>
                      </a:r>
                      <a:r>
                        <a:rPr lang="en-US" sz="1600" kern="1200" dirty="0">
                          <a:solidFill>
                            <a:srgbClr val="313131"/>
                          </a:solidFill>
                          <a:effectLst/>
                          <a:latin typeface="Sitka Banner" panose="02000505000000020004" pitchFamily="2" charset="0"/>
                          <a:ea typeface="+mn-ea"/>
                          <a:cs typeface="+mn-cs"/>
                        </a:rPr>
                        <a:t> = 100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if </a:t>
                      </a:r>
                      <a:r>
                        <a:rPr lang="en-US" sz="1600" kern="1200" dirty="0" err="1">
                          <a:solidFill>
                            <a:srgbClr val="313131"/>
                          </a:solidFill>
                          <a:effectLst/>
                          <a:latin typeface="Sitka Banner" panose="02000505000000020004" pitchFamily="2" charset="0"/>
                          <a:ea typeface="+mn-ea"/>
                          <a:cs typeface="+mn-cs"/>
                        </a:rPr>
                        <a:t>var</a:t>
                      </a:r>
                      <a:r>
                        <a:rPr lang="en-US" sz="1600" kern="1200" dirty="0">
                          <a:solidFill>
                            <a:srgbClr val="313131"/>
                          </a:solidFill>
                          <a:effectLst/>
                          <a:latin typeface="Sitka Banner" panose="02000505000000020004" pitchFamily="2" charset="0"/>
                          <a:ea typeface="+mn-ea"/>
                          <a:cs typeface="+mn-cs"/>
                        </a:rPr>
                        <a:t> &lt; 200: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print ("Expression value is less than 200"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if </a:t>
                      </a:r>
                      <a:r>
                        <a:rPr lang="en-US" sz="1600" kern="1200" dirty="0" err="1">
                          <a:solidFill>
                            <a:srgbClr val="313131"/>
                          </a:solidFill>
                          <a:effectLst/>
                          <a:latin typeface="Sitka Banner" panose="02000505000000020004" pitchFamily="2" charset="0"/>
                          <a:ea typeface="+mn-ea"/>
                          <a:cs typeface="+mn-cs"/>
                        </a:rPr>
                        <a:t>var</a:t>
                      </a:r>
                      <a:r>
                        <a:rPr lang="en-US" sz="1600" kern="1200" dirty="0">
                          <a:solidFill>
                            <a:srgbClr val="313131"/>
                          </a:solidFill>
                          <a:effectLst/>
                          <a:latin typeface="Sitka Banner" panose="02000505000000020004" pitchFamily="2" charset="0"/>
                          <a:ea typeface="+mn-ea"/>
                          <a:cs typeface="+mn-cs"/>
                        </a:rPr>
                        <a:t> == 150: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print ("Which is 150"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a:t>
                      </a:r>
                      <a:r>
                        <a:rPr lang="en-US" sz="1600" kern="1200" dirty="0" err="1">
                          <a:solidFill>
                            <a:srgbClr val="313131"/>
                          </a:solidFill>
                          <a:effectLst/>
                          <a:latin typeface="Sitka Banner" panose="02000505000000020004" pitchFamily="2" charset="0"/>
                          <a:ea typeface="+mn-ea"/>
                          <a:cs typeface="+mn-cs"/>
                        </a:rPr>
                        <a:t>elif</a:t>
                      </a:r>
                      <a:r>
                        <a:rPr lang="en-US" sz="1600" kern="1200" dirty="0">
                          <a:solidFill>
                            <a:srgbClr val="313131"/>
                          </a:solidFill>
                          <a:effectLst/>
                          <a:latin typeface="Sitka Banner" panose="02000505000000020004" pitchFamily="2" charset="0"/>
                          <a:ea typeface="+mn-ea"/>
                          <a:cs typeface="+mn-cs"/>
                        </a:rPr>
                        <a:t> </a:t>
                      </a:r>
                      <a:r>
                        <a:rPr lang="en-US" sz="1600" kern="1200" dirty="0" err="1">
                          <a:solidFill>
                            <a:srgbClr val="313131"/>
                          </a:solidFill>
                          <a:effectLst/>
                          <a:latin typeface="Sitka Banner" panose="02000505000000020004" pitchFamily="2" charset="0"/>
                          <a:ea typeface="+mn-ea"/>
                          <a:cs typeface="+mn-cs"/>
                        </a:rPr>
                        <a:t>var</a:t>
                      </a:r>
                      <a:r>
                        <a:rPr lang="en-US" sz="1600" kern="1200" dirty="0">
                          <a:solidFill>
                            <a:srgbClr val="313131"/>
                          </a:solidFill>
                          <a:effectLst/>
                          <a:latin typeface="Sitka Banner" panose="02000505000000020004" pitchFamily="2" charset="0"/>
                          <a:ea typeface="+mn-ea"/>
                          <a:cs typeface="+mn-cs"/>
                        </a:rPr>
                        <a:t> == 100: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print ("Which is 100")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a:t>
                      </a:r>
                      <a:r>
                        <a:rPr lang="en-US" sz="1600" kern="1200" dirty="0" err="1">
                          <a:solidFill>
                            <a:srgbClr val="313131"/>
                          </a:solidFill>
                          <a:effectLst/>
                          <a:latin typeface="Sitka Banner" panose="02000505000000020004" pitchFamily="2" charset="0"/>
                          <a:ea typeface="+mn-ea"/>
                          <a:cs typeface="+mn-cs"/>
                        </a:rPr>
                        <a:t>elif</a:t>
                      </a:r>
                      <a:r>
                        <a:rPr lang="en-US" sz="1600" kern="1200" dirty="0">
                          <a:solidFill>
                            <a:srgbClr val="313131"/>
                          </a:solidFill>
                          <a:effectLst/>
                          <a:latin typeface="Sitka Banner" panose="02000505000000020004" pitchFamily="2" charset="0"/>
                          <a:ea typeface="+mn-ea"/>
                          <a:cs typeface="+mn-cs"/>
                        </a:rPr>
                        <a:t> </a:t>
                      </a:r>
                      <a:r>
                        <a:rPr lang="en-US" sz="1600" kern="1200" dirty="0" err="1">
                          <a:solidFill>
                            <a:srgbClr val="313131"/>
                          </a:solidFill>
                          <a:effectLst/>
                          <a:latin typeface="Sitka Banner" panose="02000505000000020004" pitchFamily="2" charset="0"/>
                          <a:ea typeface="+mn-ea"/>
                          <a:cs typeface="+mn-cs"/>
                        </a:rPr>
                        <a:t>var</a:t>
                      </a:r>
                      <a:r>
                        <a:rPr lang="en-US" sz="1600" kern="1200" dirty="0">
                          <a:solidFill>
                            <a:srgbClr val="313131"/>
                          </a:solidFill>
                          <a:effectLst/>
                          <a:latin typeface="Sitka Banner" panose="02000505000000020004" pitchFamily="2" charset="0"/>
                          <a:ea typeface="+mn-ea"/>
                          <a:cs typeface="+mn-cs"/>
                        </a:rPr>
                        <a:t> == 50: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print ("Which is 50")</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a:t>
                      </a:r>
                      <a:r>
                        <a:rPr lang="en-US" sz="1600" kern="1200" dirty="0" err="1">
                          <a:solidFill>
                            <a:srgbClr val="313131"/>
                          </a:solidFill>
                          <a:effectLst/>
                          <a:latin typeface="Sitka Banner" panose="02000505000000020004" pitchFamily="2" charset="0"/>
                          <a:ea typeface="+mn-ea"/>
                          <a:cs typeface="+mn-cs"/>
                        </a:rPr>
                        <a:t>elif</a:t>
                      </a:r>
                      <a:r>
                        <a:rPr lang="en-US" sz="1600" kern="1200" dirty="0">
                          <a:solidFill>
                            <a:srgbClr val="313131"/>
                          </a:solidFill>
                          <a:effectLst/>
                          <a:latin typeface="Sitka Banner" panose="02000505000000020004" pitchFamily="2" charset="0"/>
                          <a:ea typeface="+mn-ea"/>
                          <a:cs typeface="+mn-cs"/>
                        </a:rPr>
                        <a:t> </a:t>
                      </a:r>
                      <a:r>
                        <a:rPr lang="en-US" sz="1600" kern="1200" dirty="0" err="1">
                          <a:solidFill>
                            <a:srgbClr val="313131"/>
                          </a:solidFill>
                          <a:effectLst/>
                          <a:latin typeface="Sitka Banner" panose="02000505000000020004" pitchFamily="2" charset="0"/>
                          <a:ea typeface="+mn-ea"/>
                          <a:cs typeface="+mn-cs"/>
                        </a:rPr>
                        <a:t>var</a:t>
                      </a:r>
                      <a:r>
                        <a:rPr lang="en-US" sz="1600" kern="1200" dirty="0">
                          <a:solidFill>
                            <a:srgbClr val="313131"/>
                          </a:solidFill>
                          <a:effectLst/>
                          <a:latin typeface="Sitka Banner" panose="02000505000000020004" pitchFamily="2" charset="0"/>
                          <a:ea typeface="+mn-ea"/>
                          <a:cs typeface="+mn-cs"/>
                        </a:rPr>
                        <a:t> &lt; 50: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print ("Expression value is less than 50")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else: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        print ("Could not find true expression") </a:t>
                      </a:r>
                    </a:p>
                    <a:p>
                      <a:pPr marL="0" marR="0" algn="l" defTabSz="457200" rtl="0" eaLnBrk="1" fontAlgn="t" latinLnBrk="0" hangingPunct="1">
                        <a:spcBef>
                          <a:spcPts val="0"/>
                        </a:spcBef>
                        <a:spcAft>
                          <a:spcPts val="0"/>
                        </a:spcAft>
                      </a:pPr>
                      <a:r>
                        <a:rPr lang="en-US" sz="1600" kern="1200" dirty="0">
                          <a:solidFill>
                            <a:srgbClr val="313131"/>
                          </a:solidFill>
                          <a:effectLst/>
                          <a:latin typeface="Sitka Banner" panose="02000505000000020004" pitchFamily="2" charset="0"/>
                          <a:ea typeface="+mn-ea"/>
                          <a:cs typeface="+mn-cs"/>
                        </a:rPr>
                        <a:t>print ("Good bye!")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8535111"/>
                  </a:ext>
                </a:extLst>
              </a:tr>
            </a:tbl>
          </a:graphicData>
        </a:graphic>
      </p:graphicFrame>
      <p:sp>
        <p:nvSpPr>
          <p:cNvPr id="3" name="Footer Placeholder 2">
            <a:extLst>
              <a:ext uri="{FF2B5EF4-FFF2-40B4-BE49-F238E27FC236}">
                <a16:creationId xmlns:a16="http://schemas.microsoft.com/office/drawing/2014/main" id="{A1065119-5AC5-4AD5-AA70-A493A5437C01}"/>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601403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69843"/>
            <a:ext cx="8984974" cy="369332"/>
          </a:xfrm>
          <a:prstGeom prst="rect">
            <a:avLst/>
          </a:prstGeom>
          <a:noFill/>
        </p:spPr>
        <p:txBody>
          <a:bodyPr wrap="square" rtlCol="0">
            <a:spAutoFit/>
          </a:bodyPr>
          <a:lstStyle/>
          <a:p>
            <a:r>
              <a:rPr lang="en-US" dirty="0"/>
              <a:t>http://www.w3resource.com/python-exercises/python-basic-exercises.php</a:t>
            </a:r>
          </a:p>
        </p:txBody>
      </p:sp>
      <p:sp>
        <p:nvSpPr>
          <p:cNvPr id="3" name="Footer Placeholder 2">
            <a:extLst>
              <a:ext uri="{FF2B5EF4-FFF2-40B4-BE49-F238E27FC236}">
                <a16:creationId xmlns:a16="http://schemas.microsoft.com/office/drawing/2014/main" id="{64BF817D-085F-4056-B3FD-72E7AED9AB0D}"/>
              </a:ext>
            </a:extLst>
          </p:cNvPr>
          <p:cNvSpPr>
            <a:spLocks noGrp="1"/>
          </p:cNvSpPr>
          <p:nvPr>
            <p:ph type="ftr" sz="quarter" idx="11"/>
          </p:nvPr>
        </p:nvSpPr>
        <p:spPr/>
        <p:txBody>
          <a:bodyPr/>
          <a:lstStyle/>
          <a:p>
            <a:r>
              <a:rPr lang="en-US"/>
              <a:t>Learn to Code - Free , Fast and Easy                                           www.expert3p.com</a:t>
            </a:r>
          </a:p>
        </p:txBody>
      </p:sp>
    </p:spTree>
    <p:extLst>
      <p:ext uri="{BB962C8B-B14F-4D97-AF65-F5344CB8AC3E}">
        <p14:creationId xmlns:p14="http://schemas.microsoft.com/office/powerpoint/2010/main" val="51447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7793501"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Why Python</a:t>
            </a:r>
            <a:r>
              <a:rPr lang="en-US" sz="3600" dirty="0">
                <a:solidFill>
                  <a:srgbClr val="0070C0"/>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FD692581-8B51-4904-BA2A-F4C77233DFDB}"/>
              </a:ext>
            </a:extLst>
          </p:cNvPr>
          <p:cNvSpPr txBox="1"/>
          <p:nvPr/>
        </p:nvSpPr>
        <p:spPr>
          <a:xfrm>
            <a:off x="551913" y="1003733"/>
            <a:ext cx="10675277" cy="4247317"/>
          </a:xfrm>
          <a:prstGeom prst="rect">
            <a:avLst/>
          </a:prstGeom>
          <a:noFill/>
        </p:spPr>
        <p:txBody>
          <a:bodyPr wrap="square" rtlCol="0">
            <a:spAutoFit/>
          </a:bodyPr>
          <a:lstStyle/>
          <a:p>
            <a:pPr marL="342900" indent="-342900">
              <a:lnSpc>
                <a:spcPct val="250000"/>
              </a:lnSpc>
              <a:buFont typeface="+mj-lt"/>
              <a:buAutoNum type="arabicPeriod"/>
            </a:pPr>
            <a:r>
              <a:rPr lang="en-US" dirty="0">
                <a:latin typeface="Century Gothic" panose="020B0502020202020204" pitchFamily="34" charset="0"/>
              </a:rPr>
              <a:t>Its simple and  easy to learn  - Elegant Syntax, Readability, Maintenance</a:t>
            </a:r>
          </a:p>
          <a:p>
            <a:pPr marL="342900" indent="-342900">
              <a:lnSpc>
                <a:spcPct val="250000"/>
              </a:lnSpc>
              <a:buFont typeface="+mj-lt"/>
              <a:buAutoNum type="arabicPeriod"/>
            </a:pPr>
            <a:r>
              <a:rPr lang="en-US" dirty="0">
                <a:latin typeface="Century Gothic" panose="020B0502020202020204" pitchFamily="34" charset="0"/>
              </a:rPr>
              <a:t>Python IDE (Integrated Development Environment) is freely available</a:t>
            </a:r>
          </a:p>
          <a:p>
            <a:pPr marL="342900" indent="-342900">
              <a:lnSpc>
                <a:spcPct val="250000"/>
              </a:lnSpc>
              <a:buFont typeface="+mj-lt"/>
              <a:buAutoNum type="arabicPeriod"/>
            </a:pPr>
            <a:r>
              <a:rPr lang="en-US" dirty="0">
                <a:latin typeface="Century Gothic" panose="020B0502020202020204" pitchFamily="34" charset="0"/>
              </a:rPr>
              <a:t>Efficient high-level data structures - Simple approach to OOP</a:t>
            </a:r>
          </a:p>
          <a:p>
            <a:pPr marL="342900" indent="-342900">
              <a:lnSpc>
                <a:spcPct val="250000"/>
              </a:lnSpc>
              <a:buFont typeface="+mj-lt"/>
              <a:buAutoNum type="arabicPeriod"/>
            </a:pPr>
            <a:r>
              <a:rPr lang="en-US" dirty="0">
                <a:latin typeface="Century Gothic" panose="020B0502020202020204" pitchFamily="34" charset="0"/>
              </a:rPr>
              <a:t>Python supports modules and packages, which encourages program modularity and code reuse. </a:t>
            </a:r>
          </a:p>
          <a:p>
            <a:pPr marL="342900" indent="-342900">
              <a:lnSpc>
                <a:spcPct val="250000"/>
              </a:lnSpc>
              <a:buFont typeface="+mj-lt"/>
              <a:buAutoNum type="arabicPeriod"/>
            </a:pPr>
            <a:r>
              <a:rPr lang="en-US" dirty="0">
                <a:latin typeface="Century Gothic" panose="020B0502020202020204" pitchFamily="34" charset="0"/>
              </a:rPr>
              <a:t>Wide variety of Use – Website , Gaming, Big Data, Automation, Mobile Platforms</a:t>
            </a:r>
          </a:p>
        </p:txBody>
      </p:sp>
    </p:spTree>
    <p:extLst>
      <p:ext uri="{BB962C8B-B14F-4D97-AF65-F5344CB8AC3E}">
        <p14:creationId xmlns:p14="http://schemas.microsoft.com/office/powerpoint/2010/main" val="318481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10969650"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IDE  - Regular Scripting</a:t>
            </a:r>
            <a:endParaRPr lang="en-US" sz="3600"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692581-8B51-4904-BA2A-F4C77233DFDB}"/>
              </a:ext>
            </a:extLst>
          </p:cNvPr>
          <p:cNvSpPr txBox="1"/>
          <p:nvPr/>
        </p:nvSpPr>
        <p:spPr>
          <a:xfrm>
            <a:off x="551913" y="1130343"/>
            <a:ext cx="10675277" cy="39703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Century Gothic" panose="020B0502020202020204" pitchFamily="34" charset="0"/>
              </a:rPr>
              <a:t>IDE - Integrated Development Environment</a:t>
            </a:r>
          </a:p>
          <a:p>
            <a:pPr marL="285750" indent="-285750" algn="just">
              <a:lnSpc>
                <a:spcPct val="200000"/>
              </a:lnSpc>
              <a:buFont typeface="Arial" panose="020B0604020202020204" pitchFamily="34" charset="0"/>
              <a:buChar char="•"/>
            </a:pPr>
            <a:r>
              <a:rPr lang="en-US" dirty="0">
                <a:latin typeface="Century Gothic" panose="020B0502020202020204" pitchFamily="34" charset="0"/>
              </a:rPr>
              <a:t>An integrated development environment (IDE) is a software application that provides comprehensive facilities to computer programmers for software development. An IDE normally consists of a source code editor, build automation tools and a debugger. Most modern IDEs have intelligent code completion.</a:t>
            </a:r>
          </a:p>
          <a:p>
            <a:pPr marL="285750" indent="-285750" algn="just">
              <a:lnSpc>
                <a:spcPct val="200000"/>
              </a:lnSpc>
              <a:buFont typeface="Arial" panose="020B0604020202020204" pitchFamily="34" charset="0"/>
              <a:buChar char="•"/>
            </a:pPr>
            <a:r>
              <a:rPr lang="en-US" dirty="0">
                <a:latin typeface="Century Gothic" panose="020B0502020202020204" pitchFamily="34" charset="0"/>
              </a:rPr>
              <a:t>IDE for Python – </a:t>
            </a:r>
            <a:r>
              <a:rPr lang="en-US" b="1" dirty="0">
                <a:latin typeface="Century Gothic" panose="020B0502020202020204" pitchFamily="34" charset="0"/>
              </a:rPr>
              <a:t>IDLE</a:t>
            </a:r>
          </a:p>
          <a:p>
            <a:pPr marL="285750" indent="-285750" algn="just">
              <a:lnSpc>
                <a:spcPct val="200000"/>
              </a:lnSpc>
              <a:buFont typeface="Arial" panose="020B0604020202020204" pitchFamily="34" charset="0"/>
              <a:buChar char="•"/>
            </a:pPr>
            <a:r>
              <a:rPr lang="en-US" dirty="0">
                <a:latin typeface="Century Gothic" panose="020B0502020202020204" pitchFamily="34" charset="0"/>
                <a:hlinkClick r:id="rId2"/>
              </a:rPr>
              <a:t>https://www.python.org/downloads/</a:t>
            </a:r>
            <a:endParaRPr lang="en-US" dirty="0">
              <a:latin typeface="Century Gothic" panose="020B0502020202020204" pitchFamily="34" charset="0"/>
            </a:endParaRPr>
          </a:p>
        </p:txBody>
      </p:sp>
    </p:spTree>
    <p:extLst>
      <p:ext uri="{BB962C8B-B14F-4D97-AF65-F5344CB8AC3E}">
        <p14:creationId xmlns:p14="http://schemas.microsoft.com/office/powerpoint/2010/main" val="108599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177421" y="492369"/>
            <a:ext cx="11780117" cy="584775"/>
          </a:xfrm>
          <a:prstGeom prst="rect">
            <a:avLst/>
          </a:prstGeom>
          <a:noFill/>
        </p:spPr>
        <p:txBody>
          <a:bodyPr wrap="square" rtlCol="0">
            <a:spAutoFit/>
          </a:bodyPr>
          <a:lstStyle/>
          <a:p>
            <a:r>
              <a:rPr lang="en-US" sz="3200" dirty="0">
                <a:solidFill>
                  <a:srgbClr val="0070C0"/>
                </a:solidFill>
                <a:latin typeface="Century Gothic" panose="020B0502020202020204" pitchFamily="34" charset="0"/>
              </a:rPr>
              <a:t>Python IDE  - Data Science &amp; Machine Learning</a:t>
            </a:r>
            <a:endParaRPr lang="en-US" sz="3200" dirty="0">
              <a:solidFill>
                <a:srgbClr val="0070C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801D78C-FF55-40D1-9B98-B63F909EBCDA}"/>
              </a:ext>
            </a:extLst>
          </p:cNvPr>
          <p:cNvSpPr txBox="1"/>
          <p:nvPr/>
        </p:nvSpPr>
        <p:spPr>
          <a:xfrm>
            <a:off x="536585" y="1213061"/>
            <a:ext cx="10959152" cy="923330"/>
          </a:xfrm>
          <a:prstGeom prst="rect">
            <a:avLst/>
          </a:prstGeom>
          <a:noFill/>
        </p:spPr>
        <p:txBody>
          <a:bodyPr wrap="square" rtlCol="0">
            <a:spAutoFit/>
          </a:bodyPr>
          <a:lstStyle/>
          <a:p>
            <a:r>
              <a:rPr lang="en-US" u="sng" dirty="0">
                <a:latin typeface="Century Gothic" panose="020B0502020202020204" pitchFamily="34" charset="0"/>
                <a:hlinkClick r:id="rId2"/>
              </a:rPr>
              <a:t>https://www.anaconda.com/download/</a:t>
            </a:r>
            <a:endParaRPr lang="en-US" u="sng"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p:txBody>
      </p:sp>
      <p:pic>
        <p:nvPicPr>
          <p:cNvPr id="11" name="Picture 10">
            <a:extLst>
              <a:ext uri="{FF2B5EF4-FFF2-40B4-BE49-F238E27FC236}">
                <a16:creationId xmlns:a16="http://schemas.microsoft.com/office/drawing/2014/main" id="{7348B077-019A-4C3A-BAC4-551D77484D5F}"/>
              </a:ext>
            </a:extLst>
          </p:cNvPr>
          <p:cNvPicPr>
            <a:picLocks noChangeAspect="1"/>
          </p:cNvPicPr>
          <p:nvPr/>
        </p:nvPicPr>
        <p:blipFill>
          <a:blip r:embed="rId3"/>
          <a:stretch>
            <a:fillRect/>
          </a:stretch>
        </p:blipFill>
        <p:spPr>
          <a:xfrm>
            <a:off x="582988" y="1674726"/>
            <a:ext cx="7541274" cy="3622378"/>
          </a:xfrm>
          <a:prstGeom prst="rect">
            <a:avLst/>
          </a:prstGeom>
        </p:spPr>
      </p:pic>
      <p:cxnSp>
        <p:nvCxnSpPr>
          <p:cNvPr id="14" name="Straight Arrow Connector 13">
            <a:extLst>
              <a:ext uri="{FF2B5EF4-FFF2-40B4-BE49-F238E27FC236}">
                <a16:creationId xmlns:a16="http://schemas.microsoft.com/office/drawing/2014/main" id="{71653A9D-6D56-411B-ACD7-48E6096C534F}"/>
              </a:ext>
            </a:extLst>
          </p:cNvPr>
          <p:cNvCxnSpPr>
            <a:cxnSpLocks/>
          </p:cNvCxnSpPr>
          <p:nvPr/>
        </p:nvCxnSpPr>
        <p:spPr>
          <a:xfrm flipV="1">
            <a:off x="805218" y="4339989"/>
            <a:ext cx="846161" cy="11302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2D2C07B9-B3CB-4FF0-819B-93941BF15881}"/>
              </a:ext>
            </a:extLst>
          </p:cNvPr>
          <p:cNvSpPr txBox="1"/>
          <p:nvPr/>
        </p:nvSpPr>
        <p:spPr>
          <a:xfrm>
            <a:off x="538857" y="5487098"/>
            <a:ext cx="10959152" cy="369332"/>
          </a:xfrm>
          <a:prstGeom prst="rect">
            <a:avLst/>
          </a:prstGeom>
          <a:noFill/>
        </p:spPr>
        <p:txBody>
          <a:bodyPr wrap="square" rtlCol="0">
            <a:spAutoFit/>
          </a:bodyPr>
          <a:lstStyle/>
          <a:p>
            <a:r>
              <a:rPr lang="en-US" dirty="0">
                <a:latin typeface="Century Gothic" panose="020B0502020202020204" pitchFamily="34" charset="0"/>
              </a:rPr>
              <a:t>Install Anaconda from the downloads</a:t>
            </a:r>
          </a:p>
        </p:txBody>
      </p:sp>
      <p:cxnSp>
        <p:nvCxnSpPr>
          <p:cNvPr id="19" name="Straight Arrow Connector 18">
            <a:extLst>
              <a:ext uri="{FF2B5EF4-FFF2-40B4-BE49-F238E27FC236}">
                <a16:creationId xmlns:a16="http://schemas.microsoft.com/office/drawing/2014/main" id="{D78E1FE0-1521-44C1-8900-9E3477DB561E}"/>
              </a:ext>
            </a:extLst>
          </p:cNvPr>
          <p:cNvCxnSpPr/>
          <p:nvPr/>
        </p:nvCxnSpPr>
        <p:spPr>
          <a:xfrm flipH="1">
            <a:off x="6127845" y="1992573"/>
            <a:ext cx="35211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BEBAFF3-2A4F-4C05-8D88-1850E09977F1}"/>
              </a:ext>
            </a:extLst>
          </p:cNvPr>
          <p:cNvSpPr txBox="1"/>
          <p:nvPr/>
        </p:nvSpPr>
        <p:spPr>
          <a:xfrm>
            <a:off x="9730852" y="1783910"/>
            <a:ext cx="1655701" cy="369332"/>
          </a:xfrm>
          <a:prstGeom prst="rect">
            <a:avLst/>
          </a:prstGeom>
          <a:noFill/>
        </p:spPr>
        <p:txBody>
          <a:bodyPr wrap="square" rtlCol="0">
            <a:spAutoFit/>
          </a:bodyPr>
          <a:lstStyle/>
          <a:p>
            <a:r>
              <a:rPr lang="en-US" dirty="0">
                <a:latin typeface="Century Gothic" panose="020B0502020202020204" pitchFamily="34" charset="0"/>
              </a:rPr>
              <a:t>Choose OS</a:t>
            </a:r>
          </a:p>
        </p:txBody>
      </p:sp>
    </p:spTree>
    <p:extLst>
      <p:ext uri="{BB962C8B-B14F-4D97-AF65-F5344CB8AC3E}">
        <p14:creationId xmlns:p14="http://schemas.microsoft.com/office/powerpoint/2010/main" val="370465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177421" y="492369"/>
            <a:ext cx="11780117" cy="584775"/>
          </a:xfrm>
          <a:prstGeom prst="rect">
            <a:avLst/>
          </a:prstGeom>
          <a:noFill/>
        </p:spPr>
        <p:txBody>
          <a:bodyPr wrap="square" rtlCol="0">
            <a:spAutoFit/>
          </a:bodyPr>
          <a:lstStyle/>
          <a:p>
            <a:r>
              <a:rPr lang="en-US" sz="3200" dirty="0">
                <a:solidFill>
                  <a:srgbClr val="0070C0"/>
                </a:solidFill>
                <a:latin typeface="Century Gothic" panose="020B0502020202020204" pitchFamily="34" charset="0"/>
              </a:rPr>
              <a:t>Python IDE  - Data Science &amp; Machine Learning</a:t>
            </a:r>
            <a:endParaRPr lang="en-US" sz="3200" dirty="0">
              <a:solidFill>
                <a:srgbClr val="0070C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1BEBAFF3-2A4F-4C05-8D88-1850E09977F1}"/>
              </a:ext>
            </a:extLst>
          </p:cNvPr>
          <p:cNvSpPr txBox="1"/>
          <p:nvPr/>
        </p:nvSpPr>
        <p:spPr>
          <a:xfrm>
            <a:off x="177421" y="1296021"/>
            <a:ext cx="9444251" cy="369332"/>
          </a:xfrm>
          <a:prstGeom prst="rect">
            <a:avLst/>
          </a:prstGeom>
          <a:noFill/>
        </p:spPr>
        <p:txBody>
          <a:bodyPr wrap="square" rtlCol="0">
            <a:spAutoFit/>
          </a:bodyPr>
          <a:lstStyle/>
          <a:p>
            <a:r>
              <a:rPr lang="en-US" dirty="0">
                <a:latin typeface="Century Gothic" panose="020B0502020202020204" pitchFamily="34" charset="0"/>
              </a:rPr>
              <a:t>Once installation is complete – Go to “Search Box” and type “Spyder”</a:t>
            </a:r>
          </a:p>
        </p:txBody>
      </p:sp>
      <p:pic>
        <p:nvPicPr>
          <p:cNvPr id="3" name="Picture 2">
            <a:extLst>
              <a:ext uri="{FF2B5EF4-FFF2-40B4-BE49-F238E27FC236}">
                <a16:creationId xmlns:a16="http://schemas.microsoft.com/office/drawing/2014/main" id="{25ED7C0E-3559-4776-A3A2-C3CB7012CD5A}"/>
              </a:ext>
            </a:extLst>
          </p:cNvPr>
          <p:cNvPicPr>
            <a:picLocks noChangeAspect="1"/>
          </p:cNvPicPr>
          <p:nvPr/>
        </p:nvPicPr>
        <p:blipFill>
          <a:blip r:embed="rId2"/>
          <a:stretch>
            <a:fillRect/>
          </a:stretch>
        </p:blipFill>
        <p:spPr>
          <a:xfrm>
            <a:off x="327545" y="1719945"/>
            <a:ext cx="5718413" cy="3215038"/>
          </a:xfrm>
          <a:prstGeom prst="rect">
            <a:avLst/>
          </a:prstGeom>
        </p:spPr>
      </p:pic>
      <p:pic>
        <p:nvPicPr>
          <p:cNvPr id="4" name="Picture 3">
            <a:extLst>
              <a:ext uri="{FF2B5EF4-FFF2-40B4-BE49-F238E27FC236}">
                <a16:creationId xmlns:a16="http://schemas.microsoft.com/office/drawing/2014/main" id="{44D104A5-8A75-4513-996B-9155C47906C3}"/>
              </a:ext>
            </a:extLst>
          </p:cNvPr>
          <p:cNvPicPr>
            <a:picLocks noChangeAspect="1"/>
          </p:cNvPicPr>
          <p:nvPr/>
        </p:nvPicPr>
        <p:blipFill>
          <a:blip r:embed="rId3"/>
          <a:stretch>
            <a:fillRect/>
          </a:stretch>
        </p:blipFill>
        <p:spPr>
          <a:xfrm>
            <a:off x="6167880" y="1665353"/>
            <a:ext cx="5689010" cy="3269630"/>
          </a:xfrm>
          <a:prstGeom prst="rect">
            <a:avLst/>
          </a:prstGeom>
        </p:spPr>
      </p:pic>
    </p:spTree>
    <p:extLst>
      <p:ext uri="{BB962C8B-B14F-4D97-AF65-F5344CB8AC3E}">
        <p14:creationId xmlns:p14="http://schemas.microsoft.com/office/powerpoint/2010/main" val="224542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10339754"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My First Program – “Hello Python”</a:t>
            </a:r>
            <a:endParaRPr lang="en-US" sz="3600"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AE28B56-8F6B-4972-99AC-3EE1E238F4AB}"/>
              </a:ext>
            </a:extLst>
          </p:cNvPr>
          <p:cNvSpPr txBox="1"/>
          <p:nvPr/>
        </p:nvSpPr>
        <p:spPr>
          <a:xfrm>
            <a:off x="678523" y="1473958"/>
            <a:ext cx="9011387" cy="523220"/>
          </a:xfrm>
          <a:prstGeom prst="rect">
            <a:avLst/>
          </a:prstGeom>
          <a:noFill/>
        </p:spPr>
        <p:txBody>
          <a:bodyPr wrap="square" rtlCol="0">
            <a:spAutoFit/>
          </a:bodyPr>
          <a:lstStyle/>
          <a:p>
            <a:pPr algn="ctr"/>
            <a:r>
              <a:rPr lang="en-US" sz="2800" dirty="0">
                <a:latin typeface="Century Gothic" panose="020B0502020202020204" pitchFamily="34" charset="0"/>
              </a:rPr>
              <a:t>print("Hello Python")</a:t>
            </a:r>
          </a:p>
        </p:txBody>
      </p:sp>
    </p:spTree>
    <p:extLst>
      <p:ext uri="{BB962C8B-B14F-4D97-AF65-F5344CB8AC3E}">
        <p14:creationId xmlns:p14="http://schemas.microsoft.com/office/powerpoint/2010/main" val="294440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118A9CE-4432-4276-96E9-DA6AA290266D}"/>
              </a:ext>
            </a:extLst>
          </p:cNvPr>
          <p:cNvCxnSpPr>
            <a:cxnSpLocks/>
          </p:cNvCxnSpPr>
          <p:nvPr/>
        </p:nvCxnSpPr>
        <p:spPr>
          <a:xfrm>
            <a:off x="678523" y="6137472"/>
            <a:ext cx="10675277" cy="0"/>
          </a:xfrm>
          <a:prstGeom prst="line">
            <a:avLst/>
          </a:prstGeom>
          <a:ln w="44450"/>
        </p:spPr>
        <p:style>
          <a:lnRef idx="3">
            <a:schemeClr val="accent5"/>
          </a:lnRef>
          <a:fillRef idx="0">
            <a:schemeClr val="accent5"/>
          </a:fillRef>
          <a:effectRef idx="2">
            <a:schemeClr val="accent5"/>
          </a:effectRef>
          <a:fontRef idx="minor">
            <a:schemeClr val="tx1"/>
          </a:fontRef>
        </p:style>
      </p:cxnSp>
      <p:sp>
        <p:nvSpPr>
          <p:cNvPr id="9" name="Footer Placeholder 8">
            <a:extLst>
              <a:ext uri="{FF2B5EF4-FFF2-40B4-BE49-F238E27FC236}">
                <a16:creationId xmlns:a16="http://schemas.microsoft.com/office/drawing/2014/main" id="{54BEED2B-750E-43BD-B25C-92C88893521B}"/>
              </a:ext>
            </a:extLst>
          </p:cNvPr>
          <p:cNvSpPr>
            <a:spLocks noGrp="1"/>
          </p:cNvSpPr>
          <p:nvPr>
            <p:ph type="ftr" sz="quarter" idx="11"/>
          </p:nvPr>
        </p:nvSpPr>
        <p:spPr>
          <a:xfrm>
            <a:off x="678523" y="6356350"/>
            <a:ext cx="11279015" cy="365125"/>
          </a:xfrm>
        </p:spPr>
        <p:txBody>
          <a:bodyPr/>
          <a:lstStyle/>
          <a:p>
            <a:pPr algn="l"/>
            <a:r>
              <a:rPr lang="en-US" sz="2000" dirty="0">
                <a:solidFill>
                  <a:schemeClr val="tx1"/>
                </a:solidFill>
                <a:latin typeface="Century Gothic" panose="020B0502020202020204" pitchFamily="34" charset="0"/>
              </a:rPr>
              <a:t>Python - Learn to Code - Free , Fast and Easy        		        © www.expert3p.com</a:t>
            </a:r>
          </a:p>
          <a:p>
            <a:pPr algn="l"/>
            <a:endParaRPr lang="en-US"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E0AFA87A-A919-4004-9672-5BC948783413}"/>
              </a:ext>
            </a:extLst>
          </p:cNvPr>
          <p:cNvSpPr txBox="1"/>
          <p:nvPr/>
        </p:nvSpPr>
        <p:spPr>
          <a:xfrm>
            <a:off x="562708" y="492369"/>
            <a:ext cx="10339754" cy="646331"/>
          </a:xfrm>
          <a:prstGeom prst="rect">
            <a:avLst/>
          </a:prstGeom>
          <a:noFill/>
        </p:spPr>
        <p:txBody>
          <a:bodyPr wrap="square" rtlCol="0">
            <a:spAutoFit/>
          </a:bodyPr>
          <a:lstStyle/>
          <a:p>
            <a:r>
              <a:rPr lang="en-US" sz="3600" dirty="0">
                <a:solidFill>
                  <a:srgbClr val="0070C0"/>
                </a:solidFill>
                <a:latin typeface="Century Gothic" panose="020B0502020202020204" pitchFamily="34" charset="0"/>
              </a:rPr>
              <a:t>Python  - Taking User Input</a:t>
            </a:r>
            <a:endParaRPr lang="en-US" sz="3600"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AE28B56-8F6B-4972-99AC-3EE1E238F4AB}"/>
              </a:ext>
            </a:extLst>
          </p:cNvPr>
          <p:cNvSpPr txBox="1"/>
          <p:nvPr/>
        </p:nvSpPr>
        <p:spPr>
          <a:xfrm>
            <a:off x="678523" y="1473958"/>
            <a:ext cx="9011387" cy="523220"/>
          </a:xfrm>
          <a:prstGeom prst="rect">
            <a:avLst/>
          </a:prstGeom>
          <a:noFill/>
        </p:spPr>
        <p:txBody>
          <a:bodyPr wrap="square" rtlCol="0">
            <a:spAutoFit/>
          </a:bodyPr>
          <a:lstStyle/>
          <a:p>
            <a:pPr algn="ctr"/>
            <a:r>
              <a:rPr lang="en-US" sz="2800" dirty="0">
                <a:latin typeface="Century Gothic" panose="020B0502020202020204" pitchFamily="34" charset="0"/>
              </a:rPr>
              <a:t>print("Hello Python")</a:t>
            </a:r>
          </a:p>
        </p:txBody>
      </p:sp>
    </p:spTree>
    <p:extLst>
      <p:ext uri="{BB962C8B-B14F-4D97-AF65-F5344CB8AC3E}">
        <p14:creationId xmlns:p14="http://schemas.microsoft.com/office/powerpoint/2010/main" val="1433795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45689</TotalTime>
  <Words>1959</Words>
  <Application>Microsoft Office PowerPoint</Application>
  <PresentationFormat>Widescreen</PresentationFormat>
  <Paragraphs>286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Century Gothic</vt:lpstr>
      <vt:lpstr>Sitka Banner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Jagannath Banerjee</dc:creator>
  <cp:lastModifiedBy>Jagannath Banerjee</cp:lastModifiedBy>
  <cp:revision>38</cp:revision>
  <dcterms:created xsi:type="dcterms:W3CDTF">2016-11-13T14:05:55Z</dcterms:created>
  <dcterms:modified xsi:type="dcterms:W3CDTF">2017-11-11T13:04:50Z</dcterms:modified>
</cp:coreProperties>
</file>