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7" r:id="rId3"/>
    <p:sldId id="256" r:id="rId4"/>
    <p:sldId id="273" r:id="rId5"/>
    <p:sldId id="274" r:id="rId6"/>
    <p:sldId id="268" r:id="rId7"/>
    <p:sldId id="277" r:id="rId8"/>
    <p:sldId id="275" r:id="rId9"/>
    <p:sldId id="270" r:id="rId10"/>
    <p:sldId id="279" r:id="rId11"/>
    <p:sldId id="271" r:id="rId12"/>
    <p:sldId id="264" r:id="rId13"/>
    <p:sldId id="269" r:id="rId14"/>
    <p:sldId id="282" r:id="rId15"/>
    <p:sldId id="265" r:id="rId16"/>
    <p:sldId id="263" r:id="rId17"/>
    <p:sldId id="259" r:id="rId18"/>
    <p:sldId id="272" r:id="rId19"/>
    <p:sldId id="260" r:id="rId20"/>
    <p:sldId id="281" r:id="rId21"/>
    <p:sldId id="284" r:id="rId22"/>
    <p:sldId id="278" r:id="rId23"/>
    <p:sldId id="26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608F-06BE-4A7E-86E0-F34A1F78B7D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9958-1EB8-44CF-A9F4-5CC2CC61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5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7695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9254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8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7535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79958-1EB8-44CF-A9F4-5CC2CC6146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79958-1EB8-44CF-A9F4-5CC2CC6146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23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5679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220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787A-4C5E-4FBB-9DC3-A68845B6516E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9A1B-4DDD-46C6-B667-8C10236CAC10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9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C4E-0035-492D-AC4C-C1B1EECEEFA2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0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3022600"/>
            <a:ext cx="5384800" cy="3048000"/>
          </a:xfrm>
        </p:spPr>
        <p:txBody>
          <a:bodyPr>
            <a:normAutofit/>
          </a:bodyPr>
          <a:lstStyle>
            <a:lvl1pPr>
              <a:defRPr sz="2133">
                <a:solidFill>
                  <a:srgbClr val="41526E"/>
                </a:solidFill>
              </a:defRPr>
            </a:lvl1pPr>
            <a:lvl2pPr>
              <a:defRPr sz="1467">
                <a:solidFill>
                  <a:srgbClr val="41526E"/>
                </a:solidFill>
              </a:defRPr>
            </a:lvl2pPr>
            <a:lvl3pPr>
              <a:defRPr sz="1400">
                <a:solidFill>
                  <a:srgbClr val="41526E"/>
                </a:solidFill>
              </a:defRPr>
            </a:lvl3pPr>
            <a:lvl4pPr>
              <a:defRPr sz="1333">
                <a:solidFill>
                  <a:srgbClr val="41526E"/>
                </a:solidFill>
              </a:defRPr>
            </a:lvl4pPr>
            <a:lvl5pPr>
              <a:defRPr sz="1333">
                <a:solidFill>
                  <a:srgbClr val="41526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558800"/>
            <a:ext cx="53848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667" b="0" i="0" kern="0" spc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1092200"/>
            <a:ext cx="5384800" cy="193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7E85A-F375-6545-B56C-8EEA9697BA8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84F0B6-0E88-A646-995E-30C8A581B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288C51-DFA6-1F42-AF79-A5FBBDCAE0F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98325" y="1193800"/>
            <a:ext cx="5481484" cy="5664200"/>
          </a:xfrm>
          <a:prstGeom prst="snip2DiagRect">
            <a:avLst>
              <a:gd name="adj1" fmla="val 0"/>
              <a:gd name="adj2" fmla="val 36400"/>
            </a:avLst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B525-C76D-46B3-A6A5-BF2860993E93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3DD-CE79-49ED-BB88-360DC8923A4F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C78-0FCE-4CD5-814D-F93286020AD7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FAC-DE5C-44A3-840A-F7D02F4AF760}" type="datetime1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4708-3EAD-4C2A-BEF4-95BD2D6F035F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1543-FED3-4F4D-B3EA-5DF2410163F8}" type="datetime1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392-7E5E-4A52-A716-F6746D7A2287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0EC-BE99-4F16-9F60-33EE25454FF4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9CE8-2773-4F89-A9BB-4E1662464056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Jagannath Banerjee | https://www.linkedin.com/in/jagannath-banerjee | https://github.com/jbanerje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AB09-CD59-480A-B692-C4863599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agnostic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HG-Memex/eli5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hristophm.github.io/interpretable-ml-book/agnostic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gannath.Banerjee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in/jagannath-banerje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owardsdatascience.com/machine-learning-vs-traditional-programming-c066e39b5b1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1520" cy="2595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2" y="688180"/>
            <a:ext cx="2295525" cy="895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0509" y="3343564"/>
            <a:ext cx="1075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MODEL INTERPRETATION USING ELI5, SHAP AND LIME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1927" y="4202545"/>
            <a:ext cx="441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JAGANNATH BANERJEE</a:t>
            </a:r>
            <a:endParaRPr lang="en-US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5504"/>
            <a:ext cx="6548005" cy="4425136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F8A34AD-4260-AA42-AB73-26B57A605C3A}"/>
              </a:ext>
            </a:extLst>
          </p:cNvPr>
          <p:cNvSpPr txBox="1">
            <a:spLocks/>
          </p:cNvSpPr>
          <p:nvPr/>
        </p:nvSpPr>
        <p:spPr>
          <a:xfrm>
            <a:off x="711200" y="482600"/>
            <a:ext cx="85344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Actual Model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43795"/>
              </p:ext>
            </p:extLst>
          </p:nvPr>
        </p:nvGraphicFramePr>
        <p:xfrm>
          <a:off x="8001000" y="1301504"/>
          <a:ext cx="2640965" cy="2550058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5690593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9921961"/>
                    </a:ext>
                  </a:extLst>
                </a:gridCol>
              </a:tblGrid>
              <a:tr h="364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  <a:latin typeface="Century Gothic" panose="020B0502020202020204" pitchFamily="34" charset="0"/>
                        </a:rPr>
                        <a:t>Input(X)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  <a:latin typeface="Century Gothic" panose="020B0502020202020204" pitchFamily="34" charset="0"/>
                        </a:rPr>
                        <a:t>Output(Y)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870948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2.27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669150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2.2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2.97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5554948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3.44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7301176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4.61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041558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5.9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5.13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124876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6.2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5.31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9039215"/>
                  </a:ext>
                </a:extLst>
              </a:tr>
            </a:tbl>
          </a:graphicData>
        </a:graphic>
      </p:graphicFrame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95354"/>
            <a:ext cx="3491343" cy="5486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4850" y="0"/>
            <a:ext cx="10515600" cy="10064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Model Interpretability 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9543" y="6094740"/>
            <a:ext cx="5362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</a:t>
            </a:r>
            <a:r>
              <a:rPr lang="en-US" sz="1100" dirty="0" smtClean="0">
                <a:hlinkClick r:id="rId3"/>
              </a:rPr>
              <a:t>https://christophm.github.io/interpretable-ml-book/agnostic.html</a:t>
            </a:r>
            <a:endParaRPr lang="en-US" sz="11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11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What is meant by Model Interpretability ?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74726" y="1407021"/>
            <a:ext cx="5330823" cy="1451848"/>
            <a:chOff x="974726" y="1407021"/>
            <a:chExt cx="5330823" cy="1451848"/>
          </a:xfrm>
        </p:grpSpPr>
        <p:pic>
          <p:nvPicPr>
            <p:cNvPr id="3076" name="Picture 4" descr="https://secureservercdn.net/184.168.47.225/f81.736.myftpupload.com/wp-content/uploads/2016/06/key-word-explain-800x46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26" y="1476376"/>
              <a:ext cx="2368296" cy="138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546728" y="1407021"/>
              <a:ext cx="2758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 Gothic" panose="020B0502020202020204" pitchFamily="34" charset="0"/>
                </a:rPr>
                <a:t>Explain model into human understandable form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31830" y="4454856"/>
            <a:ext cx="4780215" cy="1617829"/>
            <a:chOff x="7031830" y="4683456"/>
            <a:chExt cx="4780215" cy="16178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1830" y="4780127"/>
              <a:ext cx="2366963" cy="15211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611770" y="4683456"/>
              <a:ext cx="2200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 Gothic" panose="020B0502020202020204" pitchFamily="34" charset="0"/>
                </a:rPr>
                <a:t>Visualizations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2611" y="4412661"/>
            <a:ext cx="4948236" cy="1332167"/>
            <a:chOff x="966789" y="4981576"/>
            <a:chExt cx="4948236" cy="1332167"/>
          </a:xfrm>
        </p:grpSpPr>
        <p:pic>
          <p:nvPicPr>
            <p:cNvPr id="3078" name="Picture 6" descr="Image result for forecast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9" y="4981576"/>
              <a:ext cx="2368296" cy="1332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46729" y="4981576"/>
              <a:ext cx="2368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 Gothic" panose="020B0502020202020204" pitchFamily="34" charset="0"/>
                </a:rPr>
                <a:t>Understand Model behavior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37" y="1119347"/>
            <a:ext cx="2219325" cy="16232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67800" y="1476376"/>
            <a:ext cx="274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Extract useful information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12</a:t>
            </a:fld>
            <a:endParaRPr lang="en-US"/>
          </a:p>
        </p:txBody>
      </p:sp>
      <p:sp>
        <p:nvSpPr>
          <p:cNvPr id="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3598"/>
            <a:ext cx="10515600" cy="66011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Why Model Interpretability is Important ?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243310"/>
            <a:ext cx="1000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Why model predicted particular output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Build </a:t>
            </a:r>
            <a:r>
              <a:rPr lang="en-US" sz="2000" dirty="0">
                <a:latin typeface="Century Gothic" panose="020B0502020202020204" pitchFamily="34" charset="0"/>
              </a:rPr>
              <a:t>t</a:t>
            </a:r>
            <a:r>
              <a:rPr lang="en-US" sz="2000" dirty="0" smtClean="0">
                <a:latin typeface="Century Gothic" panose="020B0502020202020204" pitchFamily="34" charset="0"/>
              </a:rPr>
              <a:t>rust factor (fair &amp; un-biased)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Social Acceptance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Whether to deploy a new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Debug &amp; Audit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When model will fail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13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69" y="1831101"/>
            <a:ext cx="2948201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277" y="2057738"/>
            <a:ext cx="2848583" cy="1325563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Q &amp; 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5" y="2546350"/>
            <a:ext cx="8067675" cy="660111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latin typeface="Century Gothic" panose="020B0502020202020204" pitchFamily="34" charset="0"/>
              </a:rPr>
              <a:t>How to Interpret Machine Learning Model</a:t>
            </a:r>
            <a:br>
              <a:rPr lang="en-US" sz="2800" dirty="0" smtClean="0">
                <a:latin typeface="Century Gothic" panose="020B0502020202020204" pitchFamily="34" charset="0"/>
              </a:rPr>
            </a:br>
            <a:r>
              <a:rPr lang="en-US" sz="2800" dirty="0" smtClean="0">
                <a:latin typeface="Century Gothic" panose="020B0502020202020204" pitchFamily="34" charset="0"/>
              </a:rPr>
              <a:t>(Model Agnostic Approach)</a:t>
            </a:r>
            <a:endParaRPr lang="en-US" sz="2800" dirty="0" smtClean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ELI5 - </a:t>
            </a:r>
            <a:r>
              <a:rPr lang="en-US" sz="3200" dirty="0" smtClean="0">
                <a:latin typeface="Century Gothic" panose="020B0502020202020204" pitchFamily="34" charset="0"/>
              </a:rPr>
              <a:t>Explain Like I'm 5 !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144411"/>
            <a:ext cx="10832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Century Gothic" panose="020B0502020202020204" pitchFamily="34" charset="0"/>
                <a:hlinkClick r:id="rId3"/>
              </a:rPr>
              <a:t>ELI5</a:t>
            </a:r>
            <a:r>
              <a:rPr lang="en-US" sz="1400" dirty="0" smtClean="0">
                <a:latin typeface="Century Gothic" panose="020B0502020202020204" pitchFamily="34" charset="0"/>
              </a:rPr>
              <a:t> is a Python library which allows to visualize and debug various Machine Learning models using unified API. It has built-in support for several ML frameworks and provides a way to explain black-box models.</a:t>
            </a:r>
          </a:p>
          <a:p>
            <a:pPr algn="just"/>
            <a:endParaRPr lang="en-US" sz="1400" dirty="0">
              <a:latin typeface="Century Gothic" panose="020B0502020202020204" pitchFamily="34" charset="0"/>
            </a:endParaRPr>
          </a:p>
          <a:p>
            <a:pPr algn="just"/>
            <a:r>
              <a:rPr lang="en-US" sz="1400" b="1" dirty="0" smtClean="0">
                <a:latin typeface="Century Gothic" panose="020B0502020202020204" pitchFamily="34" charset="0"/>
              </a:rPr>
              <a:t>Installation: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pip install eli5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 Gothic" panose="020B0502020202020204" pitchFamily="34" charset="0"/>
              </a:rPr>
              <a:t>conda</a:t>
            </a:r>
            <a:r>
              <a:rPr lang="en-US" sz="1400" dirty="0" smtClean="0">
                <a:latin typeface="Century Gothic" panose="020B0502020202020204" pitchFamily="34" charset="0"/>
              </a:rPr>
              <a:t> install -c </a:t>
            </a:r>
            <a:r>
              <a:rPr lang="en-US" sz="1400" dirty="0" err="1" smtClean="0">
                <a:latin typeface="Century Gothic" panose="020B0502020202020204" pitchFamily="34" charset="0"/>
              </a:rPr>
              <a:t>conda</a:t>
            </a:r>
            <a:r>
              <a:rPr lang="en-US" sz="1400" dirty="0" smtClean="0">
                <a:latin typeface="Century Gothic" panose="020B0502020202020204" pitchFamily="34" charset="0"/>
              </a:rPr>
              <a:t>-forge eli5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4400" y="2533650"/>
            <a:ext cx="5954423" cy="3544120"/>
            <a:chOff x="914400" y="2533650"/>
            <a:chExt cx="5954423" cy="3544120"/>
          </a:xfrm>
        </p:grpSpPr>
        <p:sp>
          <p:nvSpPr>
            <p:cNvPr id="4" name="TextBox 3"/>
            <p:cNvSpPr txBox="1"/>
            <p:nvPr/>
          </p:nvSpPr>
          <p:spPr>
            <a:xfrm>
              <a:off x="914400" y="3057525"/>
              <a:ext cx="2152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 Gothic" panose="020B0502020202020204" pitchFamily="34" charset="0"/>
                </a:rPr>
                <a:t>eli5.show_weights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400" y="4850465"/>
              <a:ext cx="2505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 Gothic" panose="020B0502020202020204" pitchFamily="34" charset="0"/>
                </a:rPr>
                <a:t>eli5.show_prediction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6498" y="3034912"/>
              <a:ext cx="3362325" cy="5905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9475" y="4982395"/>
              <a:ext cx="2781300" cy="10953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9986" y="2533650"/>
              <a:ext cx="3832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Regression (Boston Housing)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111" y="2430012"/>
            <a:ext cx="3832514" cy="2890937"/>
            <a:chOff x="929986" y="2533650"/>
            <a:chExt cx="3832514" cy="2890937"/>
          </a:xfrm>
        </p:grpSpPr>
        <p:sp>
          <p:nvSpPr>
            <p:cNvPr id="12" name="TextBox 11"/>
            <p:cNvSpPr txBox="1"/>
            <p:nvPr/>
          </p:nvSpPr>
          <p:spPr>
            <a:xfrm>
              <a:off x="929986" y="3006620"/>
              <a:ext cx="2152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 Gothic" panose="020B0502020202020204" pitchFamily="34" charset="0"/>
                </a:rPr>
                <a:t>eli5.show_weights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9986" y="5086033"/>
              <a:ext cx="2505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 Gothic" panose="020B0502020202020204" pitchFamily="34" charset="0"/>
                </a:rPr>
                <a:t>eli5.show_prediction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9986" y="2533650"/>
              <a:ext cx="3832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Classification (Heart Disease)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056" y="4982395"/>
            <a:ext cx="2243138" cy="17765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106" y="2902982"/>
            <a:ext cx="2205038" cy="180212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16</a:t>
            </a:fld>
            <a:endParaRPr lang="en-US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Century Gothic" panose="020B0502020202020204" pitchFamily="34" charset="0"/>
              </a:rPr>
              <a:t>SHAP - SHAPLEY ADDITIVE </a:t>
            </a:r>
            <a:r>
              <a:rPr lang="en-US" sz="2900" dirty="0" smtClean="0">
                <a:latin typeface="Century Gothic" panose="020B0502020202020204" pitchFamily="34" charset="0"/>
              </a:rPr>
              <a:t>EXPLANATIONS - 1</a:t>
            </a:r>
            <a:endParaRPr lang="en-US" sz="29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75" y="1025236"/>
            <a:ext cx="1013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Method to explain individual predictions. SHAP is based on the game theoretically optimal Shapley Values.</a:t>
            </a:r>
          </a:p>
          <a:p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The </a:t>
            </a:r>
            <a:r>
              <a:rPr lang="en-US" sz="1600" dirty="0">
                <a:latin typeface="Century Gothic" panose="020B0502020202020204" pitchFamily="34" charset="0"/>
              </a:rPr>
              <a:t>Shapley value is the average marginal contribution of a feature value across all possible coalitions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1739"/>
            <a:ext cx="321111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84" y="2507419"/>
            <a:ext cx="3318159" cy="2377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975" y="5200650"/>
            <a:ext cx="361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Cat Contribution : 10,000 Pounds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975" y="5824218"/>
            <a:ext cx="5362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</a:t>
            </a:r>
            <a:r>
              <a:rPr lang="en-US" sz="1100" dirty="0" smtClean="0">
                <a:hlinkClick r:id="rId4"/>
              </a:rPr>
              <a:t>https://christophm.github.io/interpretable-ml-book/agnostic.html</a:t>
            </a:r>
            <a:endParaRPr lang="en-US" sz="11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17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464"/>
            <a:ext cx="10515600" cy="660111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Century Gothic" panose="020B0502020202020204" pitchFamily="34" charset="0"/>
              </a:rPr>
              <a:t>SHAP - SHAPLEY ADDITIVE </a:t>
            </a:r>
            <a:r>
              <a:rPr lang="en-US" sz="2900" dirty="0" smtClean="0">
                <a:latin typeface="Century Gothic" panose="020B0502020202020204" pitchFamily="34" charset="0"/>
              </a:rPr>
              <a:t>EXPLANATION - 2</a:t>
            </a:r>
            <a:endParaRPr lang="en-US" sz="2900" dirty="0">
              <a:latin typeface="Century Gothic" panose="020B0502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1550" y="1025236"/>
            <a:ext cx="7181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Installation:</a:t>
            </a: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pip install </a:t>
            </a:r>
            <a:r>
              <a:rPr lang="en-US" sz="1400" dirty="0" err="1" smtClean="0">
                <a:latin typeface="Century Gothic" panose="020B0502020202020204" pitchFamily="34" charset="0"/>
              </a:rPr>
              <a:t>shap</a:t>
            </a: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 Gothic" panose="020B0502020202020204" pitchFamily="34" charset="0"/>
              </a:rPr>
              <a:t>conda</a:t>
            </a:r>
            <a:r>
              <a:rPr lang="en-US" sz="1400" dirty="0" smtClean="0">
                <a:latin typeface="Century Gothic" panose="020B0502020202020204" pitchFamily="34" charset="0"/>
              </a:rPr>
              <a:t> install -c </a:t>
            </a:r>
            <a:r>
              <a:rPr lang="en-US" sz="1400" dirty="0" err="1" smtClean="0">
                <a:latin typeface="Century Gothic" panose="020B0502020202020204" pitchFamily="34" charset="0"/>
              </a:rPr>
              <a:t>conda</a:t>
            </a:r>
            <a:r>
              <a:rPr lang="en-US" sz="1400" dirty="0" smtClean="0">
                <a:latin typeface="Century Gothic" panose="020B0502020202020204" pitchFamily="34" charset="0"/>
              </a:rPr>
              <a:t>-forge </a:t>
            </a:r>
            <a:r>
              <a:rPr lang="en-US" sz="1400" dirty="0" err="1" smtClean="0">
                <a:latin typeface="Century Gothic" panose="020B0502020202020204" pitchFamily="34" charset="0"/>
              </a:rPr>
              <a:t>shap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4" y="5040385"/>
            <a:ext cx="8299941" cy="109728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23927" y="1926163"/>
            <a:ext cx="10574118" cy="2610451"/>
            <a:chOff x="923927" y="2073944"/>
            <a:chExt cx="10574118" cy="2610451"/>
          </a:xfrm>
        </p:grpSpPr>
        <p:grpSp>
          <p:nvGrpSpPr>
            <p:cNvPr id="18" name="Group 17"/>
            <p:cNvGrpSpPr/>
            <p:nvPr/>
          </p:nvGrpSpPr>
          <p:grpSpPr>
            <a:xfrm>
              <a:off x="923927" y="2525568"/>
              <a:ext cx="10574118" cy="2158827"/>
              <a:chOff x="971552" y="1830243"/>
              <a:chExt cx="10574118" cy="2158827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552" y="1885950"/>
                <a:ext cx="3078125" cy="210312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0609" y="1874619"/>
                <a:ext cx="3019058" cy="210312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8729" y="1830243"/>
                <a:ext cx="3126941" cy="2103120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971550" y="2229043"/>
              <a:ext cx="1781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entury Gothic" panose="020B0502020202020204" pitchFamily="34" charset="0"/>
                </a:rPr>
                <a:t>Feature Importance</a:t>
              </a:r>
              <a:endParaRPr lang="en-US" sz="12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214" y="2175857"/>
              <a:ext cx="1781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entury Gothic" panose="020B0502020202020204" pitchFamily="34" charset="0"/>
                </a:rPr>
                <a:t>Summary Plot</a:t>
              </a:r>
              <a:endParaRPr lang="en-US" sz="12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48727" y="2073944"/>
              <a:ext cx="1781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entury Gothic" panose="020B0502020202020204" pitchFamily="34" charset="0"/>
                </a:rPr>
                <a:t>Dependence Plot</a:t>
              </a:r>
              <a:endParaRPr lang="en-US" sz="12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63909" y="4901885"/>
            <a:ext cx="178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Force Plot</a:t>
            </a:r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LIME – Local Interpretable Model Agnostic Explanations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141968"/>
            <a:ext cx="10008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Explains </a:t>
            </a:r>
            <a:r>
              <a:rPr lang="en-US" sz="1600" dirty="0">
                <a:latin typeface="Century Gothic" panose="020B0502020202020204" pitchFamily="34" charset="0"/>
              </a:rPr>
              <a:t>the predictions of any classifier or regressor in a faithful way, by approximating it locally with an interpretable </a:t>
            </a:r>
            <a:r>
              <a:rPr lang="en-US" sz="1600" dirty="0" smtClean="0">
                <a:latin typeface="Century Gothic" panose="020B0502020202020204" pitchFamily="34" charset="0"/>
              </a:rPr>
              <a:t>model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r>
              <a:rPr lang="en-US" sz="1600" b="1" dirty="0" smtClean="0">
                <a:latin typeface="Century Gothic" panose="020B0502020202020204" pitchFamily="34" charset="0"/>
              </a:rPr>
              <a:t>Installation:</a:t>
            </a:r>
          </a:p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pip install lime</a:t>
            </a:r>
          </a:p>
          <a:p>
            <a:pPr algn="just"/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r>
              <a:rPr lang="en-US" sz="1600" b="1" dirty="0" smtClean="0">
                <a:latin typeface="Century Gothic" panose="020B0502020202020204" pitchFamily="34" charset="0"/>
              </a:rPr>
              <a:t>Explanation: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27" y="3069380"/>
            <a:ext cx="6164960" cy="14516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726889"/>
            <a:ext cx="10368065" cy="1344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Model predicts that a patient has the flu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LIME highlights the symptoms in the patient’s history that led to the prediction.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Sneeze and headache are portrayed as contributing to the “flu” prediction, “no fatigue” is evidence against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doctor can make an informed decision about whether to trust the model’s prediction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50316"/>
            <a:ext cx="10515600" cy="66011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About</a:t>
            </a:r>
            <a:r>
              <a:rPr lang="en-US" sz="2800" dirty="0" smtClean="0"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z="1000" smtClean="0">
                <a:latin typeface="Century Gothic" panose="020B0502020202020204" pitchFamily="34" charset="0"/>
              </a:rPr>
              <a:t>2</a:t>
            </a:fld>
            <a:endParaRPr lang="en-US" sz="1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8" y="910427"/>
            <a:ext cx="1695450" cy="1695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7051" y="2774080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Data Scientist | Medline Industries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9855" y="618168"/>
            <a:ext cx="718589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Century Gothic" panose="020B0502020202020204" pitchFamily="34" charset="0"/>
              </a:rPr>
              <a:t>My Journey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2019  Onwards         : Medline Industries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2007  - 2019	   : Cognizant US Corp</a:t>
            </a: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2007 - 2012	   : Cognizant India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b="1" dirty="0" smtClean="0">
                <a:latin typeface="Century Gothic" panose="020B0502020202020204" pitchFamily="34" charset="0"/>
              </a:rPr>
              <a:t>Highlights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Built &amp; lead data science teams.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Built Cloud and On-Premise  infrastructure for ML Solutions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Implemented Real-time, near real time and batch ML solutions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Worked on Transaction fraud detection system,  real time credit line increase,  inventory optimization, inventory audit prediction, sentiment reviews and customer feedback analysis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Century Gothic" panose="020B0502020202020204" pitchFamily="34" charset="0"/>
              </a:rPr>
              <a:t>Skillset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ML Engineering &amp; ML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Python – Data Science &amp; ML Packages, Flask, Django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Azure ML Frameworks (Studio, Service, AutoML, Databricks)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288" y="3149641"/>
            <a:ext cx="299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entury Gothic" panose="020B0502020202020204" pitchFamily="34" charset="0"/>
              </a:rPr>
              <a:t>( Payment Processing &amp; Healthcare )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608942" y="831273"/>
            <a:ext cx="0" cy="52277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0288" y="3723935"/>
            <a:ext cx="4184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latin typeface="Century Gothic" panose="020B0502020202020204" pitchFamily="34" charset="0"/>
              </a:rPr>
              <a:t>Get in Touch 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7030A0"/>
                </a:solidFill>
                <a:latin typeface="Century Gothic" panose="020B0502020202020204" pitchFamily="34" charset="0"/>
                <a:hlinkClick r:id="rId3"/>
              </a:rPr>
              <a:t>Jagannath.Banerjee@gmail.com</a:t>
            </a:r>
            <a:endParaRPr lang="en-US" sz="1200" dirty="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7030A0"/>
                </a:solidFill>
                <a:latin typeface="Century Gothic" panose="020B0502020202020204" pitchFamily="34" charset="0"/>
                <a:hlinkClick r:id="rId4"/>
              </a:rPr>
              <a:t>https://www.linkedin.com/in/jagannath-banerjee</a:t>
            </a:r>
            <a:endParaRPr lang="en-US" sz="1200" dirty="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LIME – Local Interpretable Model Agnostic Explanations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176"/>
            <a:ext cx="9052560" cy="49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277" y="2057738"/>
            <a:ext cx="2848583" cy="1325563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Q &amp; 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5" y="2546350"/>
            <a:ext cx="8067675" cy="660111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latin typeface="Century Gothic" panose="020B0502020202020204" pitchFamily="34" charset="0"/>
              </a:rPr>
              <a:t>Appendix</a:t>
            </a:r>
            <a:endParaRPr lang="en-US" sz="2800" dirty="0" smtClean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A34AD-4260-AA42-AB73-26B57A60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82600"/>
            <a:ext cx="85344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Machine Learning Algorithms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64250"/>
              </p:ext>
            </p:extLst>
          </p:nvPr>
        </p:nvGraphicFramePr>
        <p:xfrm>
          <a:off x="842240" y="1248281"/>
          <a:ext cx="8190923" cy="4358189"/>
        </p:xfrm>
        <a:graphic>
          <a:graphicData uri="http://schemas.openxmlformats.org/drawingml/2006/table">
            <a:tbl>
              <a:tblPr/>
              <a:tblGrid>
                <a:gridCol w="3556975">
                  <a:extLst>
                    <a:ext uri="{9D8B030D-6E8A-4147-A177-3AD203B41FA5}">
                      <a16:colId xmlns:a16="http://schemas.microsoft.com/office/drawing/2014/main" val="58831467"/>
                    </a:ext>
                  </a:extLst>
                </a:gridCol>
                <a:gridCol w="1200480">
                  <a:extLst>
                    <a:ext uri="{9D8B030D-6E8A-4147-A177-3AD203B41FA5}">
                      <a16:colId xmlns:a16="http://schemas.microsoft.com/office/drawing/2014/main" val="1792539972"/>
                    </a:ext>
                  </a:extLst>
                </a:gridCol>
                <a:gridCol w="1482073">
                  <a:extLst>
                    <a:ext uri="{9D8B030D-6E8A-4147-A177-3AD203B41FA5}">
                      <a16:colId xmlns:a16="http://schemas.microsoft.com/office/drawing/2014/main" val="3449646391"/>
                    </a:ext>
                  </a:extLst>
                </a:gridCol>
                <a:gridCol w="1951395">
                  <a:extLst>
                    <a:ext uri="{9D8B030D-6E8A-4147-A177-3AD203B41FA5}">
                      <a16:colId xmlns:a16="http://schemas.microsoft.com/office/drawing/2014/main" val="3751664537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Supervised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Unsupervised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546193"/>
                  </a:ext>
                </a:extLst>
              </a:tr>
              <a:tr h="484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Algorithms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Regression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Classification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Clustering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2593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582176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Polynomial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1132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572189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Support Vector Machines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36781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43438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Naïve Bayes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38956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Decision Tree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780289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91544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AdaBoost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95357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CatBoost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3443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XGBoost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041859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LightGradientBoost(LGBM)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176306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K-Mean Clustering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077471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Hierarchial Clustering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3317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84F0B6-0E88-A646-995E-30C8A581B15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1" name="Footer Placeholder 5"/>
          <p:cNvSpPr txBox="1">
            <a:spLocks/>
          </p:cNvSpPr>
          <p:nvPr/>
        </p:nvSpPr>
        <p:spPr>
          <a:xfrm>
            <a:off x="1895475" y="6356350"/>
            <a:ext cx="830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00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A34AD-4260-AA42-AB73-26B57A60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82600"/>
            <a:ext cx="85344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Flavors of Machine Learning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CCBFB-4DBA-C647-8652-7F125BC485D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84F0B6-0E88-A646-995E-30C8A581B1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1200" y="932696"/>
            <a:ext cx="396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Text Analytics: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Financial </a:t>
            </a:r>
            <a:r>
              <a:rPr lang="en-US" sz="1200" dirty="0">
                <a:latin typeface="Century Gothic" panose="020B0502020202020204" pitchFamily="34" charset="0"/>
              </a:rPr>
              <a:t>Trading - Buy, Sell.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Search and selection phases of recruitment.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VOC applications are primarily used by companies to determine what a customer is saying about a product or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1200" y="2659896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Recommenders: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Amazon - Book &amp; product Recommendation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Netflix </a:t>
            </a:r>
            <a:r>
              <a:rPr lang="en-US" sz="1200" dirty="0">
                <a:latin typeface="Century Gothic" panose="020B0502020202020204" pitchFamily="34" charset="0"/>
              </a:rPr>
              <a:t>- Movie Recommendation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YouTube </a:t>
            </a:r>
            <a:r>
              <a:rPr lang="en-US" sz="1200" dirty="0">
                <a:latin typeface="Century Gothic" panose="020B0502020202020204" pitchFamily="34" charset="0"/>
              </a:rPr>
              <a:t>- Video Recommendation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1200" y="4341100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Anomaly </a:t>
            </a:r>
            <a:r>
              <a:rPr lang="en-US" sz="1200" b="1" dirty="0">
                <a:latin typeface="Century Gothic" panose="020B0502020202020204" pitchFamily="34" charset="0"/>
              </a:rPr>
              <a:t>Detection: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IT &amp; DevOps - </a:t>
            </a:r>
            <a:r>
              <a:rPr lang="en-US" sz="1200" dirty="0">
                <a:latin typeface="Century Gothic" panose="020B0502020202020204" pitchFamily="34" charset="0"/>
              </a:rPr>
              <a:t>Intrusion </a:t>
            </a:r>
            <a:r>
              <a:rPr lang="en-US" sz="1200" dirty="0">
                <a:latin typeface="Century Gothic" panose="020B0502020202020204" pitchFamily="34" charset="0"/>
              </a:rPr>
              <a:t>Detection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Bank - Abnormally high transfers, purchases, deposit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Credit Card Fraud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Healthcare - Frauds in claims and payments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Manufacturing </a:t>
            </a:r>
            <a:r>
              <a:rPr lang="en-US" sz="1200" dirty="0">
                <a:latin typeface="Century Gothic" panose="020B0502020202020204" pitchFamily="34" charset="0"/>
              </a:rPr>
              <a:t>- Detect abnormal Machine </a:t>
            </a:r>
            <a:r>
              <a:rPr lang="en-US" sz="1200" dirty="0">
                <a:latin typeface="Century Gothic" panose="020B0502020202020204" pitchFamily="34" charset="0"/>
              </a:rPr>
              <a:t>Behaviors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990601"/>
            <a:ext cx="396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Regression :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Forecast/ Predict profit from Sales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Forecasting stock value based on current value, EPS and other criteria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How much a person is going to live given certain heath conditions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3583" y="2761496"/>
            <a:ext cx="396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Classification:</a:t>
            </a:r>
            <a:endParaRPr lang="en-US" sz="1200" b="1" dirty="0">
              <a:latin typeface="Century Gothic" panose="020B0502020202020204" pitchFamily="34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Cat/Dog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Yes/No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Fraud/Not a </a:t>
            </a:r>
            <a:r>
              <a:rPr lang="en-US" sz="1200" dirty="0">
                <a:latin typeface="Century Gothic" panose="020B0502020202020204" pitchFamily="34" charset="0"/>
              </a:rPr>
              <a:t>Fraud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Customer will stay or go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Cancer or not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45624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Clustering: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Spam Filtering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Identifying Fake News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Classifying network traffic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Document Analysis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895475" y="6356350"/>
            <a:ext cx="830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00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673" y="526473"/>
            <a:ext cx="864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AGENDA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673" y="1025237"/>
            <a:ext cx="105155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Machine Learning  - Definition, Infrastructure, Use Case and Advantages  - (10 </a:t>
            </a:r>
            <a:r>
              <a:rPr lang="en-US" dirty="0" err="1" smtClean="0">
                <a:latin typeface="Century Gothic" panose="020B0502020202020204" pitchFamily="34" charset="0"/>
              </a:rPr>
              <a:t>mins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Model – Insider Look ,  Reality , Meaning &amp; Importance - (10 </a:t>
            </a:r>
            <a:r>
              <a:rPr lang="en-US" dirty="0" err="1" smtClean="0">
                <a:latin typeface="Century Gothic" panose="020B0502020202020204" pitchFamily="34" charset="0"/>
              </a:rPr>
              <a:t>mins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Q &amp; A  - (5 </a:t>
            </a:r>
            <a:r>
              <a:rPr lang="en-US" dirty="0" err="1" smtClean="0">
                <a:latin typeface="Century Gothic" panose="020B0502020202020204" pitchFamily="34" charset="0"/>
              </a:rPr>
              <a:t>mins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Model Interpretation - (10 </a:t>
            </a:r>
            <a:r>
              <a:rPr lang="en-US" dirty="0" err="1" smtClean="0">
                <a:latin typeface="Century Gothic" panose="020B0502020202020204" pitchFamily="34" charset="0"/>
              </a:rPr>
              <a:t>mins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entury Gothic" panose="020B0502020202020204" pitchFamily="34" charset="0"/>
              </a:rPr>
              <a:t>Feature Importance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entury Gothic" panose="020B0502020202020204" pitchFamily="34" charset="0"/>
              </a:rPr>
              <a:t>Eli5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entury Gothic" panose="020B0502020202020204" pitchFamily="34" charset="0"/>
              </a:rPr>
              <a:t>SHAP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entury Gothic" panose="020B0502020202020204" pitchFamily="34" charset="0"/>
              </a:rPr>
              <a:t>LIME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Q &amp; A  - (10 </a:t>
            </a:r>
            <a:r>
              <a:rPr lang="en-US" dirty="0" err="1" smtClean="0">
                <a:latin typeface="Century Gothic" panose="020B0502020202020204" pitchFamily="34" charset="0"/>
              </a:rPr>
              <a:t>mins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A34AD-4260-AA42-AB73-26B57A60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82600"/>
            <a:ext cx="85344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What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People Think Machine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Learning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Is ?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CCBFB-4DBA-C647-8652-7F125BC485D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84F0B6-0E88-A646-995E-30C8A581B15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11" y="1193903"/>
            <a:ext cx="3420998" cy="1893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8" y="3557826"/>
            <a:ext cx="2195959" cy="2100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11" y="3557826"/>
            <a:ext cx="3423604" cy="2100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58" y="1193610"/>
            <a:ext cx="2195959" cy="1893425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>
          <a:xfrm>
            <a:off x="1895475" y="6356350"/>
            <a:ext cx="830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00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A34AD-4260-AA42-AB73-26B57A60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82600"/>
            <a:ext cx="85344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What is Machine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Learning ?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CCBFB-4DBA-C647-8652-7F125BC485D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84F0B6-0E88-A646-995E-30C8A581B1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14476" y="1655619"/>
            <a:ext cx="5892800" cy="312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 Gothic" panose="020B0502020202020204" pitchFamily="34" charset="0"/>
              </a:rPr>
              <a:t>Sub-field of  artificial intelligence (AI)</a:t>
            </a:r>
            <a:endParaRPr lang="en-US" sz="16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Automating </a:t>
            </a:r>
            <a:r>
              <a:rPr lang="en-US" sz="1600" dirty="0">
                <a:solidFill>
                  <a:srgbClr val="202124"/>
                </a:solidFill>
                <a:latin typeface="Century Gothic" panose="020B0502020202020204" pitchFamily="34" charset="0"/>
              </a:rPr>
              <a:t>simpler human decisions</a:t>
            </a:r>
            <a:r>
              <a:rPr lang="en-US" sz="1600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Century Gothic" panose="020B0502020202020204" pitchFamily="34" charset="0"/>
              </a:rPr>
              <a:t>Identifying patterns in data</a:t>
            </a:r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Century Gothic" panose="020B0502020202020204" pitchFamily="34" charset="0"/>
              </a:rPr>
              <a:t>Self </a:t>
            </a:r>
            <a:r>
              <a:rPr lang="en-US" sz="16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learns</a:t>
            </a:r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 Gothic" panose="020B0502020202020204" pitchFamily="34" charset="0"/>
              </a:rPr>
              <a:t>Model - Mathematical representation of data pattern</a:t>
            </a:r>
          </a:p>
          <a:p>
            <a:pPr>
              <a:lnSpc>
                <a:spcPct val="200000"/>
              </a:lnSpc>
            </a:pPr>
            <a:endParaRPr lang="en-US" sz="1867" dirty="0">
              <a:solidFill>
                <a:srgbClr val="20212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" y="1683472"/>
            <a:ext cx="4985327" cy="3101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3091" y="5874327"/>
            <a:ext cx="10594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entury Gothic" panose="020B0502020202020204" pitchFamily="34" charset="0"/>
              </a:rPr>
              <a:t>Picture Credit : </a:t>
            </a:r>
            <a:r>
              <a:rPr lang="en-US" sz="1000" dirty="0" smtClean="0">
                <a:latin typeface="Century Gothic" panose="020B0502020202020204" pitchFamily="34" charset="0"/>
                <a:hlinkClick r:id="rId4"/>
              </a:rPr>
              <a:t>https://towardsdatascience.com/machine-learning-vs-traditional-programming-c066e39b5b17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31" name="Footer Placeholder 5"/>
          <p:cNvSpPr txBox="1">
            <a:spLocks/>
          </p:cNvSpPr>
          <p:nvPr/>
        </p:nvSpPr>
        <p:spPr>
          <a:xfrm>
            <a:off x="1895475" y="6356350"/>
            <a:ext cx="830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00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04900"/>
            <a:ext cx="10824408" cy="4834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250" y="493568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Machine Learning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Framework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A34AD-4260-AA42-AB73-26B57A60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82600"/>
            <a:ext cx="85344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Flavors of Machine Learning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CCBFB-4DBA-C647-8652-7F125BC485D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84F0B6-0E88-A646-995E-30C8A581B1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97764" y="2756270"/>
            <a:ext cx="3962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Text </a:t>
            </a:r>
            <a:r>
              <a:rPr lang="en-US" sz="1400" b="1" dirty="0" smtClean="0">
                <a:latin typeface="Century Gothic" panose="020B0502020202020204" pitchFamily="34" charset="0"/>
              </a:rPr>
              <a:t>Analytics</a:t>
            </a:r>
            <a:endParaRPr lang="en-US" sz="1400" b="1" dirty="0">
              <a:latin typeface="Century Gothic" panose="020B0502020202020204" pitchFamily="34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Financial </a:t>
            </a:r>
            <a:r>
              <a:rPr lang="en-US" sz="1400" dirty="0">
                <a:latin typeface="Century Gothic" panose="020B0502020202020204" pitchFamily="34" charset="0"/>
              </a:rPr>
              <a:t>Trading - Buy, Sell.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Hiring Process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83200" y="1193249"/>
            <a:ext cx="3962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Recommenders</a:t>
            </a:r>
            <a:endParaRPr lang="en-US" sz="1400" b="1" dirty="0">
              <a:latin typeface="Century Gothic" panose="020B0502020202020204" pitchFamily="34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Book </a:t>
            </a:r>
            <a:r>
              <a:rPr lang="en-US" sz="1400" dirty="0">
                <a:latin typeface="Century Gothic" panose="020B0502020202020204" pitchFamily="34" charset="0"/>
              </a:rPr>
              <a:t>&amp; product Recommendation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Movie Recommendation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83200" y="4430636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Anomaly </a:t>
            </a:r>
            <a:r>
              <a:rPr lang="en-US" sz="1200" b="1" dirty="0">
                <a:latin typeface="Century Gothic" panose="020B0502020202020204" pitchFamily="34" charset="0"/>
              </a:rPr>
              <a:t>Detection: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entury Gothic" panose="020B0502020202020204" pitchFamily="34" charset="0"/>
              </a:rPr>
              <a:t>Intrusion </a:t>
            </a:r>
            <a:r>
              <a:rPr lang="en-US" sz="1200" dirty="0">
                <a:latin typeface="Century Gothic" panose="020B0502020202020204" pitchFamily="34" charset="0"/>
              </a:rPr>
              <a:t>Detection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entury Gothic" panose="020B0502020202020204" pitchFamily="34" charset="0"/>
              </a:rPr>
              <a:t>Frauds </a:t>
            </a:r>
            <a:r>
              <a:rPr lang="en-US" sz="1200" dirty="0">
                <a:latin typeface="Century Gothic" panose="020B0502020202020204" pitchFamily="34" charset="0"/>
              </a:rPr>
              <a:t>in claims and </a:t>
            </a:r>
            <a:r>
              <a:rPr lang="en-US" sz="1200" dirty="0" smtClean="0">
                <a:latin typeface="Century Gothic" panose="020B0502020202020204" pitchFamily="34" charset="0"/>
              </a:rPr>
              <a:t>payment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1200" y="1220405"/>
            <a:ext cx="3962400" cy="1020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Regression</a:t>
            </a:r>
            <a:endParaRPr lang="en-US" sz="1400" b="1" dirty="0">
              <a:latin typeface="Century Gothic" panose="020B0502020202020204" pitchFamily="34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Forecast/ Predict profit from Sales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Forecasting stock </a:t>
            </a:r>
            <a:r>
              <a:rPr lang="en-US" sz="1400" dirty="0" smtClean="0">
                <a:latin typeface="Century Gothic" panose="020B0502020202020204" pitchFamily="34" charset="0"/>
              </a:rPr>
              <a:t>value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1200" y="2756270"/>
            <a:ext cx="3962400" cy="1020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Classification:</a:t>
            </a:r>
            <a:endParaRPr lang="en-US" sz="1400" b="1" dirty="0">
              <a:latin typeface="Century Gothic" panose="020B0502020202020204" pitchFamily="34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Cat/Dog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Fraud/Not </a:t>
            </a:r>
            <a:r>
              <a:rPr lang="en-US" sz="1400" dirty="0">
                <a:latin typeface="Century Gothic" panose="020B0502020202020204" pitchFamily="34" charset="0"/>
              </a:rPr>
              <a:t>a </a:t>
            </a:r>
            <a:r>
              <a:rPr lang="en-US" sz="1400" dirty="0" smtClean="0">
                <a:latin typeface="Century Gothic" panose="020B0502020202020204" pitchFamily="34" charset="0"/>
              </a:rPr>
              <a:t>Fraud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200" y="4347062"/>
            <a:ext cx="26600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Clustering: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Spam Filtering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Classifying </a:t>
            </a:r>
            <a:r>
              <a:rPr lang="en-US" sz="1400" dirty="0">
                <a:latin typeface="Century Gothic" panose="020B0502020202020204" pitchFamily="34" charset="0"/>
              </a:rPr>
              <a:t>network </a:t>
            </a:r>
            <a:r>
              <a:rPr lang="en-US" sz="1400" dirty="0" smtClean="0">
                <a:latin typeface="Century Gothic" panose="020B0502020202020204" pitchFamily="34" charset="0"/>
              </a:rPr>
              <a:t>traffic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1895475" y="6356350"/>
            <a:ext cx="830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00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A34AD-4260-AA42-AB73-26B57A60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82600"/>
            <a:ext cx="85344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Advantages of Machine Learning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CCBFB-4DBA-C647-8652-7F125BC485D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84F0B6-0E88-A646-995E-30C8A581B1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1200" y="1115773"/>
            <a:ext cx="8128000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entury Gothic" panose="020B0502020202020204" pitchFamily="34" charset="0"/>
              </a:rPr>
              <a:t>Minimizes mundane human decisions</a:t>
            </a:r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entury Gothic" panose="020B0502020202020204" pitchFamily="34" charset="0"/>
              </a:rPr>
              <a:t>Frees up bandwidth for creative problem solving</a:t>
            </a:r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entury Gothic" panose="020B0502020202020204" pitchFamily="34" charset="0"/>
              </a:rPr>
              <a:t>Continuously Improve</a:t>
            </a:r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entury Gothic" panose="020B0502020202020204" pitchFamily="34" charset="0"/>
              </a:rPr>
              <a:t>Ability to process hundreds of </a:t>
            </a:r>
            <a:r>
              <a:rPr lang="en-US" sz="1867" dirty="0" smtClean="0">
                <a:latin typeface="Century Gothic" panose="020B0502020202020204" pitchFamily="34" charset="0"/>
              </a:rPr>
              <a:t>attributes</a:t>
            </a:r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67" dirty="0" smtClean="0">
                <a:latin typeface="Century Gothic" panose="020B0502020202020204" pitchFamily="34" charset="0"/>
              </a:rPr>
              <a:t>Works best when programming gets intense with if-else</a:t>
            </a:r>
            <a:endParaRPr lang="en-US" sz="1867" dirty="0"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895475" y="6356350"/>
            <a:ext cx="830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00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1138237"/>
            <a:ext cx="5353050" cy="513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100" y="350693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Insider Look into a Model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https://www.blog.thatsmandarin.com/wp-content/uploads/2017/09/1512231211417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983828"/>
            <a:ext cx="2997200" cy="224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AB09-CD59-480A-B692-C4863599344D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5475" y="6356350"/>
            <a:ext cx="8305800" cy="365125"/>
          </a:xfrm>
        </p:spPr>
        <p:txBody>
          <a:bodyPr/>
          <a:lstStyle/>
          <a:p>
            <a:r>
              <a:rPr lang="sv-SE" sz="10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Jagannath Banerjee | https://www.linkedin.com/in/jagannath-banerjee | https://github.com/jbanerje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1002</Words>
  <Application>Microsoft Office PowerPoint</Application>
  <PresentationFormat>Widescreen</PresentationFormat>
  <Paragraphs>287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Courier New</vt:lpstr>
      <vt:lpstr>Mission Gothic Regular</vt:lpstr>
      <vt:lpstr>Office Theme</vt:lpstr>
      <vt:lpstr>PowerPoint Presentation</vt:lpstr>
      <vt:lpstr>About Me</vt:lpstr>
      <vt:lpstr>PowerPoint Presentation</vt:lpstr>
      <vt:lpstr>What People Think Machine Learning Is ?</vt:lpstr>
      <vt:lpstr>What is Machine Learning ?</vt:lpstr>
      <vt:lpstr>PowerPoint Presentation</vt:lpstr>
      <vt:lpstr>Flavors of Machine Learning</vt:lpstr>
      <vt:lpstr>Advantages of Machine Learning</vt:lpstr>
      <vt:lpstr>PowerPoint Presentation</vt:lpstr>
      <vt:lpstr>PowerPoint Presentation</vt:lpstr>
      <vt:lpstr>PowerPoint Presentation</vt:lpstr>
      <vt:lpstr>What is meant by Model Interpretability ?</vt:lpstr>
      <vt:lpstr>Why Model Interpretability is Important ?</vt:lpstr>
      <vt:lpstr>Q &amp; A</vt:lpstr>
      <vt:lpstr>How to Interpret Machine Learning Model (Model Agnostic Approach)</vt:lpstr>
      <vt:lpstr>ELI5 - Explain Like I'm 5 !</vt:lpstr>
      <vt:lpstr>SHAP - SHAPLEY ADDITIVE EXPLANATIONS - 1</vt:lpstr>
      <vt:lpstr>SHAP - SHAPLEY ADDITIVE EXPLANATION - 2</vt:lpstr>
      <vt:lpstr>LIME – Local Interpretable Model Agnostic Explanations</vt:lpstr>
      <vt:lpstr>LIME – Local Interpretable Model Agnostic Explanations</vt:lpstr>
      <vt:lpstr>Q &amp; A</vt:lpstr>
      <vt:lpstr>Appendix</vt:lpstr>
      <vt:lpstr>Machine Learning Algorithms</vt:lpstr>
      <vt:lpstr>Flavors of Machine Learning</vt:lpstr>
    </vt:vector>
  </TitlesOfParts>
  <Company>Medline Industries,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Jagannath</dc:creator>
  <cp:lastModifiedBy>Banerjee, Jagannath</cp:lastModifiedBy>
  <cp:revision>54</cp:revision>
  <dcterms:created xsi:type="dcterms:W3CDTF">2020-02-06T20:09:07Z</dcterms:created>
  <dcterms:modified xsi:type="dcterms:W3CDTF">2020-02-13T05:31:27Z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00ab2e2f-b96d-4602-a5a6-61166364e473</vt:lpwstr>
  </property>
  <property fmtid="{D5CDD505-2E9C-101B-9397-08002B2CF9AE}" pid="3" name="Tags">
    <vt:lpwstr>90 days - Medline default</vt:lpwstr>
  </property>
  <property fmtid="{D5CDD505-2E9C-101B-9397-08002B2CF9AE}" pid="4" name="Retention">
    <vt:lpwstr>90d</vt:lpwstr>
  </property>
</Properties>
</file>