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99F583-35CF-4C4C-9BDE-D1C3C2997B6A}">
  <a:tblStyle styleId="{4699F583-35CF-4C4C-9BDE-D1C3C2997B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043530e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043530e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43530e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43530e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043530e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043530e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cb7101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cb7101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2c2f9ac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2c2f9ac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2c2f9ac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2c2f9ac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43530e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43530e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043530e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043530e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43530e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043530e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758750"/>
            <a:ext cx="9144000" cy="16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Replication Study for “Comparing deep learning and concept extraction based methods for patient phenotyping from clinical narratives”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0938" y="338475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Jeremy Bao and Luke Freitag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</a:t>
            </a:r>
            <a:r>
              <a:rPr lang="en"/>
              <a:t>Ablation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75" y="932021"/>
            <a:ext cx="4348125" cy="327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8111"/>
            <a:ext cx="4491075" cy="338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Background</a:t>
            </a:r>
            <a:endParaRPr sz="3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4572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 = determine patient characteristics from natural language clinical notes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Past methods labor intensive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Paper proposes CNNs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= discharge summaries from MIMIC-III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1,610 used in paper, 1,341 by us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Investigated 10 conditions</a:t>
            </a:r>
            <a:endParaRPr sz="2400"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3690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{4699F583-35CF-4C4C-9BDE-D1C3C2997B6A}</a:tableStyleId>
              </a:tblPr>
              <a:tblGrid>
                <a:gridCol w="2019625"/>
                <a:gridCol w="112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Condition: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Adv. Cancer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Adv. Heart Disease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Adv. Lung Disease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Chronic Neuro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Chronic Pain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 Abuse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Substance Abuse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Obesity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Psychiatric disorders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Depression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Architecture</a:t>
            </a:r>
            <a:endParaRPr sz="32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2973925"/>
            <a:ext cx="91440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Convolutional 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Global Max Pooling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Fully-Connected 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Softmax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88" y="572700"/>
            <a:ext cx="5587624" cy="24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/>
        </p:nvGraphicFramePr>
        <p:xfrm>
          <a:off x="25" y="19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{4699F583-35CF-4C4C-9BDE-D1C3C2997B6A}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1, 2, 3, 4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1, 2, 3, 4, 5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2, 3, 4, 5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Advanced Cancer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Advanced Heart Disease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Advanced Lung Disease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0.84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0.42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0.85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0.57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Chronic Neurologic Dystrophies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0.59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0.69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0.63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0.63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0.61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0.56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0.52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0.54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0.77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0.77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25" y="81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{4699F583-35CF-4C4C-9BDE-D1C3C2997B6A}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1, 2, 3, 4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1, 2, 3, 4, 5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2, 3, 4, 5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Chronic Pain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0.58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0.28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0.76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0.53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Alcohol Abuse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0.52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0.59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0.60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0.75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0.58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0.74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0.49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0.66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Substance Abuse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0.35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0.21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0.35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0.54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0.60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25" y="81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{4699F583-35CF-4C4C-9BDE-D1C3C2997B6A}</a:tableStyleId>
              </a:tblPr>
              <a:tblGrid>
                <a:gridCol w="1460775"/>
                <a:gridCol w="1276700"/>
                <a:gridCol w="1345750"/>
                <a:gridCol w="1207625"/>
                <a:gridCol w="1276775"/>
                <a:gridCol w="1276650"/>
                <a:gridCol w="12997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1, 2, 3, 4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1, 2, 3, 4, 5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2, 3, 4, 5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Obesity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0.69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0.69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0.68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Psychiatric Disorders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0.79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0.29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0.51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Depressio</a:t>
                      </a: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0.68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0.85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0.76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0.83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0.47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0.89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0.35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0.90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0.36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0.52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0.88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1.00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0.03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   0.83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R:   0.07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F1:  0.13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AUC: 0.79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926" y="909037"/>
            <a:ext cx="4409075" cy="332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9037"/>
            <a:ext cx="4409073" cy="33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662"/>
            <a:ext cx="4256862" cy="390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50" y="512182"/>
            <a:ext cx="4256849" cy="411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Ablation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021"/>
            <a:ext cx="4348125" cy="332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75" y="909048"/>
            <a:ext cx="4348125" cy="33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