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6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7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0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6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448C-530A-4471-89EC-09B7E3950E4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68B7-F247-4231-B74D-C150C29E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77824" y="1673352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832" y="2450592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40240" y="960120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1816" y="1655064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stCxn id="4" idx="3"/>
          </p:cNvCxnSpPr>
          <p:nvPr/>
        </p:nvCxnSpPr>
        <p:spPr>
          <a:xfrm>
            <a:off x="2999232" y="2029968"/>
            <a:ext cx="862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1"/>
          </p:cNvCxnSpPr>
          <p:nvPr/>
        </p:nvCxnSpPr>
        <p:spPr>
          <a:xfrm>
            <a:off x="5983224" y="1993392"/>
            <a:ext cx="1435608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7" idx="2"/>
          </p:cNvCxnSpPr>
          <p:nvPr/>
        </p:nvCxnSpPr>
        <p:spPr>
          <a:xfrm flipV="1">
            <a:off x="9540240" y="1673352"/>
            <a:ext cx="1060704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36904" y="3200400"/>
            <a:ext cx="5449824" cy="1572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1NF: </a:t>
            </a:r>
            <a:r>
              <a:rPr lang="ko-KR" altLang="en-US" dirty="0" smtClean="0">
                <a:solidFill>
                  <a:schemeClr val="tx1"/>
                </a:solidFill>
              </a:rPr>
              <a:t>하나의 원소에는 하나의 값만 갖는다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2NF : </a:t>
            </a:r>
            <a:r>
              <a:rPr lang="ko-KR" altLang="en-US" dirty="0" smtClean="0">
                <a:solidFill>
                  <a:schemeClr val="tx1"/>
                </a:solidFill>
              </a:rPr>
              <a:t>완전 종속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3NF : </a:t>
            </a:r>
            <a:r>
              <a:rPr lang="ko-KR" altLang="en-US" dirty="0" smtClean="0">
                <a:solidFill>
                  <a:schemeClr val="tx1"/>
                </a:solidFill>
              </a:rPr>
              <a:t>이행 종속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77824" y="1673352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91228" y="2578609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824" y="3163824"/>
            <a:ext cx="2121408" cy="71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1" idx="3"/>
            <a:endCxn id="12" idx="1"/>
          </p:cNvCxnSpPr>
          <p:nvPr/>
        </p:nvCxnSpPr>
        <p:spPr>
          <a:xfrm>
            <a:off x="2999232" y="2029968"/>
            <a:ext cx="1491996" cy="90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1"/>
            <a:endCxn id="14" idx="3"/>
          </p:cNvCxnSpPr>
          <p:nvPr/>
        </p:nvCxnSpPr>
        <p:spPr>
          <a:xfrm flipH="1">
            <a:off x="2999232" y="2935225"/>
            <a:ext cx="1491996" cy="58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8848" y="5455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: R(A, B, C, D) </a:t>
            </a:r>
            <a:r>
              <a:rPr lang="ko-KR" altLang="en-US" dirty="0" smtClean="0"/>
              <a:t>함수 종속성</a:t>
            </a:r>
            <a:r>
              <a:rPr lang="en-US" altLang="ko-KR" dirty="0" smtClean="0"/>
              <a:t>: A → BC, B → A, A → C, A → D, D → 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8848" y="2057633"/>
            <a:ext cx="612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: R(A, B, C, D) </a:t>
            </a:r>
            <a:r>
              <a:rPr lang="ko-KR" altLang="en-US" dirty="0" smtClean="0"/>
              <a:t>함수 종속성</a:t>
            </a:r>
            <a:r>
              <a:rPr lang="en-US" altLang="ko-KR" dirty="0" smtClean="0"/>
              <a:t>: A → B, B → C, AC → D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65632" y="1191846"/>
            <a:ext cx="42184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496" y="2703964"/>
            <a:ext cx="42184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8848" y="3350295"/>
            <a:ext cx="8278368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: R(A, B, C, D, E) </a:t>
            </a:r>
            <a:r>
              <a:rPr lang="ko-KR" altLang="en-US" dirty="0" smtClean="0"/>
              <a:t>함수 종속성</a:t>
            </a:r>
            <a:r>
              <a:rPr lang="en-US" altLang="ko-KR" dirty="0" smtClean="0"/>
              <a:t>: AB → C, CD → E, DE → B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865632" y="3951605"/>
            <a:ext cx="42184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ABCD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8848" y="44039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: R(A, B, C, D, E) </a:t>
            </a:r>
            <a:r>
              <a:rPr lang="ko-KR" altLang="en-US" dirty="0" smtClean="0"/>
              <a:t>함수 종속성</a:t>
            </a:r>
            <a:r>
              <a:rPr lang="en-US" altLang="ko-KR" dirty="0" smtClean="0"/>
              <a:t>: AC → E, C → D, D → A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920496" y="5136934"/>
            <a:ext cx="421843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후보키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1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155575" y="-36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8339" y="185521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dirty="0" err="1" smtClean="0"/>
              <a:t>후보키를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찾으시오</a:t>
            </a:r>
            <a:endParaRPr lang="en-US" altLang="ko-KR" dirty="0" smtClean="0"/>
          </a:p>
          <a:p>
            <a:r>
              <a:rPr lang="en-US" altLang="ko-KR" dirty="0" smtClean="0"/>
              <a:t>:  </a:t>
            </a:r>
            <a:r>
              <a:rPr lang="en-US" altLang="ko-KR" dirty="0" err="1" smtClean="0"/>
              <a:t>shipname,date</a:t>
            </a:r>
            <a:endParaRPr lang="en-US" altLang="ko-KR" dirty="0" smtClean="0"/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정규화하시오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R1(</a:t>
            </a:r>
            <a:r>
              <a:rPr lang="en-US" altLang="ko-KR" b="1" dirty="0" err="1" smtClean="0"/>
              <a:t>shipname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shiptype</a:t>
            </a:r>
            <a:r>
              <a:rPr lang="en-US" altLang="ko-KR" b="1" dirty="0" smtClean="0"/>
              <a:t>),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부분 종속 제거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R2(</a:t>
            </a:r>
            <a:r>
              <a:rPr lang="en-US" altLang="ko-KR" b="1" dirty="0" err="1" smtClean="0"/>
              <a:t>voyageID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shipname</a:t>
            </a:r>
            <a:r>
              <a:rPr lang="en-US" altLang="ko-KR" b="1" dirty="0" smtClean="0"/>
              <a:t>, cargo)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종속 준비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R3(</a:t>
            </a:r>
            <a:r>
              <a:rPr lang="en-US" altLang="ko-KR" b="1" dirty="0" err="1" smtClean="0"/>
              <a:t>shipname</a:t>
            </a:r>
            <a:r>
              <a:rPr lang="en-US" altLang="ko-KR" b="1" dirty="0" smtClean="0"/>
              <a:t>, date, </a:t>
            </a:r>
            <a:r>
              <a:rPr lang="en-US" altLang="ko-KR" b="1" dirty="0" err="1" smtClean="0"/>
              <a:t>voyageID</a:t>
            </a:r>
            <a:r>
              <a:rPr lang="en-US" altLang="ko-KR" b="1" dirty="0" smtClean="0"/>
              <a:t>, port)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기본 테이블의 주요 정보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이행적</a:t>
            </a:r>
            <a:r>
              <a:rPr lang="ko-KR" altLang="en-US" dirty="0" smtClean="0"/>
              <a:t> 종</a:t>
            </a:r>
            <a:r>
              <a:rPr lang="ko-KR" altLang="en-US" b="1" dirty="0" smtClean="0"/>
              <a:t>속</a:t>
            </a:r>
            <a:r>
              <a:rPr lang="ko-KR" altLang="en-US" dirty="0" smtClean="0"/>
              <a:t> 준비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3" y="125846"/>
            <a:ext cx="6086475" cy="1600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808714" y="185521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C.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정규화하시오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5808714" y="22245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R1(</a:t>
            </a:r>
            <a:r>
              <a:rPr lang="en-US" altLang="ko-KR" b="1" dirty="0" err="1" smtClean="0"/>
              <a:t>shipname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shiptype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R2(</a:t>
            </a:r>
            <a:r>
              <a:rPr lang="en-US" altLang="ko-KR" b="1" dirty="0" err="1" smtClean="0"/>
              <a:t>voyageID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shipname</a:t>
            </a:r>
            <a:r>
              <a:rPr lang="en-US" altLang="ko-KR" b="1" dirty="0" smtClean="0"/>
              <a:t>, cargo)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R3(</a:t>
            </a:r>
            <a:r>
              <a:rPr lang="en-US" altLang="ko-KR" b="1" dirty="0" err="1" smtClean="0"/>
              <a:t>shipname</a:t>
            </a:r>
            <a:r>
              <a:rPr lang="en-US" altLang="ko-KR" b="1" dirty="0" smtClean="0"/>
              <a:t>, date, </a:t>
            </a:r>
            <a:r>
              <a:rPr lang="en-US" altLang="ko-KR" b="1" dirty="0" err="1" smtClean="0"/>
              <a:t>voyageID</a:t>
            </a:r>
            <a:r>
              <a:rPr lang="en-US" altLang="ko-KR" b="1" dirty="0" smtClean="0"/>
              <a:t>, port)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08714" y="38865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smtClean="0"/>
              <a:t>R1(shipname, shiptype)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→ shipname → shiptype</a:t>
            </a:r>
          </a:p>
          <a:p>
            <a:r>
              <a:rPr lang="en-US" altLang="ko-KR" b="1" smtClean="0"/>
              <a:t>R2(voyageID, shipname, cargo)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→ voyageID → shipname, cargo</a:t>
            </a:r>
          </a:p>
          <a:p>
            <a:r>
              <a:rPr lang="en-US" altLang="ko-KR" b="1" smtClean="0"/>
              <a:t>R3(shipname, date, voyageID, port)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→ shipname, date → voyageID, port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5808714" y="3378706"/>
            <a:ext cx="273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D. BCNF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정규화하시오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4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73" y="251241"/>
            <a:ext cx="4962525" cy="20955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0877" y="250279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함수 종속성을 찾아보시오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50877" y="29205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partnumber</a:t>
            </a:r>
            <a:r>
              <a:rPr lang="en-US" altLang="ko-KR" b="1" dirty="0" smtClean="0"/>
              <a:t> → description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supplier → </a:t>
            </a:r>
            <a:r>
              <a:rPr lang="en-US" altLang="ko-KR" b="1" dirty="0" err="1" smtClean="0"/>
              <a:t>suppaddress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(</a:t>
            </a:r>
            <a:r>
              <a:rPr lang="en-US" altLang="ko-KR" b="1" dirty="0" err="1" smtClean="0"/>
              <a:t>partnumber</a:t>
            </a:r>
            <a:r>
              <a:rPr lang="en-US" altLang="ko-KR" b="1" dirty="0" smtClean="0"/>
              <a:t>, supplier) → price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950877" y="4351719"/>
            <a:ext cx="398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B.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Part</a:t>
            </a:r>
            <a:r>
              <a:rPr lang="ko-KR" altLang="en-US" dirty="0" smtClean="0"/>
              <a:t>는 어떤 </a:t>
            </a:r>
            <a:r>
              <a:rPr lang="ko-KR" altLang="en-US" dirty="0" err="1" smtClean="0"/>
              <a:t>정규형인가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516" y="4905717"/>
            <a:ext cx="4011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속성이 </a:t>
            </a:r>
            <a:r>
              <a:rPr lang="ko-KR" altLang="en-US" dirty="0" err="1" smtClean="0"/>
              <a:t>원자값이므로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1NF </a:t>
            </a:r>
            <a:r>
              <a:rPr lang="ko-KR" altLang="en-US" dirty="0" smtClean="0"/>
              <a:t>만족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partnumber,supplier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66327" y="250279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C. </a:t>
            </a:r>
            <a:r>
              <a:rPr lang="ko-KR" altLang="en-US" dirty="0" smtClean="0"/>
              <a:t>다음과 같이 분해했을 때 각각의 </a:t>
            </a:r>
            <a:r>
              <a:rPr lang="ko-KR" altLang="en-US" dirty="0" err="1" smtClean="0"/>
              <a:t>릴레이션은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정규형인가</a:t>
            </a:r>
            <a:r>
              <a:rPr lang="en-US" altLang="ko-KR" dirty="0" smtClean="0"/>
              <a:t>? R1(</a:t>
            </a:r>
            <a:r>
              <a:rPr lang="en-US" altLang="ko-KR" dirty="0" err="1" smtClean="0"/>
              <a:t>partnumber</a:t>
            </a:r>
            <a:r>
              <a:rPr lang="en-US" altLang="ko-KR" dirty="0" smtClean="0"/>
              <a:t>, description, supplier, price) R2(supplier, </a:t>
            </a:r>
            <a:r>
              <a:rPr lang="en-US" altLang="ko-KR" dirty="0" err="1" smtClean="0"/>
              <a:t>suppaddress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R1 : 1NF</a:t>
            </a:r>
          </a:p>
          <a:p>
            <a:r>
              <a:rPr lang="en-US" altLang="ko-KR" dirty="0" smtClean="0"/>
              <a:t>R2 : BCNF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55491" y="43517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D. (C)</a:t>
            </a:r>
            <a:r>
              <a:rPr lang="ko-KR" altLang="en-US" dirty="0" smtClean="0"/>
              <a:t>번의 릴레이션에서 분해가 더 필요한가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필요하면 분해를 </a:t>
            </a:r>
            <a:r>
              <a:rPr lang="ko-KR" altLang="en-US" dirty="0" err="1" smtClean="0"/>
              <a:t>수행하시오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73733"/>
              </p:ext>
            </p:extLst>
          </p:nvPr>
        </p:nvGraphicFramePr>
        <p:xfrm>
          <a:off x="5255491" y="5047695"/>
          <a:ext cx="6100654" cy="1749564"/>
        </p:xfrm>
        <a:graphic>
          <a:graphicData uri="http://schemas.openxmlformats.org/drawingml/2006/table">
            <a:tbl>
              <a:tblPr/>
              <a:tblGrid>
                <a:gridCol w="3050327">
                  <a:extLst>
                    <a:ext uri="{9D8B030D-6E8A-4147-A177-3AD203B41FA5}">
                      <a16:colId xmlns:a16="http://schemas.microsoft.com/office/drawing/2014/main" val="714147292"/>
                    </a:ext>
                  </a:extLst>
                </a:gridCol>
                <a:gridCol w="3050327">
                  <a:extLst>
                    <a:ext uri="{9D8B030D-6E8A-4147-A177-3AD203B41FA5}">
                      <a16:colId xmlns:a16="http://schemas.microsoft.com/office/drawing/2014/main" val="2962504107"/>
                    </a:ext>
                  </a:extLst>
                </a:gridCol>
              </a:tblGrid>
              <a:tr h="354081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릴레이션</a:t>
                      </a:r>
                      <a:endParaRPr lang="en-US" altLang="ko-KR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속성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174066"/>
                  </a:ext>
                </a:extLst>
              </a:tr>
              <a:tr h="377964">
                <a:tc>
                  <a:txBody>
                    <a:bodyPr/>
                    <a:lstStyle/>
                    <a:p>
                      <a:r>
                        <a:rPr lang="en-US" b="1" dirty="0"/>
                        <a:t>R2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(supplier, </a:t>
                      </a:r>
                      <a:r>
                        <a:rPr lang="en-US" dirty="0" err="1"/>
                        <a:t>suppaddress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43860"/>
                  </a:ext>
                </a:extLst>
              </a:tr>
              <a:tr h="354081"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partnumber</a:t>
                      </a:r>
                      <a:r>
                        <a:rPr lang="en-US" dirty="0"/>
                        <a:t>, description)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45875"/>
                  </a:ext>
                </a:extLst>
              </a:tr>
              <a:tr h="557942">
                <a:tc>
                  <a:txBody>
                    <a:bodyPr/>
                    <a:lstStyle/>
                    <a:p>
                      <a:r>
                        <a:rPr lang="en-US" b="1"/>
                        <a:t>R4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partnumber</a:t>
                      </a:r>
                      <a:r>
                        <a:rPr lang="en-US" dirty="0"/>
                        <a:t>, supplier, price)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5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283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cyci</dc:creator>
  <cp:lastModifiedBy>cyci</cp:lastModifiedBy>
  <cp:revision>7</cp:revision>
  <dcterms:created xsi:type="dcterms:W3CDTF">2025-07-23T04:16:02Z</dcterms:created>
  <dcterms:modified xsi:type="dcterms:W3CDTF">2025-07-23T06:06:39Z</dcterms:modified>
</cp:coreProperties>
</file>