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65" r:id="rId3"/>
    <p:sldId id="273" r:id="rId4"/>
    <p:sldId id="269" r:id="rId5"/>
    <p:sldId id="282" r:id="rId6"/>
    <p:sldId id="274" r:id="rId7"/>
    <p:sldId id="283" r:id="rId8"/>
    <p:sldId id="275" r:id="rId9"/>
    <p:sldId id="284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2C4BC-9F15-4AFA-ADA2-B77C47F8CBD0}" type="datetimeFigureOut">
              <a:rPr lang="en-GB" smtClean="0"/>
              <a:t>11/12/2021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3EEE5-C3E1-403B-A9C9-6FC9389FEE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98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3EEE5-C3E1-403B-A9C9-6FC9389FEEB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419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Career </a:t>
            </a:r>
            <a:r>
              <a:rPr lang="it-IT" dirty="0" err="1"/>
              <a:t>choices</a:t>
            </a:r>
            <a:r>
              <a:rPr lang="it-IT" dirty="0"/>
              <a:t> agents can make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forward</a:t>
            </a:r>
            <a:r>
              <a:rPr lang="it-IT" dirty="0"/>
              <a:t> </a:t>
            </a:r>
            <a:r>
              <a:rPr lang="it-IT" dirty="0" err="1"/>
              <a:t>looking</a:t>
            </a:r>
            <a:r>
              <a:rPr lang="it-IT" dirty="0"/>
              <a:t> / anticipate a future </a:t>
            </a:r>
            <a:r>
              <a:rPr lang="it-IT" dirty="0" err="1"/>
              <a:t>driven</a:t>
            </a:r>
            <a:r>
              <a:rPr lang="it-IT" dirty="0"/>
              <a:t> by Automation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3EEE5-C3E1-403B-A9C9-6FC9389FEEB7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693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Proditble</a:t>
            </a:r>
            <a:r>
              <a:rPr lang="it-IT" dirty="0"/>
              <a:t> in the </a:t>
            </a:r>
            <a:r>
              <a:rPr lang="it-IT" dirty="0" err="1"/>
              <a:t>longterm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afford</a:t>
            </a:r>
            <a:r>
              <a:rPr lang="it-IT" dirty="0"/>
              <a:t> </a:t>
            </a:r>
            <a:r>
              <a:rPr lang="it-IT"/>
              <a:t>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3EEE5-C3E1-403B-A9C9-6FC9389FEEB7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727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Proditble</a:t>
            </a:r>
            <a:r>
              <a:rPr lang="it-IT" dirty="0"/>
              <a:t> in the </a:t>
            </a:r>
            <a:r>
              <a:rPr lang="it-IT" dirty="0" err="1"/>
              <a:t>longterm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afford</a:t>
            </a:r>
            <a:r>
              <a:rPr lang="it-IT" dirty="0"/>
              <a:t> </a:t>
            </a:r>
            <a:r>
              <a:rPr lang="it-IT"/>
              <a:t>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3EEE5-C3E1-403B-A9C9-6FC9389FEEB7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286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Proditble</a:t>
            </a:r>
            <a:r>
              <a:rPr lang="it-IT" dirty="0"/>
              <a:t> in the </a:t>
            </a:r>
            <a:r>
              <a:rPr lang="it-IT" dirty="0" err="1"/>
              <a:t>longterm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afford</a:t>
            </a:r>
            <a:r>
              <a:rPr lang="it-IT" dirty="0"/>
              <a:t> </a:t>
            </a:r>
            <a:r>
              <a:rPr lang="it-IT"/>
              <a:t>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3EEE5-C3E1-403B-A9C9-6FC9389FEEB7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397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Proditble</a:t>
            </a:r>
            <a:r>
              <a:rPr lang="it-IT" dirty="0"/>
              <a:t> in the </a:t>
            </a:r>
            <a:r>
              <a:rPr lang="it-IT" dirty="0" err="1"/>
              <a:t>longterm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afford</a:t>
            </a:r>
            <a:r>
              <a:rPr lang="it-IT" dirty="0"/>
              <a:t> </a:t>
            </a:r>
            <a:r>
              <a:rPr lang="it-IT"/>
              <a:t>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3EEE5-C3E1-403B-A9C9-6FC9389FEEB7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47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Proditble</a:t>
            </a:r>
            <a:r>
              <a:rPr lang="it-IT" dirty="0"/>
              <a:t> in the </a:t>
            </a:r>
            <a:r>
              <a:rPr lang="it-IT" dirty="0" err="1"/>
              <a:t>longterm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afford</a:t>
            </a:r>
            <a:r>
              <a:rPr lang="it-IT" dirty="0"/>
              <a:t> </a:t>
            </a:r>
            <a:r>
              <a:rPr lang="it-IT"/>
              <a:t>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3EEE5-C3E1-403B-A9C9-6FC9389FEEB7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180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Proditble</a:t>
            </a:r>
            <a:r>
              <a:rPr lang="it-IT" dirty="0"/>
              <a:t> in the </a:t>
            </a:r>
            <a:r>
              <a:rPr lang="it-IT" dirty="0" err="1"/>
              <a:t>longterm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afford</a:t>
            </a:r>
            <a:r>
              <a:rPr lang="it-IT" dirty="0"/>
              <a:t> </a:t>
            </a:r>
            <a:r>
              <a:rPr lang="it-IT"/>
              <a:t>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3EEE5-C3E1-403B-A9C9-6FC9389FEEB7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08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355" y="3109784"/>
            <a:ext cx="9144000" cy="2387600"/>
          </a:xfrm>
          <a:solidFill>
            <a:schemeClr val="tx1"/>
          </a:solidFill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74437"/>
            <a:ext cx="9144000" cy="1655762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11/12/2021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53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11/12/2021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72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11/12/2021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17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11/12/2021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94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11/12/2021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334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11/12/2021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4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11/12/2021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87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11/12/2021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065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11/12/2021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08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11/12/2021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06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FDD-6448-4063-ADF4-752F357AF537}" type="datetimeFigureOut">
              <a:rPr lang="en-GB" smtClean="0"/>
              <a:t>11/12/2021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551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00FDD-6448-4063-ADF4-752F357AF537}" type="datetimeFigureOut">
              <a:rPr lang="en-GB" smtClean="0"/>
              <a:t>11/12/2021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1FE09-AADA-4362-A46F-1AC96410E1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16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476" y="778501"/>
            <a:ext cx="7081048" cy="2127380"/>
          </a:xfrm>
        </p:spPr>
        <p:txBody>
          <a:bodyPr>
            <a:normAutofit/>
          </a:bodyPr>
          <a:lstStyle/>
          <a:p>
            <a:r>
              <a:rPr lang="en-GB" sz="2800" dirty="0"/>
              <a:t>Ecommerce Data Dashboard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E716631D-B48B-464D-B9DA-D047C42B8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45" y="-179070"/>
            <a:ext cx="1544320" cy="154432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99132C4-C941-45D2-A777-C48D3D85DDBC}"/>
              </a:ext>
            </a:extLst>
          </p:cNvPr>
          <p:cNvSpPr txBox="1">
            <a:spLocks/>
          </p:cNvSpPr>
          <p:nvPr/>
        </p:nvSpPr>
        <p:spPr>
          <a:xfrm>
            <a:off x="3630507" y="5756477"/>
            <a:ext cx="5058020" cy="78347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Sirus Baladi &amp; Jimmy </a:t>
            </a:r>
            <a:r>
              <a:rPr lang="en-GB" sz="2000" dirty="0" err="1"/>
              <a:t>Baranello</a:t>
            </a:r>
            <a:endParaRPr lang="en-GB" sz="2000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BAE23F9D-FBE2-406D-B499-13CEFA668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2051050"/>
            <a:ext cx="65024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3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7905" y="2788024"/>
            <a:ext cx="4114589" cy="1081585"/>
          </a:xfrm>
        </p:spPr>
        <p:txBody>
          <a:bodyPr>
            <a:normAutofit/>
          </a:bodyPr>
          <a:lstStyle/>
          <a:p>
            <a:r>
              <a:rPr lang="en-GB" sz="7200" dirty="0"/>
              <a:t>Thank you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3560E5F-2D11-45EA-8DD3-83C5A452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45" y="-179070"/>
            <a:ext cx="1544320" cy="15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6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7455" y="431878"/>
            <a:ext cx="3863789" cy="566264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Presentation</a:t>
            </a:r>
            <a:r>
              <a:rPr lang="en-GB" sz="3200" dirty="0"/>
              <a:t> </a:t>
            </a:r>
            <a:r>
              <a:rPr lang="en-GB" sz="2800" dirty="0"/>
              <a:t>Outline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-1835150" y="35884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GB" dirty="0"/>
            </a:b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532549" y="1671030"/>
            <a:ext cx="9753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bg1"/>
                </a:solidFill>
              </a:rPr>
              <a:t>User-case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bg1"/>
                </a:solidFill>
              </a:rPr>
              <a:t>Database Design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E-R Model 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Participation and key constraints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bg1"/>
                </a:solidFill>
              </a:rPr>
              <a:t>Queries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bg1"/>
                </a:solidFill>
              </a:rPr>
              <a:t>UI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User interaction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Queries output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Attention to details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bg1"/>
              </a:solidFill>
            </a:endParaRPr>
          </a:p>
          <a:p>
            <a:pPr lvl="2"/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F4F67BA0-E678-4FAF-9157-DAB6BFEA5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45" y="-179070"/>
            <a:ext cx="1544320" cy="15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3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5553" y="1636113"/>
            <a:ext cx="9753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a link between the legalization of abortion and future crime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bg1"/>
                </a:solidFill>
              </a:rPr>
              <a:t>Centralized dashboard for quick data overview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bg1"/>
                </a:solidFill>
              </a:rPr>
              <a:t>For Ecommerce owners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255" y="4008910"/>
            <a:ext cx="2038350" cy="333375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3A27E88C-A3B4-4A13-B0C6-EE9F6180B9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45" y="-179070"/>
            <a:ext cx="1544320" cy="1544320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3307AFFE-01DD-4A07-A582-796C95223127}"/>
              </a:ext>
            </a:extLst>
          </p:cNvPr>
          <p:cNvSpPr txBox="1">
            <a:spLocks/>
          </p:cNvSpPr>
          <p:nvPr/>
        </p:nvSpPr>
        <p:spPr>
          <a:xfrm>
            <a:off x="1628391" y="834872"/>
            <a:ext cx="6407878" cy="56626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/>
              <a:t>User Case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ED9E6D-F80C-44F2-A386-A34568B58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6055" y="4312787"/>
            <a:ext cx="5924550" cy="911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E90D6C-A326-4A4D-84C5-C435D50AD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867" y="5371597"/>
            <a:ext cx="9512742" cy="971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A31A93-A7D0-424B-AD02-E25879D3D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867" y="4955577"/>
            <a:ext cx="3045267" cy="41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5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257550" y="398064"/>
            <a:ext cx="12192000" cy="566264"/>
          </a:xfrm>
        </p:spPr>
        <p:txBody>
          <a:bodyPr>
            <a:normAutofit/>
          </a:bodyPr>
          <a:lstStyle/>
          <a:p>
            <a:r>
              <a:rPr lang="en-GB" sz="2800" dirty="0"/>
              <a:t>Database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5082" y="2151726"/>
            <a:ext cx="975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ER-Model</a:t>
            </a:r>
          </a:p>
          <a:p>
            <a:endParaRPr lang="en-GB" sz="32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GB" sz="3200" dirty="0">
                <a:solidFill>
                  <a:schemeClr val="bg1"/>
                </a:solidFill>
              </a:rPr>
              <a:t>7 entity sets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solidFill>
                  <a:schemeClr val="bg1"/>
                </a:solidFill>
              </a:rPr>
              <a:t>5 relationship sets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solidFill>
                  <a:schemeClr val="bg1"/>
                </a:solidFill>
              </a:rPr>
              <a:t>20 attributes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4308EE1-D22D-4306-B00B-D8EA92B7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45" y="-179070"/>
            <a:ext cx="1544320" cy="154432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90DE690-357F-4FA5-8BD1-EC4AFF3511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0" t="1931" r="5448" b="8266"/>
          <a:stretch/>
        </p:blipFill>
        <p:spPr bwMode="auto">
          <a:xfrm>
            <a:off x="5365058" y="248917"/>
            <a:ext cx="6512201" cy="636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71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257550" y="398064"/>
            <a:ext cx="12192000" cy="566264"/>
          </a:xfrm>
        </p:spPr>
        <p:txBody>
          <a:bodyPr>
            <a:normAutofit/>
          </a:bodyPr>
          <a:lstStyle/>
          <a:p>
            <a:r>
              <a:rPr lang="en-GB" sz="2800" dirty="0"/>
              <a:t>Database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30212" y="1638443"/>
            <a:ext cx="975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Participation &amp;</a:t>
            </a:r>
          </a:p>
          <a:p>
            <a:r>
              <a:rPr lang="en-GB" sz="3200" dirty="0">
                <a:solidFill>
                  <a:schemeClr val="bg1"/>
                </a:solidFill>
              </a:rPr>
              <a:t>Key Constraints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4308EE1-D22D-4306-B00B-D8EA92B7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45" y="-179070"/>
            <a:ext cx="1544320" cy="154432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90DE690-357F-4FA5-8BD1-EC4AFF3511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0" t="1931" r="5448" b="8266"/>
          <a:stretch/>
        </p:blipFill>
        <p:spPr bwMode="auto">
          <a:xfrm>
            <a:off x="5434631" y="248917"/>
            <a:ext cx="6512201" cy="636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EF7216-5A50-4A7C-99CC-8EB6CB60C2C8}"/>
              </a:ext>
            </a:extLst>
          </p:cNvPr>
          <p:cNvSpPr txBox="1"/>
          <p:nvPr/>
        </p:nvSpPr>
        <p:spPr>
          <a:xfrm>
            <a:off x="314741" y="3601140"/>
            <a:ext cx="975360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500" dirty="0">
                <a:solidFill>
                  <a:schemeClr val="bg1"/>
                </a:solidFill>
              </a:rPr>
              <a:t>Product - produces - transaction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500" dirty="0">
                <a:solidFill>
                  <a:schemeClr val="bg1"/>
                </a:solidFill>
              </a:rPr>
              <a:t>Inventory - Manage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500" dirty="0">
                <a:solidFill>
                  <a:schemeClr val="bg1"/>
                </a:solidFill>
              </a:rPr>
              <a:t>Stock - Product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29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28491"/>
            <a:ext cx="12192000" cy="566264"/>
          </a:xfrm>
        </p:spPr>
        <p:txBody>
          <a:bodyPr>
            <a:normAutofit/>
          </a:bodyPr>
          <a:lstStyle/>
          <a:p>
            <a:r>
              <a:rPr lang="en-GB" sz="2800" dirty="0"/>
              <a:t>Queries 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4308EE1-D22D-4306-B00B-D8EA92B7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45" y="-179070"/>
            <a:ext cx="1544320" cy="1544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6F6A4-CA67-4F50-8972-CAB5CA10BB02}"/>
              </a:ext>
            </a:extLst>
          </p:cNvPr>
          <p:cNvSpPr txBox="1"/>
          <p:nvPr/>
        </p:nvSpPr>
        <p:spPr>
          <a:xfrm>
            <a:off x="718932" y="1671536"/>
            <a:ext cx="975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Use of joins and GROUP BY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bg1"/>
                </a:solidFill>
              </a:rPr>
              <a:t>16 Tables Joined &amp; 2 Group By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5104E-42BC-4C0A-912C-F34A297E6CF7}"/>
              </a:ext>
            </a:extLst>
          </p:cNvPr>
          <p:cNvSpPr txBox="1"/>
          <p:nvPr/>
        </p:nvSpPr>
        <p:spPr>
          <a:xfrm>
            <a:off x="718932" y="3429000"/>
            <a:ext cx="975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Examples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bg1"/>
                </a:solidFill>
              </a:rPr>
              <a:t>Total Sales By Date &amp; Seller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2 tables joined and a GROUP BY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bg1"/>
                </a:solidFill>
              </a:rPr>
              <a:t>Best Selling Products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4 joined a group by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89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28491"/>
            <a:ext cx="12192000" cy="566264"/>
          </a:xfrm>
        </p:spPr>
        <p:txBody>
          <a:bodyPr>
            <a:normAutofit/>
          </a:bodyPr>
          <a:lstStyle/>
          <a:p>
            <a:r>
              <a:rPr lang="en-GB" sz="2800" dirty="0"/>
              <a:t>User interaction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5139" y="1919111"/>
            <a:ext cx="9753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Date selection </a:t>
            </a:r>
          </a:p>
          <a:p>
            <a:r>
              <a:rPr lang="en-GB" sz="3200" dirty="0">
                <a:solidFill>
                  <a:schemeClr val="bg1"/>
                </a:solidFill>
              </a:rPr>
              <a:t>Drop downs</a:t>
            </a:r>
          </a:p>
          <a:p>
            <a:endParaRPr lang="en-GB" sz="3200" dirty="0">
              <a:solidFill>
                <a:schemeClr val="bg1"/>
              </a:solidFill>
            </a:endParaRPr>
          </a:p>
          <a:p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4308EE1-D22D-4306-B00B-D8EA92B7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45" y="-179070"/>
            <a:ext cx="1544320" cy="1544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9C4883-5B19-4689-895A-B0BED853E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3413" y="1294755"/>
            <a:ext cx="2971379" cy="3171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A65009-F09E-4C5D-A8F8-8E083014BD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4795"/>
          <a:stretch/>
        </p:blipFill>
        <p:spPr>
          <a:xfrm>
            <a:off x="7826791" y="2880350"/>
            <a:ext cx="2542436" cy="2724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311CE6-BC43-44AC-9E47-7D37F07A6C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461" y="3687317"/>
            <a:ext cx="4749579" cy="275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6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28491"/>
            <a:ext cx="12192000" cy="566264"/>
          </a:xfrm>
        </p:spPr>
        <p:txBody>
          <a:bodyPr>
            <a:normAutofit/>
          </a:bodyPr>
          <a:lstStyle/>
          <a:p>
            <a:r>
              <a:rPr lang="en-GB" sz="2800" dirty="0"/>
              <a:t>Queries 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5139" y="1919111"/>
            <a:ext cx="9753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Tables</a:t>
            </a:r>
          </a:p>
          <a:p>
            <a:r>
              <a:rPr lang="en-GB" sz="3200" dirty="0">
                <a:solidFill>
                  <a:schemeClr val="bg1"/>
                </a:solidFill>
              </a:rPr>
              <a:t>Text</a:t>
            </a:r>
          </a:p>
          <a:p>
            <a:endParaRPr lang="en-GB" sz="3200" dirty="0">
              <a:solidFill>
                <a:schemeClr val="bg1"/>
              </a:solidFill>
            </a:endParaRPr>
          </a:p>
          <a:p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4308EE1-D22D-4306-B00B-D8EA92B7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45" y="-179070"/>
            <a:ext cx="1544320" cy="1544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EE339A-A68B-4BC5-8C2E-2BC28AE57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118" y="1799469"/>
            <a:ext cx="6650562" cy="23013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8B28E8-4809-4D41-B5E2-527994D61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0" y="4292615"/>
            <a:ext cx="8117522" cy="226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9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28491"/>
            <a:ext cx="12192000" cy="566264"/>
          </a:xfrm>
        </p:spPr>
        <p:txBody>
          <a:bodyPr>
            <a:normAutofit/>
          </a:bodyPr>
          <a:lstStyle/>
          <a:p>
            <a:r>
              <a:rPr lang="en-GB" sz="2800" dirty="0"/>
              <a:t>Attention to details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456" y="3142709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Example</a:t>
            </a:r>
          </a:p>
          <a:p>
            <a:endParaRPr lang="en-GB" sz="3200" dirty="0">
              <a:solidFill>
                <a:schemeClr val="bg1"/>
              </a:solidFill>
            </a:endParaRPr>
          </a:p>
          <a:p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4308EE1-D22D-4306-B00B-D8EA92B7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45" y="-179070"/>
            <a:ext cx="1544320" cy="15443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FA329F-BDDF-4113-8908-9A89B5CF4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926" y="1705517"/>
            <a:ext cx="7981948" cy="1437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290071-52D6-4F29-B4D3-8CB6C9705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926" y="3429000"/>
            <a:ext cx="7915618" cy="1348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56CAE4-EAD8-4EB1-B8FE-12847AFC9D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1283"/>
          <a:stretch/>
        </p:blipFill>
        <p:spPr>
          <a:xfrm>
            <a:off x="3590926" y="4972129"/>
            <a:ext cx="7864024" cy="164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1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3520</TotalTime>
  <Words>210</Words>
  <Application>Microsoft Office PowerPoint</Application>
  <PresentationFormat>Widescreen</PresentationFormat>
  <Paragraphs>64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Presentation Outline</vt:lpstr>
      <vt:lpstr>PowerPoint Presentation</vt:lpstr>
      <vt:lpstr>Database Design</vt:lpstr>
      <vt:lpstr>Database Design</vt:lpstr>
      <vt:lpstr>Queries </vt:lpstr>
      <vt:lpstr>User interaction </vt:lpstr>
      <vt:lpstr>Queries Output</vt:lpstr>
      <vt:lpstr>Attention to details </vt:lpstr>
      <vt:lpstr>Thank you</vt:lpstr>
    </vt:vector>
  </TitlesOfParts>
  <Company>University of Essex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 A</dc:creator>
  <cp:lastModifiedBy>student</cp:lastModifiedBy>
  <cp:revision>87</cp:revision>
  <dcterms:created xsi:type="dcterms:W3CDTF">2020-02-25T17:09:13Z</dcterms:created>
  <dcterms:modified xsi:type="dcterms:W3CDTF">2021-12-12T03:59:55Z</dcterms:modified>
</cp:coreProperties>
</file>