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Roboto"/>
      <p:regular r:id="rId25"/>
      <p:bold r:id="rId26"/>
      <p:italic r:id="rId27"/>
      <p:boldItalic r:id="rId28"/>
    </p:embeddedFont>
    <p:embeddedFont>
      <p:font typeface="Cambria Math"/>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72">
          <p15:clr>
            <a:srgbClr val="A4A3A4"/>
          </p15:clr>
        </p15:guide>
        <p15:guide id="2" pos="3840">
          <p15:clr>
            <a:srgbClr val="A4A3A4"/>
          </p15:clr>
        </p15:guide>
      </p15:sldGuideLst>
    </p:ext>
    <p:ext uri="GoogleSlidesCustomDataVersion2">
      <go:slidesCustomData xmlns:go="http://customooxmlschemas.google.com/" r:id="rId30" roundtripDataSignature="AMtx7mgmkWN19A8hfVSbLVt7Z+HXxSLE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672"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mbriaMath-regular.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AR"/>
              <a:t>Puedo detectar estructuras regulares y anomalías. Puedo analizar robustez de la señal</a:t>
            </a:r>
            <a:endParaRPr/>
          </a:p>
        </p:txBody>
      </p:sp>
      <p:sp>
        <p:nvSpPr>
          <p:cNvPr id="254" name="Google Shape;2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3291bf4f2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AR"/>
              <a:t>Puedo detectar estructuras regulares y anomalías. Puedo analizar robustez de la señal</a:t>
            </a:r>
            <a:endParaRPr/>
          </a:p>
        </p:txBody>
      </p:sp>
      <p:sp>
        <p:nvSpPr>
          <p:cNvPr id="264" name="Google Shape;264;g2d3291bf4f2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2c8712a5f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AR"/>
              <a:t>Hacer distinción entre DE en </a:t>
            </a:r>
            <a:r>
              <a:rPr lang="es-AR"/>
              <a:t>función</a:t>
            </a:r>
            <a:r>
              <a:rPr lang="es-AR"/>
              <a:t> de la temperatura y pronóstico en función de valores pasados</a:t>
            </a:r>
            <a:endParaRPr/>
          </a:p>
        </p:txBody>
      </p:sp>
      <p:sp>
        <p:nvSpPr>
          <p:cNvPr id="271" name="Google Shape;271;g2d2c8712a5f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488e36b5d_1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AR"/>
              <a:t>Explicar ligeramente como skForecas nos ayuda en la predicción de la demanda</a:t>
            </a:r>
            <a:endParaRPr/>
          </a:p>
        </p:txBody>
      </p:sp>
      <p:sp>
        <p:nvSpPr>
          <p:cNvPr id="282" name="Google Shape;282;g22488e36b5d_1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2c8712a5f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AR"/>
              <a:t>El de la izquierda es tomando directamente el dia anterior</a:t>
            </a:r>
            <a:endParaRPr/>
          </a:p>
        </p:txBody>
      </p:sp>
      <p:sp>
        <p:nvSpPr>
          <p:cNvPr id="304" name="Google Shape;304;g2d2c8712a5f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d2d4eb9a05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AR"/>
              <a:t>Explicar brevemente la tabla</a:t>
            </a:r>
            <a:endParaRPr/>
          </a:p>
          <a:p>
            <a:pPr indent="0" lvl="0" marL="0" rtl="0" algn="l">
              <a:spcBef>
                <a:spcPts val="0"/>
              </a:spcBef>
              <a:spcAft>
                <a:spcPts val="0"/>
              </a:spcAft>
              <a:buNone/>
            </a:pPr>
            <a:r>
              <a:rPr lang="es-AR"/>
              <a:t>Aclarar que el primero es un modelo sólo para fines de comparación que nos ofrece skforecast</a:t>
            </a:r>
            <a:endParaRPr/>
          </a:p>
        </p:txBody>
      </p:sp>
      <p:sp>
        <p:nvSpPr>
          <p:cNvPr id="314" name="Google Shape;314;g2d2d4eb9a05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0e623d0f9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0e623d0f9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300e623d0f9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488e36b5d_10_3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488e36b5d_10_3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AR"/>
              <a:t>Quiero armar un modelo que me permita predecir los valores futuros.</a:t>
            </a:r>
            <a:endParaRPr/>
          </a:p>
          <a:p>
            <a:pPr indent="0" lvl="0" marL="0" rtl="0" algn="l">
              <a:spcBef>
                <a:spcPts val="0"/>
              </a:spcBef>
              <a:spcAft>
                <a:spcPts val="0"/>
              </a:spcAft>
              <a:buNone/>
            </a:pPr>
            <a:r>
              <a:rPr lang="es-AR"/>
              <a:t>Debo armar una combinacion con valores previos. La idea es obtener la matriz de coeficientes que al multiplicar por las observaciones me de el vector de resultados (que se acerque lo mas posible).</a:t>
            </a:r>
            <a:endParaRPr/>
          </a:p>
        </p:txBody>
      </p:sp>
      <p:sp>
        <p:nvSpPr>
          <p:cNvPr id="127" name="Google Shape;127;g22488e36b5d_10_3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488e36b5d_3_1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488e36b5d_3_11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2488e36b5d_3_11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4876b0851_0_3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4876b0851_0_3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AR"/>
              <a:t>Cada 24 horas la autocorrelación se hace fuerte.</a:t>
            </a:r>
            <a:endParaRPr/>
          </a:p>
        </p:txBody>
      </p:sp>
      <p:sp>
        <p:nvSpPr>
          <p:cNvPr id="192" name="Google Shape;192;g224876b0851_0_3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AR"/>
              <a:t>Se toma el GBA porque ahí se concentra la demanda. Variable binaria para dia no habil</a:t>
            </a:r>
            <a:endParaRPr/>
          </a:p>
        </p:txBody>
      </p:sp>
      <p:sp>
        <p:nvSpPr>
          <p:cNvPr id="225" name="Google Shape;2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g2d32a0240c5_0_4"/>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6" name="Google Shape;16;g2d32a0240c5_0_4"/>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7" name="Google Shape;17;g2d32a0240c5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g2d32a0240c5_0_39"/>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g2d32a0240c5_0_39"/>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g2d32a0240c5_0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2d32a0240c5_0_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55" name="Shape 55"/>
        <p:cNvGrpSpPr/>
        <p:nvPr/>
      </p:nvGrpSpPr>
      <p:grpSpPr>
        <a:xfrm>
          <a:off x="0" y="0"/>
          <a:ext cx="0" cy="0"/>
          <a:chOff x="0" y="0"/>
          <a:chExt cx="0" cy="0"/>
        </a:xfrm>
      </p:grpSpPr>
      <p:sp>
        <p:nvSpPr>
          <p:cNvPr id="56" name="Google Shape;56;g2d32a0240c5_0_45"/>
          <p:cNvSpPr/>
          <p:nvPr/>
        </p:nvSpPr>
        <p:spPr>
          <a:xfrm>
            <a:off x="0" y="1"/>
            <a:ext cx="11158800" cy="58248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cxnSp>
        <p:nvCxnSpPr>
          <p:cNvPr id="57" name="Google Shape;57;g2d32a0240c5_0_45"/>
          <p:cNvCxnSpPr/>
          <p:nvPr/>
        </p:nvCxnSpPr>
        <p:spPr>
          <a:xfrm>
            <a:off x="1036261" y="4159793"/>
            <a:ext cx="10122600" cy="0"/>
          </a:xfrm>
          <a:prstGeom prst="straightConnector1">
            <a:avLst/>
          </a:prstGeom>
          <a:noFill/>
          <a:ln cap="flat" cmpd="sng" w="127000">
            <a:solidFill>
              <a:schemeClr val="dk1"/>
            </a:solidFill>
            <a:prstDash val="solid"/>
            <a:miter lim="800000"/>
            <a:headEnd len="sm" w="sm" type="none"/>
            <a:tailEnd len="sm" w="sm" type="none"/>
          </a:ln>
        </p:spPr>
      </p:cxnSp>
      <p:sp>
        <p:nvSpPr>
          <p:cNvPr id="58" name="Google Shape;58;g2d32a0240c5_0_45"/>
          <p:cNvSpPr txBox="1"/>
          <p:nvPr>
            <p:ph idx="1" type="body"/>
          </p:nvPr>
        </p:nvSpPr>
        <p:spPr>
          <a:xfrm>
            <a:off x="1033153" y="4728131"/>
            <a:ext cx="7806000" cy="281100"/>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1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1600"/>
              </a:spcBef>
              <a:spcAft>
                <a:spcPts val="160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59" name="Google Shape;59;g2d32a0240c5_0_45"/>
          <p:cNvSpPr txBox="1"/>
          <p:nvPr>
            <p:ph type="title"/>
          </p:nvPr>
        </p:nvSpPr>
        <p:spPr>
          <a:xfrm>
            <a:off x="976313" y="1656344"/>
            <a:ext cx="7805700" cy="21135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6000"/>
              <a:buFont typeface="Arial"/>
              <a:buNone/>
              <a:defRPr b="1" i="0" sz="6000" u="none" cap="none" strike="noStrike">
                <a:solidFill>
                  <a:schemeClr val="dk1"/>
                </a:solidFill>
                <a:latin typeface="Arial"/>
                <a:ea typeface="Arial"/>
                <a:cs typeface="Arial"/>
                <a:sym typeface="Arial"/>
              </a:defRPr>
            </a:lvl1pPr>
            <a:lvl2pPr lvl="1" marR="0" rtl="0" algn="l">
              <a:spcBef>
                <a:spcPts val="0"/>
              </a:spcBef>
              <a:spcAft>
                <a:spcPts val="0"/>
              </a:spcAft>
              <a:buSzPts val="3700"/>
              <a:buNone/>
              <a:defRPr b="0" i="0" sz="1800" u="none" cap="none" strike="noStrike">
                <a:solidFill>
                  <a:schemeClr val="lt2"/>
                </a:solidFill>
              </a:defRPr>
            </a:lvl2pPr>
            <a:lvl3pPr lvl="2" marR="0" rtl="0" algn="l">
              <a:spcBef>
                <a:spcPts val="0"/>
              </a:spcBef>
              <a:spcAft>
                <a:spcPts val="0"/>
              </a:spcAft>
              <a:buSzPts val="3700"/>
              <a:buNone/>
              <a:defRPr b="0" i="0" sz="1800" u="none" cap="none" strike="noStrike">
                <a:solidFill>
                  <a:schemeClr val="lt2"/>
                </a:solidFill>
              </a:defRPr>
            </a:lvl3pPr>
            <a:lvl4pPr lvl="3" marR="0" rtl="0" algn="l">
              <a:spcBef>
                <a:spcPts val="0"/>
              </a:spcBef>
              <a:spcAft>
                <a:spcPts val="0"/>
              </a:spcAft>
              <a:buSzPts val="3700"/>
              <a:buNone/>
              <a:defRPr b="0" i="0" sz="1800" u="none" cap="none" strike="noStrike">
                <a:solidFill>
                  <a:schemeClr val="lt2"/>
                </a:solidFill>
              </a:defRPr>
            </a:lvl4pPr>
            <a:lvl5pPr lvl="4" marR="0" rtl="0" algn="l">
              <a:spcBef>
                <a:spcPts val="0"/>
              </a:spcBef>
              <a:spcAft>
                <a:spcPts val="0"/>
              </a:spcAft>
              <a:buSzPts val="3700"/>
              <a:buNone/>
              <a:defRPr b="0" i="0" sz="1800" u="none" cap="none" strike="noStrike">
                <a:solidFill>
                  <a:schemeClr val="lt2"/>
                </a:solidFill>
              </a:defRPr>
            </a:lvl5pPr>
            <a:lvl6pPr lvl="5" marR="0" rtl="0" algn="l">
              <a:spcBef>
                <a:spcPts val="0"/>
              </a:spcBef>
              <a:spcAft>
                <a:spcPts val="0"/>
              </a:spcAft>
              <a:buSzPts val="3700"/>
              <a:buNone/>
              <a:defRPr b="0" i="0" sz="1800" u="none" cap="none" strike="noStrike">
                <a:solidFill>
                  <a:schemeClr val="lt2"/>
                </a:solidFill>
              </a:defRPr>
            </a:lvl6pPr>
            <a:lvl7pPr lvl="6" marR="0" rtl="0" algn="l">
              <a:spcBef>
                <a:spcPts val="0"/>
              </a:spcBef>
              <a:spcAft>
                <a:spcPts val="0"/>
              </a:spcAft>
              <a:buSzPts val="3700"/>
              <a:buNone/>
              <a:defRPr b="0" i="0" sz="1800" u="none" cap="none" strike="noStrike">
                <a:solidFill>
                  <a:schemeClr val="lt2"/>
                </a:solidFill>
              </a:defRPr>
            </a:lvl7pPr>
            <a:lvl8pPr lvl="7" marR="0" rtl="0" algn="l">
              <a:spcBef>
                <a:spcPts val="0"/>
              </a:spcBef>
              <a:spcAft>
                <a:spcPts val="0"/>
              </a:spcAft>
              <a:buSzPts val="3700"/>
              <a:buNone/>
              <a:defRPr b="0" i="0" sz="1800" u="none" cap="none" strike="noStrike">
                <a:solidFill>
                  <a:schemeClr val="lt2"/>
                </a:solidFill>
              </a:defRPr>
            </a:lvl8pPr>
            <a:lvl9pPr lvl="8" marR="0" rtl="0" algn="l">
              <a:spcBef>
                <a:spcPts val="0"/>
              </a:spcBef>
              <a:spcAft>
                <a:spcPts val="0"/>
              </a:spcAft>
              <a:buSzPts val="3700"/>
              <a:buNone/>
              <a:defRPr b="0" i="0" sz="1800" u="none" cap="none" strike="noStrike">
                <a:solidFill>
                  <a:schemeClr val="lt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bg>
      <p:bgPr>
        <a:solidFill>
          <a:schemeClr val="accent1"/>
        </a:solidFill>
      </p:bgPr>
    </p:bg>
    <p:spTree>
      <p:nvGrpSpPr>
        <p:cNvPr id="60" name="Shape 60"/>
        <p:cNvGrpSpPr/>
        <p:nvPr/>
      </p:nvGrpSpPr>
      <p:grpSpPr>
        <a:xfrm>
          <a:off x="0" y="0"/>
          <a:ext cx="0" cy="0"/>
          <a:chOff x="0" y="0"/>
          <a:chExt cx="0" cy="0"/>
        </a:xfrm>
      </p:grpSpPr>
      <p:sp>
        <p:nvSpPr>
          <p:cNvPr id="61" name="Google Shape;61;g2d32a0240c5_0_50"/>
          <p:cNvSpPr txBox="1"/>
          <p:nvPr>
            <p:ph type="title"/>
          </p:nvPr>
        </p:nvSpPr>
        <p:spPr>
          <a:xfrm>
            <a:off x="1028700" y="999068"/>
            <a:ext cx="7810500" cy="645300"/>
          </a:xfrm>
          <a:prstGeom prst="rect">
            <a:avLst/>
          </a:prstGeom>
          <a:noFill/>
          <a:ln>
            <a:noFill/>
          </a:ln>
        </p:spPr>
        <p:txBody>
          <a:bodyPr anchorCtr="0" anchor="b" bIns="0" lIns="0" spcFirstLastPara="1" rIns="0" wrap="square" tIns="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spcBef>
                <a:spcPts val="0"/>
              </a:spcBef>
              <a:spcAft>
                <a:spcPts val="0"/>
              </a:spcAft>
              <a:buSzPts val="3700"/>
              <a:buNone/>
              <a:defRPr b="0" i="0" sz="1800" u="none" cap="none" strike="noStrike">
                <a:solidFill>
                  <a:schemeClr val="lt2"/>
                </a:solidFill>
              </a:defRPr>
            </a:lvl2pPr>
            <a:lvl3pPr lvl="2" marR="0" rtl="0" algn="l">
              <a:spcBef>
                <a:spcPts val="0"/>
              </a:spcBef>
              <a:spcAft>
                <a:spcPts val="0"/>
              </a:spcAft>
              <a:buSzPts val="3700"/>
              <a:buNone/>
              <a:defRPr b="0" i="0" sz="1800" u="none" cap="none" strike="noStrike">
                <a:solidFill>
                  <a:schemeClr val="lt2"/>
                </a:solidFill>
              </a:defRPr>
            </a:lvl3pPr>
            <a:lvl4pPr lvl="3" marR="0" rtl="0" algn="l">
              <a:spcBef>
                <a:spcPts val="0"/>
              </a:spcBef>
              <a:spcAft>
                <a:spcPts val="0"/>
              </a:spcAft>
              <a:buSzPts val="3700"/>
              <a:buNone/>
              <a:defRPr b="0" i="0" sz="1800" u="none" cap="none" strike="noStrike">
                <a:solidFill>
                  <a:schemeClr val="lt2"/>
                </a:solidFill>
              </a:defRPr>
            </a:lvl4pPr>
            <a:lvl5pPr lvl="4" marR="0" rtl="0" algn="l">
              <a:spcBef>
                <a:spcPts val="0"/>
              </a:spcBef>
              <a:spcAft>
                <a:spcPts val="0"/>
              </a:spcAft>
              <a:buSzPts val="3700"/>
              <a:buNone/>
              <a:defRPr b="0" i="0" sz="1800" u="none" cap="none" strike="noStrike">
                <a:solidFill>
                  <a:schemeClr val="lt2"/>
                </a:solidFill>
              </a:defRPr>
            </a:lvl5pPr>
            <a:lvl6pPr lvl="5" marR="0" rtl="0" algn="l">
              <a:spcBef>
                <a:spcPts val="0"/>
              </a:spcBef>
              <a:spcAft>
                <a:spcPts val="0"/>
              </a:spcAft>
              <a:buSzPts val="3700"/>
              <a:buNone/>
              <a:defRPr b="0" i="0" sz="1800" u="none" cap="none" strike="noStrike">
                <a:solidFill>
                  <a:schemeClr val="lt2"/>
                </a:solidFill>
              </a:defRPr>
            </a:lvl6pPr>
            <a:lvl7pPr lvl="6" marR="0" rtl="0" algn="l">
              <a:spcBef>
                <a:spcPts val="0"/>
              </a:spcBef>
              <a:spcAft>
                <a:spcPts val="0"/>
              </a:spcAft>
              <a:buSzPts val="3700"/>
              <a:buNone/>
              <a:defRPr b="0" i="0" sz="1800" u="none" cap="none" strike="noStrike">
                <a:solidFill>
                  <a:schemeClr val="lt2"/>
                </a:solidFill>
              </a:defRPr>
            </a:lvl7pPr>
            <a:lvl8pPr lvl="7" marR="0" rtl="0" algn="l">
              <a:spcBef>
                <a:spcPts val="0"/>
              </a:spcBef>
              <a:spcAft>
                <a:spcPts val="0"/>
              </a:spcAft>
              <a:buSzPts val="3700"/>
              <a:buNone/>
              <a:defRPr b="0" i="0" sz="1800" u="none" cap="none" strike="noStrike">
                <a:solidFill>
                  <a:schemeClr val="lt2"/>
                </a:solidFill>
              </a:defRPr>
            </a:lvl8pPr>
            <a:lvl9pPr lvl="8" marR="0" rtl="0" algn="l">
              <a:spcBef>
                <a:spcPts val="0"/>
              </a:spcBef>
              <a:spcAft>
                <a:spcPts val="0"/>
              </a:spcAft>
              <a:buSzPts val="3700"/>
              <a:buNone/>
              <a:defRPr b="0" i="0" sz="1800" u="none" cap="none" strike="noStrike">
                <a:solidFill>
                  <a:schemeClr val="lt2"/>
                </a:solidFill>
              </a:defRPr>
            </a:lvl9pPr>
          </a:lstStyle>
          <a:p/>
        </p:txBody>
      </p:sp>
      <p:cxnSp>
        <p:nvCxnSpPr>
          <p:cNvPr id="62" name="Google Shape;62;g2d32a0240c5_0_50"/>
          <p:cNvCxnSpPr/>
          <p:nvPr/>
        </p:nvCxnSpPr>
        <p:spPr>
          <a:xfrm>
            <a:off x="1033153" y="1871272"/>
            <a:ext cx="10125600" cy="0"/>
          </a:xfrm>
          <a:prstGeom prst="straightConnector1">
            <a:avLst/>
          </a:prstGeom>
          <a:noFill/>
          <a:ln cap="flat" cmpd="sng" w="76200">
            <a:solidFill>
              <a:schemeClr val="dk1"/>
            </a:solidFill>
            <a:prstDash val="solid"/>
            <a:miter lim="800000"/>
            <a:headEnd len="sm" w="sm" type="none"/>
            <a:tailEnd len="sm" w="sm" type="none"/>
          </a:ln>
        </p:spPr>
      </p:cxnSp>
      <p:sp>
        <p:nvSpPr>
          <p:cNvPr id="63" name="Google Shape;63;g2d32a0240c5_0_50"/>
          <p:cNvSpPr txBox="1"/>
          <p:nvPr>
            <p:ph idx="1" type="body"/>
          </p:nvPr>
        </p:nvSpPr>
        <p:spPr>
          <a:xfrm>
            <a:off x="1028700" y="2321923"/>
            <a:ext cx="4876800" cy="38259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81000" lvl="1" marL="914400" marR="0" rtl="0" algn="l">
              <a:lnSpc>
                <a:spcPct val="90000"/>
              </a:lnSpc>
              <a:spcBef>
                <a:spcPts val="1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1600"/>
              </a:spcBef>
              <a:spcAft>
                <a:spcPts val="160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64" name="Google Shape;64;g2d32a0240c5_0_50"/>
          <p:cNvSpPr txBox="1"/>
          <p:nvPr>
            <p:ph idx="2" type="body"/>
          </p:nvPr>
        </p:nvSpPr>
        <p:spPr>
          <a:xfrm>
            <a:off x="6248400" y="2286000"/>
            <a:ext cx="4876800" cy="27465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81000" lvl="1" marL="914400" marR="0" rtl="0" algn="l">
              <a:lnSpc>
                <a:spcPct val="90000"/>
              </a:lnSpc>
              <a:spcBef>
                <a:spcPts val="1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1600"/>
              </a:spcBef>
              <a:spcAft>
                <a:spcPts val="160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65" name="Google Shape;65;g2d32a0240c5_0_50"/>
          <p:cNvSpPr txBox="1"/>
          <p:nvPr>
            <p:ph idx="10" type="dt"/>
          </p:nvPr>
        </p:nvSpPr>
        <p:spPr>
          <a:xfrm>
            <a:off x="9830818" y="6292334"/>
            <a:ext cx="1523100" cy="1830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g2d32a0240c5_0_50"/>
          <p:cNvSpPr txBox="1"/>
          <p:nvPr>
            <p:ph idx="11" type="ftr"/>
          </p:nvPr>
        </p:nvSpPr>
        <p:spPr>
          <a:xfrm>
            <a:off x="8298180" y="6294120"/>
            <a:ext cx="1462800" cy="183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2d32a0240c5_0_50"/>
          <p:cNvSpPr txBox="1"/>
          <p:nvPr>
            <p:ph idx="12" type="sldNum"/>
          </p:nvPr>
        </p:nvSpPr>
        <p:spPr>
          <a:xfrm>
            <a:off x="11493500" y="6292334"/>
            <a:ext cx="412800" cy="183000"/>
          </a:xfrm>
          <a:prstGeom prst="rect">
            <a:avLst/>
          </a:prstGeom>
          <a:noFill/>
          <a:ln>
            <a:noFill/>
          </a:ln>
        </p:spPr>
        <p:txBody>
          <a:bodyPr anchorCtr="0" anchor="ctr" bIns="45700" lIns="91425" spcFirstLastPara="1" rIns="91425" wrap="square" tIns="45700">
            <a:normAutofit fontScale="55000"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extLst>
    <p:ext uri="{DCECCB84-F9BA-43D5-87BE-67443E8EF086}">
      <p15:sldGuideLst>
        <p15:guide id="1" pos="648">
          <p15:clr>
            <a:srgbClr val="FBAE40"/>
          </p15:clr>
        </p15:guide>
        <p15:guide id="2" orient="horz" pos="1152">
          <p15:clr>
            <a:srgbClr val="FBAE40"/>
          </p15:clr>
        </p15:guide>
        <p15:guide id="3" orient="horz" pos="14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Column">
  <p:cSld name="Content 2 Column">
    <p:spTree>
      <p:nvGrpSpPr>
        <p:cNvPr id="68" name="Shape 68"/>
        <p:cNvGrpSpPr/>
        <p:nvPr/>
      </p:nvGrpSpPr>
      <p:grpSpPr>
        <a:xfrm>
          <a:off x="0" y="0"/>
          <a:ext cx="0" cy="0"/>
          <a:chOff x="0" y="0"/>
          <a:chExt cx="0" cy="0"/>
        </a:xfrm>
      </p:grpSpPr>
      <p:sp>
        <p:nvSpPr>
          <p:cNvPr id="69" name="Google Shape;69;g2d32a0240c5_0_58"/>
          <p:cNvSpPr txBox="1"/>
          <p:nvPr>
            <p:ph idx="1" type="body"/>
          </p:nvPr>
        </p:nvSpPr>
        <p:spPr>
          <a:xfrm>
            <a:off x="1036641" y="3044590"/>
            <a:ext cx="4869000" cy="1942200"/>
          </a:xfrm>
          <a:prstGeom prst="rect">
            <a:avLst/>
          </a:prstGeom>
          <a:noFill/>
          <a:ln>
            <a:noFill/>
          </a:ln>
        </p:spPr>
        <p:txBody>
          <a:bodyPr anchorCtr="0" anchor="t" bIns="0" lIns="0" spcFirstLastPara="1" rIns="0" wrap="square" tIns="0">
            <a:normAutofit/>
          </a:bodyPr>
          <a:lstStyle>
            <a:lvl1pPr indent="-342900" lvl="0" marL="457200" marR="0" rtl="0" algn="l">
              <a:lnSpc>
                <a:spcPct val="90000"/>
              </a:lnSpc>
              <a:spcBef>
                <a:spcPts val="10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lnSpc>
                <a:spcPct val="90000"/>
              </a:lnSpc>
              <a:spcBef>
                <a:spcPts val="1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90000"/>
              </a:lnSpc>
              <a:spcBef>
                <a:spcPts val="1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90000"/>
              </a:lnSpc>
              <a:spcBef>
                <a:spcPts val="1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1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1600"/>
              </a:spcBef>
              <a:spcAft>
                <a:spcPts val="160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70" name="Google Shape;70;g2d32a0240c5_0_58"/>
          <p:cNvSpPr txBox="1"/>
          <p:nvPr>
            <p:ph idx="2" type="body"/>
          </p:nvPr>
        </p:nvSpPr>
        <p:spPr>
          <a:xfrm>
            <a:off x="6285649" y="3044590"/>
            <a:ext cx="4869000" cy="1942200"/>
          </a:xfrm>
          <a:prstGeom prst="rect">
            <a:avLst/>
          </a:prstGeom>
          <a:noFill/>
          <a:ln>
            <a:noFill/>
          </a:ln>
        </p:spPr>
        <p:txBody>
          <a:bodyPr anchorCtr="0" anchor="t" bIns="0" lIns="0" spcFirstLastPara="1" rIns="0" wrap="square" tIns="0">
            <a:normAutofit/>
          </a:bodyPr>
          <a:lstStyle>
            <a:lvl1pPr indent="-342900" lvl="0" marL="457200" marR="0" rtl="0" algn="l">
              <a:lnSpc>
                <a:spcPct val="90000"/>
              </a:lnSpc>
              <a:spcBef>
                <a:spcPts val="10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lnSpc>
                <a:spcPct val="90000"/>
              </a:lnSpc>
              <a:spcBef>
                <a:spcPts val="1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90000"/>
              </a:lnSpc>
              <a:spcBef>
                <a:spcPts val="1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90000"/>
              </a:lnSpc>
              <a:spcBef>
                <a:spcPts val="1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1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1600"/>
              </a:spcBef>
              <a:spcAft>
                <a:spcPts val="160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71" name="Google Shape;71;g2d32a0240c5_0_58"/>
          <p:cNvSpPr txBox="1"/>
          <p:nvPr>
            <p:ph type="title"/>
          </p:nvPr>
        </p:nvSpPr>
        <p:spPr>
          <a:xfrm>
            <a:off x="1028700" y="999068"/>
            <a:ext cx="7810500" cy="645300"/>
          </a:xfrm>
          <a:prstGeom prst="rect">
            <a:avLst/>
          </a:prstGeom>
          <a:noFill/>
          <a:ln>
            <a:noFill/>
          </a:ln>
        </p:spPr>
        <p:txBody>
          <a:bodyPr anchorCtr="0" anchor="b" bIns="0" lIns="0" spcFirstLastPara="1" rIns="0" wrap="square" tIns="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spcBef>
                <a:spcPts val="0"/>
              </a:spcBef>
              <a:spcAft>
                <a:spcPts val="0"/>
              </a:spcAft>
              <a:buSzPts val="3700"/>
              <a:buNone/>
              <a:defRPr b="0" i="0" sz="1800" u="none" cap="none" strike="noStrike">
                <a:solidFill>
                  <a:schemeClr val="lt2"/>
                </a:solidFill>
              </a:defRPr>
            </a:lvl2pPr>
            <a:lvl3pPr lvl="2" marR="0" rtl="0" algn="l">
              <a:spcBef>
                <a:spcPts val="0"/>
              </a:spcBef>
              <a:spcAft>
                <a:spcPts val="0"/>
              </a:spcAft>
              <a:buSzPts val="3700"/>
              <a:buNone/>
              <a:defRPr b="0" i="0" sz="1800" u="none" cap="none" strike="noStrike">
                <a:solidFill>
                  <a:schemeClr val="lt2"/>
                </a:solidFill>
              </a:defRPr>
            </a:lvl3pPr>
            <a:lvl4pPr lvl="3" marR="0" rtl="0" algn="l">
              <a:spcBef>
                <a:spcPts val="0"/>
              </a:spcBef>
              <a:spcAft>
                <a:spcPts val="0"/>
              </a:spcAft>
              <a:buSzPts val="3700"/>
              <a:buNone/>
              <a:defRPr b="0" i="0" sz="1800" u="none" cap="none" strike="noStrike">
                <a:solidFill>
                  <a:schemeClr val="lt2"/>
                </a:solidFill>
              </a:defRPr>
            </a:lvl4pPr>
            <a:lvl5pPr lvl="4" marR="0" rtl="0" algn="l">
              <a:spcBef>
                <a:spcPts val="0"/>
              </a:spcBef>
              <a:spcAft>
                <a:spcPts val="0"/>
              </a:spcAft>
              <a:buSzPts val="3700"/>
              <a:buNone/>
              <a:defRPr b="0" i="0" sz="1800" u="none" cap="none" strike="noStrike">
                <a:solidFill>
                  <a:schemeClr val="lt2"/>
                </a:solidFill>
              </a:defRPr>
            </a:lvl5pPr>
            <a:lvl6pPr lvl="5" marR="0" rtl="0" algn="l">
              <a:spcBef>
                <a:spcPts val="0"/>
              </a:spcBef>
              <a:spcAft>
                <a:spcPts val="0"/>
              </a:spcAft>
              <a:buSzPts val="3700"/>
              <a:buNone/>
              <a:defRPr b="0" i="0" sz="1800" u="none" cap="none" strike="noStrike">
                <a:solidFill>
                  <a:schemeClr val="lt2"/>
                </a:solidFill>
              </a:defRPr>
            </a:lvl6pPr>
            <a:lvl7pPr lvl="6" marR="0" rtl="0" algn="l">
              <a:spcBef>
                <a:spcPts val="0"/>
              </a:spcBef>
              <a:spcAft>
                <a:spcPts val="0"/>
              </a:spcAft>
              <a:buSzPts val="3700"/>
              <a:buNone/>
              <a:defRPr b="0" i="0" sz="1800" u="none" cap="none" strike="noStrike">
                <a:solidFill>
                  <a:schemeClr val="lt2"/>
                </a:solidFill>
              </a:defRPr>
            </a:lvl7pPr>
            <a:lvl8pPr lvl="7" marR="0" rtl="0" algn="l">
              <a:spcBef>
                <a:spcPts val="0"/>
              </a:spcBef>
              <a:spcAft>
                <a:spcPts val="0"/>
              </a:spcAft>
              <a:buSzPts val="3700"/>
              <a:buNone/>
              <a:defRPr b="0" i="0" sz="1800" u="none" cap="none" strike="noStrike">
                <a:solidFill>
                  <a:schemeClr val="lt2"/>
                </a:solidFill>
              </a:defRPr>
            </a:lvl8pPr>
            <a:lvl9pPr lvl="8" marR="0" rtl="0" algn="l">
              <a:spcBef>
                <a:spcPts val="0"/>
              </a:spcBef>
              <a:spcAft>
                <a:spcPts val="0"/>
              </a:spcAft>
              <a:buSzPts val="3700"/>
              <a:buNone/>
              <a:defRPr b="0" i="0" sz="1800" u="none" cap="none" strike="noStrike">
                <a:solidFill>
                  <a:schemeClr val="lt2"/>
                </a:solidFill>
              </a:defRPr>
            </a:lvl9pPr>
          </a:lstStyle>
          <a:p/>
        </p:txBody>
      </p:sp>
      <p:cxnSp>
        <p:nvCxnSpPr>
          <p:cNvPr id="72" name="Google Shape;72;g2d32a0240c5_0_58"/>
          <p:cNvCxnSpPr/>
          <p:nvPr/>
        </p:nvCxnSpPr>
        <p:spPr>
          <a:xfrm>
            <a:off x="1033153" y="1871272"/>
            <a:ext cx="10125600" cy="0"/>
          </a:xfrm>
          <a:prstGeom prst="straightConnector1">
            <a:avLst/>
          </a:prstGeom>
          <a:noFill/>
          <a:ln cap="flat" cmpd="sng" w="76200">
            <a:solidFill>
              <a:schemeClr val="dk1"/>
            </a:solidFill>
            <a:prstDash val="solid"/>
            <a:miter lim="800000"/>
            <a:headEnd len="sm" w="sm" type="none"/>
            <a:tailEnd len="sm" w="sm" type="none"/>
          </a:ln>
        </p:spPr>
      </p:cxnSp>
      <p:sp>
        <p:nvSpPr>
          <p:cNvPr id="73" name="Google Shape;73;g2d32a0240c5_0_58"/>
          <p:cNvSpPr txBox="1"/>
          <p:nvPr>
            <p:ph idx="3" type="body"/>
          </p:nvPr>
        </p:nvSpPr>
        <p:spPr>
          <a:xfrm>
            <a:off x="941616" y="2328554"/>
            <a:ext cx="4963800" cy="6453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indent="-381000" lvl="1" marL="914400" marR="0" rtl="0" algn="l">
              <a:lnSpc>
                <a:spcPct val="90000"/>
              </a:lnSpc>
              <a:spcBef>
                <a:spcPts val="1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1600"/>
              </a:spcBef>
              <a:spcAft>
                <a:spcPts val="160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74" name="Google Shape;74;g2d32a0240c5_0_58"/>
          <p:cNvSpPr txBox="1"/>
          <p:nvPr>
            <p:ph idx="4" type="body"/>
          </p:nvPr>
        </p:nvSpPr>
        <p:spPr>
          <a:xfrm>
            <a:off x="6258199" y="2328554"/>
            <a:ext cx="4869000" cy="6453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indent="-381000" lvl="1" marL="914400" marR="0" rtl="0" algn="l">
              <a:lnSpc>
                <a:spcPct val="90000"/>
              </a:lnSpc>
              <a:spcBef>
                <a:spcPts val="1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1600"/>
              </a:spcBef>
              <a:spcAft>
                <a:spcPts val="160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75" name="Google Shape;75;g2d32a0240c5_0_58"/>
          <p:cNvSpPr txBox="1"/>
          <p:nvPr>
            <p:ph idx="10" type="dt"/>
          </p:nvPr>
        </p:nvSpPr>
        <p:spPr>
          <a:xfrm>
            <a:off x="9830818" y="6292334"/>
            <a:ext cx="1523100" cy="1830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g2d32a0240c5_0_58"/>
          <p:cNvSpPr txBox="1"/>
          <p:nvPr>
            <p:ph idx="11" type="ftr"/>
          </p:nvPr>
        </p:nvSpPr>
        <p:spPr>
          <a:xfrm>
            <a:off x="8298180" y="6294120"/>
            <a:ext cx="1462800" cy="183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g2d32a0240c5_0_58"/>
          <p:cNvSpPr txBox="1"/>
          <p:nvPr>
            <p:ph idx="12" type="sldNum"/>
          </p:nvPr>
        </p:nvSpPr>
        <p:spPr>
          <a:xfrm>
            <a:off x="11493500" y="6292334"/>
            <a:ext cx="412800" cy="183000"/>
          </a:xfrm>
          <a:prstGeom prst="rect">
            <a:avLst/>
          </a:prstGeom>
          <a:noFill/>
          <a:ln>
            <a:noFill/>
          </a:ln>
        </p:spPr>
        <p:txBody>
          <a:bodyPr anchorCtr="0" anchor="ctr" bIns="45700" lIns="91425" spcFirstLastPara="1" rIns="91425" wrap="square" tIns="45700">
            <a:normAutofit fontScale="55000"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extLst>
    <p:ext uri="{DCECCB84-F9BA-43D5-87BE-67443E8EF086}">
      <p15:sldGuideLst>
        <p15:guide id="1" pos="648">
          <p15:clr>
            <a:srgbClr val="FBAE40"/>
          </p15:clr>
        </p15:guide>
        <p15:guide id="2" orient="horz" pos="1152">
          <p15:clr>
            <a:srgbClr val="FBAE40"/>
          </p15:clr>
        </p15:guide>
        <p15:guide id="3" orient="horz" pos="14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p:cSld name="Intro">
    <p:spTree>
      <p:nvGrpSpPr>
        <p:cNvPr id="78" name="Shape 78"/>
        <p:cNvGrpSpPr/>
        <p:nvPr/>
      </p:nvGrpSpPr>
      <p:grpSpPr>
        <a:xfrm>
          <a:off x="0" y="0"/>
          <a:ext cx="0" cy="0"/>
          <a:chOff x="0" y="0"/>
          <a:chExt cx="0" cy="0"/>
        </a:xfrm>
      </p:grpSpPr>
      <p:sp>
        <p:nvSpPr>
          <p:cNvPr id="79" name="Google Shape;79;g2d32a0240c5_0_68"/>
          <p:cNvSpPr txBox="1"/>
          <p:nvPr>
            <p:ph type="title"/>
          </p:nvPr>
        </p:nvSpPr>
        <p:spPr>
          <a:xfrm>
            <a:off x="1028700" y="999068"/>
            <a:ext cx="4876800" cy="645300"/>
          </a:xfrm>
          <a:prstGeom prst="rect">
            <a:avLst/>
          </a:prstGeom>
          <a:noFill/>
          <a:ln>
            <a:noFill/>
          </a:ln>
        </p:spPr>
        <p:txBody>
          <a:bodyPr anchorCtr="0" anchor="b" bIns="0" lIns="0" spcFirstLastPara="1" rIns="0" wrap="square" tIns="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spcBef>
                <a:spcPts val="0"/>
              </a:spcBef>
              <a:spcAft>
                <a:spcPts val="0"/>
              </a:spcAft>
              <a:buSzPts val="3700"/>
              <a:buNone/>
              <a:defRPr b="0" i="0" sz="1800" u="none" cap="none" strike="noStrike">
                <a:solidFill>
                  <a:schemeClr val="lt2"/>
                </a:solidFill>
              </a:defRPr>
            </a:lvl2pPr>
            <a:lvl3pPr lvl="2" marR="0" rtl="0" algn="l">
              <a:spcBef>
                <a:spcPts val="0"/>
              </a:spcBef>
              <a:spcAft>
                <a:spcPts val="0"/>
              </a:spcAft>
              <a:buSzPts val="3700"/>
              <a:buNone/>
              <a:defRPr b="0" i="0" sz="1800" u="none" cap="none" strike="noStrike">
                <a:solidFill>
                  <a:schemeClr val="lt2"/>
                </a:solidFill>
              </a:defRPr>
            </a:lvl3pPr>
            <a:lvl4pPr lvl="3" marR="0" rtl="0" algn="l">
              <a:spcBef>
                <a:spcPts val="0"/>
              </a:spcBef>
              <a:spcAft>
                <a:spcPts val="0"/>
              </a:spcAft>
              <a:buSzPts val="3700"/>
              <a:buNone/>
              <a:defRPr b="0" i="0" sz="1800" u="none" cap="none" strike="noStrike">
                <a:solidFill>
                  <a:schemeClr val="lt2"/>
                </a:solidFill>
              </a:defRPr>
            </a:lvl4pPr>
            <a:lvl5pPr lvl="4" marR="0" rtl="0" algn="l">
              <a:spcBef>
                <a:spcPts val="0"/>
              </a:spcBef>
              <a:spcAft>
                <a:spcPts val="0"/>
              </a:spcAft>
              <a:buSzPts val="3700"/>
              <a:buNone/>
              <a:defRPr b="0" i="0" sz="1800" u="none" cap="none" strike="noStrike">
                <a:solidFill>
                  <a:schemeClr val="lt2"/>
                </a:solidFill>
              </a:defRPr>
            </a:lvl5pPr>
            <a:lvl6pPr lvl="5" marR="0" rtl="0" algn="l">
              <a:spcBef>
                <a:spcPts val="0"/>
              </a:spcBef>
              <a:spcAft>
                <a:spcPts val="0"/>
              </a:spcAft>
              <a:buSzPts val="3700"/>
              <a:buNone/>
              <a:defRPr b="0" i="0" sz="1800" u="none" cap="none" strike="noStrike">
                <a:solidFill>
                  <a:schemeClr val="lt2"/>
                </a:solidFill>
              </a:defRPr>
            </a:lvl6pPr>
            <a:lvl7pPr lvl="6" marR="0" rtl="0" algn="l">
              <a:spcBef>
                <a:spcPts val="0"/>
              </a:spcBef>
              <a:spcAft>
                <a:spcPts val="0"/>
              </a:spcAft>
              <a:buSzPts val="3700"/>
              <a:buNone/>
              <a:defRPr b="0" i="0" sz="1800" u="none" cap="none" strike="noStrike">
                <a:solidFill>
                  <a:schemeClr val="lt2"/>
                </a:solidFill>
              </a:defRPr>
            </a:lvl7pPr>
            <a:lvl8pPr lvl="7" marR="0" rtl="0" algn="l">
              <a:spcBef>
                <a:spcPts val="0"/>
              </a:spcBef>
              <a:spcAft>
                <a:spcPts val="0"/>
              </a:spcAft>
              <a:buSzPts val="3700"/>
              <a:buNone/>
              <a:defRPr b="0" i="0" sz="1800" u="none" cap="none" strike="noStrike">
                <a:solidFill>
                  <a:schemeClr val="lt2"/>
                </a:solidFill>
              </a:defRPr>
            </a:lvl8pPr>
            <a:lvl9pPr lvl="8" marR="0" rtl="0" algn="l">
              <a:spcBef>
                <a:spcPts val="0"/>
              </a:spcBef>
              <a:spcAft>
                <a:spcPts val="0"/>
              </a:spcAft>
              <a:buSzPts val="3700"/>
              <a:buNone/>
              <a:defRPr b="0" i="0" sz="1800" u="none" cap="none" strike="noStrike">
                <a:solidFill>
                  <a:schemeClr val="lt2"/>
                </a:solidFill>
              </a:defRPr>
            </a:lvl9pPr>
          </a:lstStyle>
          <a:p/>
        </p:txBody>
      </p:sp>
      <p:sp>
        <p:nvSpPr>
          <p:cNvPr id="80" name="Google Shape;80;g2d32a0240c5_0_68"/>
          <p:cNvSpPr txBox="1"/>
          <p:nvPr>
            <p:ph idx="1" type="body"/>
          </p:nvPr>
        </p:nvSpPr>
        <p:spPr>
          <a:xfrm>
            <a:off x="1028700" y="2286003"/>
            <a:ext cx="4876800" cy="356880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16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16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90000"/>
              </a:lnSpc>
              <a:spcBef>
                <a:spcPts val="16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lnSpc>
                <a:spcPct val="90000"/>
              </a:lnSpc>
              <a:spcBef>
                <a:spcPts val="16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1600"/>
              </a:spcBef>
              <a:spcAft>
                <a:spcPts val="160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cxnSp>
        <p:nvCxnSpPr>
          <p:cNvPr id="81" name="Google Shape;81;g2d32a0240c5_0_68"/>
          <p:cNvCxnSpPr/>
          <p:nvPr/>
        </p:nvCxnSpPr>
        <p:spPr>
          <a:xfrm>
            <a:off x="1033153" y="1869925"/>
            <a:ext cx="4872300" cy="0"/>
          </a:xfrm>
          <a:prstGeom prst="straightConnector1">
            <a:avLst/>
          </a:prstGeom>
          <a:noFill/>
          <a:ln cap="flat" cmpd="sng" w="76200">
            <a:solidFill>
              <a:schemeClr val="dk1"/>
            </a:solidFill>
            <a:prstDash val="solid"/>
            <a:miter lim="800000"/>
            <a:headEnd len="sm" w="sm" type="none"/>
            <a:tailEnd len="sm" w="sm" type="none"/>
          </a:ln>
        </p:spPr>
      </p:cxnSp>
      <p:sp>
        <p:nvSpPr>
          <p:cNvPr id="82" name="Google Shape;82;g2d32a0240c5_0_68"/>
          <p:cNvSpPr/>
          <p:nvPr>
            <p:ph idx="2" type="pic"/>
          </p:nvPr>
        </p:nvSpPr>
        <p:spPr>
          <a:xfrm>
            <a:off x="7354824" y="990600"/>
            <a:ext cx="4837200" cy="4837200"/>
          </a:xfrm>
          <a:prstGeom prst="rect">
            <a:avLst/>
          </a:prstGeom>
          <a:noFill/>
          <a:ln>
            <a:noFill/>
          </a:ln>
        </p:spPr>
      </p:sp>
      <p:sp>
        <p:nvSpPr>
          <p:cNvPr id="83" name="Google Shape;83;g2d32a0240c5_0_68"/>
          <p:cNvSpPr txBox="1"/>
          <p:nvPr>
            <p:ph idx="10" type="dt"/>
          </p:nvPr>
        </p:nvSpPr>
        <p:spPr>
          <a:xfrm>
            <a:off x="9830818" y="6292334"/>
            <a:ext cx="1523100" cy="1830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g2d32a0240c5_0_68"/>
          <p:cNvSpPr txBox="1"/>
          <p:nvPr>
            <p:ph idx="11" type="ftr"/>
          </p:nvPr>
        </p:nvSpPr>
        <p:spPr>
          <a:xfrm>
            <a:off x="8298180" y="6294120"/>
            <a:ext cx="1462800" cy="183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g2d32a0240c5_0_68"/>
          <p:cNvSpPr txBox="1"/>
          <p:nvPr>
            <p:ph idx="12" type="sldNum"/>
          </p:nvPr>
        </p:nvSpPr>
        <p:spPr>
          <a:xfrm>
            <a:off x="11493500" y="6292334"/>
            <a:ext cx="412800" cy="183000"/>
          </a:xfrm>
          <a:prstGeom prst="rect">
            <a:avLst/>
          </a:prstGeom>
          <a:noFill/>
          <a:ln>
            <a:noFill/>
          </a:ln>
        </p:spPr>
        <p:txBody>
          <a:bodyPr anchorCtr="0" anchor="ctr" bIns="45700" lIns="91425" spcFirstLastPara="1" rIns="91425" wrap="square" tIns="45700">
            <a:normAutofit fontScale="55000"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extLst>
    <p:ext uri="{DCECCB84-F9BA-43D5-87BE-67443E8EF086}">
      <p15:sldGuideLst>
        <p15:guide id="1" pos="648">
          <p15:clr>
            <a:srgbClr val="FBAE40"/>
          </p15:clr>
        </p15:guide>
        <p15:guide id="2" orient="horz" pos="1152">
          <p15:clr>
            <a:srgbClr val="FBAE40"/>
          </p15:clr>
        </p15:guide>
        <p15:guide id="3" orient="horz" pos="14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g2d32a0240c5_0_8"/>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0" name="Google Shape;20;g2d32a0240c5_0_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g2d32a0240c5_0_1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3" name="Google Shape;23;g2d32a0240c5_0_1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4" name="Google Shape;24;g2d32a0240c5_0_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g2d32a0240c5_0_1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2d32a0240c5_0_1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2d32a0240c5_0_1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g2d32a0240c5_0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g2d32a0240c5_0_2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2" name="Google Shape;32;g2d32a0240c5_0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g2d32a0240c5_0_23"/>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5" name="Google Shape;35;g2d32a0240c5_0_23"/>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6" name="Google Shape;36;g2d32a0240c5_0_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g2d32a0240c5_0_27"/>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9" name="Google Shape;39;g2d32a0240c5_0_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g2d32a0240c5_0_3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2d32a0240c5_0_30"/>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g2d32a0240c5_0_30"/>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4" name="Google Shape;44;g2d32a0240c5_0_30"/>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5" name="Google Shape;45;g2d32a0240c5_0_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g2d32a0240c5_0_36"/>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8" name="Google Shape;48;g2d32a0240c5_0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2d32a0240c5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2d32a0240c5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g2d32a0240c5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s-AR"/>
              <a:t>‹#›</a:t>
            </a:fld>
            <a:endParaRPr/>
          </a:p>
        </p:txBody>
      </p:sp>
      <p:pic>
        <p:nvPicPr>
          <p:cNvPr id="13" name="Google Shape;13;g2d32a0240c5_0_0"/>
          <p:cNvPicPr preferRelativeResize="0"/>
          <p:nvPr/>
        </p:nvPicPr>
        <p:blipFill rotWithShape="1">
          <a:blip r:embed="rId1">
            <a:alphaModFix/>
          </a:blip>
          <a:srcRect b="0" l="0" r="0" t="0"/>
          <a:stretch/>
        </p:blipFill>
        <p:spPr>
          <a:xfrm>
            <a:off x="0" y="0"/>
            <a:ext cx="12192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6.jp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89" name="Shape 89"/>
        <p:cNvGrpSpPr/>
        <p:nvPr/>
      </p:nvGrpSpPr>
      <p:grpSpPr>
        <a:xfrm>
          <a:off x="0" y="0"/>
          <a:ext cx="0" cy="0"/>
          <a:chOff x="0" y="0"/>
          <a:chExt cx="0" cy="0"/>
        </a:xfrm>
      </p:grpSpPr>
      <p:sp>
        <p:nvSpPr>
          <p:cNvPr id="90" name="Google Shape;90;p1"/>
          <p:cNvSpPr txBox="1"/>
          <p:nvPr>
            <p:ph idx="1" type="body"/>
          </p:nvPr>
        </p:nvSpPr>
        <p:spPr>
          <a:xfrm>
            <a:off x="942778" y="3414957"/>
            <a:ext cx="4007243" cy="2113466"/>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Clr>
                <a:schemeClr val="dk1"/>
              </a:buClr>
              <a:buSzPts val="1120"/>
              <a:buNone/>
            </a:pPr>
            <a:r>
              <a:rPr b="1" lang="es-AR" sz="1400"/>
              <a:t>Giancarlo Lottero</a:t>
            </a:r>
            <a:endParaRPr sz="1400"/>
          </a:p>
          <a:p>
            <a:pPr indent="0" lvl="0" marL="0" rtl="0" algn="l">
              <a:lnSpc>
                <a:spcPct val="70000"/>
              </a:lnSpc>
              <a:spcBef>
                <a:spcPts val="1000"/>
              </a:spcBef>
              <a:spcAft>
                <a:spcPts val="0"/>
              </a:spcAft>
              <a:buClr>
                <a:schemeClr val="dk1"/>
              </a:buClr>
              <a:buSzPts val="1120"/>
              <a:buNone/>
            </a:pPr>
            <a:r>
              <a:rPr b="1" lang="es-AR" sz="1400"/>
              <a:t>Juan Luis Barberia</a:t>
            </a:r>
            <a:endParaRPr sz="1400"/>
          </a:p>
          <a:p>
            <a:pPr indent="0" lvl="0" marL="0" rtl="0" algn="l">
              <a:lnSpc>
                <a:spcPct val="70000"/>
              </a:lnSpc>
              <a:spcBef>
                <a:spcPts val="1000"/>
              </a:spcBef>
              <a:spcAft>
                <a:spcPts val="0"/>
              </a:spcAft>
              <a:buClr>
                <a:schemeClr val="dk1"/>
              </a:buClr>
              <a:buSzPts val="1120"/>
              <a:buNone/>
            </a:pPr>
            <a:r>
              <a:rPr b="1" lang="es-AR" sz="1400"/>
              <a:t>Lorenzo Licata Caruso</a:t>
            </a:r>
            <a:endParaRPr b="1" sz="1400"/>
          </a:p>
          <a:p>
            <a:pPr indent="0" lvl="0" marL="0" rtl="0" algn="l">
              <a:lnSpc>
                <a:spcPct val="70000"/>
              </a:lnSpc>
              <a:spcBef>
                <a:spcPts val="1600"/>
              </a:spcBef>
              <a:spcAft>
                <a:spcPts val="0"/>
              </a:spcAft>
              <a:buClr>
                <a:schemeClr val="dk1"/>
              </a:buClr>
              <a:buSzPts val="1120"/>
              <a:buNone/>
            </a:pPr>
            <a:r>
              <a:rPr b="1" lang="es-AR" sz="1400"/>
              <a:t>Juan Facundo Fernandez Biancardi</a:t>
            </a:r>
            <a:endParaRPr b="1" sz="1400"/>
          </a:p>
          <a:p>
            <a:pPr indent="0" lvl="0" marL="0" rtl="0" algn="l">
              <a:lnSpc>
                <a:spcPct val="70000"/>
              </a:lnSpc>
              <a:spcBef>
                <a:spcPts val="1600"/>
              </a:spcBef>
              <a:spcAft>
                <a:spcPts val="0"/>
              </a:spcAft>
              <a:buClr>
                <a:schemeClr val="dk1"/>
              </a:buClr>
              <a:buSzPts val="1120"/>
              <a:buNone/>
            </a:pPr>
            <a:r>
              <a:rPr b="1" lang="es-AR" sz="1400"/>
              <a:t>Sebastián Leonel Esangui Garagoli</a:t>
            </a:r>
            <a:endParaRPr sz="1400"/>
          </a:p>
          <a:p>
            <a:pPr indent="0" lvl="0" marL="0" rtl="0" algn="l">
              <a:lnSpc>
                <a:spcPct val="70000"/>
              </a:lnSpc>
              <a:spcBef>
                <a:spcPts val="1600"/>
              </a:spcBef>
              <a:spcAft>
                <a:spcPts val="0"/>
              </a:spcAft>
              <a:buClr>
                <a:schemeClr val="dk1"/>
              </a:buClr>
              <a:buSzPts val="1120"/>
              <a:buNone/>
            </a:pPr>
            <a:r>
              <a:rPr b="1" lang="es-AR" sz="1400"/>
              <a:t>Paglia Adrián Ezequiel</a:t>
            </a:r>
            <a:endParaRPr b="1" sz="1400"/>
          </a:p>
          <a:p>
            <a:pPr indent="0" lvl="0" marL="0" rtl="0" algn="l">
              <a:lnSpc>
                <a:spcPct val="70000"/>
              </a:lnSpc>
              <a:spcBef>
                <a:spcPts val="1000"/>
              </a:spcBef>
              <a:spcAft>
                <a:spcPts val="0"/>
              </a:spcAft>
              <a:buClr>
                <a:schemeClr val="dk1"/>
              </a:buClr>
              <a:buSzPts val="1120"/>
              <a:buNone/>
            </a:pPr>
            <a:r>
              <a:rPr b="1" lang="es-AR" sz="1400"/>
              <a:t>Walter Edgardo Legnani</a:t>
            </a:r>
            <a:endParaRPr sz="1400"/>
          </a:p>
          <a:p>
            <a:pPr indent="0" lvl="0" marL="0" rtl="0" algn="l">
              <a:lnSpc>
                <a:spcPct val="70000"/>
              </a:lnSpc>
              <a:spcBef>
                <a:spcPts val="1000"/>
              </a:spcBef>
              <a:spcAft>
                <a:spcPts val="1600"/>
              </a:spcAft>
              <a:buClr>
                <a:schemeClr val="dk1"/>
              </a:buClr>
              <a:buSzPts val="1120"/>
              <a:buNone/>
            </a:pPr>
            <a:r>
              <a:t/>
            </a:r>
            <a:endParaRPr sz="1400"/>
          </a:p>
        </p:txBody>
      </p:sp>
      <p:sp>
        <p:nvSpPr>
          <p:cNvPr id="91" name="Google Shape;91;p1"/>
          <p:cNvSpPr txBox="1"/>
          <p:nvPr>
            <p:ph type="title"/>
          </p:nvPr>
        </p:nvSpPr>
        <p:spPr>
          <a:xfrm>
            <a:off x="942778" y="753673"/>
            <a:ext cx="6871186" cy="24065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AR" sz="3600"/>
              <a:t>Exploratory Analysis of Electric Demand Using Informational Tools</a:t>
            </a:r>
            <a:endParaRPr sz="3600"/>
          </a:p>
          <a:p>
            <a:pPr indent="0" lvl="0" marL="0" rtl="0" algn="just">
              <a:lnSpc>
                <a:spcPct val="90000"/>
              </a:lnSpc>
              <a:spcBef>
                <a:spcPts val="0"/>
              </a:spcBef>
              <a:spcAft>
                <a:spcPts val="0"/>
              </a:spcAft>
              <a:buClr>
                <a:schemeClr val="dk1"/>
              </a:buClr>
              <a:buSzPts val="3600"/>
              <a:buFont typeface="Arial"/>
              <a:buNone/>
            </a:pPr>
            <a:r>
              <a:t/>
            </a:r>
            <a:endParaRPr sz="3600"/>
          </a:p>
        </p:txBody>
      </p:sp>
      <p:pic>
        <p:nvPicPr>
          <p:cNvPr id="92" name="Google Shape;92;p1"/>
          <p:cNvPicPr preferRelativeResize="0"/>
          <p:nvPr/>
        </p:nvPicPr>
        <p:blipFill>
          <a:blip r:embed="rId3">
            <a:alphaModFix/>
          </a:blip>
          <a:stretch>
            <a:fillRect/>
          </a:stretch>
        </p:blipFill>
        <p:spPr>
          <a:xfrm>
            <a:off x="6167338" y="1702602"/>
            <a:ext cx="5343725" cy="1824373"/>
          </a:xfrm>
          <a:prstGeom prst="rect">
            <a:avLst/>
          </a:prstGeom>
          <a:noFill/>
          <a:ln>
            <a:noFill/>
          </a:ln>
        </p:spPr>
      </p:pic>
      <p:pic>
        <p:nvPicPr>
          <p:cNvPr descr="Qué significa el logo de la UTN.BA? - UTN.BA" id="93" name="Google Shape;93;p1"/>
          <p:cNvPicPr preferRelativeResize="0"/>
          <p:nvPr/>
        </p:nvPicPr>
        <p:blipFill rotWithShape="1">
          <a:blip r:embed="rId4">
            <a:alphaModFix/>
          </a:blip>
          <a:srcRect b="0" l="0" r="0" t="0"/>
          <a:stretch/>
        </p:blipFill>
        <p:spPr>
          <a:xfrm>
            <a:off x="6179886" y="4021476"/>
            <a:ext cx="2804039" cy="1023036"/>
          </a:xfrm>
          <a:prstGeom prst="rect">
            <a:avLst/>
          </a:prstGeom>
          <a:noFill/>
          <a:ln>
            <a:noFill/>
          </a:ln>
        </p:spPr>
      </p:pic>
      <p:pic>
        <p:nvPicPr>
          <p:cNvPr id="94" name="Google Shape;94;p1" title="logo cpsi.bmp"/>
          <p:cNvPicPr preferRelativeResize="0"/>
          <p:nvPr/>
        </p:nvPicPr>
        <p:blipFill>
          <a:blip r:embed="rId5">
            <a:alphaModFix/>
          </a:blip>
          <a:stretch>
            <a:fillRect/>
          </a:stretch>
        </p:blipFill>
        <p:spPr>
          <a:xfrm>
            <a:off x="8983925" y="4218825"/>
            <a:ext cx="2628517" cy="825675"/>
          </a:xfrm>
          <a:prstGeom prst="rect">
            <a:avLst/>
          </a:prstGeom>
          <a:noFill/>
          <a:ln>
            <a:noFill/>
          </a:ln>
        </p:spPr>
      </p:pic>
      <p:pic>
        <p:nvPicPr>
          <p:cNvPr id="95" name="Google Shape;95;p1"/>
          <p:cNvPicPr preferRelativeResize="0"/>
          <p:nvPr/>
        </p:nvPicPr>
        <p:blipFill rotWithShape="1">
          <a:blip r:embed="rId6">
            <a:alphaModFix/>
          </a:blip>
          <a:srcRect b="0" l="0" r="0" t="0"/>
          <a:stretch/>
        </p:blipFill>
        <p:spPr>
          <a:xfrm>
            <a:off x="0" y="-33350"/>
            <a:ext cx="12192000" cy="68580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7"/>
          <p:cNvSpPr txBox="1"/>
          <p:nvPr>
            <p:ph type="title"/>
          </p:nvPr>
        </p:nvSpPr>
        <p:spPr>
          <a:xfrm>
            <a:off x="1028700" y="999068"/>
            <a:ext cx="7810500" cy="645284"/>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Arial"/>
              <a:buNone/>
            </a:pPr>
            <a:r>
              <a:rPr lang="es-AR"/>
              <a:t>Entropía</a:t>
            </a:r>
            <a:endParaRPr/>
          </a:p>
        </p:txBody>
      </p:sp>
      <p:sp>
        <p:nvSpPr>
          <p:cNvPr id="238" name="Google Shape;238;p7"/>
          <p:cNvSpPr txBox="1"/>
          <p:nvPr>
            <p:ph idx="12" type="sldNum"/>
          </p:nvPr>
        </p:nvSpPr>
        <p:spPr>
          <a:xfrm>
            <a:off x="11540475" y="5987444"/>
            <a:ext cx="550200" cy="3000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s-AR" sz="1300">
                <a:solidFill>
                  <a:schemeClr val="dk2"/>
                </a:solidFill>
              </a:rPr>
              <a:t>‹#›</a:t>
            </a:fld>
            <a:endParaRPr sz="1300">
              <a:solidFill>
                <a:schemeClr val="dk2"/>
              </a:solidFill>
            </a:endParaRPr>
          </a:p>
        </p:txBody>
      </p:sp>
      <p:pic>
        <p:nvPicPr>
          <p:cNvPr descr="Chart, line chart&#10;&#10;Description automatically generated" id="239" name="Google Shape;239;p7"/>
          <p:cNvPicPr preferRelativeResize="0"/>
          <p:nvPr/>
        </p:nvPicPr>
        <p:blipFill rotWithShape="1">
          <a:blip r:embed="rId3">
            <a:alphaModFix/>
          </a:blip>
          <a:srcRect b="0" l="0" r="0" t="0"/>
          <a:stretch/>
        </p:blipFill>
        <p:spPr>
          <a:xfrm>
            <a:off x="5154884" y="4315735"/>
            <a:ext cx="6480000" cy="1543197"/>
          </a:xfrm>
          <a:prstGeom prst="rect">
            <a:avLst/>
          </a:prstGeom>
          <a:noFill/>
          <a:ln>
            <a:noFill/>
          </a:ln>
        </p:spPr>
      </p:pic>
      <p:pic>
        <p:nvPicPr>
          <p:cNvPr descr="Chart, line chart&#10;&#10;Description automatically generated" id="240" name="Google Shape;240;p7"/>
          <p:cNvPicPr preferRelativeResize="0"/>
          <p:nvPr/>
        </p:nvPicPr>
        <p:blipFill rotWithShape="1">
          <a:blip r:embed="rId4">
            <a:alphaModFix/>
          </a:blip>
          <a:srcRect b="0" l="0" r="0" t="0"/>
          <a:stretch/>
        </p:blipFill>
        <p:spPr>
          <a:xfrm>
            <a:off x="6234884" y="2357428"/>
            <a:ext cx="4320000" cy="1959152"/>
          </a:xfrm>
          <a:prstGeom prst="rect">
            <a:avLst/>
          </a:prstGeom>
          <a:noFill/>
          <a:ln>
            <a:noFill/>
          </a:ln>
        </p:spPr>
      </p:pic>
      <p:sp>
        <p:nvSpPr>
          <p:cNvPr id="241" name="Google Shape;241;p7"/>
          <p:cNvSpPr txBox="1"/>
          <p:nvPr/>
        </p:nvSpPr>
        <p:spPr>
          <a:xfrm>
            <a:off x="911675" y="2530600"/>
            <a:ext cx="4243200" cy="21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000"/>
              <a:t>Patrones Ordinales</a:t>
            </a:r>
            <a:r>
              <a:rPr lang="es-AR"/>
              <a:t>:</a:t>
            </a:r>
            <a:endParaRPr/>
          </a:p>
          <a:p>
            <a:pPr indent="-342900" lvl="0" marL="457200" rtl="0" algn="l">
              <a:spcBef>
                <a:spcPts val="0"/>
              </a:spcBef>
              <a:spcAft>
                <a:spcPts val="0"/>
              </a:spcAft>
              <a:buSzPts val="1800"/>
              <a:buChar char="●"/>
            </a:pPr>
            <a:r>
              <a:rPr lang="es-AR" sz="1800"/>
              <a:t>Es una medida de la secuenciación temporal de una determinada sección de una serie de tiempo</a:t>
            </a:r>
            <a:endParaRPr sz="1800"/>
          </a:p>
          <a:p>
            <a:pPr indent="-317500" lvl="0" marL="457200" rtl="0" algn="l">
              <a:spcBef>
                <a:spcPts val="0"/>
              </a:spcBef>
              <a:spcAft>
                <a:spcPts val="0"/>
              </a:spcAft>
              <a:buSzPts val="1400"/>
              <a:buChar char="●"/>
            </a:pPr>
            <a:r>
              <a:rPr lang="es-AR" sz="1800"/>
              <a:t>Caracterizada por la dimensión de embedding </a:t>
            </a:r>
            <a:r>
              <a:rPr b="1" i="1" lang="es-AR" sz="1800"/>
              <a:t>m</a:t>
            </a:r>
            <a:r>
              <a:rPr b="1" lang="es-AR" sz="1800"/>
              <a:t> </a:t>
            </a:r>
            <a:r>
              <a:rPr lang="es-AR" sz="1800"/>
              <a:t>y el tiempo de retraso de embedding</a:t>
            </a:r>
            <a:r>
              <a:rPr lang="es-AR"/>
              <a:t> </a:t>
            </a:r>
            <a:r>
              <a:rPr b="1" i="1" lang="es-AR" sz="1800">
                <a:solidFill>
                  <a:srgbClr val="202122"/>
                </a:solidFill>
              </a:rPr>
              <a:t>𝛕</a:t>
            </a:r>
            <a:endParaRPr b="1"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9"/>
          <p:cNvSpPr txBox="1"/>
          <p:nvPr>
            <p:ph type="title"/>
          </p:nvPr>
        </p:nvSpPr>
        <p:spPr>
          <a:xfrm>
            <a:off x="1028700" y="999068"/>
            <a:ext cx="7810500" cy="645284"/>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Arial"/>
              <a:buNone/>
            </a:pPr>
            <a:r>
              <a:rPr lang="es-AR"/>
              <a:t>Entropía</a:t>
            </a:r>
            <a:endParaRPr/>
          </a:p>
        </p:txBody>
      </p:sp>
      <p:sp>
        <p:nvSpPr>
          <p:cNvPr id="247" name="Google Shape;247;p9"/>
          <p:cNvSpPr txBox="1"/>
          <p:nvPr>
            <p:ph idx="1" type="body"/>
          </p:nvPr>
        </p:nvSpPr>
        <p:spPr>
          <a:xfrm>
            <a:off x="1259375" y="2487675"/>
            <a:ext cx="5715000" cy="1648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es-AR" sz="2000"/>
              <a:t>Entropía de permutación (Bandt &amp; Pompe)*</a:t>
            </a:r>
            <a:endParaRPr b="1" sz="2000"/>
          </a:p>
          <a:p>
            <a:pPr indent="0" lvl="0" marL="0" rtl="0" algn="l">
              <a:lnSpc>
                <a:spcPct val="90000"/>
              </a:lnSpc>
              <a:spcBef>
                <a:spcPts val="1000"/>
              </a:spcBef>
              <a:spcAft>
                <a:spcPts val="0"/>
              </a:spcAft>
              <a:buClr>
                <a:schemeClr val="dk1"/>
              </a:buClr>
              <a:buSzPts val="2000"/>
              <a:buNone/>
            </a:pPr>
            <a:r>
              <a:t/>
            </a:r>
            <a:endParaRPr b="1" sz="2000">
              <a:latin typeface="Arial"/>
              <a:ea typeface="Arial"/>
              <a:cs typeface="Arial"/>
              <a:sym typeface="Arial"/>
            </a:endParaRPr>
          </a:p>
          <a:p>
            <a:pPr indent="0" lvl="0" marL="0" rtl="0" algn="l">
              <a:lnSpc>
                <a:spcPct val="90000"/>
              </a:lnSpc>
              <a:spcBef>
                <a:spcPts val="1000"/>
              </a:spcBef>
              <a:spcAft>
                <a:spcPts val="1600"/>
              </a:spcAft>
              <a:buClr>
                <a:schemeClr val="dk1"/>
              </a:buClr>
              <a:buSzPts val="2000"/>
              <a:buNone/>
            </a:pPr>
            <a:r>
              <a:rPr b="1" lang="es-AR" sz="2000">
                <a:latin typeface="Arial"/>
                <a:ea typeface="Arial"/>
                <a:cs typeface="Arial"/>
                <a:sym typeface="Arial"/>
              </a:rPr>
              <a:t>Entropía de permutación ponderada**</a:t>
            </a:r>
            <a:endParaRPr b="1" sz="2000">
              <a:latin typeface="Arial"/>
              <a:ea typeface="Arial"/>
              <a:cs typeface="Arial"/>
              <a:sym typeface="Arial"/>
            </a:endParaRPr>
          </a:p>
        </p:txBody>
      </p:sp>
      <p:sp>
        <p:nvSpPr>
          <p:cNvPr id="248" name="Google Shape;248;p9"/>
          <p:cNvSpPr txBox="1"/>
          <p:nvPr>
            <p:ph idx="12" type="sldNum"/>
          </p:nvPr>
        </p:nvSpPr>
        <p:spPr>
          <a:xfrm>
            <a:off x="11493500" y="5966593"/>
            <a:ext cx="534600" cy="276900"/>
          </a:xfrm>
          <a:prstGeom prst="rect">
            <a:avLst/>
          </a:prstGeom>
          <a:noFill/>
          <a:ln>
            <a:noFill/>
          </a:ln>
        </p:spPr>
        <p:txBody>
          <a:bodyPr anchorCtr="0" anchor="ctr" bIns="45700" lIns="91425" spcFirstLastPara="1" rIns="91425" wrap="square" tIns="45700">
            <a:normAutofit lnSpcReduction="10000"/>
          </a:bodyPr>
          <a:lstStyle/>
          <a:p>
            <a:pPr indent="0" lvl="0" marL="0" rtl="0" algn="r">
              <a:spcBef>
                <a:spcPts val="0"/>
              </a:spcBef>
              <a:spcAft>
                <a:spcPts val="0"/>
              </a:spcAft>
              <a:buClr>
                <a:srgbClr val="000000"/>
              </a:buClr>
              <a:buFont typeface="Arial"/>
              <a:buNone/>
            </a:pPr>
            <a:fld id="{00000000-1234-1234-1234-123412341234}" type="slidenum">
              <a:rPr lang="es-AR" sz="1300">
                <a:solidFill>
                  <a:schemeClr val="dk2"/>
                </a:solidFill>
              </a:rPr>
              <a:t>‹#›</a:t>
            </a:fld>
            <a:endParaRPr sz="1300">
              <a:solidFill>
                <a:schemeClr val="dk2"/>
              </a:solidFill>
            </a:endParaRPr>
          </a:p>
        </p:txBody>
      </p:sp>
      <p:sp>
        <p:nvSpPr>
          <p:cNvPr id="249" name="Google Shape;249;p9"/>
          <p:cNvSpPr/>
          <p:nvPr/>
        </p:nvSpPr>
        <p:spPr>
          <a:xfrm>
            <a:off x="2070100" y="4979194"/>
            <a:ext cx="983615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200">
                <a:solidFill>
                  <a:srgbClr val="202124"/>
                </a:solidFill>
                <a:latin typeface="Roboto"/>
                <a:ea typeface="Roboto"/>
                <a:cs typeface="Roboto"/>
                <a:sym typeface="Roboto"/>
              </a:rPr>
              <a:t>*</a:t>
            </a:r>
            <a:r>
              <a:rPr lang="es-AR" sz="1200">
                <a:solidFill>
                  <a:srgbClr val="202124"/>
                </a:solidFill>
                <a:latin typeface="Roboto"/>
                <a:ea typeface="Roboto"/>
                <a:cs typeface="Roboto"/>
                <a:sym typeface="Roboto"/>
              </a:rPr>
              <a:t> C. BANDT AND B. POMPE, Permutation entropy: a natural complexity measure for time series, Physical review letters, 174102. 2002</a:t>
            </a:r>
            <a:endParaRPr sz="1200">
              <a:solidFill>
                <a:schemeClr val="lt1"/>
              </a:solidFill>
              <a:latin typeface="Arial"/>
              <a:ea typeface="Arial"/>
              <a:cs typeface="Arial"/>
              <a:sym typeface="Arial"/>
            </a:endParaRPr>
          </a:p>
        </p:txBody>
      </p:sp>
      <p:sp>
        <p:nvSpPr>
          <p:cNvPr id="250" name="Google Shape;250;p9"/>
          <p:cNvSpPr/>
          <p:nvPr/>
        </p:nvSpPr>
        <p:spPr>
          <a:xfrm>
            <a:off x="2070100" y="5199727"/>
            <a:ext cx="98361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200">
                <a:solidFill>
                  <a:srgbClr val="202124"/>
                </a:solidFill>
                <a:latin typeface="Roboto"/>
                <a:ea typeface="Roboto"/>
                <a:cs typeface="Roboto"/>
                <a:sym typeface="Roboto"/>
              </a:rPr>
              <a:t>**</a:t>
            </a:r>
            <a:r>
              <a:rPr lang="es-AR" sz="1200">
                <a:solidFill>
                  <a:srgbClr val="202124"/>
                </a:solidFill>
                <a:latin typeface="Roboto"/>
                <a:ea typeface="Roboto"/>
                <a:cs typeface="Roboto"/>
                <a:sym typeface="Roboto"/>
              </a:rPr>
              <a:t> FADLALLAH,B., CHEN, B., KEIL, A., &amp; PRÍNCIPE,J, Weighted-permutation entropy: A complexity measure for time series incorporating amplitude information. Physical Review E, 2013</a:t>
            </a:r>
            <a:endParaRPr sz="1200">
              <a:solidFill>
                <a:schemeClr val="lt1"/>
              </a:solidFill>
              <a:latin typeface="Arial"/>
              <a:ea typeface="Arial"/>
              <a:cs typeface="Arial"/>
              <a:sym typeface="Arial"/>
            </a:endParaRPr>
          </a:p>
        </p:txBody>
      </p:sp>
      <p:sp>
        <p:nvSpPr>
          <p:cNvPr id="251" name="Google Shape;251;p9"/>
          <p:cNvSpPr/>
          <p:nvPr/>
        </p:nvSpPr>
        <p:spPr>
          <a:xfrm>
            <a:off x="2070100" y="5598942"/>
            <a:ext cx="96075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12"/>
          <p:cNvSpPr txBox="1"/>
          <p:nvPr>
            <p:ph type="title"/>
          </p:nvPr>
        </p:nvSpPr>
        <p:spPr>
          <a:xfrm>
            <a:off x="1028700" y="999068"/>
            <a:ext cx="7810500" cy="645284"/>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Arial"/>
              <a:buNone/>
            </a:pPr>
            <a:r>
              <a:rPr lang="es-AR"/>
              <a:t>Entropía</a:t>
            </a:r>
            <a:endParaRPr/>
          </a:p>
        </p:txBody>
      </p:sp>
      <p:pic>
        <p:nvPicPr>
          <p:cNvPr id="257" name="Google Shape;257;p12"/>
          <p:cNvPicPr preferRelativeResize="0"/>
          <p:nvPr/>
        </p:nvPicPr>
        <p:blipFill>
          <a:blip r:embed="rId3">
            <a:alphaModFix/>
          </a:blip>
          <a:stretch>
            <a:fillRect/>
          </a:stretch>
        </p:blipFill>
        <p:spPr>
          <a:xfrm>
            <a:off x="0" y="1949152"/>
            <a:ext cx="6516362" cy="4343181"/>
          </a:xfrm>
          <a:prstGeom prst="rect">
            <a:avLst/>
          </a:prstGeom>
          <a:noFill/>
          <a:ln>
            <a:noFill/>
          </a:ln>
        </p:spPr>
      </p:pic>
      <p:pic>
        <p:nvPicPr>
          <p:cNvPr id="258" name="Google Shape;258;p12"/>
          <p:cNvPicPr preferRelativeResize="0"/>
          <p:nvPr/>
        </p:nvPicPr>
        <p:blipFill>
          <a:blip r:embed="rId4">
            <a:alphaModFix/>
          </a:blip>
          <a:stretch>
            <a:fillRect/>
          </a:stretch>
        </p:blipFill>
        <p:spPr>
          <a:xfrm>
            <a:off x="6324600" y="2216200"/>
            <a:ext cx="5867402" cy="3910650"/>
          </a:xfrm>
          <a:prstGeom prst="rect">
            <a:avLst/>
          </a:prstGeom>
          <a:noFill/>
          <a:ln>
            <a:noFill/>
          </a:ln>
        </p:spPr>
      </p:pic>
      <p:sp>
        <p:nvSpPr>
          <p:cNvPr id="259" name="Google Shape;259;p12"/>
          <p:cNvSpPr txBox="1"/>
          <p:nvPr/>
        </p:nvSpPr>
        <p:spPr>
          <a:xfrm>
            <a:off x="958225" y="1996500"/>
            <a:ext cx="4039800" cy="76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i="1" lang="es-AR" sz="1800">
                <a:solidFill>
                  <a:srgbClr val="202122"/>
                </a:solidFill>
              </a:rPr>
              <a:t>m </a:t>
            </a:r>
            <a:r>
              <a:rPr lang="es-AR" sz="1800">
                <a:solidFill>
                  <a:srgbClr val="202122"/>
                </a:solidFill>
              </a:rPr>
              <a:t>=3</a:t>
            </a:r>
            <a:endParaRPr sz="1800">
              <a:solidFill>
                <a:srgbClr val="202122"/>
              </a:solidFill>
            </a:endParaRPr>
          </a:p>
          <a:p>
            <a:pPr indent="-317500" lvl="0" marL="457200" rtl="0" algn="l">
              <a:spcBef>
                <a:spcPts val="0"/>
              </a:spcBef>
              <a:spcAft>
                <a:spcPts val="0"/>
              </a:spcAft>
              <a:buSzPts val="1400"/>
              <a:buChar char="●"/>
            </a:pPr>
            <a:r>
              <a:rPr b="1" i="1" lang="es-AR" sz="1800">
                <a:solidFill>
                  <a:srgbClr val="202122"/>
                </a:solidFill>
              </a:rPr>
              <a:t>𝛕 </a:t>
            </a:r>
            <a:r>
              <a:rPr lang="es-AR" sz="1800">
                <a:solidFill>
                  <a:srgbClr val="202122"/>
                </a:solidFill>
              </a:rPr>
              <a:t>=1</a:t>
            </a:r>
            <a:endParaRPr sz="1800">
              <a:solidFill>
                <a:srgbClr val="202122"/>
              </a:solidFill>
            </a:endParaRPr>
          </a:p>
          <a:p>
            <a:pPr indent="-342900" lvl="0" marL="457200" rtl="0" algn="l">
              <a:spcBef>
                <a:spcPts val="0"/>
              </a:spcBef>
              <a:spcAft>
                <a:spcPts val="0"/>
              </a:spcAft>
              <a:buClr>
                <a:srgbClr val="202122"/>
              </a:buClr>
              <a:buSzPts val="1800"/>
              <a:buChar char="●"/>
            </a:pPr>
            <a:r>
              <a:rPr b="1" lang="es-AR" sz="1800">
                <a:solidFill>
                  <a:srgbClr val="202122"/>
                </a:solidFill>
              </a:rPr>
              <a:t>Ventana</a:t>
            </a:r>
            <a:r>
              <a:rPr lang="es-AR" sz="1800">
                <a:solidFill>
                  <a:srgbClr val="202122"/>
                </a:solidFill>
              </a:rPr>
              <a:t>: una semana</a:t>
            </a:r>
            <a:endParaRPr sz="1800">
              <a:solidFill>
                <a:srgbClr val="202122"/>
              </a:solidFill>
            </a:endParaRPr>
          </a:p>
        </p:txBody>
      </p:sp>
      <p:sp>
        <p:nvSpPr>
          <p:cNvPr id="260" name="Google Shape;260;p12"/>
          <p:cNvSpPr txBox="1"/>
          <p:nvPr/>
        </p:nvSpPr>
        <p:spPr>
          <a:xfrm>
            <a:off x="7170100" y="2057400"/>
            <a:ext cx="4039800" cy="64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AR"/>
              <a:t>Colapso parcial del SADI</a:t>
            </a:r>
            <a:endParaRPr/>
          </a:p>
        </p:txBody>
      </p:sp>
      <p:sp>
        <p:nvSpPr>
          <p:cNvPr id="261" name="Google Shape;261;p12"/>
          <p:cNvSpPr txBox="1"/>
          <p:nvPr>
            <p:ph idx="12" type="sldNum"/>
          </p:nvPr>
        </p:nvSpPr>
        <p:spPr>
          <a:xfrm>
            <a:off x="11524825" y="5909144"/>
            <a:ext cx="565800" cy="3000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s-AR" sz="1300">
                <a:solidFill>
                  <a:schemeClr val="dk2"/>
                </a:solidFill>
              </a:rPr>
              <a:t>‹#›</a:t>
            </a:fld>
            <a:endParaRPr sz="13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g2d3291bf4f2_0_2"/>
          <p:cNvSpPr txBox="1"/>
          <p:nvPr>
            <p:ph type="title"/>
          </p:nvPr>
        </p:nvSpPr>
        <p:spPr>
          <a:xfrm>
            <a:off x="1028700" y="999068"/>
            <a:ext cx="7810500" cy="6453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Arial"/>
              <a:buNone/>
            </a:pPr>
            <a:r>
              <a:rPr lang="es-AR"/>
              <a:t>Entropía</a:t>
            </a:r>
            <a:endParaRPr/>
          </a:p>
        </p:txBody>
      </p:sp>
      <p:sp>
        <p:nvSpPr>
          <p:cNvPr id="267" name="Google Shape;267;g2d3291bf4f2_0_2"/>
          <p:cNvSpPr txBox="1"/>
          <p:nvPr>
            <p:ph idx="12" type="sldNum"/>
          </p:nvPr>
        </p:nvSpPr>
        <p:spPr>
          <a:xfrm>
            <a:off x="11477850" y="5924793"/>
            <a:ext cx="565800" cy="3156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s-AR" sz="1300">
                <a:solidFill>
                  <a:schemeClr val="dk2"/>
                </a:solidFill>
              </a:rPr>
              <a:t>‹#›</a:t>
            </a:fld>
            <a:endParaRPr sz="1300">
              <a:solidFill>
                <a:schemeClr val="dk2"/>
              </a:solidFill>
            </a:endParaRPr>
          </a:p>
        </p:txBody>
      </p:sp>
      <p:pic>
        <p:nvPicPr>
          <p:cNvPr id="268" name="Google Shape;268;g2d3291bf4f2_0_2"/>
          <p:cNvPicPr preferRelativeResize="0"/>
          <p:nvPr/>
        </p:nvPicPr>
        <p:blipFill>
          <a:blip r:embed="rId3">
            <a:alphaModFix/>
          </a:blip>
          <a:stretch>
            <a:fillRect/>
          </a:stretch>
        </p:blipFill>
        <p:spPr>
          <a:xfrm>
            <a:off x="3352800" y="1950300"/>
            <a:ext cx="6285972" cy="4189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pic>
        <p:nvPicPr>
          <p:cNvPr id="273" name="Google Shape;273;g2d2c8712a5f_0_18"/>
          <p:cNvPicPr preferRelativeResize="0"/>
          <p:nvPr/>
        </p:nvPicPr>
        <p:blipFill>
          <a:blip r:embed="rId3">
            <a:alphaModFix/>
          </a:blip>
          <a:stretch>
            <a:fillRect/>
          </a:stretch>
        </p:blipFill>
        <p:spPr>
          <a:xfrm>
            <a:off x="5676325" y="1918988"/>
            <a:ext cx="5913498" cy="3941362"/>
          </a:xfrm>
          <a:prstGeom prst="rect">
            <a:avLst/>
          </a:prstGeom>
          <a:noFill/>
          <a:ln>
            <a:noFill/>
          </a:ln>
        </p:spPr>
      </p:pic>
      <p:sp>
        <p:nvSpPr>
          <p:cNvPr id="274" name="Google Shape;274;g2d2c8712a5f_0_18"/>
          <p:cNvSpPr txBox="1"/>
          <p:nvPr>
            <p:ph type="title"/>
          </p:nvPr>
        </p:nvSpPr>
        <p:spPr>
          <a:xfrm>
            <a:off x="1028700" y="999068"/>
            <a:ext cx="7810500" cy="6453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Arial"/>
              <a:buNone/>
            </a:pPr>
            <a:r>
              <a:rPr lang="es-AR"/>
              <a:t>Demanda estimada</a:t>
            </a:r>
            <a:endParaRPr/>
          </a:p>
        </p:txBody>
      </p:sp>
      <p:sp>
        <p:nvSpPr>
          <p:cNvPr id="275" name="Google Shape;275;g2d2c8712a5f_0_18"/>
          <p:cNvSpPr txBox="1"/>
          <p:nvPr>
            <p:ph idx="12" type="sldNum"/>
          </p:nvPr>
        </p:nvSpPr>
        <p:spPr>
          <a:xfrm>
            <a:off x="11509150" y="6013941"/>
            <a:ext cx="597300" cy="3048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s-AR" sz="1300">
                <a:solidFill>
                  <a:schemeClr val="dk2"/>
                </a:solidFill>
              </a:rPr>
              <a:t>‹#›</a:t>
            </a:fld>
            <a:endParaRPr sz="1300">
              <a:solidFill>
                <a:schemeClr val="dk2"/>
              </a:solidFill>
            </a:endParaRPr>
          </a:p>
        </p:txBody>
      </p:sp>
      <p:sp>
        <p:nvSpPr>
          <p:cNvPr id="276" name="Google Shape;276;g2d2c8712a5f_0_18"/>
          <p:cNvSpPr txBox="1"/>
          <p:nvPr/>
        </p:nvSpPr>
        <p:spPr>
          <a:xfrm>
            <a:off x="600150" y="5676900"/>
            <a:ext cx="112110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900"/>
              <a:t>*</a:t>
            </a:r>
            <a:r>
              <a:rPr lang="es-AR"/>
              <a:t> </a:t>
            </a:r>
            <a:r>
              <a:rPr lang="es-AR"/>
              <a:t>L. Mastronardi, M. A. Sfeir, and S. Sánchez, “La temperatura y su influencia en la demanda </a:t>
            </a:r>
            <a:r>
              <a:rPr lang="es-AR"/>
              <a:t>d</a:t>
            </a:r>
            <a:r>
              <a:rPr lang="es-AR"/>
              <a:t>e energía eléctrica: Un análisis regional para argentina usando modelos econométricos,” LI Reunión Anual. Asociación Argentina de Economía Política, 2016.</a:t>
            </a:r>
            <a:endParaRPr/>
          </a:p>
          <a:p>
            <a:pPr indent="0" lvl="0" marL="0" rtl="0" algn="l">
              <a:spcBef>
                <a:spcPts val="0"/>
              </a:spcBef>
              <a:spcAft>
                <a:spcPts val="0"/>
              </a:spcAft>
              <a:buNone/>
            </a:pPr>
            <a:r>
              <a:t/>
            </a:r>
            <a:endParaRPr/>
          </a:p>
        </p:txBody>
      </p:sp>
      <p:sp>
        <p:nvSpPr>
          <p:cNvPr id="277" name="Google Shape;277;g2d2c8712a5f_0_18"/>
          <p:cNvSpPr txBox="1"/>
          <p:nvPr/>
        </p:nvSpPr>
        <p:spPr>
          <a:xfrm>
            <a:off x="1099150" y="2276600"/>
            <a:ext cx="4431000" cy="814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AR" sz="1700"/>
              <a:t>La demanda no variará linealmente con la temperatura. </a:t>
            </a:r>
            <a:r>
              <a:rPr b="1" lang="es-AR" sz="2000"/>
              <a:t>*</a:t>
            </a:r>
            <a:endParaRPr b="1" sz="2000"/>
          </a:p>
          <a:p>
            <a:pPr indent="0" lvl="0" marL="457200" rtl="0" algn="l">
              <a:spcBef>
                <a:spcPts val="0"/>
              </a:spcBef>
              <a:spcAft>
                <a:spcPts val="0"/>
              </a:spcAft>
              <a:buNone/>
            </a:pPr>
            <a:r>
              <a:t/>
            </a:r>
            <a:endParaRPr/>
          </a:p>
          <a:p>
            <a:pPr indent="0" lvl="0" marL="0" rtl="0" algn="l">
              <a:spcBef>
                <a:spcPts val="0"/>
              </a:spcBef>
              <a:spcAft>
                <a:spcPts val="0"/>
              </a:spcAft>
              <a:buNone/>
            </a:pPr>
            <a:r>
              <a:t/>
            </a:r>
            <a:endParaRPr>
              <a:latin typeface="Cambria Math"/>
              <a:ea typeface="Cambria Math"/>
              <a:cs typeface="Cambria Math"/>
              <a:sym typeface="Cambria Math"/>
            </a:endParaRPr>
          </a:p>
        </p:txBody>
      </p:sp>
      <p:sp>
        <p:nvSpPr>
          <p:cNvPr id="278" name="Google Shape;278;g2d2c8712a5f_0_18"/>
          <p:cNvSpPr txBox="1"/>
          <p:nvPr/>
        </p:nvSpPr>
        <p:spPr>
          <a:xfrm>
            <a:off x="1381000" y="3967625"/>
            <a:ext cx="2543400" cy="1412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s-AR"/>
              <a:t>A = 31,9</a:t>
            </a:r>
            <a:endParaRPr/>
          </a:p>
          <a:p>
            <a:pPr indent="-317500" lvl="0" marL="457200" rtl="0" algn="l">
              <a:lnSpc>
                <a:spcPct val="150000"/>
              </a:lnSpc>
              <a:spcBef>
                <a:spcPts val="0"/>
              </a:spcBef>
              <a:spcAft>
                <a:spcPts val="0"/>
              </a:spcAft>
              <a:buSzPts val="1400"/>
              <a:buChar char="●"/>
            </a:pPr>
            <a:r>
              <a:rPr lang="es-AR"/>
              <a:t>B = -1081</a:t>
            </a:r>
            <a:endParaRPr/>
          </a:p>
          <a:p>
            <a:pPr indent="-317500" lvl="0" marL="457200" rtl="0" algn="l">
              <a:lnSpc>
                <a:spcPct val="150000"/>
              </a:lnSpc>
              <a:spcBef>
                <a:spcPts val="0"/>
              </a:spcBef>
              <a:spcAft>
                <a:spcPts val="0"/>
              </a:spcAft>
              <a:buSzPts val="1400"/>
              <a:buChar char="●"/>
            </a:pPr>
            <a:r>
              <a:rPr lang="es-AR"/>
              <a:t>C = 23620</a:t>
            </a:r>
            <a:endParaRPr/>
          </a:p>
        </p:txBody>
      </p:sp>
      <p:pic>
        <p:nvPicPr>
          <p:cNvPr id="279" name="Google Shape;279;g2d2c8712a5f_0_18"/>
          <p:cNvPicPr preferRelativeResize="0"/>
          <p:nvPr/>
        </p:nvPicPr>
        <p:blipFill>
          <a:blip r:embed="rId4">
            <a:alphaModFix/>
          </a:blip>
          <a:stretch>
            <a:fillRect/>
          </a:stretch>
        </p:blipFill>
        <p:spPr>
          <a:xfrm>
            <a:off x="1195450" y="3180450"/>
            <a:ext cx="3556850" cy="49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g22488e36b5d_10_0"/>
          <p:cNvSpPr txBox="1"/>
          <p:nvPr>
            <p:ph type="title"/>
          </p:nvPr>
        </p:nvSpPr>
        <p:spPr>
          <a:xfrm>
            <a:off x="1028700" y="999068"/>
            <a:ext cx="7810500" cy="6453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Arial"/>
              <a:buNone/>
            </a:pPr>
            <a:r>
              <a:rPr lang="es-AR"/>
              <a:t>Pronóstico de la demanda</a:t>
            </a:r>
            <a:endParaRPr/>
          </a:p>
        </p:txBody>
      </p:sp>
      <p:sp>
        <p:nvSpPr>
          <p:cNvPr id="285" name="Google Shape;285;g22488e36b5d_10_0"/>
          <p:cNvSpPr txBox="1"/>
          <p:nvPr>
            <p:ph idx="12" type="sldNum"/>
          </p:nvPr>
        </p:nvSpPr>
        <p:spPr>
          <a:xfrm>
            <a:off x="11493500" y="5959623"/>
            <a:ext cx="550200" cy="276900"/>
          </a:xfrm>
          <a:prstGeom prst="rect">
            <a:avLst/>
          </a:prstGeom>
          <a:noFill/>
          <a:ln>
            <a:noFill/>
          </a:ln>
        </p:spPr>
        <p:txBody>
          <a:bodyPr anchorCtr="0" anchor="ctr" bIns="45700" lIns="91425" spcFirstLastPara="1" rIns="91425" wrap="square" tIns="45700">
            <a:normAutofit lnSpcReduction="10000"/>
          </a:bodyPr>
          <a:lstStyle/>
          <a:p>
            <a:pPr indent="0" lvl="0" marL="0" rtl="0" algn="r">
              <a:spcBef>
                <a:spcPts val="0"/>
              </a:spcBef>
              <a:spcAft>
                <a:spcPts val="0"/>
              </a:spcAft>
              <a:buClr>
                <a:srgbClr val="000000"/>
              </a:buClr>
              <a:buFont typeface="Arial"/>
              <a:buNone/>
            </a:pPr>
            <a:fld id="{00000000-1234-1234-1234-123412341234}" type="slidenum">
              <a:rPr lang="es-AR" sz="1300">
                <a:solidFill>
                  <a:schemeClr val="dk2"/>
                </a:solidFill>
              </a:rPr>
              <a:t>‹#›</a:t>
            </a:fld>
            <a:endParaRPr sz="1300">
              <a:solidFill>
                <a:schemeClr val="dk2"/>
              </a:solidFill>
            </a:endParaRPr>
          </a:p>
        </p:txBody>
      </p:sp>
      <p:sp>
        <p:nvSpPr>
          <p:cNvPr id="286" name="Google Shape;286;g22488e36b5d_10_0"/>
          <p:cNvSpPr/>
          <p:nvPr/>
        </p:nvSpPr>
        <p:spPr>
          <a:xfrm>
            <a:off x="439304" y="5776622"/>
            <a:ext cx="111735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sz="1200">
              <a:solidFill>
                <a:schemeClr val="lt1"/>
              </a:solidFill>
              <a:latin typeface="Arial"/>
              <a:ea typeface="Arial"/>
              <a:cs typeface="Arial"/>
              <a:sym typeface="Arial"/>
            </a:endParaRPr>
          </a:p>
        </p:txBody>
      </p:sp>
      <p:sp>
        <p:nvSpPr>
          <p:cNvPr id="287" name="Google Shape;287;g22488e36b5d_10_0"/>
          <p:cNvSpPr/>
          <p:nvPr/>
        </p:nvSpPr>
        <p:spPr>
          <a:xfrm>
            <a:off x="6279200" y="5478625"/>
            <a:ext cx="2166600" cy="7071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AR"/>
              <a:t>Herramientas Informacionales</a:t>
            </a:r>
            <a:endParaRPr b="1"/>
          </a:p>
        </p:txBody>
      </p:sp>
      <p:sp>
        <p:nvSpPr>
          <p:cNvPr id="288" name="Google Shape;288;g22488e36b5d_10_0"/>
          <p:cNvSpPr/>
          <p:nvPr/>
        </p:nvSpPr>
        <p:spPr>
          <a:xfrm>
            <a:off x="2005975" y="3538000"/>
            <a:ext cx="1346700" cy="3450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g22488e36b5d_10_0"/>
          <p:cNvSpPr/>
          <p:nvPr/>
        </p:nvSpPr>
        <p:spPr>
          <a:xfrm rot="1736304">
            <a:off x="3286471" y="4231924"/>
            <a:ext cx="330461" cy="1151850"/>
          </a:xfrm>
          <a:prstGeom prst="up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g22488e36b5d_10_0"/>
          <p:cNvSpPr/>
          <p:nvPr/>
        </p:nvSpPr>
        <p:spPr>
          <a:xfrm rot="-5400000">
            <a:off x="5141469" y="5106455"/>
            <a:ext cx="330300" cy="1445700"/>
          </a:xfrm>
          <a:prstGeom prst="up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g22488e36b5d_10_0"/>
          <p:cNvSpPr/>
          <p:nvPr/>
        </p:nvSpPr>
        <p:spPr>
          <a:xfrm>
            <a:off x="5905500" y="3538000"/>
            <a:ext cx="2166600" cy="3450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2" name="Google Shape;292;g22488e36b5d_10_0"/>
          <p:cNvSpPr/>
          <p:nvPr/>
        </p:nvSpPr>
        <p:spPr>
          <a:xfrm>
            <a:off x="8249800" y="2907400"/>
            <a:ext cx="2875500" cy="1606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es-AR"/>
              <a:t>Demanda Pronosticada</a:t>
            </a:r>
            <a:endParaRPr b="1"/>
          </a:p>
          <a:p>
            <a:pPr indent="-317500" lvl="0" marL="457200" rtl="0" algn="l">
              <a:spcBef>
                <a:spcPts val="0"/>
              </a:spcBef>
              <a:spcAft>
                <a:spcPts val="0"/>
              </a:spcAft>
              <a:buSzPts val="1400"/>
              <a:buChar char="●"/>
            </a:pPr>
            <a:r>
              <a:rPr b="1" lang="es-AR"/>
              <a:t>ECM</a:t>
            </a:r>
            <a:endParaRPr b="1">
              <a:solidFill>
                <a:srgbClr val="FF0000"/>
              </a:solidFill>
            </a:endParaRPr>
          </a:p>
        </p:txBody>
      </p:sp>
      <p:sp>
        <p:nvSpPr>
          <p:cNvPr id="293" name="Google Shape;293;g22488e36b5d_10_0"/>
          <p:cNvSpPr/>
          <p:nvPr/>
        </p:nvSpPr>
        <p:spPr>
          <a:xfrm>
            <a:off x="1750525" y="5475750"/>
            <a:ext cx="2166600" cy="7071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AR"/>
              <a:t>Variables Exógenas</a:t>
            </a:r>
            <a:endParaRPr b="1"/>
          </a:p>
        </p:txBody>
      </p:sp>
      <p:sp>
        <p:nvSpPr>
          <p:cNvPr id="294" name="Google Shape;294;g22488e36b5d_10_0"/>
          <p:cNvSpPr/>
          <p:nvPr/>
        </p:nvSpPr>
        <p:spPr>
          <a:xfrm>
            <a:off x="3545775" y="3432838"/>
            <a:ext cx="2166600" cy="7071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AR"/>
              <a:t>Regresor Lineal</a:t>
            </a:r>
            <a:endParaRPr b="1"/>
          </a:p>
        </p:txBody>
      </p:sp>
      <p:sp>
        <p:nvSpPr>
          <p:cNvPr id="295" name="Google Shape;295;g22488e36b5d_10_0"/>
          <p:cNvSpPr/>
          <p:nvPr/>
        </p:nvSpPr>
        <p:spPr>
          <a:xfrm>
            <a:off x="128500" y="2850100"/>
            <a:ext cx="1715700" cy="17208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AR"/>
              <a:t>Datos Procesados de Demanda y Potencia</a:t>
            </a:r>
            <a:endParaRPr b="1"/>
          </a:p>
        </p:txBody>
      </p:sp>
      <p:sp>
        <p:nvSpPr>
          <p:cNvPr id="296" name="Google Shape;296;g22488e36b5d_10_0"/>
          <p:cNvSpPr txBox="1"/>
          <p:nvPr/>
        </p:nvSpPr>
        <p:spPr>
          <a:xfrm>
            <a:off x="1552200" y="4570900"/>
            <a:ext cx="1800600" cy="811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AR"/>
              <a:t>Temperatura</a:t>
            </a:r>
            <a:endParaRPr/>
          </a:p>
          <a:p>
            <a:pPr indent="-317500" lvl="0" marL="457200" rtl="0" algn="l">
              <a:spcBef>
                <a:spcPts val="0"/>
              </a:spcBef>
              <a:spcAft>
                <a:spcPts val="0"/>
              </a:spcAft>
              <a:buSzPts val="1400"/>
              <a:buChar char="-"/>
            </a:pPr>
            <a:r>
              <a:rPr lang="es-AR">
                <a:solidFill>
                  <a:schemeClr val="dk1"/>
                </a:solidFill>
              </a:rPr>
              <a:t>Tipo de día</a:t>
            </a:r>
            <a:endParaRPr>
              <a:solidFill>
                <a:schemeClr val="dk1"/>
              </a:solidFill>
            </a:endParaRPr>
          </a:p>
          <a:p>
            <a:pPr indent="-317500" lvl="0" marL="457200" rtl="0" algn="l">
              <a:spcBef>
                <a:spcPts val="0"/>
              </a:spcBef>
              <a:spcAft>
                <a:spcPts val="0"/>
              </a:spcAft>
              <a:buClr>
                <a:schemeClr val="dk1"/>
              </a:buClr>
              <a:buSzPts val="1400"/>
              <a:buChar char="-"/>
            </a:pPr>
            <a:r>
              <a:rPr lang="es-AR">
                <a:solidFill>
                  <a:schemeClr val="dk1"/>
                </a:solidFill>
              </a:rPr>
              <a:t>DE</a:t>
            </a:r>
            <a:endParaRPr>
              <a:solidFill>
                <a:schemeClr val="dk1"/>
              </a:solidFill>
            </a:endParaRPr>
          </a:p>
        </p:txBody>
      </p:sp>
      <p:sp>
        <p:nvSpPr>
          <p:cNvPr id="297" name="Google Shape;297;g22488e36b5d_10_0"/>
          <p:cNvSpPr txBox="1"/>
          <p:nvPr/>
        </p:nvSpPr>
        <p:spPr>
          <a:xfrm>
            <a:off x="6279200" y="4949213"/>
            <a:ext cx="1715700" cy="276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AR"/>
              <a:t>Anomalías</a:t>
            </a:r>
            <a:endParaRPr/>
          </a:p>
        </p:txBody>
      </p:sp>
      <p:sp>
        <p:nvSpPr>
          <p:cNvPr id="298" name="Google Shape;298;g22488e36b5d_10_0"/>
          <p:cNvSpPr/>
          <p:nvPr/>
        </p:nvSpPr>
        <p:spPr>
          <a:xfrm>
            <a:off x="2548300" y="1932450"/>
            <a:ext cx="2166600" cy="7071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AR"/>
              <a:t>Autocorrelación</a:t>
            </a:r>
            <a:endParaRPr b="1"/>
          </a:p>
        </p:txBody>
      </p:sp>
      <p:sp>
        <p:nvSpPr>
          <p:cNvPr id="299" name="Google Shape;299;g22488e36b5d_10_0"/>
          <p:cNvSpPr/>
          <p:nvPr/>
        </p:nvSpPr>
        <p:spPr>
          <a:xfrm rot="9169133">
            <a:off x="3749617" y="2678899"/>
            <a:ext cx="349383" cy="733114"/>
          </a:xfrm>
          <a:prstGeom prst="up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 name="Google Shape;300;g22488e36b5d_10_0"/>
          <p:cNvSpPr txBox="1"/>
          <p:nvPr/>
        </p:nvSpPr>
        <p:spPr>
          <a:xfrm>
            <a:off x="4594650" y="2019550"/>
            <a:ext cx="2621700" cy="345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AR"/>
              <a:t>Ventana de tiempo</a:t>
            </a:r>
            <a:endParaRPr/>
          </a:p>
        </p:txBody>
      </p:sp>
      <p:sp>
        <p:nvSpPr>
          <p:cNvPr id="301" name="Google Shape;301;g22488e36b5d_10_0"/>
          <p:cNvSpPr txBox="1"/>
          <p:nvPr/>
        </p:nvSpPr>
        <p:spPr>
          <a:xfrm>
            <a:off x="4594650" y="3124300"/>
            <a:ext cx="20433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a:t>-Python: skForecast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5" name="Shape 305"/>
        <p:cNvGrpSpPr/>
        <p:nvPr/>
      </p:nvGrpSpPr>
      <p:grpSpPr>
        <a:xfrm>
          <a:off x="0" y="0"/>
          <a:ext cx="0" cy="0"/>
          <a:chOff x="0" y="0"/>
          <a:chExt cx="0" cy="0"/>
        </a:xfrm>
      </p:grpSpPr>
      <p:pic>
        <p:nvPicPr>
          <p:cNvPr id="306" name="Google Shape;306;g2d2c8712a5f_0_8"/>
          <p:cNvPicPr preferRelativeResize="0"/>
          <p:nvPr/>
        </p:nvPicPr>
        <p:blipFill>
          <a:blip r:embed="rId3">
            <a:alphaModFix/>
          </a:blip>
          <a:stretch>
            <a:fillRect/>
          </a:stretch>
        </p:blipFill>
        <p:spPr>
          <a:xfrm>
            <a:off x="5886450" y="2213950"/>
            <a:ext cx="5905500" cy="3936053"/>
          </a:xfrm>
          <a:prstGeom prst="rect">
            <a:avLst/>
          </a:prstGeom>
          <a:noFill/>
          <a:ln>
            <a:noFill/>
          </a:ln>
        </p:spPr>
      </p:pic>
      <p:pic>
        <p:nvPicPr>
          <p:cNvPr id="307" name="Google Shape;307;g2d2c8712a5f_0_8"/>
          <p:cNvPicPr preferRelativeResize="0"/>
          <p:nvPr/>
        </p:nvPicPr>
        <p:blipFill>
          <a:blip r:embed="rId4">
            <a:alphaModFix/>
          </a:blip>
          <a:stretch>
            <a:fillRect/>
          </a:stretch>
        </p:blipFill>
        <p:spPr>
          <a:xfrm>
            <a:off x="0" y="2213968"/>
            <a:ext cx="5905500" cy="3936018"/>
          </a:xfrm>
          <a:prstGeom prst="rect">
            <a:avLst/>
          </a:prstGeom>
          <a:noFill/>
          <a:ln>
            <a:noFill/>
          </a:ln>
        </p:spPr>
      </p:pic>
      <p:sp>
        <p:nvSpPr>
          <p:cNvPr id="308" name="Google Shape;308;g2d2c8712a5f_0_8"/>
          <p:cNvSpPr txBox="1"/>
          <p:nvPr>
            <p:ph type="title"/>
          </p:nvPr>
        </p:nvSpPr>
        <p:spPr>
          <a:xfrm>
            <a:off x="1028700" y="999068"/>
            <a:ext cx="7810500" cy="6453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Arial"/>
              <a:buNone/>
            </a:pPr>
            <a:r>
              <a:rPr lang="es-AR"/>
              <a:t>Resultados</a:t>
            </a:r>
            <a:endParaRPr/>
          </a:p>
        </p:txBody>
      </p:sp>
      <p:sp>
        <p:nvSpPr>
          <p:cNvPr id="309" name="Google Shape;309;g2d2c8712a5f_0_8"/>
          <p:cNvSpPr txBox="1"/>
          <p:nvPr>
            <p:ph idx="12" type="sldNum"/>
          </p:nvPr>
        </p:nvSpPr>
        <p:spPr>
          <a:xfrm>
            <a:off x="11509150" y="5940470"/>
            <a:ext cx="566100" cy="282900"/>
          </a:xfrm>
          <a:prstGeom prst="rect">
            <a:avLst/>
          </a:prstGeom>
          <a:noFill/>
          <a:ln>
            <a:noFill/>
          </a:ln>
        </p:spPr>
        <p:txBody>
          <a:bodyPr anchorCtr="0" anchor="ctr" bIns="45700" lIns="91425" spcFirstLastPara="1" rIns="91425" wrap="square" tIns="45700">
            <a:normAutofit lnSpcReduction="10000"/>
          </a:bodyPr>
          <a:lstStyle/>
          <a:p>
            <a:pPr indent="0" lvl="0" marL="0" rtl="0" algn="r">
              <a:spcBef>
                <a:spcPts val="0"/>
              </a:spcBef>
              <a:spcAft>
                <a:spcPts val="0"/>
              </a:spcAft>
              <a:buClr>
                <a:srgbClr val="000000"/>
              </a:buClr>
              <a:buFont typeface="Arial"/>
              <a:buNone/>
            </a:pPr>
            <a:fld id="{00000000-1234-1234-1234-123412341234}" type="slidenum">
              <a:rPr lang="es-AR" sz="1300">
                <a:solidFill>
                  <a:schemeClr val="dk2"/>
                </a:solidFill>
              </a:rPr>
              <a:t>‹#›</a:t>
            </a:fld>
            <a:endParaRPr sz="1300">
              <a:solidFill>
                <a:schemeClr val="dk2"/>
              </a:solidFill>
            </a:endParaRPr>
          </a:p>
        </p:txBody>
      </p:sp>
      <p:sp>
        <p:nvSpPr>
          <p:cNvPr id="310" name="Google Shape;310;g2d2c8712a5f_0_8"/>
          <p:cNvSpPr txBox="1"/>
          <p:nvPr/>
        </p:nvSpPr>
        <p:spPr>
          <a:xfrm>
            <a:off x="1067850" y="2213975"/>
            <a:ext cx="34446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200"/>
              <a:t>Modelo Base</a:t>
            </a:r>
            <a:endParaRPr b="1" sz="2200"/>
          </a:p>
        </p:txBody>
      </p:sp>
      <p:sp>
        <p:nvSpPr>
          <p:cNvPr id="311" name="Google Shape;311;g2d2c8712a5f_0_8"/>
          <p:cNvSpPr txBox="1"/>
          <p:nvPr/>
        </p:nvSpPr>
        <p:spPr>
          <a:xfrm>
            <a:off x="6482750" y="2213975"/>
            <a:ext cx="34446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200"/>
              <a:t>Con</a:t>
            </a:r>
            <a:r>
              <a:rPr b="1" lang="es-AR" sz="2200"/>
              <a:t> Variables Exógenas</a:t>
            </a:r>
            <a:endParaRPr b="1"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g2d2d4eb9a05_0_4"/>
          <p:cNvSpPr txBox="1"/>
          <p:nvPr>
            <p:ph type="title"/>
          </p:nvPr>
        </p:nvSpPr>
        <p:spPr>
          <a:xfrm>
            <a:off x="1028700" y="999068"/>
            <a:ext cx="7810500" cy="6453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Arial"/>
              <a:buNone/>
            </a:pPr>
            <a:r>
              <a:rPr lang="es-AR"/>
              <a:t>Resultados</a:t>
            </a:r>
            <a:endParaRPr/>
          </a:p>
        </p:txBody>
      </p:sp>
      <p:sp>
        <p:nvSpPr>
          <p:cNvPr id="317" name="Google Shape;317;g2d2d4eb9a05_0_4"/>
          <p:cNvSpPr txBox="1"/>
          <p:nvPr>
            <p:ph idx="12" type="sldNum"/>
          </p:nvPr>
        </p:nvSpPr>
        <p:spPr>
          <a:xfrm>
            <a:off x="11524800" y="5971769"/>
            <a:ext cx="456300" cy="3000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s-AR" sz="1300">
                <a:solidFill>
                  <a:schemeClr val="dk2"/>
                </a:solidFill>
              </a:rPr>
              <a:t>‹#›</a:t>
            </a:fld>
            <a:endParaRPr sz="1300">
              <a:solidFill>
                <a:schemeClr val="dk2"/>
              </a:solidFill>
            </a:endParaRPr>
          </a:p>
        </p:txBody>
      </p:sp>
      <p:pic>
        <p:nvPicPr>
          <p:cNvPr id="318" name="Google Shape;318;g2d2d4eb9a05_0_4"/>
          <p:cNvPicPr preferRelativeResize="0"/>
          <p:nvPr/>
        </p:nvPicPr>
        <p:blipFill>
          <a:blip r:embed="rId3">
            <a:alphaModFix/>
          </a:blip>
          <a:stretch>
            <a:fillRect/>
          </a:stretch>
        </p:blipFill>
        <p:spPr>
          <a:xfrm>
            <a:off x="1714150" y="1928618"/>
            <a:ext cx="3704465" cy="4343166"/>
          </a:xfrm>
          <a:prstGeom prst="rect">
            <a:avLst/>
          </a:prstGeom>
          <a:noFill/>
          <a:ln>
            <a:noFill/>
          </a:ln>
        </p:spPr>
      </p:pic>
      <p:cxnSp>
        <p:nvCxnSpPr>
          <p:cNvPr id="319" name="Google Shape;319;g2d2d4eb9a05_0_4"/>
          <p:cNvCxnSpPr>
            <a:endCxn id="320" idx="1"/>
          </p:cNvCxnSpPr>
          <p:nvPr/>
        </p:nvCxnSpPr>
        <p:spPr>
          <a:xfrm flipH="1" rot="10800000">
            <a:off x="5420675" y="2286000"/>
            <a:ext cx="1579500" cy="53100"/>
          </a:xfrm>
          <a:prstGeom prst="straightConnector1">
            <a:avLst/>
          </a:prstGeom>
          <a:noFill/>
          <a:ln cap="flat" cmpd="sng" w="9525">
            <a:solidFill>
              <a:schemeClr val="dk2"/>
            </a:solidFill>
            <a:prstDash val="solid"/>
            <a:round/>
            <a:headEnd len="med" w="med" type="none"/>
            <a:tailEnd len="med" w="med" type="triangle"/>
          </a:ln>
        </p:spPr>
      </p:cxnSp>
      <p:sp>
        <p:nvSpPr>
          <p:cNvPr id="320" name="Google Shape;320;g2d2d4eb9a05_0_4"/>
          <p:cNvSpPr txBox="1"/>
          <p:nvPr/>
        </p:nvSpPr>
        <p:spPr>
          <a:xfrm>
            <a:off x="7000175" y="2094900"/>
            <a:ext cx="3256800" cy="382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AR"/>
              <a:t>Para comparación</a:t>
            </a:r>
            <a:endParaRPr/>
          </a:p>
        </p:txBody>
      </p:sp>
      <p:cxnSp>
        <p:nvCxnSpPr>
          <p:cNvPr id="321" name="Google Shape;321;g2d2d4eb9a05_0_4"/>
          <p:cNvCxnSpPr>
            <a:endCxn id="322" idx="1"/>
          </p:cNvCxnSpPr>
          <p:nvPr/>
        </p:nvCxnSpPr>
        <p:spPr>
          <a:xfrm>
            <a:off x="5420725" y="2558300"/>
            <a:ext cx="1593000" cy="179700"/>
          </a:xfrm>
          <a:prstGeom prst="straightConnector1">
            <a:avLst/>
          </a:prstGeom>
          <a:noFill/>
          <a:ln cap="flat" cmpd="sng" w="9525">
            <a:solidFill>
              <a:schemeClr val="dk2"/>
            </a:solidFill>
            <a:prstDash val="solid"/>
            <a:round/>
            <a:headEnd len="med" w="med" type="none"/>
            <a:tailEnd len="med" w="med" type="triangle"/>
          </a:ln>
        </p:spPr>
      </p:cxnSp>
      <p:sp>
        <p:nvSpPr>
          <p:cNvPr id="322" name="Google Shape;322;g2d2d4eb9a05_0_4"/>
          <p:cNvSpPr txBox="1"/>
          <p:nvPr/>
        </p:nvSpPr>
        <p:spPr>
          <a:xfrm>
            <a:off x="7013725" y="2546900"/>
            <a:ext cx="4043700" cy="382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AR"/>
              <a:t>Se introduce la ventana de una semana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 name="Shape 326"/>
        <p:cNvGrpSpPr/>
        <p:nvPr/>
      </p:nvGrpSpPr>
      <p:grpSpPr>
        <a:xfrm>
          <a:off x="0" y="0"/>
          <a:ext cx="0" cy="0"/>
          <a:chOff x="0" y="0"/>
          <a:chExt cx="0" cy="0"/>
        </a:xfrm>
      </p:grpSpPr>
      <p:sp>
        <p:nvSpPr>
          <p:cNvPr id="327" name="Google Shape;327;p13"/>
          <p:cNvSpPr txBox="1"/>
          <p:nvPr>
            <p:ph type="title"/>
          </p:nvPr>
        </p:nvSpPr>
        <p:spPr>
          <a:xfrm>
            <a:off x="1028700" y="999068"/>
            <a:ext cx="10126980" cy="645284"/>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Arial"/>
              <a:buNone/>
            </a:pPr>
            <a:r>
              <a:rPr lang="es-AR"/>
              <a:t>Conclusiones y próximas direcciones</a:t>
            </a:r>
            <a:endParaRPr/>
          </a:p>
        </p:txBody>
      </p:sp>
      <p:sp>
        <p:nvSpPr>
          <p:cNvPr id="328" name="Google Shape;328;p13"/>
          <p:cNvSpPr txBox="1"/>
          <p:nvPr>
            <p:ph idx="12" type="sldNum"/>
          </p:nvPr>
        </p:nvSpPr>
        <p:spPr>
          <a:xfrm>
            <a:off x="11493500" y="5940467"/>
            <a:ext cx="550200" cy="3468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s-AR" sz="1300">
                <a:solidFill>
                  <a:schemeClr val="dk2"/>
                </a:solidFill>
              </a:rPr>
              <a:t>‹#›</a:t>
            </a:fld>
            <a:endParaRPr sz="1300">
              <a:solidFill>
                <a:schemeClr val="dk2"/>
              </a:solidFill>
            </a:endParaRPr>
          </a:p>
        </p:txBody>
      </p:sp>
      <p:sp>
        <p:nvSpPr>
          <p:cNvPr id="329" name="Google Shape;329;p13"/>
          <p:cNvSpPr txBox="1"/>
          <p:nvPr>
            <p:ph idx="1" type="body"/>
          </p:nvPr>
        </p:nvSpPr>
        <p:spPr>
          <a:xfrm>
            <a:off x="1028700" y="2240950"/>
            <a:ext cx="10247100" cy="1053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s-AR" sz="2000">
                <a:latin typeface="Arial"/>
                <a:ea typeface="Arial"/>
                <a:cs typeface="Arial"/>
                <a:sym typeface="Arial"/>
              </a:rPr>
              <a:t>✅ Detección de anormalidades y patrones regulares</a:t>
            </a:r>
            <a:endParaRPr/>
          </a:p>
          <a:p>
            <a:pPr indent="0" lvl="0" marL="0" rtl="0" algn="l">
              <a:lnSpc>
                <a:spcPct val="100000"/>
              </a:lnSpc>
              <a:spcBef>
                <a:spcPts val="1000"/>
              </a:spcBef>
              <a:spcAft>
                <a:spcPts val="0"/>
              </a:spcAft>
              <a:buClr>
                <a:schemeClr val="dk1"/>
              </a:buClr>
              <a:buSzPts val="2000"/>
              <a:buNone/>
            </a:pPr>
            <a:r>
              <a:rPr lang="es-AR" sz="2000">
                <a:latin typeface="Arial"/>
                <a:ea typeface="Arial"/>
                <a:cs typeface="Arial"/>
                <a:sym typeface="Arial"/>
              </a:rPr>
              <a:t>✅ </a:t>
            </a:r>
            <a:r>
              <a:rPr lang="es-AR" sz="2000"/>
              <a:t>Disminución de el error entre Pronóstico y medición Real</a:t>
            </a:r>
            <a:endParaRPr sz="2000">
              <a:latin typeface="Arial"/>
              <a:ea typeface="Arial"/>
              <a:cs typeface="Arial"/>
              <a:sym typeface="Arial"/>
            </a:endParaRPr>
          </a:p>
        </p:txBody>
      </p:sp>
      <p:sp>
        <p:nvSpPr>
          <p:cNvPr id="330" name="Google Shape;330;p13"/>
          <p:cNvSpPr txBox="1"/>
          <p:nvPr>
            <p:ph idx="1" type="body"/>
          </p:nvPr>
        </p:nvSpPr>
        <p:spPr>
          <a:xfrm>
            <a:off x="968625" y="3113600"/>
            <a:ext cx="10247100" cy="728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s-AR" sz="2000">
                <a:latin typeface="Arial"/>
                <a:ea typeface="Arial"/>
                <a:cs typeface="Arial"/>
                <a:sym typeface="Arial"/>
              </a:rPr>
              <a:t> </a:t>
            </a:r>
            <a:r>
              <a:rPr lang="es-AR"/>
              <a:t>⛔ La entropía, sin la inclusión de otras variables exógenas, no alcanza un rendimiento satisfactorio en la predicción</a:t>
            </a:r>
            <a:endParaRPr sz="2000">
              <a:latin typeface="Arial"/>
              <a:ea typeface="Arial"/>
              <a:cs typeface="Arial"/>
              <a:sym typeface="Arial"/>
            </a:endParaRPr>
          </a:p>
        </p:txBody>
      </p:sp>
      <p:sp>
        <p:nvSpPr>
          <p:cNvPr id="331" name="Google Shape;331;p13"/>
          <p:cNvSpPr txBox="1"/>
          <p:nvPr>
            <p:ph idx="1" type="body"/>
          </p:nvPr>
        </p:nvSpPr>
        <p:spPr>
          <a:xfrm>
            <a:off x="989700" y="3956925"/>
            <a:ext cx="10325100" cy="1328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Clr>
                <a:schemeClr val="dk1"/>
              </a:buClr>
              <a:buSzPts val="2000"/>
              <a:buNone/>
            </a:pPr>
            <a:r>
              <a:rPr lang="es-AR" sz="2000">
                <a:latin typeface="Arial"/>
                <a:ea typeface="Arial"/>
                <a:cs typeface="Arial"/>
                <a:sym typeface="Arial"/>
              </a:rPr>
              <a:t>➡ </a:t>
            </a:r>
            <a:r>
              <a:rPr lang="es-AR" sz="2000"/>
              <a:t>Desarrollar un sistema de detección de anomalías</a:t>
            </a:r>
            <a:endParaRPr/>
          </a:p>
          <a:p>
            <a:pPr indent="0" lvl="0" marL="0" rtl="0" algn="l">
              <a:lnSpc>
                <a:spcPct val="100000"/>
              </a:lnSpc>
              <a:spcBef>
                <a:spcPts val="1000"/>
              </a:spcBef>
              <a:spcAft>
                <a:spcPts val="0"/>
              </a:spcAft>
              <a:buClr>
                <a:schemeClr val="dk1"/>
              </a:buClr>
              <a:buSzPts val="2000"/>
              <a:buNone/>
            </a:pPr>
            <a:r>
              <a:rPr lang="es-AR" sz="2000">
                <a:latin typeface="Arial"/>
                <a:ea typeface="Arial"/>
                <a:cs typeface="Arial"/>
                <a:sym typeface="Arial"/>
              </a:rPr>
              <a:t>➡ Compara</a:t>
            </a:r>
            <a:r>
              <a:rPr lang="es-AR" sz="2000"/>
              <a:t>ción con otras herramientas informacionales</a:t>
            </a:r>
            <a:endParaRPr/>
          </a:p>
          <a:p>
            <a:pPr indent="0" lvl="0" marL="0" rtl="0" algn="l">
              <a:lnSpc>
                <a:spcPct val="100000"/>
              </a:lnSpc>
              <a:spcBef>
                <a:spcPts val="1000"/>
              </a:spcBef>
              <a:spcAft>
                <a:spcPts val="0"/>
              </a:spcAft>
              <a:buClr>
                <a:schemeClr val="dk1"/>
              </a:buClr>
              <a:buSzPts val="2000"/>
              <a:buNone/>
            </a:pPr>
            <a:r>
              <a:rPr lang="es-AR" sz="2000"/>
              <a:t>➡ </a:t>
            </a:r>
            <a:r>
              <a:rPr lang="es-AR" sz="2000"/>
              <a:t>Probar la predicción en tiempo real</a:t>
            </a:r>
            <a:endParaRPr sz="20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4"/>
          <p:cNvSpPr txBox="1"/>
          <p:nvPr>
            <p:ph type="title"/>
          </p:nvPr>
        </p:nvSpPr>
        <p:spPr>
          <a:xfrm>
            <a:off x="1028700" y="999075"/>
            <a:ext cx="7999200" cy="6453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Arial"/>
              <a:buNone/>
            </a:pPr>
            <a:r>
              <a:rPr lang="es-AR"/>
              <a:t>Gracias por su atención</a:t>
            </a:r>
            <a:endParaRPr/>
          </a:p>
        </p:txBody>
      </p:sp>
      <p:sp>
        <p:nvSpPr>
          <p:cNvPr id="337" name="Google Shape;337;p14"/>
          <p:cNvSpPr txBox="1"/>
          <p:nvPr>
            <p:ph idx="1" type="body"/>
          </p:nvPr>
        </p:nvSpPr>
        <p:spPr>
          <a:xfrm>
            <a:off x="1028700" y="5664709"/>
            <a:ext cx="4876800" cy="3291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1600"/>
              </a:spcAft>
              <a:buClr>
                <a:schemeClr val="dk1"/>
              </a:buClr>
              <a:buSzPts val="1800"/>
              <a:buNone/>
            </a:pPr>
            <a:r>
              <a:rPr lang="es-AR"/>
              <a:t>glottero@frba.utn.edu.ar</a:t>
            </a:r>
            <a:endParaRPr/>
          </a:p>
        </p:txBody>
      </p:sp>
      <p:pic>
        <p:nvPicPr>
          <p:cNvPr descr="Qué significa el logo de la UTN.BA? - UTN.BA" id="338" name="Google Shape;338;p14"/>
          <p:cNvPicPr preferRelativeResize="0"/>
          <p:nvPr/>
        </p:nvPicPr>
        <p:blipFill rotWithShape="1">
          <a:blip r:embed="rId3">
            <a:alphaModFix/>
          </a:blip>
          <a:srcRect b="0" l="0" r="0" t="0"/>
          <a:stretch/>
        </p:blipFill>
        <p:spPr>
          <a:xfrm>
            <a:off x="6179886" y="4021476"/>
            <a:ext cx="2804039" cy="1023036"/>
          </a:xfrm>
          <a:prstGeom prst="rect">
            <a:avLst/>
          </a:prstGeom>
          <a:noFill/>
          <a:ln>
            <a:noFill/>
          </a:ln>
        </p:spPr>
      </p:pic>
      <p:sp>
        <p:nvSpPr>
          <p:cNvPr id="339" name="Google Shape;339;p14"/>
          <p:cNvSpPr txBox="1"/>
          <p:nvPr/>
        </p:nvSpPr>
        <p:spPr>
          <a:xfrm>
            <a:off x="1028700" y="1873375"/>
            <a:ext cx="4876800" cy="363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dk1"/>
                </a:solidFill>
                <a:latin typeface="Arial"/>
                <a:ea typeface="Arial"/>
                <a:cs typeface="Arial"/>
                <a:sym typeface="Arial"/>
              </a:rPr>
              <a:t>Agradecemos: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Char char="-"/>
            </a:pPr>
            <a:r>
              <a:rPr i="1" lang="es-AR" sz="1600">
                <a:solidFill>
                  <a:schemeClr val="dk2"/>
                </a:solidFill>
              </a:rPr>
              <a:t>Organización del ARGENCON 2024</a:t>
            </a:r>
            <a:endParaRPr i="1" sz="1600">
              <a:solidFill>
                <a:schemeClr val="dk2"/>
              </a:solidFill>
            </a:endParaRPr>
          </a:p>
          <a:p>
            <a:pPr indent="-330200" lvl="0" marL="457200" rtl="0" algn="l">
              <a:lnSpc>
                <a:spcPct val="100000"/>
              </a:lnSpc>
              <a:spcBef>
                <a:spcPts val="1200"/>
              </a:spcBef>
              <a:spcAft>
                <a:spcPts val="0"/>
              </a:spcAft>
              <a:buClr>
                <a:schemeClr val="dk1"/>
              </a:buClr>
              <a:buSzPts val="1600"/>
              <a:buChar char="-"/>
            </a:pPr>
            <a:r>
              <a:rPr i="1" lang="es-AR" sz="1600">
                <a:solidFill>
                  <a:schemeClr val="dk2"/>
                </a:solidFill>
              </a:rPr>
              <a:t>Dr. Leandro Cymberknop</a:t>
            </a:r>
            <a:endParaRPr i="1" sz="1600">
              <a:solidFill>
                <a:schemeClr val="dk2"/>
              </a:solidFill>
            </a:endParaRPr>
          </a:p>
          <a:p>
            <a:pPr indent="-330200" lvl="0" marL="457200" rtl="0" algn="l">
              <a:lnSpc>
                <a:spcPct val="100000"/>
              </a:lnSpc>
              <a:spcBef>
                <a:spcPts val="1200"/>
              </a:spcBef>
              <a:spcAft>
                <a:spcPts val="0"/>
              </a:spcAft>
              <a:buClr>
                <a:schemeClr val="dk1"/>
              </a:buClr>
              <a:buSzPts val="1600"/>
              <a:buChar char="-"/>
            </a:pPr>
            <a:r>
              <a:rPr i="1" lang="es-AR" sz="1600">
                <a:solidFill>
                  <a:schemeClr val="dk2"/>
                </a:solidFill>
              </a:rPr>
              <a:t>Programa de Becas Estudiantiles UTN BA y de la UTN.</a:t>
            </a:r>
            <a:endParaRPr i="1" sz="1600">
              <a:solidFill>
                <a:schemeClr val="dk2"/>
              </a:solidFill>
            </a:endParaRPr>
          </a:p>
          <a:p>
            <a:pPr indent="-330200" lvl="0" marL="457200" rtl="0" algn="l">
              <a:lnSpc>
                <a:spcPct val="100000"/>
              </a:lnSpc>
              <a:spcBef>
                <a:spcPts val="1200"/>
              </a:spcBef>
              <a:spcAft>
                <a:spcPts val="0"/>
              </a:spcAft>
              <a:buClr>
                <a:schemeClr val="dk1"/>
              </a:buClr>
              <a:buSzPts val="1600"/>
              <a:buChar char="-"/>
            </a:pPr>
            <a:r>
              <a:rPr i="1" lang="es-AR" sz="1600">
                <a:solidFill>
                  <a:schemeClr val="dk2"/>
                </a:solidFill>
              </a:rPr>
              <a:t>Programa de Becas BINID</a:t>
            </a:r>
            <a:endParaRPr i="1" sz="1600">
              <a:solidFill>
                <a:schemeClr val="dk2"/>
              </a:solidFill>
            </a:endParaRPr>
          </a:p>
          <a:p>
            <a:pPr indent="-330200" lvl="0" marL="457200" rtl="0" algn="l">
              <a:lnSpc>
                <a:spcPct val="100000"/>
              </a:lnSpc>
              <a:spcBef>
                <a:spcPts val="1200"/>
              </a:spcBef>
              <a:spcAft>
                <a:spcPts val="0"/>
              </a:spcAft>
              <a:buClr>
                <a:schemeClr val="dk1"/>
              </a:buClr>
              <a:buSzPts val="1600"/>
              <a:buChar char="-"/>
            </a:pPr>
            <a:r>
              <a:rPr i="1" lang="es-AR" sz="1600">
                <a:solidFill>
                  <a:schemeClr val="dk2"/>
                </a:solidFill>
              </a:rPr>
              <a:t>Programa de Viajes y Eventos Científicos Tecnológicos de la UTN BA</a:t>
            </a:r>
            <a:endParaRPr i="1" sz="1600">
              <a:solidFill>
                <a:schemeClr val="dk2"/>
              </a:solidFill>
            </a:endParaRPr>
          </a:p>
          <a:p>
            <a:pPr indent="-330200" lvl="0" marL="457200" rtl="0" algn="l">
              <a:lnSpc>
                <a:spcPct val="100000"/>
              </a:lnSpc>
              <a:spcBef>
                <a:spcPts val="1200"/>
              </a:spcBef>
              <a:spcAft>
                <a:spcPts val="0"/>
              </a:spcAft>
              <a:buClr>
                <a:schemeClr val="dk1"/>
              </a:buClr>
              <a:buSzPts val="1600"/>
              <a:buChar char="-"/>
            </a:pPr>
            <a:r>
              <a:rPr i="1" lang="es-AR" sz="1600">
                <a:solidFill>
                  <a:schemeClr val="dk2"/>
                </a:solidFill>
              </a:rPr>
              <a:t>Secretaría de Ciencia, Tecnología e Innovación Productiva de la UTN BA</a:t>
            </a:r>
            <a:endParaRPr sz="1600">
              <a:solidFill>
                <a:schemeClr val="dk1"/>
              </a:solidFill>
            </a:endParaRPr>
          </a:p>
        </p:txBody>
      </p:sp>
      <p:pic>
        <p:nvPicPr>
          <p:cNvPr id="340" name="Google Shape;340;p14"/>
          <p:cNvPicPr preferRelativeResize="0"/>
          <p:nvPr/>
        </p:nvPicPr>
        <p:blipFill>
          <a:blip r:embed="rId4">
            <a:alphaModFix/>
          </a:blip>
          <a:stretch>
            <a:fillRect/>
          </a:stretch>
        </p:blipFill>
        <p:spPr>
          <a:xfrm>
            <a:off x="6179863" y="1828802"/>
            <a:ext cx="5343725" cy="1824373"/>
          </a:xfrm>
          <a:prstGeom prst="rect">
            <a:avLst/>
          </a:prstGeom>
          <a:noFill/>
          <a:ln>
            <a:noFill/>
          </a:ln>
        </p:spPr>
      </p:pic>
      <p:pic>
        <p:nvPicPr>
          <p:cNvPr id="341" name="Google Shape;341;p14" title="logo cpsi.bmp"/>
          <p:cNvPicPr preferRelativeResize="0"/>
          <p:nvPr/>
        </p:nvPicPr>
        <p:blipFill>
          <a:blip r:embed="rId5">
            <a:alphaModFix/>
          </a:blip>
          <a:stretch>
            <a:fillRect/>
          </a:stretch>
        </p:blipFill>
        <p:spPr>
          <a:xfrm>
            <a:off x="8983925" y="4218825"/>
            <a:ext cx="2628517" cy="825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2"/>
          <p:cNvSpPr txBox="1"/>
          <p:nvPr>
            <p:ph type="title"/>
          </p:nvPr>
        </p:nvSpPr>
        <p:spPr>
          <a:xfrm>
            <a:off x="1028700" y="999068"/>
            <a:ext cx="7810500" cy="645284"/>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Arial"/>
              <a:buNone/>
            </a:pPr>
            <a:r>
              <a:rPr lang="es-AR"/>
              <a:t>Guía de la presentación</a:t>
            </a:r>
            <a:endParaRPr/>
          </a:p>
        </p:txBody>
      </p:sp>
      <p:sp>
        <p:nvSpPr>
          <p:cNvPr id="101" name="Google Shape;101;p2"/>
          <p:cNvSpPr txBox="1"/>
          <p:nvPr>
            <p:ph idx="1" type="body"/>
          </p:nvPr>
        </p:nvSpPr>
        <p:spPr>
          <a:xfrm>
            <a:off x="1712950" y="2172131"/>
            <a:ext cx="4876800" cy="3748800"/>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1800"/>
              <a:buFont typeface="Arial"/>
              <a:buChar char="-"/>
            </a:pPr>
            <a:r>
              <a:rPr lang="es-AR"/>
              <a:t>Pronóstico</a:t>
            </a:r>
            <a:endParaRPr/>
          </a:p>
          <a:p>
            <a:pPr indent="-285750" lvl="0" marL="285750" rtl="0" algn="l">
              <a:lnSpc>
                <a:spcPct val="90000"/>
              </a:lnSpc>
              <a:spcBef>
                <a:spcPts val="1000"/>
              </a:spcBef>
              <a:spcAft>
                <a:spcPts val="0"/>
              </a:spcAft>
              <a:buClr>
                <a:schemeClr val="dk1"/>
              </a:buClr>
              <a:buSzPts val="1800"/>
              <a:buFont typeface="Arial"/>
              <a:buChar char="-"/>
            </a:pPr>
            <a:r>
              <a:rPr lang="es-AR"/>
              <a:t>Curvas típicas de demanda y autocorrelación</a:t>
            </a:r>
            <a:endParaRPr/>
          </a:p>
          <a:p>
            <a:pPr indent="-285750" lvl="0" marL="285750" rtl="0" algn="l">
              <a:lnSpc>
                <a:spcPct val="90000"/>
              </a:lnSpc>
              <a:spcBef>
                <a:spcPts val="1000"/>
              </a:spcBef>
              <a:spcAft>
                <a:spcPts val="0"/>
              </a:spcAft>
              <a:buClr>
                <a:schemeClr val="dk1"/>
              </a:buClr>
              <a:buSzPts val="1800"/>
              <a:buFont typeface="Arial"/>
              <a:buChar char="-"/>
            </a:pPr>
            <a:r>
              <a:rPr lang="es-AR"/>
              <a:t>Base de datos (CAMMESA y SMN)</a:t>
            </a:r>
            <a:endParaRPr/>
          </a:p>
          <a:p>
            <a:pPr indent="-285750" lvl="0" marL="285750" rtl="0" algn="l">
              <a:lnSpc>
                <a:spcPct val="90000"/>
              </a:lnSpc>
              <a:spcBef>
                <a:spcPts val="1000"/>
              </a:spcBef>
              <a:spcAft>
                <a:spcPts val="0"/>
              </a:spcAft>
              <a:buClr>
                <a:schemeClr val="dk1"/>
              </a:buClr>
              <a:buSzPts val="1800"/>
              <a:buFont typeface="Arial"/>
              <a:buChar char="-"/>
            </a:pPr>
            <a:r>
              <a:rPr lang="es-AR"/>
              <a:t>Entropía</a:t>
            </a:r>
            <a:endParaRPr/>
          </a:p>
          <a:p>
            <a:pPr indent="-285750" lvl="0" marL="285750" rtl="0" algn="l">
              <a:lnSpc>
                <a:spcPct val="90000"/>
              </a:lnSpc>
              <a:spcBef>
                <a:spcPts val="1000"/>
              </a:spcBef>
              <a:spcAft>
                <a:spcPts val="0"/>
              </a:spcAft>
              <a:buSzPts val="1800"/>
              <a:buChar char="-"/>
            </a:pPr>
            <a:r>
              <a:rPr lang="es-AR"/>
              <a:t>Demanda estimada</a:t>
            </a:r>
            <a:endParaRPr/>
          </a:p>
          <a:p>
            <a:pPr indent="-285750" lvl="0" marL="285750" rtl="0" algn="l">
              <a:lnSpc>
                <a:spcPct val="90000"/>
              </a:lnSpc>
              <a:spcBef>
                <a:spcPts val="1000"/>
              </a:spcBef>
              <a:spcAft>
                <a:spcPts val="0"/>
              </a:spcAft>
              <a:buSzPts val="1800"/>
              <a:buChar char="-"/>
            </a:pPr>
            <a:r>
              <a:rPr lang="es-AR"/>
              <a:t>Flujo de trabajo</a:t>
            </a:r>
            <a:endParaRPr/>
          </a:p>
          <a:p>
            <a:pPr indent="-285750" lvl="0" marL="285750" rtl="0" algn="l">
              <a:lnSpc>
                <a:spcPct val="90000"/>
              </a:lnSpc>
              <a:spcBef>
                <a:spcPts val="1000"/>
              </a:spcBef>
              <a:spcAft>
                <a:spcPts val="0"/>
              </a:spcAft>
              <a:buClr>
                <a:schemeClr val="dk1"/>
              </a:buClr>
              <a:buSzPts val="1800"/>
              <a:buFont typeface="Arial"/>
              <a:buChar char="-"/>
            </a:pPr>
            <a:r>
              <a:rPr lang="es-AR"/>
              <a:t>Resultados</a:t>
            </a:r>
            <a:endParaRPr/>
          </a:p>
          <a:p>
            <a:pPr indent="-285750" lvl="0" marL="285750" rtl="0" algn="l">
              <a:lnSpc>
                <a:spcPct val="90000"/>
              </a:lnSpc>
              <a:spcBef>
                <a:spcPts val="1000"/>
              </a:spcBef>
              <a:spcAft>
                <a:spcPts val="0"/>
              </a:spcAft>
              <a:buClr>
                <a:schemeClr val="dk1"/>
              </a:buClr>
              <a:buSzPts val="1800"/>
              <a:buFont typeface="Arial"/>
              <a:buChar char="-"/>
            </a:pPr>
            <a:r>
              <a:rPr lang="es-AR"/>
              <a:t>Conclusiones</a:t>
            </a:r>
            <a:endParaRPr/>
          </a:p>
          <a:p>
            <a:pPr indent="0" lvl="0" marL="0" rtl="0" algn="l">
              <a:lnSpc>
                <a:spcPct val="90000"/>
              </a:lnSpc>
              <a:spcBef>
                <a:spcPts val="1000"/>
              </a:spcBef>
              <a:spcAft>
                <a:spcPts val="1600"/>
              </a:spcAft>
              <a:buClr>
                <a:schemeClr val="dk1"/>
              </a:buClr>
              <a:buSzPts val="1800"/>
              <a:buNone/>
            </a:pPr>
            <a:r>
              <a:t/>
            </a:r>
            <a:endParaRPr/>
          </a:p>
        </p:txBody>
      </p:sp>
      <p:sp>
        <p:nvSpPr>
          <p:cNvPr id="102" name="Google Shape;102;p2"/>
          <p:cNvSpPr txBox="1"/>
          <p:nvPr>
            <p:ph idx="12" type="sldNum"/>
          </p:nvPr>
        </p:nvSpPr>
        <p:spPr>
          <a:xfrm>
            <a:off x="11493500" y="5920923"/>
            <a:ext cx="503400" cy="3354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00e623d0f9_0_52"/>
          <p:cNvSpPr txBox="1"/>
          <p:nvPr>
            <p:ph type="title"/>
          </p:nvPr>
        </p:nvSpPr>
        <p:spPr>
          <a:xfrm>
            <a:off x="1028700" y="999068"/>
            <a:ext cx="7810500" cy="6453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s-AR"/>
              <a:t>Pronóstico</a:t>
            </a:r>
            <a:endParaRPr/>
          </a:p>
        </p:txBody>
      </p:sp>
      <p:sp>
        <p:nvSpPr>
          <p:cNvPr id="109" name="Google Shape;109;g300e623d0f9_0_52"/>
          <p:cNvSpPr txBox="1"/>
          <p:nvPr>
            <p:ph idx="1" type="body"/>
          </p:nvPr>
        </p:nvSpPr>
        <p:spPr>
          <a:xfrm>
            <a:off x="1071150" y="2184488"/>
            <a:ext cx="8115300" cy="352200"/>
          </a:xfrm>
          <a:prstGeom prst="rect">
            <a:avLst/>
          </a:prstGeom>
        </p:spPr>
        <p:txBody>
          <a:bodyPr anchorCtr="0" anchor="t" bIns="0" lIns="0" spcFirstLastPara="1" rIns="0" wrap="square" tIns="0">
            <a:normAutofit/>
          </a:bodyPr>
          <a:lstStyle/>
          <a:p>
            <a:pPr indent="-342900" lvl="0" marL="457200" rtl="0" algn="l">
              <a:spcBef>
                <a:spcPts val="1000"/>
              </a:spcBef>
              <a:spcAft>
                <a:spcPts val="0"/>
              </a:spcAft>
              <a:buSzPts val="1800"/>
              <a:buChar char="▪"/>
            </a:pPr>
            <a:r>
              <a:rPr lang="es-AR"/>
              <a:t>Predicción de valores futuros en base a valores conocidos.</a:t>
            </a:r>
            <a:endParaRPr/>
          </a:p>
        </p:txBody>
      </p:sp>
      <p:sp>
        <p:nvSpPr>
          <p:cNvPr id="110" name="Google Shape;110;g300e623d0f9_0_52"/>
          <p:cNvSpPr txBox="1"/>
          <p:nvPr>
            <p:ph idx="12" type="sldNum"/>
          </p:nvPr>
        </p:nvSpPr>
        <p:spPr>
          <a:xfrm>
            <a:off x="11493500" y="5872598"/>
            <a:ext cx="550200" cy="3522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
        <p:nvSpPr>
          <p:cNvPr id="111" name="Google Shape;111;g300e623d0f9_0_52"/>
          <p:cNvSpPr/>
          <p:nvPr/>
        </p:nvSpPr>
        <p:spPr>
          <a:xfrm>
            <a:off x="4960013" y="3063450"/>
            <a:ext cx="2348625" cy="422750"/>
          </a:xfrm>
          <a:custGeom>
            <a:rect b="b" l="l" r="r" t="t"/>
            <a:pathLst>
              <a:path extrusionOk="0" h="16910" w="93945">
                <a:moveTo>
                  <a:pt x="0" y="12526"/>
                </a:moveTo>
                <a:cubicBezTo>
                  <a:pt x="2923" y="10752"/>
                  <a:pt x="11691" y="2610"/>
                  <a:pt x="17536" y="1879"/>
                </a:cubicBezTo>
                <a:cubicBezTo>
                  <a:pt x="23382" y="1148"/>
                  <a:pt x="28706" y="5637"/>
                  <a:pt x="35073" y="8142"/>
                </a:cubicBezTo>
                <a:cubicBezTo>
                  <a:pt x="41441" y="10647"/>
                  <a:pt x="48539" y="16910"/>
                  <a:pt x="55741" y="16910"/>
                </a:cubicBezTo>
                <a:cubicBezTo>
                  <a:pt x="62943" y="16910"/>
                  <a:pt x="71920" y="10960"/>
                  <a:pt x="78287" y="8142"/>
                </a:cubicBezTo>
                <a:cubicBezTo>
                  <a:pt x="84654" y="5324"/>
                  <a:pt x="91335" y="1357"/>
                  <a:pt x="93945" y="0"/>
                </a:cubicBezTo>
              </a:path>
            </a:pathLst>
          </a:custGeom>
          <a:noFill/>
          <a:ln cap="flat" cmpd="sng" w="9525">
            <a:solidFill>
              <a:schemeClr val="dk2"/>
            </a:solidFill>
            <a:prstDash val="solid"/>
            <a:round/>
            <a:headEnd len="med" w="med" type="none"/>
            <a:tailEnd len="med" w="med" type="none"/>
          </a:ln>
        </p:spPr>
      </p:sp>
      <p:sp>
        <p:nvSpPr>
          <p:cNvPr id="112" name="Google Shape;112;g300e623d0f9_0_52"/>
          <p:cNvSpPr/>
          <p:nvPr/>
        </p:nvSpPr>
        <p:spPr>
          <a:xfrm>
            <a:off x="4912088" y="3318538"/>
            <a:ext cx="156600" cy="18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g300e623d0f9_0_52"/>
          <p:cNvSpPr/>
          <p:nvPr/>
        </p:nvSpPr>
        <p:spPr>
          <a:xfrm>
            <a:off x="5330638" y="3063450"/>
            <a:ext cx="156600" cy="18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g300e623d0f9_0_52"/>
          <p:cNvSpPr/>
          <p:nvPr/>
        </p:nvSpPr>
        <p:spPr>
          <a:xfrm>
            <a:off x="5769088" y="3183325"/>
            <a:ext cx="156600" cy="18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g300e623d0f9_0_52"/>
          <p:cNvSpPr/>
          <p:nvPr/>
        </p:nvSpPr>
        <p:spPr>
          <a:xfrm>
            <a:off x="6356238" y="3398875"/>
            <a:ext cx="156600" cy="18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g300e623d0f9_0_52"/>
          <p:cNvSpPr/>
          <p:nvPr/>
        </p:nvSpPr>
        <p:spPr>
          <a:xfrm>
            <a:off x="6817638" y="3183313"/>
            <a:ext cx="156600" cy="18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g300e623d0f9_0_52"/>
          <p:cNvSpPr/>
          <p:nvPr/>
        </p:nvSpPr>
        <p:spPr>
          <a:xfrm>
            <a:off x="7265163" y="2930850"/>
            <a:ext cx="156600" cy="18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8" name="Google Shape;118;g300e623d0f9_0_52"/>
          <p:cNvPicPr preferRelativeResize="0"/>
          <p:nvPr/>
        </p:nvPicPr>
        <p:blipFill rotWithShape="1">
          <a:blip r:embed="rId3">
            <a:alphaModFix/>
          </a:blip>
          <a:srcRect b="62447" l="3854" r="83479" t="14367"/>
          <a:stretch/>
        </p:blipFill>
        <p:spPr>
          <a:xfrm>
            <a:off x="4635988" y="3024453"/>
            <a:ext cx="412799" cy="261000"/>
          </a:xfrm>
          <a:prstGeom prst="rect">
            <a:avLst/>
          </a:prstGeom>
          <a:noFill/>
          <a:ln>
            <a:noFill/>
          </a:ln>
        </p:spPr>
      </p:pic>
      <p:pic>
        <p:nvPicPr>
          <p:cNvPr id="119" name="Google Shape;119;g300e623d0f9_0_52"/>
          <p:cNvPicPr preferRelativeResize="0"/>
          <p:nvPr/>
        </p:nvPicPr>
        <p:blipFill rotWithShape="1">
          <a:blip r:embed="rId3">
            <a:alphaModFix/>
          </a:blip>
          <a:srcRect b="59743" l="21763" r="70973" t="12772"/>
          <a:stretch/>
        </p:blipFill>
        <p:spPr>
          <a:xfrm>
            <a:off x="5160412" y="2704025"/>
            <a:ext cx="263943" cy="345000"/>
          </a:xfrm>
          <a:prstGeom prst="rect">
            <a:avLst/>
          </a:prstGeom>
          <a:noFill/>
          <a:ln>
            <a:noFill/>
          </a:ln>
        </p:spPr>
      </p:pic>
      <p:pic>
        <p:nvPicPr>
          <p:cNvPr id="120" name="Google Shape;120;g300e623d0f9_0_52"/>
          <p:cNvPicPr preferRelativeResize="0"/>
          <p:nvPr/>
        </p:nvPicPr>
        <p:blipFill rotWithShape="1">
          <a:blip r:embed="rId3">
            <a:alphaModFix/>
          </a:blip>
          <a:srcRect b="64766" l="36706" r="54309" t="15026"/>
          <a:stretch/>
        </p:blipFill>
        <p:spPr>
          <a:xfrm>
            <a:off x="5769088" y="2805963"/>
            <a:ext cx="335904" cy="261000"/>
          </a:xfrm>
          <a:prstGeom prst="rect">
            <a:avLst/>
          </a:prstGeom>
          <a:noFill/>
          <a:ln>
            <a:noFill/>
          </a:ln>
        </p:spPr>
      </p:pic>
      <p:pic>
        <p:nvPicPr>
          <p:cNvPr id="121" name="Google Shape;121;g300e623d0f9_0_52"/>
          <p:cNvPicPr preferRelativeResize="0"/>
          <p:nvPr/>
        </p:nvPicPr>
        <p:blipFill rotWithShape="1">
          <a:blip r:embed="rId3">
            <a:alphaModFix/>
          </a:blip>
          <a:srcRect b="34996" l="37083" r="55385" t="46016"/>
          <a:stretch/>
        </p:blipFill>
        <p:spPr>
          <a:xfrm>
            <a:off x="6266588" y="3625100"/>
            <a:ext cx="335900" cy="292570"/>
          </a:xfrm>
          <a:prstGeom prst="rect">
            <a:avLst/>
          </a:prstGeom>
          <a:noFill/>
          <a:ln>
            <a:noFill/>
          </a:ln>
        </p:spPr>
      </p:pic>
      <p:pic>
        <p:nvPicPr>
          <p:cNvPr id="122" name="Google Shape;122;g300e623d0f9_0_52"/>
          <p:cNvPicPr preferRelativeResize="0"/>
          <p:nvPr/>
        </p:nvPicPr>
        <p:blipFill rotWithShape="1">
          <a:blip r:embed="rId3">
            <a:alphaModFix/>
          </a:blip>
          <a:srcRect b="10526" l="36679" r="55738" t="73918"/>
          <a:stretch/>
        </p:blipFill>
        <p:spPr>
          <a:xfrm>
            <a:off x="6871363" y="3396862"/>
            <a:ext cx="263950" cy="187061"/>
          </a:xfrm>
          <a:prstGeom prst="rect">
            <a:avLst/>
          </a:prstGeom>
          <a:noFill/>
          <a:ln>
            <a:noFill/>
          </a:ln>
        </p:spPr>
      </p:pic>
      <p:pic>
        <p:nvPicPr>
          <p:cNvPr id="123" name="Google Shape;123;g300e623d0f9_0_52"/>
          <p:cNvPicPr preferRelativeResize="0"/>
          <p:nvPr/>
        </p:nvPicPr>
        <p:blipFill rotWithShape="1">
          <a:blip r:embed="rId3">
            <a:alphaModFix/>
          </a:blip>
          <a:srcRect b="10294" l="86585" r="5882" t="73951"/>
          <a:stretch/>
        </p:blipFill>
        <p:spPr>
          <a:xfrm>
            <a:off x="7421763" y="3059613"/>
            <a:ext cx="263950" cy="1907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2488e36b5d_10_368"/>
          <p:cNvSpPr txBox="1"/>
          <p:nvPr>
            <p:ph type="title"/>
          </p:nvPr>
        </p:nvSpPr>
        <p:spPr>
          <a:xfrm>
            <a:off x="1028700" y="999068"/>
            <a:ext cx="7810500" cy="6453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s-AR"/>
              <a:t>Pronóstico</a:t>
            </a:r>
            <a:endParaRPr/>
          </a:p>
        </p:txBody>
      </p:sp>
      <p:sp>
        <p:nvSpPr>
          <p:cNvPr id="130" name="Google Shape;130;g22488e36b5d_10_368"/>
          <p:cNvSpPr txBox="1"/>
          <p:nvPr>
            <p:ph idx="1" type="body"/>
          </p:nvPr>
        </p:nvSpPr>
        <p:spPr>
          <a:xfrm>
            <a:off x="1071150" y="2184488"/>
            <a:ext cx="8115300" cy="352200"/>
          </a:xfrm>
          <a:prstGeom prst="rect">
            <a:avLst/>
          </a:prstGeom>
        </p:spPr>
        <p:txBody>
          <a:bodyPr anchorCtr="0" anchor="t" bIns="0" lIns="0" spcFirstLastPara="1" rIns="0" wrap="square" tIns="0">
            <a:normAutofit/>
          </a:bodyPr>
          <a:lstStyle/>
          <a:p>
            <a:pPr indent="-342900" lvl="0" marL="457200" rtl="0" algn="l">
              <a:spcBef>
                <a:spcPts val="1000"/>
              </a:spcBef>
              <a:spcAft>
                <a:spcPts val="0"/>
              </a:spcAft>
              <a:buSzPts val="1800"/>
              <a:buChar char="▪"/>
            </a:pPr>
            <a:r>
              <a:rPr lang="es-AR"/>
              <a:t>Predicción de valores futuros en base a valores conocidos.</a:t>
            </a:r>
            <a:endParaRPr/>
          </a:p>
        </p:txBody>
      </p:sp>
      <p:sp>
        <p:nvSpPr>
          <p:cNvPr id="131" name="Google Shape;131;g22488e36b5d_10_368"/>
          <p:cNvSpPr txBox="1"/>
          <p:nvPr>
            <p:ph idx="12" type="sldNum"/>
          </p:nvPr>
        </p:nvSpPr>
        <p:spPr>
          <a:xfrm>
            <a:off x="11493500" y="5912719"/>
            <a:ext cx="534600" cy="2925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s-AR" sz="1300">
                <a:solidFill>
                  <a:schemeClr val="dk2"/>
                </a:solidFill>
              </a:rPr>
              <a:t>‹#›</a:t>
            </a:fld>
            <a:endParaRPr sz="1300">
              <a:solidFill>
                <a:schemeClr val="dk2"/>
              </a:solidFill>
            </a:endParaRPr>
          </a:p>
        </p:txBody>
      </p:sp>
      <p:pic>
        <p:nvPicPr>
          <p:cNvPr id="132" name="Google Shape;132;g22488e36b5d_10_368"/>
          <p:cNvPicPr preferRelativeResize="0"/>
          <p:nvPr/>
        </p:nvPicPr>
        <p:blipFill>
          <a:blip r:embed="rId3">
            <a:alphaModFix/>
          </a:blip>
          <a:stretch>
            <a:fillRect/>
          </a:stretch>
        </p:blipFill>
        <p:spPr>
          <a:xfrm>
            <a:off x="1078975" y="4489987"/>
            <a:ext cx="3259000" cy="1125750"/>
          </a:xfrm>
          <a:prstGeom prst="rect">
            <a:avLst/>
          </a:prstGeom>
          <a:noFill/>
          <a:ln>
            <a:noFill/>
          </a:ln>
        </p:spPr>
      </p:pic>
      <p:sp>
        <p:nvSpPr>
          <p:cNvPr id="133" name="Google Shape;133;g22488e36b5d_10_368"/>
          <p:cNvSpPr/>
          <p:nvPr/>
        </p:nvSpPr>
        <p:spPr>
          <a:xfrm>
            <a:off x="4528906" y="4880363"/>
            <a:ext cx="1562100" cy="34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4" name="Google Shape;134;g22488e36b5d_10_368"/>
          <p:cNvPicPr preferRelativeResize="0"/>
          <p:nvPr/>
        </p:nvPicPr>
        <p:blipFill>
          <a:blip r:embed="rId4">
            <a:alphaModFix/>
          </a:blip>
          <a:stretch>
            <a:fillRect/>
          </a:stretch>
        </p:blipFill>
        <p:spPr>
          <a:xfrm>
            <a:off x="6281938" y="4233706"/>
            <a:ext cx="4333875" cy="1638300"/>
          </a:xfrm>
          <a:prstGeom prst="rect">
            <a:avLst/>
          </a:prstGeom>
          <a:noFill/>
          <a:ln>
            <a:noFill/>
          </a:ln>
        </p:spPr>
      </p:pic>
      <p:sp>
        <p:nvSpPr>
          <p:cNvPr id="135" name="Google Shape;135;g22488e36b5d_10_368"/>
          <p:cNvSpPr txBox="1"/>
          <p:nvPr/>
        </p:nvSpPr>
        <p:spPr>
          <a:xfrm>
            <a:off x="4485413" y="4489988"/>
            <a:ext cx="1649100" cy="35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Variables Exógenas</a:t>
            </a:r>
            <a:endParaRPr/>
          </a:p>
        </p:txBody>
      </p:sp>
      <p:sp>
        <p:nvSpPr>
          <p:cNvPr id="136" name="Google Shape;136;g22488e36b5d_10_368"/>
          <p:cNvSpPr txBox="1"/>
          <p:nvPr/>
        </p:nvSpPr>
        <p:spPr>
          <a:xfrm>
            <a:off x="1883927" y="4028788"/>
            <a:ext cx="1942200" cy="35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Modelo matemático</a:t>
            </a:r>
            <a:endParaRPr/>
          </a:p>
        </p:txBody>
      </p:sp>
      <p:sp>
        <p:nvSpPr>
          <p:cNvPr id="137" name="Google Shape;137;g22488e36b5d_10_368"/>
          <p:cNvSpPr txBox="1"/>
          <p:nvPr/>
        </p:nvSpPr>
        <p:spPr>
          <a:xfrm>
            <a:off x="6965875" y="4052463"/>
            <a:ext cx="1942200" cy="35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AR"/>
              <a:t>Pronóstico Mejorado</a:t>
            </a:r>
            <a:endParaRPr/>
          </a:p>
        </p:txBody>
      </p:sp>
      <p:sp>
        <p:nvSpPr>
          <p:cNvPr id="138" name="Google Shape;138;g22488e36b5d_10_368"/>
          <p:cNvSpPr/>
          <p:nvPr/>
        </p:nvSpPr>
        <p:spPr>
          <a:xfrm>
            <a:off x="1566075" y="2964250"/>
            <a:ext cx="2348625" cy="422750"/>
          </a:xfrm>
          <a:custGeom>
            <a:rect b="b" l="l" r="r" t="t"/>
            <a:pathLst>
              <a:path extrusionOk="0" h="16910" w="93945">
                <a:moveTo>
                  <a:pt x="0" y="12526"/>
                </a:moveTo>
                <a:cubicBezTo>
                  <a:pt x="2923" y="10752"/>
                  <a:pt x="11691" y="2610"/>
                  <a:pt x="17536" y="1879"/>
                </a:cubicBezTo>
                <a:cubicBezTo>
                  <a:pt x="23382" y="1148"/>
                  <a:pt x="28706" y="5637"/>
                  <a:pt x="35073" y="8142"/>
                </a:cubicBezTo>
                <a:cubicBezTo>
                  <a:pt x="41441" y="10647"/>
                  <a:pt x="48539" y="16910"/>
                  <a:pt x="55741" y="16910"/>
                </a:cubicBezTo>
                <a:cubicBezTo>
                  <a:pt x="62943" y="16910"/>
                  <a:pt x="71920" y="10960"/>
                  <a:pt x="78287" y="8142"/>
                </a:cubicBezTo>
                <a:cubicBezTo>
                  <a:pt x="84654" y="5324"/>
                  <a:pt x="91335" y="1357"/>
                  <a:pt x="93945" y="0"/>
                </a:cubicBezTo>
              </a:path>
            </a:pathLst>
          </a:custGeom>
          <a:noFill/>
          <a:ln cap="flat" cmpd="sng" w="9525">
            <a:solidFill>
              <a:schemeClr val="dk2"/>
            </a:solidFill>
            <a:prstDash val="solid"/>
            <a:round/>
            <a:headEnd len="med" w="med" type="none"/>
            <a:tailEnd len="med" w="med" type="none"/>
          </a:ln>
        </p:spPr>
      </p:sp>
      <p:sp>
        <p:nvSpPr>
          <p:cNvPr id="139" name="Google Shape;139;g22488e36b5d_10_368"/>
          <p:cNvSpPr/>
          <p:nvPr/>
        </p:nvSpPr>
        <p:spPr>
          <a:xfrm>
            <a:off x="1518150" y="3219338"/>
            <a:ext cx="156600" cy="183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g22488e36b5d_10_368"/>
          <p:cNvSpPr/>
          <p:nvPr/>
        </p:nvSpPr>
        <p:spPr>
          <a:xfrm>
            <a:off x="1936700" y="2964250"/>
            <a:ext cx="156600" cy="183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g22488e36b5d_10_368"/>
          <p:cNvSpPr/>
          <p:nvPr/>
        </p:nvSpPr>
        <p:spPr>
          <a:xfrm>
            <a:off x="2375150" y="3084125"/>
            <a:ext cx="156600" cy="183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g22488e36b5d_10_368"/>
          <p:cNvSpPr/>
          <p:nvPr/>
        </p:nvSpPr>
        <p:spPr>
          <a:xfrm>
            <a:off x="2962300" y="3299675"/>
            <a:ext cx="156600" cy="1830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g22488e36b5d_10_368"/>
          <p:cNvSpPr/>
          <p:nvPr/>
        </p:nvSpPr>
        <p:spPr>
          <a:xfrm>
            <a:off x="3423700" y="3084113"/>
            <a:ext cx="156600" cy="18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g22488e36b5d_10_368"/>
          <p:cNvSpPr/>
          <p:nvPr/>
        </p:nvSpPr>
        <p:spPr>
          <a:xfrm>
            <a:off x="3871225" y="2831650"/>
            <a:ext cx="156600" cy="18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5" name="Google Shape;145;g22488e36b5d_10_368"/>
          <p:cNvPicPr preferRelativeResize="0"/>
          <p:nvPr/>
        </p:nvPicPr>
        <p:blipFill rotWithShape="1">
          <a:blip r:embed="rId3">
            <a:alphaModFix/>
          </a:blip>
          <a:srcRect b="62447" l="3854" r="83479" t="14367"/>
          <a:stretch/>
        </p:blipFill>
        <p:spPr>
          <a:xfrm>
            <a:off x="1242050" y="2925253"/>
            <a:ext cx="412799" cy="261000"/>
          </a:xfrm>
          <a:prstGeom prst="rect">
            <a:avLst/>
          </a:prstGeom>
          <a:noFill/>
          <a:ln>
            <a:noFill/>
          </a:ln>
        </p:spPr>
      </p:pic>
      <p:pic>
        <p:nvPicPr>
          <p:cNvPr id="146" name="Google Shape;146;g22488e36b5d_10_368"/>
          <p:cNvPicPr preferRelativeResize="0"/>
          <p:nvPr/>
        </p:nvPicPr>
        <p:blipFill rotWithShape="1">
          <a:blip r:embed="rId3">
            <a:alphaModFix/>
          </a:blip>
          <a:srcRect b="59743" l="21763" r="70973" t="12772"/>
          <a:stretch/>
        </p:blipFill>
        <p:spPr>
          <a:xfrm>
            <a:off x="1766475" y="2604825"/>
            <a:ext cx="263943" cy="345000"/>
          </a:xfrm>
          <a:prstGeom prst="rect">
            <a:avLst/>
          </a:prstGeom>
          <a:noFill/>
          <a:ln>
            <a:noFill/>
          </a:ln>
        </p:spPr>
      </p:pic>
      <p:pic>
        <p:nvPicPr>
          <p:cNvPr id="147" name="Google Shape;147;g22488e36b5d_10_368"/>
          <p:cNvPicPr preferRelativeResize="0"/>
          <p:nvPr/>
        </p:nvPicPr>
        <p:blipFill rotWithShape="1">
          <a:blip r:embed="rId3">
            <a:alphaModFix/>
          </a:blip>
          <a:srcRect b="64766" l="36706" r="54309" t="15026"/>
          <a:stretch/>
        </p:blipFill>
        <p:spPr>
          <a:xfrm>
            <a:off x="2375150" y="2706763"/>
            <a:ext cx="335904" cy="261000"/>
          </a:xfrm>
          <a:prstGeom prst="rect">
            <a:avLst/>
          </a:prstGeom>
          <a:noFill/>
          <a:ln>
            <a:noFill/>
          </a:ln>
        </p:spPr>
      </p:pic>
      <p:pic>
        <p:nvPicPr>
          <p:cNvPr id="148" name="Google Shape;148;g22488e36b5d_10_368"/>
          <p:cNvPicPr preferRelativeResize="0"/>
          <p:nvPr/>
        </p:nvPicPr>
        <p:blipFill rotWithShape="1">
          <a:blip r:embed="rId3">
            <a:alphaModFix/>
          </a:blip>
          <a:srcRect b="34996" l="37083" r="55385" t="46016"/>
          <a:stretch/>
        </p:blipFill>
        <p:spPr>
          <a:xfrm>
            <a:off x="2872650" y="3525900"/>
            <a:ext cx="335900" cy="292570"/>
          </a:xfrm>
          <a:prstGeom prst="rect">
            <a:avLst/>
          </a:prstGeom>
          <a:noFill/>
          <a:ln>
            <a:noFill/>
          </a:ln>
        </p:spPr>
      </p:pic>
      <p:pic>
        <p:nvPicPr>
          <p:cNvPr id="149" name="Google Shape;149;g22488e36b5d_10_368"/>
          <p:cNvPicPr preferRelativeResize="0"/>
          <p:nvPr/>
        </p:nvPicPr>
        <p:blipFill rotWithShape="1">
          <a:blip r:embed="rId3">
            <a:alphaModFix/>
          </a:blip>
          <a:srcRect b="10526" l="36679" r="55738" t="73918"/>
          <a:stretch/>
        </p:blipFill>
        <p:spPr>
          <a:xfrm>
            <a:off x="3477425" y="3297662"/>
            <a:ext cx="263950" cy="187061"/>
          </a:xfrm>
          <a:prstGeom prst="rect">
            <a:avLst/>
          </a:prstGeom>
          <a:noFill/>
          <a:ln>
            <a:noFill/>
          </a:ln>
        </p:spPr>
      </p:pic>
      <p:pic>
        <p:nvPicPr>
          <p:cNvPr id="150" name="Google Shape;150;g22488e36b5d_10_368"/>
          <p:cNvPicPr preferRelativeResize="0"/>
          <p:nvPr/>
        </p:nvPicPr>
        <p:blipFill rotWithShape="1">
          <a:blip r:embed="rId3">
            <a:alphaModFix/>
          </a:blip>
          <a:srcRect b="10294" l="86585" r="5882" t="73951"/>
          <a:stretch/>
        </p:blipFill>
        <p:spPr>
          <a:xfrm>
            <a:off x="4027825" y="2960413"/>
            <a:ext cx="263950" cy="190703"/>
          </a:xfrm>
          <a:prstGeom prst="rect">
            <a:avLst/>
          </a:prstGeom>
          <a:noFill/>
          <a:ln>
            <a:noFill/>
          </a:ln>
        </p:spPr>
      </p:pic>
      <p:sp>
        <p:nvSpPr>
          <p:cNvPr id="151" name="Google Shape;151;g22488e36b5d_10_368"/>
          <p:cNvSpPr/>
          <p:nvPr/>
        </p:nvSpPr>
        <p:spPr>
          <a:xfrm>
            <a:off x="4960013" y="3063450"/>
            <a:ext cx="2348625" cy="422750"/>
          </a:xfrm>
          <a:custGeom>
            <a:rect b="b" l="l" r="r" t="t"/>
            <a:pathLst>
              <a:path extrusionOk="0" h="16910" w="93945">
                <a:moveTo>
                  <a:pt x="0" y="12526"/>
                </a:moveTo>
                <a:cubicBezTo>
                  <a:pt x="2923" y="10752"/>
                  <a:pt x="11691" y="2610"/>
                  <a:pt x="17536" y="1879"/>
                </a:cubicBezTo>
                <a:cubicBezTo>
                  <a:pt x="23382" y="1148"/>
                  <a:pt x="28706" y="5637"/>
                  <a:pt x="35073" y="8142"/>
                </a:cubicBezTo>
                <a:cubicBezTo>
                  <a:pt x="41441" y="10647"/>
                  <a:pt x="48539" y="16910"/>
                  <a:pt x="55741" y="16910"/>
                </a:cubicBezTo>
                <a:cubicBezTo>
                  <a:pt x="62943" y="16910"/>
                  <a:pt x="71920" y="10960"/>
                  <a:pt x="78287" y="8142"/>
                </a:cubicBezTo>
                <a:cubicBezTo>
                  <a:pt x="84654" y="5324"/>
                  <a:pt x="91335" y="1357"/>
                  <a:pt x="93945" y="0"/>
                </a:cubicBezTo>
              </a:path>
            </a:pathLst>
          </a:custGeom>
          <a:noFill/>
          <a:ln cap="flat" cmpd="sng" w="9525">
            <a:solidFill>
              <a:schemeClr val="dk2"/>
            </a:solidFill>
            <a:prstDash val="solid"/>
            <a:round/>
            <a:headEnd len="med" w="med" type="none"/>
            <a:tailEnd len="med" w="med" type="none"/>
          </a:ln>
        </p:spPr>
      </p:sp>
      <p:sp>
        <p:nvSpPr>
          <p:cNvPr id="152" name="Google Shape;152;g22488e36b5d_10_368"/>
          <p:cNvSpPr/>
          <p:nvPr/>
        </p:nvSpPr>
        <p:spPr>
          <a:xfrm>
            <a:off x="4912088" y="3318538"/>
            <a:ext cx="156600" cy="18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g22488e36b5d_10_368"/>
          <p:cNvSpPr/>
          <p:nvPr/>
        </p:nvSpPr>
        <p:spPr>
          <a:xfrm>
            <a:off x="5330638" y="3063450"/>
            <a:ext cx="156600" cy="183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g22488e36b5d_10_368"/>
          <p:cNvSpPr/>
          <p:nvPr/>
        </p:nvSpPr>
        <p:spPr>
          <a:xfrm>
            <a:off x="5769088" y="3183325"/>
            <a:ext cx="156600" cy="183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g22488e36b5d_10_368"/>
          <p:cNvSpPr/>
          <p:nvPr/>
        </p:nvSpPr>
        <p:spPr>
          <a:xfrm>
            <a:off x="6356238" y="3398875"/>
            <a:ext cx="156600" cy="183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g22488e36b5d_10_368"/>
          <p:cNvSpPr/>
          <p:nvPr/>
        </p:nvSpPr>
        <p:spPr>
          <a:xfrm>
            <a:off x="6817638" y="3183313"/>
            <a:ext cx="156600" cy="1830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g22488e36b5d_10_368"/>
          <p:cNvSpPr/>
          <p:nvPr/>
        </p:nvSpPr>
        <p:spPr>
          <a:xfrm>
            <a:off x="7265163" y="2930850"/>
            <a:ext cx="156600" cy="18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8" name="Google Shape;158;g22488e36b5d_10_368"/>
          <p:cNvPicPr preferRelativeResize="0"/>
          <p:nvPr/>
        </p:nvPicPr>
        <p:blipFill rotWithShape="1">
          <a:blip r:embed="rId3">
            <a:alphaModFix/>
          </a:blip>
          <a:srcRect b="62447" l="3854" r="83479" t="14367"/>
          <a:stretch/>
        </p:blipFill>
        <p:spPr>
          <a:xfrm>
            <a:off x="4635988" y="3024453"/>
            <a:ext cx="412799" cy="261000"/>
          </a:xfrm>
          <a:prstGeom prst="rect">
            <a:avLst/>
          </a:prstGeom>
          <a:noFill/>
          <a:ln>
            <a:noFill/>
          </a:ln>
        </p:spPr>
      </p:pic>
      <p:pic>
        <p:nvPicPr>
          <p:cNvPr id="159" name="Google Shape;159;g22488e36b5d_10_368"/>
          <p:cNvPicPr preferRelativeResize="0"/>
          <p:nvPr/>
        </p:nvPicPr>
        <p:blipFill rotWithShape="1">
          <a:blip r:embed="rId3">
            <a:alphaModFix/>
          </a:blip>
          <a:srcRect b="59743" l="21763" r="70973" t="12772"/>
          <a:stretch/>
        </p:blipFill>
        <p:spPr>
          <a:xfrm>
            <a:off x="5160412" y="2704025"/>
            <a:ext cx="263943" cy="345000"/>
          </a:xfrm>
          <a:prstGeom prst="rect">
            <a:avLst/>
          </a:prstGeom>
          <a:noFill/>
          <a:ln>
            <a:noFill/>
          </a:ln>
        </p:spPr>
      </p:pic>
      <p:pic>
        <p:nvPicPr>
          <p:cNvPr id="160" name="Google Shape;160;g22488e36b5d_10_368"/>
          <p:cNvPicPr preferRelativeResize="0"/>
          <p:nvPr/>
        </p:nvPicPr>
        <p:blipFill rotWithShape="1">
          <a:blip r:embed="rId3">
            <a:alphaModFix/>
          </a:blip>
          <a:srcRect b="64766" l="36706" r="54309" t="15026"/>
          <a:stretch/>
        </p:blipFill>
        <p:spPr>
          <a:xfrm>
            <a:off x="5769088" y="2805963"/>
            <a:ext cx="335904" cy="261000"/>
          </a:xfrm>
          <a:prstGeom prst="rect">
            <a:avLst/>
          </a:prstGeom>
          <a:noFill/>
          <a:ln>
            <a:noFill/>
          </a:ln>
        </p:spPr>
      </p:pic>
      <p:pic>
        <p:nvPicPr>
          <p:cNvPr id="161" name="Google Shape;161;g22488e36b5d_10_368"/>
          <p:cNvPicPr preferRelativeResize="0"/>
          <p:nvPr/>
        </p:nvPicPr>
        <p:blipFill rotWithShape="1">
          <a:blip r:embed="rId3">
            <a:alphaModFix/>
          </a:blip>
          <a:srcRect b="34996" l="37083" r="55385" t="46016"/>
          <a:stretch/>
        </p:blipFill>
        <p:spPr>
          <a:xfrm>
            <a:off x="6266588" y="3625100"/>
            <a:ext cx="335900" cy="292570"/>
          </a:xfrm>
          <a:prstGeom prst="rect">
            <a:avLst/>
          </a:prstGeom>
          <a:noFill/>
          <a:ln>
            <a:noFill/>
          </a:ln>
        </p:spPr>
      </p:pic>
      <p:pic>
        <p:nvPicPr>
          <p:cNvPr id="162" name="Google Shape;162;g22488e36b5d_10_368"/>
          <p:cNvPicPr preferRelativeResize="0"/>
          <p:nvPr/>
        </p:nvPicPr>
        <p:blipFill rotWithShape="1">
          <a:blip r:embed="rId3">
            <a:alphaModFix/>
          </a:blip>
          <a:srcRect b="10526" l="36679" r="55738" t="73918"/>
          <a:stretch/>
        </p:blipFill>
        <p:spPr>
          <a:xfrm>
            <a:off x="6871363" y="3396862"/>
            <a:ext cx="263950" cy="187061"/>
          </a:xfrm>
          <a:prstGeom prst="rect">
            <a:avLst/>
          </a:prstGeom>
          <a:noFill/>
          <a:ln>
            <a:noFill/>
          </a:ln>
        </p:spPr>
      </p:pic>
      <p:pic>
        <p:nvPicPr>
          <p:cNvPr id="163" name="Google Shape;163;g22488e36b5d_10_368"/>
          <p:cNvPicPr preferRelativeResize="0"/>
          <p:nvPr/>
        </p:nvPicPr>
        <p:blipFill rotWithShape="1">
          <a:blip r:embed="rId3">
            <a:alphaModFix/>
          </a:blip>
          <a:srcRect b="10294" l="86585" r="5882" t="73951"/>
          <a:stretch/>
        </p:blipFill>
        <p:spPr>
          <a:xfrm>
            <a:off x="7421763" y="3059613"/>
            <a:ext cx="263950" cy="190703"/>
          </a:xfrm>
          <a:prstGeom prst="rect">
            <a:avLst/>
          </a:prstGeom>
          <a:noFill/>
          <a:ln>
            <a:noFill/>
          </a:ln>
        </p:spPr>
      </p:pic>
      <p:sp>
        <p:nvSpPr>
          <p:cNvPr id="164" name="Google Shape;164;g22488e36b5d_10_368"/>
          <p:cNvSpPr/>
          <p:nvPr/>
        </p:nvSpPr>
        <p:spPr>
          <a:xfrm>
            <a:off x="8353963" y="3140500"/>
            <a:ext cx="2348625" cy="422750"/>
          </a:xfrm>
          <a:custGeom>
            <a:rect b="b" l="l" r="r" t="t"/>
            <a:pathLst>
              <a:path extrusionOk="0" h="16910" w="93945">
                <a:moveTo>
                  <a:pt x="0" y="12526"/>
                </a:moveTo>
                <a:cubicBezTo>
                  <a:pt x="2923" y="10752"/>
                  <a:pt x="11691" y="2610"/>
                  <a:pt x="17536" y="1879"/>
                </a:cubicBezTo>
                <a:cubicBezTo>
                  <a:pt x="23382" y="1148"/>
                  <a:pt x="28706" y="5637"/>
                  <a:pt x="35073" y="8142"/>
                </a:cubicBezTo>
                <a:cubicBezTo>
                  <a:pt x="41441" y="10647"/>
                  <a:pt x="48539" y="16910"/>
                  <a:pt x="55741" y="16910"/>
                </a:cubicBezTo>
                <a:cubicBezTo>
                  <a:pt x="62943" y="16910"/>
                  <a:pt x="71920" y="10960"/>
                  <a:pt x="78287" y="8142"/>
                </a:cubicBezTo>
                <a:cubicBezTo>
                  <a:pt x="84654" y="5324"/>
                  <a:pt x="91335" y="1357"/>
                  <a:pt x="93945" y="0"/>
                </a:cubicBezTo>
              </a:path>
            </a:pathLst>
          </a:custGeom>
          <a:noFill/>
          <a:ln cap="flat" cmpd="sng" w="9525">
            <a:solidFill>
              <a:schemeClr val="dk2"/>
            </a:solidFill>
            <a:prstDash val="solid"/>
            <a:round/>
            <a:headEnd len="med" w="med" type="none"/>
            <a:tailEnd len="med" w="med" type="none"/>
          </a:ln>
        </p:spPr>
      </p:sp>
      <p:sp>
        <p:nvSpPr>
          <p:cNvPr id="165" name="Google Shape;165;g22488e36b5d_10_368"/>
          <p:cNvSpPr/>
          <p:nvPr/>
        </p:nvSpPr>
        <p:spPr>
          <a:xfrm>
            <a:off x="8306038" y="3395588"/>
            <a:ext cx="156600" cy="18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g22488e36b5d_10_368"/>
          <p:cNvSpPr/>
          <p:nvPr/>
        </p:nvSpPr>
        <p:spPr>
          <a:xfrm>
            <a:off x="8724588" y="3140500"/>
            <a:ext cx="156600" cy="183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g22488e36b5d_10_368"/>
          <p:cNvSpPr/>
          <p:nvPr/>
        </p:nvSpPr>
        <p:spPr>
          <a:xfrm>
            <a:off x="9163038" y="3260375"/>
            <a:ext cx="156600" cy="183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g22488e36b5d_10_368"/>
          <p:cNvSpPr/>
          <p:nvPr/>
        </p:nvSpPr>
        <p:spPr>
          <a:xfrm>
            <a:off x="9750188" y="3475925"/>
            <a:ext cx="156600" cy="183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g22488e36b5d_10_368"/>
          <p:cNvSpPr/>
          <p:nvPr/>
        </p:nvSpPr>
        <p:spPr>
          <a:xfrm>
            <a:off x="10211588" y="3260363"/>
            <a:ext cx="156600" cy="183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g22488e36b5d_10_368"/>
          <p:cNvSpPr/>
          <p:nvPr/>
        </p:nvSpPr>
        <p:spPr>
          <a:xfrm>
            <a:off x="10659113" y="3007900"/>
            <a:ext cx="156600" cy="1830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1" name="Google Shape;171;g22488e36b5d_10_368"/>
          <p:cNvPicPr preferRelativeResize="0"/>
          <p:nvPr/>
        </p:nvPicPr>
        <p:blipFill rotWithShape="1">
          <a:blip r:embed="rId3">
            <a:alphaModFix/>
          </a:blip>
          <a:srcRect b="62447" l="3854" r="83479" t="14367"/>
          <a:stretch/>
        </p:blipFill>
        <p:spPr>
          <a:xfrm>
            <a:off x="8029938" y="3101503"/>
            <a:ext cx="412799" cy="261000"/>
          </a:xfrm>
          <a:prstGeom prst="rect">
            <a:avLst/>
          </a:prstGeom>
          <a:noFill/>
          <a:ln>
            <a:noFill/>
          </a:ln>
        </p:spPr>
      </p:pic>
      <p:pic>
        <p:nvPicPr>
          <p:cNvPr id="172" name="Google Shape;172;g22488e36b5d_10_368"/>
          <p:cNvPicPr preferRelativeResize="0"/>
          <p:nvPr/>
        </p:nvPicPr>
        <p:blipFill rotWithShape="1">
          <a:blip r:embed="rId3">
            <a:alphaModFix/>
          </a:blip>
          <a:srcRect b="59743" l="21763" r="70973" t="12772"/>
          <a:stretch/>
        </p:blipFill>
        <p:spPr>
          <a:xfrm>
            <a:off x="8554362" y="2781075"/>
            <a:ext cx="263943" cy="345000"/>
          </a:xfrm>
          <a:prstGeom prst="rect">
            <a:avLst/>
          </a:prstGeom>
          <a:noFill/>
          <a:ln>
            <a:noFill/>
          </a:ln>
        </p:spPr>
      </p:pic>
      <p:pic>
        <p:nvPicPr>
          <p:cNvPr id="173" name="Google Shape;173;g22488e36b5d_10_368"/>
          <p:cNvPicPr preferRelativeResize="0"/>
          <p:nvPr/>
        </p:nvPicPr>
        <p:blipFill rotWithShape="1">
          <a:blip r:embed="rId3">
            <a:alphaModFix/>
          </a:blip>
          <a:srcRect b="64766" l="36706" r="54309" t="15026"/>
          <a:stretch/>
        </p:blipFill>
        <p:spPr>
          <a:xfrm>
            <a:off x="9163038" y="2883013"/>
            <a:ext cx="335904" cy="261000"/>
          </a:xfrm>
          <a:prstGeom prst="rect">
            <a:avLst/>
          </a:prstGeom>
          <a:noFill/>
          <a:ln>
            <a:noFill/>
          </a:ln>
        </p:spPr>
      </p:pic>
      <p:pic>
        <p:nvPicPr>
          <p:cNvPr id="174" name="Google Shape;174;g22488e36b5d_10_368"/>
          <p:cNvPicPr preferRelativeResize="0"/>
          <p:nvPr/>
        </p:nvPicPr>
        <p:blipFill rotWithShape="1">
          <a:blip r:embed="rId3">
            <a:alphaModFix/>
          </a:blip>
          <a:srcRect b="34996" l="37083" r="55385" t="46016"/>
          <a:stretch/>
        </p:blipFill>
        <p:spPr>
          <a:xfrm>
            <a:off x="9660538" y="3702150"/>
            <a:ext cx="335900" cy="292570"/>
          </a:xfrm>
          <a:prstGeom prst="rect">
            <a:avLst/>
          </a:prstGeom>
          <a:noFill/>
          <a:ln>
            <a:noFill/>
          </a:ln>
        </p:spPr>
      </p:pic>
      <p:pic>
        <p:nvPicPr>
          <p:cNvPr id="175" name="Google Shape;175;g22488e36b5d_10_368"/>
          <p:cNvPicPr preferRelativeResize="0"/>
          <p:nvPr/>
        </p:nvPicPr>
        <p:blipFill rotWithShape="1">
          <a:blip r:embed="rId3">
            <a:alphaModFix/>
          </a:blip>
          <a:srcRect b="10526" l="36679" r="55738" t="73918"/>
          <a:stretch/>
        </p:blipFill>
        <p:spPr>
          <a:xfrm>
            <a:off x="10265313" y="3473912"/>
            <a:ext cx="263950" cy="187061"/>
          </a:xfrm>
          <a:prstGeom prst="rect">
            <a:avLst/>
          </a:prstGeom>
          <a:noFill/>
          <a:ln>
            <a:noFill/>
          </a:ln>
        </p:spPr>
      </p:pic>
      <p:pic>
        <p:nvPicPr>
          <p:cNvPr id="176" name="Google Shape;176;g22488e36b5d_10_368"/>
          <p:cNvPicPr preferRelativeResize="0"/>
          <p:nvPr/>
        </p:nvPicPr>
        <p:blipFill rotWithShape="1">
          <a:blip r:embed="rId3">
            <a:alphaModFix/>
          </a:blip>
          <a:srcRect b="10294" l="86585" r="5882" t="73951"/>
          <a:stretch/>
        </p:blipFill>
        <p:spPr>
          <a:xfrm>
            <a:off x="10815713" y="3136663"/>
            <a:ext cx="263950" cy="190704"/>
          </a:xfrm>
          <a:prstGeom prst="rect">
            <a:avLst/>
          </a:prstGeom>
          <a:noFill/>
          <a:ln>
            <a:noFill/>
          </a:ln>
        </p:spPr>
      </p:pic>
      <p:sp>
        <p:nvSpPr>
          <p:cNvPr id="177" name="Google Shape;177;g22488e36b5d_10_368"/>
          <p:cNvSpPr/>
          <p:nvPr/>
        </p:nvSpPr>
        <p:spPr>
          <a:xfrm>
            <a:off x="8837275" y="4274013"/>
            <a:ext cx="711900" cy="16383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8" name="Google Shape;178;g22488e36b5d_10_368"/>
          <p:cNvPicPr preferRelativeResize="0"/>
          <p:nvPr/>
        </p:nvPicPr>
        <p:blipFill>
          <a:blip r:embed="rId5">
            <a:alphaModFix/>
          </a:blip>
          <a:stretch>
            <a:fillRect/>
          </a:stretch>
        </p:blipFill>
        <p:spPr>
          <a:xfrm>
            <a:off x="8536000" y="5920450"/>
            <a:ext cx="1314450" cy="381000"/>
          </a:xfrm>
          <a:prstGeom prst="rect">
            <a:avLst/>
          </a:prstGeom>
          <a:noFill/>
          <a:ln>
            <a:noFill/>
          </a:ln>
        </p:spPr>
      </p:pic>
      <p:sp>
        <p:nvSpPr>
          <p:cNvPr id="179" name="Google Shape;179;g22488e36b5d_10_368"/>
          <p:cNvSpPr/>
          <p:nvPr/>
        </p:nvSpPr>
        <p:spPr>
          <a:xfrm>
            <a:off x="9058875" y="5941300"/>
            <a:ext cx="264000" cy="3450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g22488e36b5d_3_1175"/>
          <p:cNvSpPr txBox="1"/>
          <p:nvPr>
            <p:ph type="title"/>
          </p:nvPr>
        </p:nvSpPr>
        <p:spPr>
          <a:xfrm>
            <a:off x="1028700" y="999068"/>
            <a:ext cx="7810500" cy="6453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s-AR"/>
              <a:t>Curva típica de Demanda</a:t>
            </a:r>
            <a:endParaRPr/>
          </a:p>
        </p:txBody>
      </p:sp>
      <p:sp>
        <p:nvSpPr>
          <p:cNvPr id="186" name="Google Shape;186;g22488e36b5d_3_1175"/>
          <p:cNvSpPr txBox="1"/>
          <p:nvPr>
            <p:ph idx="12" type="sldNum"/>
          </p:nvPr>
        </p:nvSpPr>
        <p:spPr>
          <a:xfrm>
            <a:off x="11493500" y="6018746"/>
            <a:ext cx="534600" cy="273600"/>
          </a:xfrm>
          <a:prstGeom prst="rect">
            <a:avLst/>
          </a:prstGeom>
        </p:spPr>
        <p:txBody>
          <a:bodyPr anchorCtr="0" anchor="ctr" bIns="45700" lIns="91425" spcFirstLastPara="1" rIns="91425" wrap="square" tIns="45700">
            <a:normAutofit lnSpcReduction="10000"/>
          </a:bodyPr>
          <a:lstStyle/>
          <a:p>
            <a:pPr indent="0" lvl="0" marL="0" rtl="0" algn="r">
              <a:spcBef>
                <a:spcPts val="0"/>
              </a:spcBef>
              <a:spcAft>
                <a:spcPts val="0"/>
              </a:spcAft>
              <a:buClr>
                <a:srgbClr val="000000"/>
              </a:buClr>
              <a:buFont typeface="Arial"/>
              <a:buNone/>
            </a:pPr>
            <a:fld id="{00000000-1234-1234-1234-123412341234}" type="slidenum">
              <a:rPr lang="es-AR" sz="1300">
                <a:solidFill>
                  <a:schemeClr val="dk2"/>
                </a:solidFill>
              </a:rPr>
              <a:t>‹#›</a:t>
            </a:fld>
            <a:endParaRPr sz="1300">
              <a:solidFill>
                <a:schemeClr val="dk2"/>
              </a:solidFill>
            </a:endParaRPr>
          </a:p>
        </p:txBody>
      </p:sp>
      <p:pic>
        <p:nvPicPr>
          <p:cNvPr id="187" name="Google Shape;187;g22488e36b5d_3_1175"/>
          <p:cNvPicPr preferRelativeResize="0"/>
          <p:nvPr/>
        </p:nvPicPr>
        <p:blipFill rotWithShape="1">
          <a:blip r:embed="rId3">
            <a:alphaModFix/>
          </a:blip>
          <a:srcRect b="32125" l="0" r="0" t="0"/>
          <a:stretch/>
        </p:blipFill>
        <p:spPr>
          <a:xfrm>
            <a:off x="1028700" y="1969650"/>
            <a:ext cx="10125170" cy="3982696"/>
          </a:xfrm>
          <a:prstGeom prst="rect">
            <a:avLst/>
          </a:prstGeom>
          <a:noFill/>
          <a:ln>
            <a:noFill/>
          </a:ln>
        </p:spPr>
      </p:pic>
      <p:pic>
        <p:nvPicPr>
          <p:cNvPr id="188" name="Google Shape;188;g22488e36b5d_3_1175"/>
          <p:cNvPicPr preferRelativeResize="0"/>
          <p:nvPr/>
        </p:nvPicPr>
        <p:blipFill rotWithShape="1">
          <a:blip r:embed="rId3">
            <a:alphaModFix/>
          </a:blip>
          <a:srcRect b="0" l="0" r="0" t="89880"/>
          <a:stretch/>
        </p:blipFill>
        <p:spPr>
          <a:xfrm>
            <a:off x="1028700" y="5697777"/>
            <a:ext cx="10138250" cy="5945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24876b0851_0_327"/>
          <p:cNvSpPr txBox="1"/>
          <p:nvPr>
            <p:ph type="title"/>
          </p:nvPr>
        </p:nvSpPr>
        <p:spPr>
          <a:xfrm>
            <a:off x="1028700" y="999068"/>
            <a:ext cx="7810500" cy="6453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s-AR"/>
              <a:t>Autocorrelación</a:t>
            </a:r>
            <a:endParaRPr/>
          </a:p>
        </p:txBody>
      </p:sp>
      <p:sp>
        <p:nvSpPr>
          <p:cNvPr id="195" name="Google Shape;195;g224876b0851_0_327"/>
          <p:cNvSpPr txBox="1"/>
          <p:nvPr>
            <p:ph idx="1" type="body"/>
          </p:nvPr>
        </p:nvSpPr>
        <p:spPr>
          <a:xfrm>
            <a:off x="950425" y="1948574"/>
            <a:ext cx="4869000" cy="390600"/>
          </a:xfrm>
          <a:prstGeom prst="rect">
            <a:avLst/>
          </a:prstGeom>
        </p:spPr>
        <p:txBody>
          <a:bodyPr anchorCtr="0" anchor="t" bIns="0" lIns="0" spcFirstLastPara="1" rIns="0" wrap="square" tIns="0">
            <a:normAutofit/>
          </a:bodyPr>
          <a:lstStyle/>
          <a:p>
            <a:pPr indent="-342900" lvl="0" marL="457200" rtl="0" algn="l">
              <a:spcBef>
                <a:spcPts val="1000"/>
              </a:spcBef>
              <a:spcAft>
                <a:spcPts val="0"/>
              </a:spcAft>
              <a:buSzPts val="1800"/>
              <a:buChar char="▪"/>
            </a:pPr>
            <a:r>
              <a:rPr lang="es-AR"/>
              <a:t>¿Cuántos días ver hacia </a:t>
            </a:r>
            <a:r>
              <a:rPr lang="es-AR"/>
              <a:t>atrás</a:t>
            </a:r>
            <a:r>
              <a:rPr lang="es-AR"/>
              <a:t>?</a:t>
            </a:r>
            <a:endParaRPr/>
          </a:p>
        </p:txBody>
      </p:sp>
      <p:sp>
        <p:nvSpPr>
          <p:cNvPr id="196" name="Google Shape;196;g224876b0851_0_327"/>
          <p:cNvSpPr txBox="1"/>
          <p:nvPr>
            <p:ph idx="12" type="sldNum"/>
          </p:nvPr>
        </p:nvSpPr>
        <p:spPr>
          <a:xfrm>
            <a:off x="11509150" y="5799668"/>
            <a:ext cx="487800" cy="3906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s-AR" sz="1300">
                <a:solidFill>
                  <a:schemeClr val="dk2"/>
                </a:solidFill>
              </a:rPr>
              <a:t>‹#›</a:t>
            </a:fld>
            <a:endParaRPr sz="1300">
              <a:solidFill>
                <a:schemeClr val="dk2"/>
              </a:solidFill>
            </a:endParaRPr>
          </a:p>
        </p:txBody>
      </p:sp>
      <p:pic>
        <p:nvPicPr>
          <p:cNvPr id="197" name="Google Shape;197;g224876b0851_0_327"/>
          <p:cNvPicPr preferRelativeResize="0"/>
          <p:nvPr/>
        </p:nvPicPr>
        <p:blipFill>
          <a:blip r:embed="rId3">
            <a:alphaModFix/>
          </a:blip>
          <a:stretch>
            <a:fillRect/>
          </a:stretch>
        </p:blipFill>
        <p:spPr>
          <a:xfrm>
            <a:off x="5990800" y="2182650"/>
            <a:ext cx="5674998" cy="3824624"/>
          </a:xfrm>
          <a:prstGeom prst="rect">
            <a:avLst/>
          </a:prstGeom>
          <a:noFill/>
          <a:ln>
            <a:noFill/>
          </a:ln>
        </p:spPr>
      </p:pic>
      <p:pic>
        <p:nvPicPr>
          <p:cNvPr id="198" name="Google Shape;198;g224876b0851_0_327"/>
          <p:cNvPicPr preferRelativeResize="0"/>
          <p:nvPr/>
        </p:nvPicPr>
        <p:blipFill rotWithShape="1">
          <a:blip r:embed="rId4">
            <a:alphaModFix/>
          </a:blip>
          <a:srcRect b="0" l="0" r="23873" t="19775"/>
          <a:stretch/>
        </p:blipFill>
        <p:spPr>
          <a:xfrm>
            <a:off x="808088" y="2542775"/>
            <a:ext cx="5153669" cy="36207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3"/>
          <p:cNvSpPr txBox="1"/>
          <p:nvPr>
            <p:ph type="title"/>
          </p:nvPr>
        </p:nvSpPr>
        <p:spPr>
          <a:xfrm>
            <a:off x="1028700" y="999068"/>
            <a:ext cx="7810500" cy="645284"/>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Arial"/>
              <a:buNone/>
            </a:pPr>
            <a:r>
              <a:rPr lang="es-AR"/>
              <a:t>Pronóstico de la demanda</a:t>
            </a:r>
            <a:endParaRPr/>
          </a:p>
        </p:txBody>
      </p:sp>
      <p:sp>
        <p:nvSpPr>
          <p:cNvPr id="204" name="Google Shape;204;p3"/>
          <p:cNvSpPr txBox="1"/>
          <p:nvPr>
            <p:ph idx="1" type="body"/>
          </p:nvPr>
        </p:nvSpPr>
        <p:spPr>
          <a:xfrm>
            <a:off x="1122675" y="2074800"/>
            <a:ext cx="4285200" cy="645300"/>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1000"/>
              </a:spcBef>
              <a:spcAft>
                <a:spcPts val="0"/>
              </a:spcAft>
              <a:buSzPts val="2000"/>
              <a:buChar char="-"/>
            </a:pPr>
            <a:r>
              <a:rPr lang="es-AR" sz="2000"/>
              <a:t>Predecir </a:t>
            </a:r>
            <a:r>
              <a:rPr lang="es-AR" sz="2000">
                <a:solidFill>
                  <a:srgbClr val="FF9900"/>
                </a:solidFill>
              </a:rPr>
              <a:t>valores futuros</a:t>
            </a:r>
            <a:r>
              <a:rPr lang="es-AR" sz="2000"/>
              <a:t> con </a:t>
            </a:r>
            <a:r>
              <a:rPr lang="es-AR" sz="2000">
                <a:solidFill>
                  <a:srgbClr val="0C860C"/>
                </a:solidFill>
              </a:rPr>
              <a:t>observaciones previas</a:t>
            </a:r>
            <a:r>
              <a:rPr lang="es-AR" sz="2000"/>
              <a:t>.</a:t>
            </a:r>
            <a:endParaRPr i="1" sz="2000">
              <a:latin typeface="Arial"/>
              <a:ea typeface="Arial"/>
              <a:cs typeface="Arial"/>
              <a:sym typeface="Arial"/>
            </a:endParaRPr>
          </a:p>
        </p:txBody>
      </p:sp>
      <p:sp>
        <p:nvSpPr>
          <p:cNvPr id="205" name="Google Shape;205;p3"/>
          <p:cNvSpPr txBox="1"/>
          <p:nvPr>
            <p:ph idx="12" type="sldNum"/>
          </p:nvPr>
        </p:nvSpPr>
        <p:spPr>
          <a:xfrm>
            <a:off x="11493500" y="5959621"/>
            <a:ext cx="487800" cy="276900"/>
          </a:xfrm>
          <a:prstGeom prst="rect">
            <a:avLst/>
          </a:prstGeom>
          <a:noFill/>
          <a:ln>
            <a:noFill/>
          </a:ln>
        </p:spPr>
        <p:txBody>
          <a:bodyPr anchorCtr="0" anchor="ctr" bIns="45700" lIns="91425" spcFirstLastPara="1" rIns="91425" wrap="square" tIns="45700">
            <a:normAutofit lnSpcReduction="10000"/>
          </a:bodyPr>
          <a:lstStyle/>
          <a:p>
            <a:pPr indent="0" lvl="0" marL="0" rtl="0" algn="r">
              <a:spcBef>
                <a:spcPts val="0"/>
              </a:spcBef>
              <a:spcAft>
                <a:spcPts val="0"/>
              </a:spcAft>
              <a:buClr>
                <a:srgbClr val="000000"/>
              </a:buClr>
              <a:buFont typeface="Arial"/>
              <a:buNone/>
            </a:pPr>
            <a:fld id="{00000000-1234-1234-1234-123412341234}" type="slidenum">
              <a:rPr lang="es-AR" sz="1300">
                <a:solidFill>
                  <a:schemeClr val="dk2"/>
                </a:solidFill>
              </a:rPr>
              <a:t>‹#›</a:t>
            </a:fld>
            <a:endParaRPr sz="1300">
              <a:solidFill>
                <a:schemeClr val="dk2"/>
              </a:solidFill>
            </a:endParaRPr>
          </a:p>
        </p:txBody>
      </p:sp>
      <p:sp>
        <p:nvSpPr>
          <p:cNvPr id="206" name="Google Shape;206;p3"/>
          <p:cNvSpPr/>
          <p:nvPr/>
        </p:nvSpPr>
        <p:spPr>
          <a:xfrm>
            <a:off x="439304" y="5776622"/>
            <a:ext cx="11173485"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sz="1200">
              <a:solidFill>
                <a:schemeClr val="lt1"/>
              </a:solidFill>
              <a:latin typeface="Arial"/>
              <a:ea typeface="Arial"/>
              <a:cs typeface="Arial"/>
              <a:sym typeface="Arial"/>
            </a:endParaRPr>
          </a:p>
        </p:txBody>
      </p:sp>
      <p:pic>
        <p:nvPicPr>
          <p:cNvPr id="207" name="Google Shape;207;p3"/>
          <p:cNvPicPr preferRelativeResize="0"/>
          <p:nvPr/>
        </p:nvPicPr>
        <p:blipFill>
          <a:blip r:embed="rId3">
            <a:alphaModFix/>
          </a:blip>
          <a:stretch>
            <a:fillRect/>
          </a:stretch>
        </p:blipFill>
        <p:spPr>
          <a:xfrm>
            <a:off x="5302875" y="2213666"/>
            <a:ext cx="6508125" cy="3615634"/>
          </a:xfrm>
          <a:prstGeom prst="rect">
            <a:avLst/>
          </a:prstGeom>
          <a:noFill/>
          <a:ln cap="flat" cmpd="sng" w="9525">
            <a:solidFill>
              <a:schemeClr val="dk1"/>
            </a:solidFill>
            <a:prstDash val="solid"/>
            <a:round/>
            <a:headEnd len="sm" w="sm" type="none"/>
            <a:tailEnd len="sm" w="sm" type="none"/>
          </a:ln>
        </p:spPr>
      </p:pic>
      <p:sp>
        <p:nvSpPr>
          <p:cNvPr id="208" name="Google Shape;208;p3"/>
          <p:cNvSpPr txBox="1"/>
          <p:nvPr>
            <p:ph idx="1" type="body"/>
          </p:nvPr>
        </p:nvSpPr>
        <p:spPr>
          <a:xfrm>
            <a:off x="1122675" y="2806499"/>
            <a:ext cx="4285200" cy="1245000"/>
          </a:xfrm>
          <a:prstGeom prst="rect">
            <a:avLst/>
          </a:prstGeom>
          <a:noFill/>
          <a:ln>
            <a:noFill/>
          </a:ln>
        </p:spPr>
        <p:txBody>
          <a:bodyPr anchorCtr="0" anchor="t" bIns="45700" lIns="91425" spcFirstLastPara="1" rIns="91425" wrap="square" tIns="45700">
            <a:normAutofit fontScale="85000" lnSpcReduction="20000"/>
          </a:bodyPr>
          <a:lstStyle/>
          <a:p>
            <a:pPr indent="-285749" lvl="0" marL="285750" rtl="0" algn="l">
              <a:lnSpc>
                <a:spcPct val="90000"/>
              </a:lnSpc>
              <a:spcBef>
                <a:spcPts val="1000"/>
              </a:spcBef>
              <a:spcAft>
                <a:spcPts val="0"/>
              </a:spcAft>
              <a:buSzPct val="100000"/>
              <a:buChar char="-"/>
            </a:pPr>
            <a:r>
              <a:rPr lang="es-AR" sz="2352"/>
              <a:t>Variables de contexto (</a:t>
            </a:r>
            <a:r>
              <a:rPr lang="es-AR" sz="2352"/>
              <a:t>exógenas</a:t>
            </a:r>
            <a:r>
              <a:rPr lang="es-AR" sz="2352"/>
              <a:t>)</a:t>
            </a:r>
            <a:endParaRPr sz="2352"/>
          </a:p>
          <a:p>
            <a:pPr indent="-184150" lvl="1" marL="685800" rtl="0" algn="l">
              <a:lnSpc>
                <a:spcPct val="90000"/>
              </a:lnSpc>
              <a:spcBef>
                <a:spcPts val="1000"/>
              </a:spcBef>
              <a:spcAft>
                <a:spcPts val="0"/>
              </a:spcAft>
              <a:buSzPct val="100000"/>
              <a:buChar char="•"/>
            </a:pPr>
            <a:r>
              <a:rPr lang="es-AR" sz="2000"/>
              <a:t>Temperatura</a:t>
            </a:r>
            <a:endParaRPr sz="2000"/>
          </a:p>
          <a:p>
            <a:pPr indent="-184150" lvl="1" marL="685800" rtl="0" algn="l">
              <a:lnSpc>
                <a:spcPct val="90000"/>
              </a:lnSpc>
              <a:spcBef>
                <a:spcPts val="1000"/>
              </a:spcBef>
              <a:spcAft>
                <a:spcPts val="0"/>
              </a:spcAft>
              <a:buSzPct val="100000"/>
              <a:buChar char="•"/>
            </a:pPr>
            <a:r>
              <a:rPr lang="es-AR" sz="2000"/>
              <a:t>Día de la semana</a:t>
            </a:r>
            <a:endParaRPr sz="2000"/>
          </a:p>
          <a:p>
            <a:pPr indent="-184150" lvl="1" marL="685800" rtl="0" algn="l">
              <a:lnSpc>
                <a:spcPct val="90000"/>
              </a:lnSpc>
              <a:spcBef>
                <a:spcPts val="1000"/>
              </a:spcBef>
              <a:spcAft>
                <a:spcPts val="0"/>
              </a:spcAft>
              <a:buSzPct val="100000"/>
              <a:buChar char="•"/>
            </a:pPr>
            <a:r>
              <a:rPr lang="es-AR" sz="2000"/>
              <a:t>Entropía</a:t>
            </a:r>
            <a:endParaRPr sz="2000"/>
          </a:p>
        </p:txBody>
      </p:sp>
      <p:sp>
        <p:nvSpPr>
          <p:cNvPr id="209" name="Google Shape;209;p3"/>
          <p:cNvSpPr txBox="1"/>
          <p:nvPr>
            <p:ph idx="1" type="body"/>
          </p:nvPr>
        </p:nvSpPr>
        <p:spPr>
          <a:xfrm>
            <a:off x="1122675" y="4367338"/>
            <a:ext cx="4285200" cy="645300"/>
          </a:xfrm>
          <a:prstGeom prst="rect">
            <a:avLst/>
          </a:prstGeom>
          <a:noFill/>
          <a:ln>
            <a:noFill/>
          </a:ln>
        </p:spPr>
        <p:txBody>
          <a:bodyPr anchorCtr="0" anchor="t" bIns="45700" lIns="91425" spcFirstLastPara="1" rIns="91425" wrap="square" tIns="45700">
            <a:normAutofit/>
          </a:bodyPr>
          <a:lstStyle/>
          <a:p>
            <a:pPr indent="-355600" lvl="0" marL="228600" rtl="0" algn="l">
              <a:lnSpc>
                <a:spcPct val="90000"/>
              </a:lnSpc>
              <a:spcBef>
                <a:spcPts val="1000"/>
              </a:spcBef>
              <a:spcAft>
                <a:spcPts val="0"/>
              </a:spcAft>
              <a:buSzPts val="2000"/>
              <a:buChar char="-"/>
            </a:pPr>
            <a:r>
              <a:rPr lang="es-AR" sz="2000"/>
              <a:t>El problema se puede representar como un problema de regresión</a:t>
            </a:r>
            <a:endParaRPr i="1" sz="2000">
              <a:latin typeface="Arial"/>
              <a:ea typeface="Arial"/>
              <a:cs typeface="Arial"/>
              <a:sym typeface="Arial"/>
            </a:endParaRPr>
          </a:p>
        </p:txBody>
      </p:sp>
      <p:sp>
        <p:nvSpPr>
          <p:cNvPr id="210" name="Google Shape;210;p3"/>
          <p:cNvSpPr txBox="1"/>
          <p:nvPr>
            <p:ph idx="1" type="body"/>
          </p:nvPr>
        </p:nvSpPr>
        <p:spPr>
          <a:xfrm>
            <a:off x="1122675" y="5012650"/>
            <a:ext cx="4285200" cy="786000"/>
          </a:xfrm>
          <a:prstGeom prst="rect">
            <a:avLst/>
          </a:prstGeom>
          <a:noFill/>
          <a:ln>
            <a:noFill/>
          </a:ln>
        </p:spPr>
        <p:txBody>
          <a:bodyPr anchorCtr="0" anchor="t" bIns="45700" lIns="91425" spcFirstLastPara="1" rIns="91425" wrap="square" tIns="45700">
            <a:normAutofit fontScale="62500" lnSpcReduction="20000"/>
          </a:bodyPr>
          <a:lstStyle/>
          <a:p>
            <a:pPr indent="-357264" lvl="0" marL="228600" rtl="0" algn="l">
              <a:lnSpc>
                <a:spcPct val="90000"/>
              </a:lnSpc>
              <a:spcBef>
                <a:spcPts val="1000"/>
              </a:spcBef>
              <a:spcAft>
                <a:spcPts val="0"/>
              </a:spcAft>
              <a:buSzPct val="100000"/>
              <a:buChar char="-"/>
            </a:pPr>
            <a:r>
              <a:rPr lang="es-AR" sz="3241"/>
              <a:t>Conviene “mirar hacia atrás” en múltiplos de 24 horas</a:t>
            </a:r>
            <a:endParaRPr sz="3241"/>
          </a:p>
          <a:p>
            <a:pPr indent="0" lvl="0" marL="0" rtl="0" algn="l">
              <a:lnSpc>
                <a:spcPct val="90000"/>
              </a:lnSpc>
              <a:spcBef>
                <a:spcPts val="1000"/>
              </a:spcBef>
              <a:spcAft>
                <a:spcPts val="1600"/>
              </a:spcAft>
              <a:buClr>
                <a:schemeClr val="dk1"/>
              </a:buClr>
              <a:buSzPct val="100000"/>
              <a:buNone/>
            </a:pPr>
            <a:r>
              <a:t/>
            </a:r>
            <a:endParaRPr i="1" sz="20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5"/>
          <p:cNvSpPr txBox="1"/>
          <p:nvPr>
            <p:ph type="title"/>
          </p:nvPr>
        </p:nvSpPr>
        <p:spPr>
          <a:xfrm>
            <a:off x="1028700" y="999068"/>
            <a:ext cx="7810500" cy="645284"/>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Arial"/>
              <a:buNone/>
            </a:pPr>
            <a:r>
              <a:rPr lang="es-AR"/>
              <a:t>Base de datos</a:t>
            </a:r>
            <a:endParaRPr/>
          </a:p>
        </p:txBody>
      </p:sp>
      <p:sp>
        <p:nvSpPr>
          <p:cNvPr id="216" name="Google Shape;216;p5"/>
          <p:cNvSpPr txBox="1"/>
          <p:nvPr>
            <p:ph idx="1" type="body"/>
          </p:nvPr>
        </p:nvSpPr>
        <p:spPr>
          <a:xfrm>
            <a:off x="1097550" y="2975750"/>
            <a:ext cx="4005900" cy="974100"/>
          </a:xfrm>
          <a:prstGeom prst="rect">
            <a:avLst/>
          </a:prstGeom>
          <a:noFill/>
          <a:ln>
            <a:noFill/>
          </a:ln>
        </p:spPr>
        <p:txBody>
          <a:bodyPr anchorCtr="0" anchor="t" bIns="45700" lIns="91425" spcFirstLastPara="1" rIns="91425" wrap="square" tIns="45700">
            <a:normAutofit/>
          </a:bodyPr>
          <a:lstStyle/>
          <a:p>
            <a:pPr indent="0" lvl="0" marL="228600" rtl="0" algn="l">
              <a:lnSpc>
                <a:spcPct val="100000"/>
              </a:lnSpc>
              <a:spcBef>
                <a:spcPts val="0"/>
              </a:spcBef>
              <a:spcAft>
                <a:spcPts val="0"/>
              </a:spcAft>
              <a:buNone/>
            </a:pPr>
            <a:r>
              <a:t/>
            </a:r>
            <a:endParaRPr/>
          </a:p>
          <a:p>
            <a:pPr indent="-203200" lvl="1" marL="685800" rtl="0" algn="l">
              <a:lnSpc>
                <a:spcPct val="100000"/>
              </a:lnSpc>
              <a:spcBef>
                <a:spcPts val="1000"/>
              </a:spcBef>
              <a:spcAft>
                <a:spcPts val="0"/>
              </a:spcAft>
              <a:buClr>
                <a:schemeClr val="dk1"/>
              </a:buClr>
              <a:buSzPts val="2000"/>
              <a:buFont typeface="Arial"/>
              <a:buChar char="➢"/>
            </a:pPr>
            <a:r>
              <a:rPr lang="es-AR" sz="2000"/>
              <a:t>Demanda eléctrica horaria</a:t>
            </a:r>
            <a:endParaRPr sz="2000"/>
          </a:p>
        </p:txBody>
      </p:sp>
      <p:sp>
        <p:nvSpPr>
          <p:cNvPr id="217" name="Google Shape;217;p5"/>
          <p:cNvSpPr txBox="1"/>
          <p:nvPr>
            <p:ph idx="12" type="sldNum"/>
          </p:nvPr>
        </p:nvSpPr>
        <p:spPr>
          <a:xfrm>
            <a:off x="11493500" y="5829298"/>
            <a:ext cx="487500" cy="3954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s-AR" sz="1300">
                <a:solidFill>
                  <a:schemeClr val="dk2"/>
                </a:solidFill>
              </a:rPr>
              <a:t>‹#›</a:t>
            </a:fld>
            <a:endParaRPr sz="1300">
              <a:solidFill>
                <a:schemeClr val="dk2"/>
              </a:solidFill>
            </a:endParaRPr>
          </a:p>
        </p:txBody>
      </p:sp>
      <p:sp>
        <p:nvSpPr>
          <p:cNvPr id="218" name="Google Shape;218;p5"/>
          <p:cNvSpPr txBox="1"/>
          <p:nvPr/>
        </p:nvSpPr>
        <p:spPr>
          <a:xfrm>
            <a:off x="1412300" y="2063750"/>
            <a:ext cx="9712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2000">
                <a:solidFill>
                  <a:schemeClr val="dk1"/>
                </a:solidFill>
                <a:latin typeface="Calibri"/>
                <a:ea typeface="Calibri"/>
                <a:cs typeface="Calibri"/>
                <a:sym typeface="Calibri"/>
              </a:rPr>
              <a:t>Registros correspondientes al período comprendido entre enero del 2021 y </a:t>
            </a:r>
            <a:r>
              <a:rPr lang="es-AR" sz="2000">
                <a:solidFill>
                  <a:schemeClr val="dk1"/>
                </a:solidFill>
                <a:latin typeface="Calibri"/>
                <a:ea typeface="Calibri"/>
                <a:cs typeface="Calibri"/>
                <a:sym typeface="Calibri"/>
              </a:rPr>
              <a:t>enero </a:t>
            </a:r>
            <a:r>
              <a:rPr lang="es-AR" sz="2000">
                <a:solidFill>
                  <a:schemeClr val="dk1"/>
                </a:solidFill>
                <a:latin typeface="Calibri"/>
                <a:ea typeface="Calibri"/>
                <a:cs typeface="Calibri"/>
                <a:sym typeface="Calibri"/>
              </a:rPr>
              <a:t>del 2024</a:t>
            </a:r>
            <a:endParaRPr sz="2200"/>
          </a:p>
        </p:txBody>
      </p:sp>
      <p:pic>
        <p:nvPicPr>
          <p:cNvPr id="219" name="Google Shape;219;p5"/>
          <p:cNvPicPr preferRelativeResize="0"/>
          <p:nvPr/>
        </p:nvPicPr>
        <p:blipFill>
          <a:blip r:embed="rId3">
            <a:alphaModFix/>
          </a:blip>
          <a:stretch>
            <a:fillRect/>
          </a:stretch>
        </p:blipFill>
        <p:spPr>
          <a:xfrm>
            <a:off x="5213575" y="2655012"/>
            <a:ext cx="5911524" cy="3284175"/>
          </a:xfrm>
          <a:prstGeom prst="rect">
            <a:avLst/>
          </a:prstGeom>
          <a:noFill/>
          <a:ln cap="flat" cmpd="sng" w="9525">
            <a:solidFill>
              <a:schemeClr val="dk1"/>
            </a:solidFill>
            <a:prstDash val="solid"/>
            <a:round/>
            <a:headEnd len="sm" w="sm" type="none"/>
            <a:tailEnd len="sm" w="sm" type="none"/>
          </a:ln>
        </p:spPr>
      </p:pic>
      <p:pic>
        <p:nvPicPr>
          <p:cNvPr id="220" name="Google Shape;220;p5"/>
          <p:cNvPicPr preferRelativeResize="0"/>
          <p:nvPr/>
        </p:nvPicPr>
        <p:blipFill>
          <a:blip r:embed="rId4">
            <a:alphaModFix/>
          </a:blip>
          <a:stretch>
            <a:fillRect/>
          </a:stretch>
        </p:blipFill>
        <p:spPr>
          <a:xfrm>
            <a:off x="1097550" y="2975750"/>
            <a:ext cx="1809750" cy="438150"/>
          </a:xfrm>
          <a:prstGeom prst="rect">
            <a:avLst/>
          </a:prstGeom>
          <a:noFill/>
          <a:ln>
            <a:noFill/>
          </a:ln>
        </p:spPr>
      </p:pic>
      <p:pic>
        <p:nvPicPr>
          <p:cNvPr id="221" name="Google Shape;221;p5"/>
          <p:cNvPicPr preferRelativeResize="0"/>
          <p:nvPr/>
        </p:nvPicPr>
        <p:blipFill>
          <a:blip r:embed="rId5">
            <a:alphaModFix/>
          </a:blip>
          <a:stretch>
            <a:fillRect/>
          </a:stretch>
        </p:blipFill>
        <p:spPr>
          <a:xfrm>
            <a:off x="945150" y="3949963"/>
            <a:ext cx="2221658" cy="694268"/>
          </a:xfrm>
          <a:prstGeom prst="rect">
            <a:avLst/>
          </a:prstGeom>
          <a:noFill/>
          <a:ln>
            <a:noFill/>
          </a:ln>
        </p:spPr>
      </p:pic>
      <p:sp>
        <p:nvSpPr>
          <p:cNvPr id="222" name="Google Shape;222;p5"/>
          <p:cNvSpPr txBox="1"/>
          <p:nvPr>
            <p:ph idx="1" type="body"/>
          </p:nvPr>
        </p:nvSpPr>
        <p:spPr>
          <a:xfrm>
            <a:off x="1097550" y="4323600"/>
            <a:ext cx="3853500" cy="1382100"/>
          </a:xfrm>
          <a:prstGeom prst="rect">
            <a:avLst/>
          </a:prstGeom>
          <a:noFill/>
          <a:ln>
            <a:noFill/>
          </a:ln>
        </p:spPr>
        <p:txBody>
          <a:bodyPr anchorCtr="0" anchor="t" bIns="45700" lIns="91425" spcFirstLastPara="1" rIns="91425" wrap="square" tIns="45700">
            <a:normAutofit/>
          </a:bodyPr>
          <a:lstStyle/>
          <a:p>
            <a:pPr indent="0" lvl="0" marL="228600" rtl="0" algn="l">
              <a:lnSpc>
                <a:spcPct val="100000"/>
              </a:lnSpc>
              <a:spcBef>
                <a:spcPts val="0"/>
              </a:spcBef>
              <a:spcAft>
                <a:spcPts val="0"/>
              </a:spcAft>
              <a:buNone/>
            </a:pPr>
            <a:r>
              <a:t/>
            </a:r>
            <a:endParaRPr/>
          </a:p>
          <a:p>
            <a:pPr indent="-203200" lvl="1" marL="685800" rtl="0" algn="l">
              <a:lnSpc>
                <a:spcPct val="100000"/>
              </a:lnSpc>
              <a:spcBef>
                <a:spcPts val="1000"/>
              </a:spcBef>
              <a:spcAft>
                <a:spcPts val="0"/>
              </a:spcAft>
              <a:buSzPts val="2000"/>
              <a:buChar char="➢"/>
            </a:pPr>
            <a:r>
              <a:rPr lang="es-AR" sz="2000"/>
              <a:t>Temperatura horaria</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6"/>
          <p:cNvSpPr txBox="1"/>
          <p:nvPr>
            <p:ph type="title"/>
          </p:nvPr>
        </p:nvSpPr>
        <p:spPr>
          <a:xfrm>
            <a:off x="1028700" y="999068"/>
            <a:ext cx="9982200" cy="645284"/>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Arial"/>
              <a:buNone/>
            </a:pPr>
            <a:r>
              <a:rPr lang="es-AR"/>
              <a:t>Preprocesamiento de las señales</a:t>
            </a:r>
            <a:endParaRPr/>
          </a:p>
        </p:txBody>
      </p:sp>
      <p:sp>
        <p:nvSpPr>
          <p:cNvPr id="228" name="Google Shape;228;p6"/>
          <p:cNvSpPr txBox="1"/>
          <p:nvPr>
            <p:ph idx="1" type="body"/>
          </p:nvPr>
        </p:nvSpPr>
        <p:spPr>
          <a:xfrm>
            <a:off x="1028700" y="2228400"/>
            <a:ext cx="9417900" cy="799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es-AR" sz="2000"/>
              <a:t>Datos perdidos</a:t>
            </a:r>
            <a:endParaRPr sz="2000">
              <a:latin typeface="Arial"/>
              <a:ea typeface="Arial"/>
              <a:cs typeface="Arial"/>
              <a:sym typeface="Arial"/>
            </a:endParaRPr>
          </a:p>
          <a:p>
            <a:pPr indent="-285750" lvl="0" marL="285750" rtl="0" algn="l">
              <a:lnSpc>
                <a:spcPct val="90000"/>
              </a:lnSpc>
              <a:spcBef>
                <a:spcPts val="1000"/>
              </a:spcBef>
              <a:spcAft>
                <a:spcPts val="0"/>
              </a:spcAft>
              <a:buClr>
                <a:schemeClr val="dk1"/>
              </a:buClr>
              <a:buSzPts val="2000"/>
              <a:buFont typeface="Arial"/>
              <a:buChar char="-"/>
            </a:pPr>
            <a:r>
              <a:rPr lang="es-AR" sz="2000"/>
              <a:t>Los datos faltantes de temperatura se completan tomando un promedio</a:t>
            </a:r>
            <a:endParaRPr sz="2000"/>
          </a:p>
        </p:txBody>
      </p:sp>
      <p:sp>
        <p:nvSpPr>
          <p:cNvPr id="229" name="Google Shape;229;p6"/>
          <p:cNvSpPr txBox="1"/>
          <p:nvPr>
            <p:ph idx="12" type="sldNum"/>
          </p:nvPr>
        </p:nvSpPr>
        <p:spPr>
          <a:xfrm>
            <a:off x="11493500" y="5955125"/>
            <a:ext cx="471900" cy="285300"/>
          </a:xfrm>
          <a:prstGeom prst="rect">
            <a:avLst/>
          </a:prstGeom>
          <a:noFill/>
          <a:ln>
            <a:noFill/>
          </a:ln>
        </p:spPr>
        <p:txBody>
          <a:bodyPr anchorCtr="0" anchor="ctr" bIns="45700" lIns="91425" spcFirstLastPara="1" rIns="91425" wrap="square" tIns="45700">
            <a:normAutofit lnSpcReduction="10000"/>
          </a:bodyPr>
          <a:lstStyle/>
          <a:p>
            <a:pPr indent="0" lvl="0" marL="0" rtl="0" algn="r">
              <a:spcBef>
                <a:spcPts val="0"/>
              </a:spcBef>
              <a:spcAft>
                <a:spcPts val="0"/>
              </a:spcAft>
              <a:buClr>
                <a:srgbClr val="000000"/>
              </a:buClr>
              <a:buFont typeface="Arial"/>
              <a:buNone/>
            </a:pPr>
            <a:fld id="{00000000-1234-1234-1234-123412341234}" type="slidenum">
              <a:rPr lang="es-AR" sz="1300">
                <a:solidFill>
                  <a:schemeClr val="dk2"/>
                </a:solidFill>
              </a:rPr>
              <a:t>‹#›</a:t>
            </a:fld>
            <a:endParaRPr sz="1300">
              <a:solidFill>
                <a:schemeClr val="dk2"/>
              </a:solidFill>
            </a:endParaRPr>
          </a:p>
        </p:txBody>
      </p:sp>
      <p:sp>
        <p:nvSpPr>
          <p:cNvPr id="230" name="Google Shape;230;p6"/>
          <p:cNvSpPr txBox="1"/>
          <p:nvPr>
            <p:ph idx="1" type="body"/>
          </p:nvPr>
        </p:nvSpPr>
        <p:spPr>
          <a:xfrm>
            <a:off x="1028700" y="3182725"/>
            <a:ext cx="9417900" cy="976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000"/>
              <a:buNone/>
            </a:pPr>
            <a:r>
              <a:rPr b="1" lang="es-AR" sz="2000"/>
              <a:t>Promedio de Temperatura</a:t>
            </a:r>
            <a:endParaRPr sz="2000">
              <a:latin typeface="Arial"/>
              <a:ea typeface="Arial"/>
              <a:cs typeface="Arial"/>
              <a:sym typeface="Arial"/>
            </a:endParaRPr>
          </a:p>
          <a:p>
            <a:pPr indent="-285750" lvl="0" marL="285750" rtl="0" algn="l">
              <a:lnSpc>
                <a:spcPct val="90000"/>
              </a:lnSpc>
              <a:spcBef>
                <a:spcPts val="1000"/>
              </a:spcBef>
              <a:spcAft>
                <a:spcPts val="0"/>
              </a:spcAft>
              <a:buSzPts val="2000"/>
              <a:buFont typeface="Arial"/>
              <a:buChar char="-"/>
            </a:pPr>
            <a:r>
              <a:rPr lang="es-AR" sz="2000"/>
              <a:t>Se promedian las observaciones las estaciones meteorológicas del GBA</a:t>
            </a:r>
            <a:endParaRPr sz="2000"/>
          </a:p>
        </p:txBody>
      </p:sp>
      <p:sp>
        <p:nvSpPr>
          <p:cNvPr id="231" name="Google Shape;231;p6"/>
          <p:cNvSpPr txBox="1"/>
          <p:nvPr>
            <p:ph idx="1" type="body"/>
          </p:nvPr>
        </p:nvSpPr>
        <p:spPr>
          <a:xfrm>
            <a:off x="1028700" y="4106763"/>
            <a:ext cx="9417900" cy="11070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b="1" lang="es-AR" sz="2000"/>
              <a:t>Feriados y fines de semana</a:t>
            </a:r>
            <a:endParaRPr sz="2000">
              <a:extLst>
                <a:ext uri="http://customooxmlschemas.google.com/">
                  <go:slidesCustomData xmlns:go="http://customooxmlschemas.google.com/" textRoundtripDataId="0"/>
                </a:ext>
              </a:extLst>
            </a:endParaRPr>
          </a:p>
          <a:p>
            <a:pPr indent="-355600" lvl="0" marL="228600" rtl="0" algn="l">
              <a:spcBef>
                <a:spcPts val="1600"/>
              </a:spcBef>
              <a:spcAft>
                <a:spcPts val="1600"/>
              </a:spcAft>
              <a:buSzPts val="2000"/>
              <a:buChar char="-"/>
            </a:pPr>
            <a:r>
              <a:rPr lang="es-AR" sz="2000"/>
              <a:t>Caída importante en la demanda con respecto a días hábiles</a:t>
            </a:r>
            <a:endParaRPr sz="2000"/>
          </a:p>
        </p:txBody>
      </p:sp>
      <p:sp>
        <p:nvSpPr>
          <p:cNvPr id="232" name="Google Shape;232;p6"/>
          <p:cNvSpPr txBox="1"/>
          <p:nvPr>
            <p:ph idx="1" type="body"/>
          </p:nvPr>
        </p:nvSpPr>
        <p:spPr>
          <a:xfrm>
            <a:off x="1028700" y="4978925"/>
            <a:ext cx="9417900" cy="976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es-AR" sz="2000"/>
              <a:t>Registros</a:t>
            </a:r>
            <a:endParaRPr sz="2000">
              <a:latin typeface="Arial"/>
              <a:ea typeface="Arial"/>
              <a:cs typeface="Arial"/>
              <a:sym typeface="Arial"/>
            </a:endParaRPr>
          </a:p>
          <a:p>
            <a:pPr indent="-285750" lvl="0" marL="285750" rtl="0" algn="l">
              <a:lnSpc>
                <a:spcPct val="90000"/>
              </a:lnSpc>
              <a:spcBef>
                <a:spcPts val="1000"/>
              </a:spcBef>
              <a:spcAft>
                <a:spcPts val="0"/>
              </a:spcAft>
              <a:buClr>
                <a:schemeClr val="dk1"/>
              </a:buClr>
              <a:buSzPts val="2000"/>
              <a:buFont typeface="Arial"/>
              <a:buChar char="-"/>
            </a:pPr>
            <a:r>
              <a:rPr lang="es-AR" sz="2000"/>
              <a:t>Registros a nivel horario.</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2020-10-14T20:00:28Z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