
<file path=[Content_Types].xml><?xml version="1.0" encoding="utf-8"?>
<Types xmlns="http://schemas.openxmlformats.org/package/2006/content-types">
  <Default Extension="xml" ContentType="application/xml"/>
  <Default Extension="tif" ContentType="image/tif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6256000" cy="9144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8CBCB"/>
          </a:solidFill>
        </a:fill>
      </a:tcStyle>
    </a:wholeTbl>
    <a:band2H>
      <a:tcTxStyle/>
      <a:tcStyle>
        <a:tcBdr/>
        <a:fill>
          <a:solidFill>
            <a:srgbClr val="FCE7E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CBCB"/>
          </a:solidFill>
        </a:fill>
      </a:tcStyle>
    </a:wholeTbl>
    <a:band2H>
      <a:tcTxStyle/>
      <a:tcStyle>
        <a:tcBdr/>
        <a:fill>
          <a:solidFill>
            <a:srgbClr val="FC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4D0"/>
          </a:solidFill>
        </a:fill>
      </a:tcStyle>
    </a:wholeTbl>
    <a:band2H>
      <a:tcTxStyle/>
      <a:tcStyle>
        <a:tcBdr/>
        <a:fill>
          <a:solidFill>
            <a:srgbClr val="FFF2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2EC"/>
          </a:solidFill>
        </a:fill>
      </a:tcStyle>
    </a:wholeTbl>
    <a:band2H>
      <a:tcTxStyle/>
      <a:tcStyle>
        <a:tcBdr/>
        <a:fill>
          <a:solidFill>
            <a:srgbClr val="EEEAF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364CC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364CC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364CC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8F44A2F1-9E1F-4B54-A3A2-5F16C0AD49E2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2EC"/>
          </a:solidFill>
        </a:fill>
      </a:tcStyle>
    </a:wholeTbl>
    <a:band2H>
      <a:tcTxStyle/>
      <a:tcStyle>
        <a:tcBdr/>
        <a:fill>
          <a:solidFill>
            <a:srgbClr val="EEEAF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364CC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364CC"/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364CC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2EC"/>
          </a:solidFill>
        </a:fill>
      </a:tcStyle>
    </a:wholeTbl>
    <a:band2H>
      <a:tcTxStyle/>
      <a:tcStyle>
        <a:tcBdr/>
        <a:fill>
          <a:solidFill>
            <a:srgbClr val="EEEAF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364CC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364CC"/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364CC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64" d="100"/>
          <a:sy n="64" d="100"/>
        </p:scale>
        <p:origin x="9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6" name="Shape 49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4000">
        <a:latin typeface="+mn-lt"/>
        <a:ea typeface="+mn-ea"/>
        <a:cs typeface="+mn-cs"/>
        <a:sym typeface="Avenir Book"/>
      </a:defRPr>
    </a:lvl1pPr>
    <a:lvl2pPr indent="228600" defTabSz="457200" latinLnBrk="0">
      <a:lnSpc>
        <a:spcPct val="125000"/>
      </a:lnSpc>
      <a:defRPr sz="4000">
        <a:latin typeface="+mn-lt"/>
        <a:ea typeface="+mn-ea"/>
        <a:cs typeface="+mn-cs"/>
        <a:sym typeface="Avenir Book"/>
      </a:defRPr>
    </a:lvl2pPr>
    <a:lvl3pPr indent="457200" defTabSz="457200" latinLnBrk="0">
      <a:lnSpc>
        <a:spcPct val="125000"/>
      </a:lnSpc>
      <a:defRPr sz="4000">
        <a:latin typeface="+mn-lt"/>
        <a:ea typeface="+mn-ea"/>
        <a:cs typeface="+mn-cs"/>
        <a:sym typeface="Avenir Book"/>
      </a:defRPr>
    </a:lvl3pPr>
    <a:lvl4pPr indent="685800" defTabSz="457200" latinLnBrk="0">
      <a:lnSpc>
        <a:spcPct val="125000"/>
      </a:lnSpc>
      <a:defRPr sz="4000">
        <a:latin typeface="+mn-lt"/>
        <a:ea typeface="+mn-ea"/>
        <a:cs typeface="+mn-cs"/>
        <a:sym typeface="Avenir Book"/>
      </a:defRPr>
    </a:lvl4pPr>
    <a:lvl5pPr indent="914400" defTabSz="457200" latinLnBrk="0">
      <a:lnSpc>
        <a:spcPct val="125000"/>
      </a:lnSpc>
      <a:defRPr sz="4000">
        <a:latin typeface="+mn-lt"/>
        <a:ea typeface="+mn-ea"/>
        <a:cs typeface="+mn-cs"/>
        <a:sym typeface="Avenir Book"/>
      </a:defRPr>
    </a:lvl5pPr>
    <a:lvl6pPr indent="1143000" defTabSz="457200" latinLnBrk="0">
      <a:lnSpc>
        <a:spcPct val="125000"/>
      </a:lnSpc>
      <a:defRPr sz="4000">
        <a:latin typeface="+mn-lt"/>
        <a:ea typeface="+mn-ea"/>
        <a:cs typeface="+mn-cs"/>
        <a:sym typeface="Avenir Book"/>
      </a:defRPr>
    </a:lvl6pPr>
    <a:lvl7pPr indent="1371600" defTabSz="457200" latinLnBrk="0">
      <a:lnSpc>
        <a:spcPct val="125000"/>
      </a:lnSpc>
      <a:defRPr sz="4000">
        <a:latin typeface="+mn-lt"/>
        <a:ea typeface="+mn-ea"/>
        <a:cs typeface="+mn-cs"/>
        <a:sym typeface="Avenir Book"/>
      </a:defRPr>
    </a:lvl7pPr>
    <a:lvl8pPr indent="1600200" defTabSz="457200" latinLnBrk="0">
      <a:lnSpc>
        <a:spcPct val="125000"/>
      </a:lnSpc>
      <a:defRPr sz="4000">
        <a:latin typeface="+mn-lt"/>
        <a:ea typeface="+mn-ea"/>
        <a:cs typeface="+mn-cs"/>
        <a:sym typeface="Avenir Book"/>
      </a:defRPr>
    </a:lvl8pPr>
    <a:lvl9pPr indent="1828800" defTabSz="457200" latinLnBrk="0">
      <a:lnSpc>
        <a:spcPct val="125000"/>
      </a:lnSpc>
      <a:defRPr sz="4000">
        <a:latin typeface="+mn-lt"/>
        <a:ea typeface="+mn-ea"/>
        <a:cs typeface="+mn-cs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48" name="Shape 5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The Apache Ignite Platform</a:t>
            </a:r>
          </a:p>
          <a:p>
            <a:pPr>
              <a:defRPr sz="1400"/>
            </a:pPr>
            <a:r>
              <a:t>Apache Ignite is a </a:t>
            </a:r>
            <a:r>
              <a:rPr u="sng"/>
              <a:t>memory-centric</a:t>
            </a:r>
            <a:r>
              <a:t> data platform that is used to build fast, scalable &amp; resilient solutions.</a:t>
            </a:r>
          </a:p>
          <a:p>
            <a:pPr>
              <a:defRPr sz="1400"/>
            </a:pPr>
            <a:endParaRPr/>
          </a:p>
          <a:p>
            <a:pPr>
              <a:defRPr sz="1400"/>
            </a:pPr>
            <a:r>
              <a:t>At the heart of the Apache Ignite platform lies a distributed memory-centric data storage platform with ACID semantics, and powerful processing APIs including SQL, Compute, Key/Value and transactions. Built with a memory-centric approach, this enables Apache Ignite to leverage memory for high throughput and low latency whilst utilising local disk or SSD to provide durability and fast recovery. </a:t>
            </a:r>
          </a:p>
          <a:p>
            <a:pPr>
              <a:defRPr sz="1400"/>
            </a:pPr>
            <a:endParaRPr/>
          </a:p>
          <a:p>
            <a:pPr>
              <a:defRPr sz="1400"/>
            </a:pPr>
            <a:r>
              <a:t>The main difference between the memory-centric approach and the traditional disk-centric approach is that the memory is treated as a fully functional storage, not just as a caching layer, like most databases do. For example, Apache Ignite can function in a pure in-memory mode, in which case it can be treated as an In-Memory Database (IMDB) and In-Memory Data Grid (IMDG) in one.</a:t>
            </a:r>
          </a:p>
          <a:p>
            <a:pPr>
              <a:defRPr sz="1400"/>
            </a:pPr>
            <a:endParaRPr/>
          </a:p>
          <a:p>
            <a:pPr>
              <a:defRPr sz="1400"/>
            </a:pPr>
            <a:r>
              <a:t>On the other hand, when persistence is turned on, Ignite begins to function as a memory-centric system where most of the processing happens in memory, but the data and indexes get persisted to disk. The main difference here from the traditional disk-centric RDBMS or NoSQL system is that Ignite is strongly consistent, horizontally scalable, and supports both SQL and key-value processing APIs.</a:t>
            </a:r>
          </a:p>
          <a:p>
            <a:pPr>
              <a:defRPr sz="1400"/>
            </a:pPr>
            <a:endParaRPr/>
          </a:p>
          <a:p>
            <a:pPr>
              <a:defRPr sz="1400"/>
            </a:pPr>
            <a:r>
              <a:t>Apache Ignite platform can be integrated with third-party databases and external storage mediums and can be deployed on any infrastructure. It provides linear scalability, built-in fault tolerance, comprehensive security and auditing alongside advanced monitoring &amp; management.</a:t>
            </a:r>
          </a:p>
          <a:p>
            <a:pPr>
              <a:defRPr sz="1400"/>
            </a:pPr>
            <a:endParaRPr/>
          </a:p>
          <a:p>
            <a:pPr>
              <a:defRPr sz="1400"/>
            </a:pPr>
            <a:r>
              <a:t>The Apache Ignite platform caters for a range of use cases including: Core banking services, Real-time product pricing, reconciliation and risk calculation engines, analytics and machine learning.</a:t>
            </a:r>
          </a:p>
          <a:p>
            <a:pPr>
              <a:defRPr sz="1400"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4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2538683" y="3455658"/>
            <a:ext cx="9137230" cy="1211203"/>
          </a:xfrm>
          <a:prstGeom prst="rect">
            <a:avLst/>
          </a:prstGeom>
        </p:spPr>
        <p:txBody>
          <a:bodyPr lIns="0" tIns="0" rIns="0" bIns="0"/>
          <a:lstStyle>
            <a:lvl1pPr algn="l" defTabSz="457200">
              <a:defRPr sz="6200" cap="all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538683" y="4916285"/>
            <a:ext cx="9137230" cy="2636503"/>
          </a:xfrm>
          <a:prstGeom prst="rect">
            <a:avLst/>
          </a:prstGeom>
        </p:spPr>
        <p:txBody>
          <a:bodyPr lIns="60958" tIns="60958" rIns="60958" bIns="60958"/>
          <a:lstStyle>
            <a:lvl1pPr marL="0" indent="0" defTabSz="457200">
              <a:spcBef>
                <a:spcPts val="500"/>
              </a:spcBef>
              <a:buClrTx/>
              <a:buSzTx/>
              <a:buFontTx/>
              <a:buNone/>
              <a:defRPr sz="4000"/>
            </a:lvl1pPr>
            <a:lvl2pPr marL="0" indent="0" defTabSz="457200">
              <a:spcBef>
                <a:spcPts val="500"/>
              </a:spcBef>
              <a:buClrTx/>
              <a:buSzTx/>
              <a:buFontTx/>
              <a:buNone/>
              <a:defRPr sz="4000"/>
            </a:lvl2pPr>
            <a:lvl3pPr marL="0" indent="0" defTabSz="457200">
              <a:spcBef>
                <a:spcPts val="500"/>
              </a:spcBef>
              <a:buClrTx/>
              <a:buSzTx/>
              <a:buFontTx/>
              <a:buNone/>
              <a:defRPr sz="4000"/>
            </a:lvl3pPr>
            <a:lvl4pPr marL="0" indent="0" defTabSz="457200">
              <a:spcBef>
                <a:spcPts val="500"/>
              </a:spcBef>
              <a:buClrTx/>
              <a:buSzTx/>
              <a:buFontTx/>
              <a:buNone/>
              <a:defRPr sz="4000"/>
            </a:lvl4pPr>
            <a:lvl5pPr marL="0" indent="0" defTabSz="457200">
              <a:spcBef>
                <a:spcPts val="500"/>
              </a:spcBef>
              <a:buClrTx/>
              <a:buSzTx/>
              <a:buFont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7" name="Grey_Grid_trans.png" descr="Grey_Grid_trans.png"/>
          <p:cNvPicPr>
            <a:picLocks noChangeAspect="1"/>
          </p:cNvPicPr>
          <p:nvPr/>
        </p:nvPicPr>
        <p:blipFill>
          <a:blip r:embed="rId2">
            <a:alphaModFix amt="49000"/>
            <a:extLst/>
          </a:blip>
          <a:stretch>
            <a:fillRect/>
          </a:stretch>
        </p:blipFill>
        <p:spPr>
          <a:xfrm>
            <a:off x="11102291" y="4115599"/>
            <a:ext cx="5185964" cy="5026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58091" y="8765540"/>
            <a:ext cx="975449" cy="245478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© 2016 GridGain Systems, Inc."/>
          <p:cNvSpPr txBox="1"/>
          <p:nvPr/>
        </p:nvSpPr>
        <p:spPr>
          <a:xfrm>
            <a:off x="418905" y="8850483"/>
            <a:ext cx="2308917" cy="186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>
                <a:solidFill>
                  <a:srgbClr val="64656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© 2016 GridGain Systems, Inc.</a:t>
            </a:r>
          </a:p>
        </p:txBody>
      </p:sp>
      <p:pic>
        <p:nvPicPr>
          <p:cNvPr id="20" name="image4.png" descr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751116" y="4775200"/>
            <a:ext cx="4368801" cy="436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image3.png" descr="image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010578" y="8780744"/>
            <a:ext cx="654800" cy="278897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857066" y="8231716"/>
            <a:ext cx="3793068" cy="486834"/>
          </a:xfrm>
          <a:prstGeom prst="rect">
            <a:avLst/>
          </a:prstGeom>
        </p:spPr>
        <p:txBody>
          <a:bodyPr lIns="45719" tIns="45719" rIns="45719" bIns="45719"/>
          <a:lstStyle>
            <a:lvl1pPr defTabSz="457200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Text"/>
          <p:cNvSpPr txBox="1">
            <a:spLocks noGrp="1"/>
          </p:cNvSpPr>
          <p:nvPr>
            <p:ph type="title"/>
          </p:nvPr>
        </p:nvSpPr>
        <p:spPr>
          <a:xfrm>
            <a:off x="10627983" y="1142999"/>
            <a:ext cx="3109105" cy="6400806"/>
          </a:xfrm>
          <a:prstGeom prst="rect">
            <a:avLst/>
          </a:prstGeom>
        </p:spPr>
        <p:txBody>
          <a:bodyPr lIns="60958" tIns="60958" rIns="60958" bIns="60958"/>
          <a:lstStyle>
            <a:lvl1pPr defTabSz="457200"/>
          </a:lstStyle>
          <a:p>
            <a:r>
              <a:t>Title Text</a:t>
            </a:r>
          </a:p>
        </p:txBody>
      </p:sp>
      <p:sp>
        <p:nvSpPr>
          <p:cNvPr id="14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641599" y="1417637"/>
            <a:ext cx="8026401" cy="6583365"/>
          </a:xfrm>
          <a:prstGeom prst="rect">
            <a:avLst/>
          </a:prstGeom>
        </p:spPr>
        <p:txBody>
          <a:bodyPr lIns="60958" tIns="60958" rIns="60958" bIns="60958"/>
          <a:lstStyle>
            <a:lvl1pPr marL="542925" indent="-542925" defTabSz="457200">
              <a:spcBef>
                <a:spcPts val="500"/>
              </a:spcBef>
              <a:defRPr sz="3800"/>
            </a:lvl1pPr>
            <a:lvl2pPr marL="1000125" indent="-542925" defTabSz="457200">
              <a:spcBef>
                <a:spcPts val="500"/>
              </a:spcBef>
              <a:defRPr sz="3800"/>
            </a:lvl2pPr>
            <a:lvl3pPr marL="1397000" indent="-482600" defTabSz="457200">
              <a:spcBef>
                <a:spcPts val="500"/>
              </a:spcBef>
              <a:defRPr sz="3800"/>
            </a:lvl3pPr>
            <a:lvl4pPr marL="1914525" indent="-542925" defTabSz="457200">
              <a:spcBef>
                <a:spcPts val="500"/>
              </a:spcBef>
              <a:defRPr sz="3800"/>
            </a:lvl4pPr>
            <a:lvl5pPr marL="2371725" indent="-542925" defTabSz="457200">
              <a:spcBef>
                <a:spcPts val="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41" name="Grey_Grid_trans.png" descr="Grey_Grid_trans.png"/>
          <p:cNvPicPr>
            <a:picLocks noChangeAspect="1"/>
          </p:cNvPicPr>
          <p:nvPr/>
        </p:nvPicPr>
        <p:blipFill>
          <a:blip r:embed="rId2">
            <a:alphaModFix amt="49000"/>
            <a:extLst/>
          </a:blip>
          <a:stretch>
            <a:fillRect/>
          </a:stretch>
        </p:blipFill>
        <p:spPr>
          <a:xfrm>
            <a:off x="11102291" y="4115599"/>
            <a:ext cx="5185964" cy="5026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58091" y="8765540"/>
            <a:ext cx="975449" cy="245478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© 2016 GridGain Systems, Inc."/>
          <p:cNvSpPr txBox="1"/>
          <p:nvPr/>
        </p:nvSpPr>
        <p:spPr>
          <a:xfrm>
            <a:off x="418905" y="8850483"/>
            <a:ext cx="2308917" cy="186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>
                <a:solidFill>
                  <a:srgbClr val="64656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© 2016 GridGain Systems, Inc.</a:t>
            </a:r>
          </a:p>
        </p:txBody>
      </p:sp>
      <p:pic>
        <p:nvPicPr>
          <p:cNvPr id="144" name="image4.png" descr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751116" y="4775200"/>
            <a:ext cx="4368801" cy="436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image3.png" descr="image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010578" y="8780744"/>
            <a:ext cx="654800" cy="278897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857066" y="8231716"/>
            <a:ext cx="3793068" cy="486834"/>
          </a:xfrm>
          <a:prstGeom prst="rect">
            <a:avLst/>
          </a:prstGeom>
        </p:spPr>
        <p:txBody>
          <a:bodyPr lIns="45719" tIns="45719" rIns="45719" bIns="45719"/>
          <a:lstStyle>
            <a:lvl1pPr defTabSz="457200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Text"/>
          <p:cNvSpPr txBox="1">
            <a:spLocks noGrp="1"/>
          </p:cNvSpPr>
          <p:nvPr>
            <p:ph type="title"/>
          </p:nvPr>
        </p:nvSpPr>
        <p:spPr>
          <a:xfrm>
            <a:off x="2870199" y="390443"/>
            <a:ext cx="10515601" cy="1520430"/>
          </a:xfrm>
          <a:prstGeom prst="rect">
            <a:avLst/>
          </a:prstGeom>
        </p:spPr>
        <p:txBody>
          <a:bodyPr lIns="60958" tIns="60958" rIns="60958" bIns="60958"/>
          <a:lstStyle>
            <a:lvl1pPr defTabSz="457200"/>
          </a:lstStyle>
          <a:p>
            <a:r>
              <a:t>Title Text</a:t>
            </a:r>
          </a:p>
        </p:txBody>
      </p:sp>
      <p:sp>
        <p:nvSpPr>
          <p:cNvPr id="15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870199" y="1971675"/>
            <a:ext cx="10515601" cy="5200650"/>
          </a:xfrm>
          <a:prstGeom prst="rect">
            <a:avLst/>
          </a:prstGeom>
        </p:spPr>
        <p:txBody>
          <a:bodyPr lIns="60958" tIns="60958" rIns="60958" bIns="60958"/>
          <a:lstStyle>
            <a:lvl1pPr marL="308608" indent="-308608" defTabSz="257175">
              <a:spcBef>
                <a:spcPts val="400"/>
              </a:spcBef>
              <a:buClrTx/>
              <a:defRPr sz="3200">
                <a:solidFill>
                  <a:srgbClr val="261C02"/>
                </a:solidFill>
              </a:defRPr>
            </a:lvl1pPr>
            <a:lvl2pPr marL="542923" indent="-285749" defTabSz="257175">
              <a:spcBef>
                <a:spcPts val="400"/>
              </a:spcBef>
              <a:buClrTx/>
              <a:defRPr sz="3200">
                <a:solidFill>
                  <a:srgbClr val="261C02"/>
                </a:solidFill>
              </a:defRPr>
            </a:lvl2pPr>
            <a:lvl3pPr marL="788670" indent="-274320" defTabSz="257175">
              <a:spcBef>
                <a:spcPts val="400"/>
              </a:spcBef>
              <a:buClrTx/>
              <a:defRPr sz="3200">
                <a:solidFill>
                  <a:srgbClr val="261C02"/>
                </a:solidFill>
              </a:defRPr>
            </a:lvl3pPr>
            <a:lvl4pPr marL="1088048" indent="-316523" defTabSz="257175">
              <a:spcBef>
                <a:spcPts val="400"/>
              </a:spcBef>
              <a:buClrTx/>
              <a:defRPr sz="3200">
                <a:solidFill>
                  <a:srgbClr val="261C02"/>
                </a:solidFill>
              </a:defRPr>
            </a:lvl4pPr>
            <a:lvl5pPr marL="1345223" indent="-316523" defTabSz="257175">
              <a:spcBef>
                <a:spcPts val="400"/>
              </a:spcBef>
              <a:buClrTx/>
              <a:defRPr sz="3200">
                <a:solidFill>
                  <a:srgbClr val="261C02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55" name="Grey_Grid_trans.png" descr="Grey_Grid_trans.png"/>
          <p:cNvPicPr>
            <a:picLocks noChangeAspect="1"/>
          </p:cNvPicPr>
          <p:nvPr/>
        </p:nvPicPr>
        <p:blipFill>
          <a:blip r:embed="rId2">
            <a:alphaModFix amt="49000"/>
            <a:extLst/>
          </a:blip>
          <a:stretch>
            <a:fillRect/>
          </a:stretch>
        </p:blipFill>
        <p:spPr>
          <a:xfrm>
            <a:off x="11102291" y="4115599"/>
            <a:ext cx="5185964" cy="5026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58091" y="8765540"/>
            <a:ext cx="975449" cy="245478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© 2016 GridGain Systems, Inc."/>
          <p:cNvSpPr txBox="1"/>
          <p:nvPr/>
        </p:nvSpPr>
        <p:spPr>
          <a:xfrm>
            <a:off x="418905" y="8850483"/>
            <a:ext cx="2308917" cy="186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>
                <a:solidFill>
                  <a:srgbClr val="64656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© 2016 GridGain Systems, Inc.</a:t>
            </a:r>
          </a:p>
        </p:txBody>
      </p:sp>
      <p:pic>
        <p:nvPicPr>
          <p:cNvPr id="158" name="image4.png" descr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751116" y="4775200"/>
            <a:ext cx="4368801" cy="436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image3.png" descr="image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010578" y="8780744"/>
            <a:ext cx="654800" cy="278897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857066" y="8231716"/>
            <a:ext cx="3793068" cy="486834"/>
          </a:xfrm>
          <a:prstGeom prst="rect">
            <a:avLst/>
          </a:prstGeom>
        </p:spPr>
        <p:txBody>
          <a:bodyPr lIns="45719" tIns="45719" rIns="45719" bIns="45719"/>
          <a:lstStyle>
            <a:lvl1pPr defTabSz="457200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Layout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rey_Grid_trans.png" descr="Grey_Grid_trans.png"/>
          <p:cNvPicPr>
            <a:picLocks noChangeAspect="1"/>
          </p:cNvPicPr>
          <p:nvPr/>
        </p:nvPicPr>
        <p:blipFill>
          <a:blip r:embed="rId2">
            <a:alphaModFix amt="49000"/>
            <a:extLst/>
          </a:blip>
          <a:stretch>
            <a:fillRect/>
          </a:stretch>
        </p:blipFill>
        <p:spPr>
          <a:xfrm>
            <a:off x="11102291" y="4115599"/>
            <a:ext cx="5185964" cy="5026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58091" y="8765540"/>
            <a:ext cx="975449" cy="245478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© 2016 GridGain Systems, Inc."/>
          <p:cNvSpPr txBox="1"/>
          <p:nvPr/>
        </p:nvSpPr>
        <p:spPr>
          <a:xfrm>
            <a:off x="418905" y="8850483"/>
            <a:ext cx="2308917" cy="186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>
                <a:solidFill>
                  <a:srgbClr val="64656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© 2016 GridGain Systems, Inc.</a:t>
            </a:r>
          </a:p>
        </p:txBody>
      </p:sp>
      <p:pic>
        <p:nvPicPr>
          <p:cNvPr id="170" name="image4.png" descr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751116" y="4775200"/>
            <a:ext cx="4368801" cy="436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3.png" descr="image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010578" y="8780744"/>
            <a:ext cx="654800" cy="278897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857066" y="8231716"/>
            <a:ext cx="3793068" cy="486834"/>
          </a:xfrm>
          <a:prstGeom prst="rect">
            <a:avLst/>
          </a:prstGeom>
        </p:spPr>
        <p:txBody>
          <a:bodyPr lIns="45719" tIns="45719" rIns="45719" bIns="45719"/>
          <a:lstStyle>
            <a:lvl1pPr defTabSz="457200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Layout 0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itle Text"/>
          <p:cNvSpPr txBox="1">
            <a:spLocks noGrp="1"/>
          </p:cNvSpPr>
          <p:nvPr>
            <p:ph type="title"/>
          </p:nvPr>
        </p:nvSpPr>
        <p:spPr>
          <a:xfrm>
            <a:off x="2870199" y="390443"/>
            <a:ext cx="10515601" cy="1520430"/>
          </a:xfrm>
          <a:prstGeom prst="rect">
            <a:avLst/>
          </a:prstGeom>
        </p:spPr>
        <p:txBody>
          <a:bodyPr lIns="60958" tIns="60958" rIns="60958" bIns="60958"/>
          <a:lstStyle>
            <a:lvl1pPr defTabSz="457200"/>
          </a:lstStyle>
          <a:p>
            <a:r>
              <a:t>Title Text</a:t>
            </a:r>
          </a:p>
        </p:txBody>
      </p:sp>
      <p:sp>
        <p:nvSpPr>
          <p:cNvPr id="180" name="Body Level One…"/>
          <p:cNvSpPr txBox="1">
            <a:spLocks noGrp="1"/>
          </p:cNvSpPr>
          <p:nvPr>
            <p:ph type="body" idx="1"/>
          </p:nvPr>
        </p:nvSpPr>
        <p:spPr>
          <a:xfrm>
            <a:off x="2870200" y="1971675"/>
            <a:ext cx="10515600" cy="5747830"/>
          </a:xfrm>
          <a:prstGeom prst="rect">
            <a:avLst/>
          </a:prstGeom>
        </p:spPr>
        <p:txBody>
          <a:bodyPr lIns="60958" tIns="60958" rIns="60958" bIns="60958"/>
          <a:lstStyle>
            <a:lvl1pPr marL="308608" indent="-308608" defTabSz="257175">
              <a:spcBef>
                <a:spcPts val="400"/>
              </a:spcBef>
              <a:buClrTx/>
              <a:defRPr sz="3200">
                <a:solidFill>
                  <a:srgbClr val="261C02"/>
                </a:solidFill>
              </a:defRPr>
            </a:lvl1pPr>
            <a:lvl2pPr marL="542923" indent="-285749" defTabSz="257175">
              <a:spcBef>
                <a:spcPts val="400"/>
              </a:spcBef>
              <a:buClrTx/>
              <a:defRPr sz="3200">
                <a:solidFill>
                  <a:srgbClr val="261C02"/>
                </a:solidFill>
              </a:defRPr>
            </a:lvl2pPr>
            <a:lvl3pPr marL="788670" indent="-274320" defTabSz="257175">
              <a:spcBef>
                <a:spcPts val="400"/>
              </a:spcBef>
              <a:buClrTx/>
              <a:defRPr sz="3200">
                <a:solidFill>
                  <a:srgbClr val="261C02"/>
                </a:solidFill>
              </a:defRPr>
            </a:lvl3pPr>
            <a:lvl4pPr marL="1088048" indent="-316523" defTabSz="257175">
              <a:spcBef>
                <a:spcPts val="400"/>
              </a:spcBef>
              <a:buClrTx/>
              <a:defRPr sz="3200">
                <a:solidFill>
                  <a:srgbClr val="261C02"/>
                </a:solidFill>
              </a:defRPr>
            </a:lvl4pPr>
            <a:lvl5pPr marL="1345223" indent="-316523" defTabSz="257175">
              <a:spcBef>
                <a:spcPts val="400"/>
              </a:spcBef>
              <a:buClrTx/>
              <a:defRPr sz="3200">
                <a:solidFill>
                  <a:srgbClr val="261C02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© 2017 GridGain Systems, Inc."/>
          <p:cNvSpPr txBox="1"/>
          <p:nvPr/>
        </p:nvSpPr>
        <p:spPr>
          <a:xfrm>
            <a:off x="418905" y="8850483"/>
            <a:ext cx="2308917" cy="186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>
                <a:solidFill>
                  <a:srgbClr val="64656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© 2017 GridGain Systems, Inc.</a:t>
            </a:r>
          </a:p>
        </p:txBody>
      </p:sp>
      <p:sp>
        <p:nvSpPr>
          <p:cNvPr id="1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857066" y="8231716"/>
            <a:ext cx="3793068" cy="486834"/>
          </a:xfrm>
          <a:prstGeom prst="rect">
            <a:avLst/>
          </a:prstGeom>
        </p:spPr>
        <p:txBody>
          <a:bodyPr lIns="45719" tIns="45719" rIns="45719" bIns="45719"/>
          <a:lstStyle>
            <a:lvl1pPr defTabSz="457200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ual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Text"/>
          <p:cNvSpPr txBox="1">
            <a:spLocks noGrp="1"/>
          </p:cNvSpPr>
          <p:nvPr>
            <p:ph type="title"/>
          </p:nvPr>
        </p:nvSpPr>
        <p:spPr>
          <a:xfrm>
            <a:off x="2870199" y="390443"/>
            <a:ext cx="10515601" cy="1520428"/>
          </a:xfrm>
          <a:prstGeom prst="rect">
            <a:avLst/>
          </a:prstGeom>
        </p:spPr>
        <p:txBody>
          <a:bodyPr lIns="60958" tIns="60958" rIns="60958" bIns="60958"/>
          <a:lstStyle>
            <a:lvl1pPr defTabSz="457200"/>
          </a:lstStyle>
          <a:p>
            <a:r>
              <a:t>Title Text</a:t>
            </a:r>
          </a:p>
        </p:txBody>
      </p:sp>
      <p:sp>
        <p:nvSpPr>
          <p:cNvPr id="19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870199" y="1971674"/>
            <a:ext cx="5103225" cy="6109063"/>
          </a:xfrm>
          <a:prstGeom prst="rect">
            <a:avLst/>
          </a:prstGeom>
        </p:spPr>
        <p:txBody>
          <a:bodyPr lIns="60958" tIns="60958" rIns="60958" bIns="60958"/>
          <a:lstStyle>
            <a:lvl1pPr marL="308608" indent="-308608" defTabSz="257175">
              <a:spcBef>
                <a:spcPts val="400"/>
              </a:spcBef>
              <a:buClrTx/>
              <a:defRPr sz="3200">
                <a:solidFill>
                  <a:srgbClr val="261C02"/>
                </a:solidFill>
              </a:defRPr>
            </a:lvl1pPr>
            <a:lvl2pPr marL="542923" indent="-285749" defTabSz="257175">
              <a:spcBef>
                <a:spcPts val="400"/>
              </a:spcBef>
              <a:buClrTx/>
              <a:defRPr sz="3200">
                <a:solidFill>
                  <a:srgbClr val="261C02"/>
                </a:solidFill>
              </a:defRPr>
            </a:lvl2pPr>
            <a:lvl3pPr marL="788670" indent="-274320" defTabSz="257175">
              <a:spcBef>
                <a:spcPts val="400"/>
              </a:spcBef>
              <a:buClrTx/>
              <a:defRPr sz="3200">
                <a:solidFill>
                  <a:srgbClr val="261C02"/>
                </a:solidFill>
              </a:defRPr>
            </a:lvl3pPr>
            <a:lvl4pPr marL="1088048" indent="-316523" defTabSz="257175">
              <a:spcBef>
                <a:spcPts val="400"/>
              </a:spcBef>
              <a:buClrTx/>
              <a:defRPr sz="3200">
                <a:solidFill>
                  <a:srgbClr val="261C02"/>
                </a:solidFill>
              </a:defRPr>
            </a:lvl4pPr>
            <a:lvl5pPr marL="1345223" indent="-316523" defTabSz="257175">
              <a:spcBef>
                <a:spcPts val="400"/>
              </a:spcBef>
              <a:buClrTx/>
              <a:defRPr sz="3200">
                <a:solidFill>
                  <a:srgbClr val="261C02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91" name="Grey_Grid_trans.png" descr="Grey_Grid_trans.png"/>
          <p:cNvPicPr>
            <a:picLocks noChangeAspect="1"/>
          </p:cNvPicPr>
          <p:nvPr/>
        </p:nvPicPr>
        <p:blipFill>
          <a:blip r:embed="rId2">
            <a:alphaModFix amt="49000"/>
            <a:extLst/>
          </a:blip>
          <a:stretch>
            <a:fillRect/>
          </a:stretch>
        </p:blipFill>
        <p:spPr>
          <a:xfrm>
            <a:off x="11102291" y="4115599"/>
            <a:ext cx="5185964" cy="5026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58091" y="8765540"/>
            <a:ext cx="975449" cy="245478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© 2017 GridGain Systems, Inc."/>
          <p:cNvSpPr txBox="1"/>
          <p:nvPr/>
        </p:nvSpPr>
        <p:spPr>
          <a:xfrm>
            <a:off x="418905" y="8850483"/>
            <a:ext cx="2308917" cy="186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>
                <a:solidFill>
                  <a:srgbClr val="64656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© 2017 GridGain Systems, Inc.</a:t>
            </a:r>
          </a:p>
        </p:txBody>
      </p:sp>
      <p:pic>
        <p:nvPicPr>
          <p:cNvPr id="194" name="image4.png" descr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751116" y="4775200"/>
            <a:ext cx="4368801" cy="436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image3.png" descr="image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010578" y="8780744"/>
            <a:ext cx="654800" cy="278897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857066" y="8231716"/>
            <a:ext cx="3793068" cy="486834"/>
          </a:xfrm>
          <a:prstGeom prst="rect">
            <a:avLst/>
          </a:prstGeom>
        </p:spPr>
        <p:txBody>
          <a:bodyPr lIns="45719" tIns="45719" rIns="45719" bIns="45719"/>
          <a:lstStyle>
            <a:lvl1pPr defTabSz="457200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itle Text"/>
          <p:cNvSpPr txBox="1">
            <a:spLocks noGrp="1"/>
          </p:cNvSpPr>
          <p:nvPr>
            <p:ph type="title"/>
          </p:nvPr>
        </p:nvSpPr>
        <p:spPr>
          <a:xfrm>
            <a:off x="2641599" y="391604"/>
            <a:ext cx="10972803" cy="1508126"/>
          </a:xfrm>
          <a:prstGeom prst="rect">
            <a:avLst/>
          </a:prstGeom>
        </p:spPr>
        <p:txBody>
          <a:bodyPr lIns="0" tIns="0" rIns="0" bIns="0"/>
          <a:lstStyle>
            <a:lvl1pPr defTabSz="457200">
              <a:defRPr sz="6000"/>
            </a:lvl1pPr>
          </a:lstStyle>
          <a:p>
            <a:r>
              <a:t>Title Text</a:t>
            </a:r>
          </a:p>
        </p:txBody>
      </p:sp>
      <p:pic>
        <p:nvPicPr>
          <p:cNvPr id="204" name="Grey_Grid_trans.png" descr="Grey_Grid_trans.png"/>
          <p:cNvPicPr>
            <a:picLocks noChangeAspect="1"/>
          </p:cNvPicPr>
          <p:nvPr/>
        </p:nvPicPr>
        <p:blipFill>
          <a:blip r:embed="rId2">
            <a:alphaModFix amt="49000"/>
            <a:extLst/>
          </a:blip>
          <a:stretch>
            <a:fillRect/>
          </a:stretch>
        </p:blipFill>
        <p:spPr>
          <a:xfrm>
            <a:off x="11102291" y="4115599"/>
            <a:ext cx="5185964" cy="5026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58091" y="8765540"/>
            <a:ext cx="975449" cy="245478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© 2016 GridGain Systems, Inc."/>
          <p:cNvSpPr txBox="1"/>
          <p:nvPr/>
        </p:nvSpPr>
        <p:spPr>
          <a:xfrm>
            <a:off x="418905" y="8850483"/>
            <a:ext cx="2308917" cy="186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>
                <a:solidFill>
                  <a:srgbClr val="64656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© 2016 GridGain Systems, Inc.</a:t>
            </a:r>
          </a:p>
        </p:txBody>
      </p:sp>
      <p:pic>
        <p:nvPicPr>
          <p:cNvPr id="207" name="image4.png" descr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751116" y="4775200"/>
            <a:ext cx="4368801" cy="436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image3.png" descr="image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010578" y="8780744"/>
            <a:ext cx="654800" cy="278897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857066" y="8231716"/>
            <a:ext cx="3793068" cy="486834"/>
          </a:xfrm>
          <a:prstGeom prst="rect">
            <a:avLst/>
          </a:prstGeom>
        </p:spPr>
        <p:txBody>
          <a:bodyPr lIns="45719" tIns="45719" rIns="45719" bIns="45719"/>
          <a:lstStyle>
            <a:lvl1pPr defTabSz="457200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043921" y="1917699"/>
            <a:ext cx="5384803" cy="6376361"/>
          </a:xfrm>
          <a:prstGeom prst="rect">
            <a:avLst/>
          </a:prstGeom>
        </p:spPr>
        <p:txBody>
          <a:bodyPr lIns="60958" tIns="60958" rIns="60958" bIns="60958"/>
          <a:lstStyle>
            <a:lvl1pPr marL="571500" indent="-571500" defTabSz="457200">
              <a:spcBef>
                <a:spcPts val="500"/>
              </a:spcBef>
              <a:defRPr sz="3800"/>
            </a:lvl1pPr>
            <a:lvl2pPr marL="1157748" indent="-700548" defTabSz="457200">
              <a:spcBef>
                <a:spcPts val="500"/>
              </a:spcBef>
              <a:defRPr sz="3800"/>
            </a:lvl2pPr>
            <a:lvl3pPr marL="1686560" indent="-772160" defTabSz="457200">
              <a:spcBef>
                <a:spcPts val="500"/>
              </a:spcBef>
              <a:defRPr sz="3800"/>
            </a:lvl3pPr>
            <a:lvl4pPr marL="2457450" indent="-1085850" defTabSz="457200">
              <a:spcBef>
                <a:spcPts val="500"/>
              </a:spcBef>
              <a:defRPr sz="3800"/>
            </a:lvl4pPr>
            <a:lvl5pPr marL="3276600" indent="-1447800" defTabSz="457200">
              <a:spcBef>
                <a:spcPts val="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7" name="Title Text"/>
          <p:cNvSpPr txBox="1">
            <a:spLocks noGrp="1"/>
          </p:cNvSpPr>
          <p:nvPr>
            <p:ph type="title"/>
          </p:nvPr>
        </p:nvSpPr>
        <p:spPr>
          <a:xfrm>
            <a:off x="2641599" y="391604"/>
            <a:ext cx="10972803" cy="1508126"/>
          </a:xfrm>
          <a:prstGeom prst="rect">
            <a:avLst/>
          </a:prstGeom>
        </p:spPr>
        <p:txBody>
          <a:bodyPr lIns="0" tIns="0" rIns="0" bIns="0"/>
          <a:lstStyle>
            <a:lvl1pPr defTabSz="457200"/>
          </a:lstStyle>
          <a:p>
            <a:r>
              <a:t>Title Text</a:t>
            </a:r>
          </a:p>
        </p:txBody>
      </p:sp>
      <p:pic>
        <p:nvPicPr>
          <p:cNvPr id="218" name="Grey_Grid_trans.png" descr="Grey_Grid_trans.png"/>
          <p:cNvPicPr>
            <a:picLocks noChangeAspect="1"/>
          </p:cNvPicPr>
          <p:nvPr/>
        </p:nvPicPr>
        <p:blipFill>
          <a:blip r:embed="rId2">
            <a:alphaModFix amt="49000"/>
            <a:extLst/>
          </a:blip>
          <a:stretch>
            <a:fillRect/>
          </a:stretch>
        </p:blipFill>
        <p:spPr>
          <a:xfrm>
            <a:off x="11102291" y="4115599"/>
            <a:ext cx="5185964" cy="5026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58091" y="8765540"/>
            <a:ext cx="975449" cy="245478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© 2016 GridGain Systems, Inc."/>
          <p:cNvSpPr txBox="1"/>
          <p:nvPr/>
        </p:nvSpPr>
        <p:spPr>
          <a:xfrm>
            <a:off x="418905" y="8850483"/>
            <a:ext cx="2308917" cy="186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>
                <a:solidFill>
                  <a:srgbClr val="64656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© 2016 GridGain Systems, Inc.</a:t>
            </a:r>
          </a:p>
        </p:txBody>
      </p:sp>
      <p:pic>
        <p:nvPicPr>
          <p:cNvPr id="221" name="image4.png" descr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751116" y="4775200"/>
            <a:ext cx="4368801" cy="436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3.png" descr="image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010578" y="8780744"/>
            <a:ext cx="654800" cy="278897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857066" y="8231716"/>
            <a:ext cx="3793068" cy="486834"/>
          </a:xfrm>
          <a:prstGeom prst="rect">
            <a:avLst/>
          </a:prstGeom>
        </p:spPr>
        <p:txBody>
          <a:bodyPr lIns="45719" tIns="45719" rIns="45719" bIns="45719"/>
          <a:lstStyle>
            <a:lvl1pPr defTabSz="457200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043921" y="1917699"/>
            <a:ext cx="5384803" cy="6376361"/>
          </a:xfrm>
          <a:prstGeom prst="rect">
            <a:avLst/>
          </a:prstGeom>
        </p:spPr>
        <p:txBody>
          <a:bodyPr lIns="60958" tIns="60958" rIns="60958" bIns="60958"/>
          <a:lstStyle>
            <a:lvl1pPr marL="542925" indent="-542925" defTabSz="457200">
              <a:spcBef>
                <a:spcPts val="500"/>
              </a:spcBef>
              <a:defRPr sz="3800"/>
            </a:lvl1pPr>
            <a:lvl2pPr marL="1000125" indent="-542925" defTabSz="457200">
              <a:spcBef>
                <a:spcPts val="500"/>
              </a:spcBef>
              <a:defRPr sz="3800"/>
            </a:lvl2pPr>
            <a:lvl3pPr marL="1397000" indent="-482600" defTabSz="457200">
              <a:spcBef>
                <a:spcPts val="500"/>
              </a:spcBef>
              <a:defRPr sz="3800"/>
            </a:lvl3pPr>
            <a:lvl4pPr marL="1914525" indent="-542925" defTabSz="457200">
              <a:spcBef>
                <a:spcPts val="500"/>
              </a:spcBef>
              <a:defRPr sz="3800"/>
            </a:lvl4pPr>
            <a:lvl5pPr marL="2371725" indent="-542925" defTabSz="457200">
              <a:spcBef>
                <a:spcPts val="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1" name="Title Text"/>
          <p:cNvSpPr txBox="1">
            <a:spLocks noGrp="1"/>
          </p:cNvSpPr>
          <p:nvPr>
            <p:ph type="title"/>
          </p:nvPr>
        </p:nvSpPr>
        <p:spPr>
          <a:xfrm>
            <a:off x="2641599" y="391604"/>
            <a:ext cx="10972803" cy="1508126"/>
          </a:xfrm>
          <a:prstGeom prst="rect">
            <a:avLst/>
          </a:prstGeom>
        </p:spPr>
        <p:txBody>
          <a:bodyPr lIns="0" tIns="0" rIns="0" bIns="0"/>
          <a:lstStyle>
            <a:lvl1pPr defTabSz="457200"/>
          </a:lstStyle>
          <a:p>
            <a:r>
              <a:t>Title Text</a:t>
            </a:r>
          </a:p>
        </p:txBody>
      </p:sp>
      <p:pic>
        <p:nvPicPr>
          <p:cNvPr id="232" name="Grey_Grid_trans.png" descr="Grey_Grid_trans.png"/>
          <p:cNvPicPr>
            <a:picLocks noChangeAspect="1"/>
          </p:cNvPicPr>
          <p:nvPr/>
        </p:nvPicPr>
        <p:blipFill>
          <a:blip r:embed="rId2">
            <a:alphaModFix amt="49000"/>
            <a:extLst/>
          </a:blip>
          <a:stretch>
            <a:fillRect/>
          </a:stretch>
        </p:blipFill>
        <p:spPr>
          <a:xfrm>
            <a:off x="11102291" y="4115599"/>
            <a:ext cx="5185964" cy="5026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58091" y="8765540"/>
            <a:ext cx="975449" cy="245478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© 2016 GridGain Systems, Inc."/>
          <p:cNvSpPr txBox="1"/>
          <p:nvPr/>
        </p:nvSpPr>
        <p:spPr>
          <a:xfrm>
            <a:off x="418905" y="8850483"/>
            <a:ext cx="2308917" cy="186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>
                <a:solidFill>
                  <a:srgbClr val="64656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© 2016 GridGain Systems, Inc.</a:t>
            </a:r>
          </a:p>
        </p:txBody>
      </p:sp>
      <p:pic>
        <p:nvPicPr>
          <p:cNvPr id="235" name="image4.png" descr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751116" y="4775200"/>
            <a:ext cx="4368801" cy="436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image3.png" descr="image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010578" y="8780744"/>
            <a:ext cx="654800" cy="278897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857066" y="8231716"/>
            <a:ext cx="3793068" cy="486834"/>
          </a:xfrm>
          <a:prstGeom prst="rect">
            <a:avLst/>
          </a:prstGeom>
        </p:spPr>
        <p:txBody>
          <a:bodyPr lIns="45719" tIns="45719" rIns="45719" bIns="45719"/>
          <a:lstStyle>
            <a:lvl1pPr defTabSz="457200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itle Text"/>
          <p:cNvSpPr txBox="1">
            <a:spLocks noGrp="1"/>
          </p:cNvSpPr>
          <p:nvPr>
            <p:ph type="title"/>
          </p:nvPr>
        </p:nvSpPr>
        <p:spPr>
          <a:xfrm>
            <a:off x="2870199" y="390443"/>
            <a:ext cx="10515601" cy="1520430"/>
          </a:xfrm>
          <a:prstGeom prst="rect">
            <a:avLst/>
          </a:prstGeom>
        </p:spPr>
        <p:txBody>
          <a:bodyPr lIns="0" tIns="0" rIns="0" bIns="0"/>
          <a:lstStyle>
            <a:lvl1pPr defTabSz="457200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24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870199" y="1971675"/>
            <a:ext cx="10515601" cy="5200650"/>
          </a:xfrm>
          <a:prstGeom prst="rect">
            <a:avLst/>
          </a:prstGeom>
        </p:spPr>
        <p:txBody>
          <a:bodyPr lIns="0" tIns="0" rIns="0" bIns="0"/>
          <a:lstStyle>
            <a:lvl1pPr marL="308608" indent="-308608" defTabSz="257175">
              <a:spcBef>
                <a:spcPts val="400"/>
              </a:spcBef>
              <a:buClrTx/>
              <a:defRPr sz="3200">
                <a:solidFill>
                  <a:srgbClr val="261C02"/>
                </a:solidFill>
              </a:defRPr>
            </a:lvl1pPr>
            <a:lvl2pPr marL="542923" indent="-285749" defTabSz="257175">
              <a:spcBef>
                <a:spcPts val="400"/>
              </a:spcBef>
              <a:buClrTx/>
              <a:defRPr sz="3200">
                <a:solidFill>
                  <a:srgbClr val="261C02"/>
                </a:solidFill>
              </a:defRPr>
            </a:lvl2pPr>
            <a:lvl3pPr marL="788670" indent="-274320" defTabSz="257175">
              <a:spcBef>
                <a:spcPts val="400"/>
              </a:spcBef>
              <a:buClrTx/>
              <a:defRPr sz="3200">
                <a:solidFill>
                  <a:srgbClr val="261C02"/>
                </a:solidFill>
              </a:defRPr>
            </a:lvl3pPr>
            <a:lvl4pPr marL="1088048" indent="-316523" defTabSz="257175">
              <a:spcBef>
                <a:spcPts val="400"/>
              </a:spcBef>
              <a:buClrTx/>
              <a:defRPr sz="3200">
                <a:solidFill>
                  <a:srgbClr val="261C02"/>
                </a:solidFill>
              </a:defRPr>
            </a:lvl4pPr>
            <a:lvl5pPr marL="1345223" indent="-316523" defTabSz="257175">
              <a:spcBef>
                <a:spcPts val="400"/>
              </a:spcBef>
              <a:buClrTx/>
              <a:defRPr sz="3200">
                <a:solidFill>
                  <a:srgbClr val="261C02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46" name="Grey_Grid_trans.png" descr="Grey_Grid_trans.png"/>
          <p:cNvPicPr>
            <a:picLocks noChangeAspect="1"/>
          </p:cNvPicPr>
          <p:nvPr/>
        </p:nvPicPr>
        <p:blipFill>
          <a:blip r:embed="rId2">
            <a:alphaModFix amt="49000"/>
            <a:extLst/>
          </a:blip>
          <a:stretch>
            <a:fillRect/>
          </a:stretch>
        </p:blipFill>
        <p:spPr>
          <a:xfrm>
            <a:off x="11102291" y="4115599"/>
            <a:ext cx="5185964" cy="5026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58091" y="8765540"/>
            <a:ext cx="975449" cy="245478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© 2016 GridGain Systems, Inc."/>
          <p:cNvSpPr txBox="1"/>
          <p:nvPr/>
        </p:nvSpPr>
        <p:spPr>
          <a:xfrm>
            <a:off x="418905" y="8850483"/>
            <a:ext cx="2308917" cy="186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>
                <a:solidFill>
                  <a:srgbClr val="64656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© 2016 GridGain Systems, Inc.</a:t>
            </a:r>
          </a:p>
        </p:txBody>
      </p:sp>
      <p:pic>
        <p:nvPicPr>
          <p:cNvPr id="249" name="image4.png" descr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751116" y="4775200"/>
            <a:ext cx="4368801" cy="436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image3.png" descr="image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010578" y="8780744"/>
            <a:ext cx="654800" cy="278897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857066" y="8231716"/>
            <a:ext cx="3793068" cy="486834"/>
          </a:xfrm>
          <a:prstGeom prst="rect">
            <a:avLst/>
          </a:prstGeom>
        </p:spPr>
        <p:txBody>
          <a:bodyPr lIns="45719" tIns="45719" rIns="45719" bIns="45719"/>
          <a:lstStyle>
            <a:lvl1pPr defTabSz="457200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043921" y="1917699"/>
            <a:ext cx="5384803" cy="6376361"/>
          </a:xfrm>
          <a:prstGeom prst="rect">
            <a:avLst/>
          </a:prstGeom>
        </p:spPr>
        <p:txBody>
          <a:bodyPr lIns="60958" tIns="60958" rIns="60958" bIns="60958"/>
          <a:lstStyle>
            <a:lvl1pPr marL="542925" indent="-542925" defTabSz="457200">
              <a:spcBef>
                <a:spcPts val="500"/>
              </a:spcBef>
              <a:defRPr sz="3800"/>
            </a:lvl1pPr>
            <a:lvl2pPr marL="1000125" indent="-542925" defTabSz="457200">
              <a:spcBef>
                <a:spcPts val="500"/>
              </a:spcBef>
              <a:defRPr sz="3800"/>
            </a:lvl2pPr>
            <a:lvl3pPr marL="1397000" indent="-482600" defTabSz="457200">
              <a:spcBef>
                <a:spcPts val="500"/>
              </a:spcBef>
              <a:defRPr sz="3800"/>
            </a:lvl3pPr>
            <a:lvl4pPr marL="1914525" indent="-542925" defTabSz="457200">
              <a:spcBef>
                <a:spcPts val="500"/>
              </a:spcBef>
              <a:defRPr sz="3800"/>
            </a:lvl4pPr>
            <a:lvl5pPr marL="2371725" indent="-542925" defTabSz="457200">
              <a:spcBef>
                <a:spcPts val="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9" name="Title Text"/>
          <p:cNvSpPr txBox="1">
            <a:spLocks noGrp="1"/>
          </p:cNvSpPr>
          <p:nvPr>
            <p:ph type="title"/>
          </p:nvPr>
        </p:nvSpPr>
        <p:spPr>
          <a:xfrm>
            <a:off x="2641599" y="391604"/>
            <a:ext cx="10972803" cy="1508126"/>
          </a:xfrm>
          <a:prstGeom prst="rect">
            <a:avLst/>
          </a:prstGeom>
        </p:spPr>
        <p:txBody>
          <a:bodyPr lIns="0" tIns="0" rIns="0" bIns="0"/>
          <a:lstStyle>
            <a:lvl1pPr defTabSz="457200"/>
          </a:lstStyle>
          <a:p>
            <a:r>
              <a:t>Title Text</a:t>
            </a:r>
          </a:p>
        </p:txBody>
      </p:sp>
      <p:pic>
        <p:nvPicPr>
          <p:cNvPr id="260" name="Grey_Grid_trans.png" descr="Grey_Grid_trans.png"/>
          <p:cNvPicPr>
            <a:picLocks noChangeAspect="1"/>
          </p:cNvPicPr>
          <p:nvPr/>
        </p:nvPicPr>
        <p:blipFill>
          <a:blip r:embed="rId2">
            <a:alphaModFix amt="49000"/>
            <a:extLst/>
          </a:blip>
          <a:stretch>
            <a:fillRect/>
          </a:stretch>
        </p:blipFill>
        <p:spPr>
          <a:xfrm>
            <a:off x="11102291" y="4115599"/>
            <a:ext cx="5185964" cy="5026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58091" y="8765540"/>
            <a:ext cx="975449" cy="245478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© 2016 GridGain Systems, Inc."/>
          <p:cNvSpPr txBox="1"/>
          <p:nvPr/>
        </p:nvSpPr>
        <p:spPr>
          <a:xfrm>
            <a:off x="418905" y="8850483"/>
            <a:ext cx="2308917" cy="186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>
                <a:solidFill>
                  <a:srgbClr val="64656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© 2016 GridGain Systems, Inc.</a:t>
            </a:r>
          </a:p>
        </p:txBody>
      </p:sp>
      <p:pic>
        <p:nvPicPr>
          <p:cNvPr id="263" name="image4.png" descr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751116" y="4775200"/>
            <a:ext cx="4368801" cy="436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image3.png" descr="image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010578" y="8780744"/>
            <a:ext cx="654800" cy="278897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857066" y="8231716"/>
            <a:ext cx="3793068" cy="486834"/>
          </a:xfrm>
          <a:prstGeom prst="rect">
            <a:avLst/>
          </a:prstGeom>
        </p:spPr>
        <p:txBody>
          <a:bodyPr lIns="45719" tIns="45719" rIns="45719" bIns="45719"/>
          <a:lstStyle>
            <a:lvl1pPr defTabSz="457200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2946399" y="5787328"/>
            <a:ext cx="10363201" cy="2451100"/>
          </a:xfrm>
          <a:prstGeom prst="rect">
            <a:avLst/>
          </a:prstGeom>
        </p:spPr>
        <p:txBody>
          <a:bodyPr lIns="60958" tIns="60958" rIns="60958" bIns="60958" anchor="t"/>
          <a:lstStyle>
            <a:lvl1pPr algn="l" defTabSz="457200">
              <a:defRPr sz="6800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946399" y="1437785"/>
            <a:ext cx="10363201" cy="3214690"/>
          </a:xfrm>
          <a:prstGeom prst="rect">
            <a:avLst/>
          </a:prstGeom>
        </p:spPr>
        <p:txBody>
          <a:bodyPr lIns="60958" tIns="60958" rIns="60958" bIns="60958" anchor="b"/>
          <a:lstStyle>
            <a:lvl1pPr marL="0" indent="0" defTabSz="457200">
              <a:spcBef>
                <a:spcPts val="400"/>
              </a:spcBef>
              <a:buClrTx/>
              <a:buSzTx/>
              <a:buFontTx/>
              <a:buNone/>
              <a:defRPr sz="3200"/>
            </a:lvl1pPr>
            <a:lvl2pPr marL="0" indent="0" defTabSz="457200">
              <a:spcBef>
                <a:spcPts val="400"/>
              </a:spcBef>
              <a:buClrTx/>
              <a:buSzTx/>
              <a:buFontTx/>
              <a:buNone/>
              <a:defRPr sz="3200"/>
            </a:lvl2pPr>
            <a:lvl3pPr marL="0" indent="0" defTabSz="457200">
              <a:spcBef>
                <a:spcPts val="400"/>
              </a:spcBef>
              <a:buClrTx/>
              <a:buSzTx/>
              <a:buFontTx/>
              <a:buNone/>
              <a:defRPr sz="3200"/>
            </a:lvl3pPr>
            <a:lvl4pPr marL="0" indent="0" defTabSz="457200">
              <a:spcBef>
                <a:spcPts val="400"/>
              </a:spcBef>
              <a:buClrTx/>
              <a:buSzTx/>
              <a:buFontTx/>
              <a:buNone/>
              <a:defRPr sz="3200"/>
            </a:lvl4pPr>
            <a:lvl5pPr marL="0" indent="0" defTabSz="457200">
              <a:spcBef>
                <a:spcPts val="400"/>
              </a:spcBef>
              <a:buClrTx/>
              <a:buSzTx/>
              <a:buFont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1" name="apache-ignite_300x125.png" descr="apache-ignite_300x1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8675" y="464496"/>
            <a:ext cx="3530603" cy="1471084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Grey_Grid_trans.png" descr="Grey_Grid_trans.png"/>
          <p:cNvPicPr>
            <a:picLocks noChangeAspect="1"/>
          </p:cNvPicPr>
          <p:nvPr/>
        </p:nvPicPr>
        <p:blipFill>
          <a:blip r:embed="rId3">
            <a:alphaModFix amt="49000"/>
            <a:extLst/>
          </a:blip>
          <a:stretch>
            <a:fillRect/>
          </a:stretch>
        </p:blipFill>
        <p:spPr>
          <a:xfrm>
            <a:off x="11102291" y="4115599"/>
            <a:ext cx="5185964" cy="5026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image2.png" descr="image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858091" y="8765540"/>
            <a:ext cx="975449" cy="245478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© 2016 GridGain Systems, Inc."/>
          <p:cNvSpPr txBox="1"/>
          <p:nvPr/>
        </p:nvSpPr>
        <p:spPr>
          <a:xfrm>
            <a:off x="418905" y="8850483"/>
            <a:ext cx="2308917" cy="186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>
                <a:solidFill>
                  <a:srgbClr val="64656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© 2016 GridGain Systems, Inc.</a:t>
            </a:r>
          </a:p>
        </p:txBody>
      </p:sp>
      <p:pic>
        <p:nvPicPr>
          <p:cNvPr id="35" name="image4.png" descr="image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751116" y="4775200"/>
            <a:ext cx="4368801" cy="436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image3.png" descr="image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010578" y="8780744"/>
            <a:ext cx="654800" cy="278897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857066" y="8231716"/>
            <a:ext cx="3793068" cy="486834"/>
          </a:xfrm>
          <a:prstGeom prst="rect">
            <a:avLst/>
          </a:prstGeom>
        </p:spPr>
        <p:txBody>
          <a:bodyPr lIns="45719" tIns="45719" rIns="45719" bIns="45719"/>
          <a:lstStyle>
            <a:lvl1pPr defTabSz="457200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itle Text"/>
          <p:cNvSpPr txBox="1">
            <a:spLocks noGrp="1"/>
          </p:cNvSpPr>
          <p:nvPr>
            <p:ph type="title"/>
          </p:nvPr>
        </p:nvSpPr>
        <p:spPr>
          <a:xfrm>
            <a:off x="2641599" y="642778"/>
            <a:ext cx="10972803" cy="1423458"/>
          </a:xfrm>
          <a:prstGeom prst="rect">
            <a:avLst/>
          </a:prstGeom>
        </p:spPr>
        <p:txBody>
          <a:bodyPr lIns="0" tIns="0" rIns="0" bIns="0"/>
          <a:lstStyle>
            <a:lvl1pPr defTabSz="457200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273" name="Body Level One…"/>
          <p:cNvSpPr txBox="1">
            <a:spLocks noGrp="1"/>
          </p:cNvSpPr>
          <p:nvPr>
            <p:ph type="body" idx="1"/>
          </p:nvPr>
        </p:nvSpPr>
        <p:spPr>
          <a:xfrm>
            <a:off x="2641599" y="1921933"/>
            <a:ext cx="10972803" cy="6206688"/>
          </a:xfrm>
          <a:prstGeom prst="rect">
            <a:avLst/>
          </a:prstGeom>
        </p:spPr>
        <p:txBody>
          <a:bodyPr lIns="0" tIns="0" rIns="0" bIns="0"/>
          <a:lstStyle>
            <a:lvl1pPr marL="571500" indent="-571500" defTabSz="457200">
              <a:spcBef>
                <a:spcPts val="500"/>
              </a:spcBef>
              <a:defRPr sz="4000"/>
            </a:lvl1pPr>
            <a:lvl2pPr marL="1028700" indent="-571500" defTabSz="457200">
              <a:spcBef>
                <a:spcPts val="500"/>
              </a:spcBef>
              <a:defRPr sz="4000"/>
            </a:lvl2pPr>
            <a:lvl3pPr marL="1422400" indent="-508000" defTabSz="457200">
              <a:spcBef>
                <a:spcPts val="500"/>
              </a:spcBef>
              <a:defRPr sz="4000"/>
            </a:lvl3pPr>
            <a:lvl4pPr marL="1943100" indent="-571500" defTabSz="457200">
              <a:spcBef>
                <a:spcPts val="500"/>
              </a:spcBef>
              <a:defRPr sz="4000"/>
            </a:lvl4pPr>
            <a:lvl5pPr marL="2400300" indent="-571500" defTabSz="457200">
              <a:spcBef>
                <a:spcPts val="500"/>
              </a:spcBef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74" name="Grey_Grid_trans.png" descr="Grey_Grid_trans.png"/>
          <p:cNvPicPr>
            <a:picLocks noChangeAspect="1"/>
          </p:cNvPicPr>
          <p:nvPr/>
        </p:nvPicPr>
        <p:blipFill>
          <a:blip r:embed="rId2">
            <a:alphaModFix amt="49000"/>
            <a:extLst/>
          </a:blip>
          <a:stretch>
            <a:fillRect/>
          </a:stretch>
        </p:blipFill>
        <p:spPr>
          <a:xfrm>
            <a:off x="11102291" y="4115599"/>
            <a:ext cx="5185964" cy="5026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58091" y="8765540"/>
            <a:ext cx="975449" cy="245478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© 2016 GridGain Systems, Inc."/>
          <p:cNvSpPr txBox="1"/>
          <p:nvPr/>
        </p:nvSpPr>
        <p:spPr>
          <a:xfrm>
            <a:off x="418905" y="8850483"/>
            <a:ext cx="2308917" cy="186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>
                <a:solidFill>
                  <a:srgbClr val="64656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© 2016 GridGain Systems, Inc.</a:t>
            </a:r>
          </a:p>
        </p:txBody>
      </p:sp>
      <p:pic>
        <p:nvPicPr>
          <p:cNvPr id="277" name="image4.png" descr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751116" y="4775200"/>
            <a:ext cx="4368801" cy="436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image3.png" descr="image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010578" y="8780744"/>
            <a:ext cx="654800" cy="278897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857066" y="8231716"/>
            <a:ext cx="3793068" cy="486834"/>
          </a:xfrm>
          <a:prstGeom prst="rect">
            <a:avLst/>
          </a:prstGeom>
        </p:spPr>
        <p:txBody>
          <a:bodyPr lIns="45719" tIns="45719" rIns="45719" bIns="45719"/>
          <a:lstStyle>
            <a:lvl1pPr defTabSz="457200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ual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itle Text"/>
          <p:cNvSpPr txBox="1">
            <a:spLocks noGrp="1"/>
          </p:cNvSpPr>
          <p:nvPr>
            <p:ph type="title"/>
          </p:nvPr>
        </p:nvSpPr>
        <p:spPr>
          <a:xfrm>
            <a:off x="2870199" y="390443"/>
            <a:ext cx="10515601" cy="1520428"/>
          </a:xfrm>
          <a:prstGeom prst="rect">
            <a:avLst/>
          </a:prstGeom>
        </p:spPr>
        <p:txBody>
          <a:bodyPr lIns="0" tIns="0" rIns="0" bIns="0"/>
          <a:lstStyle>
            <a:lvl1pPr defTabSz="457200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28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870199" y="1971674"/>
            <a:ext cx="5103225" cy="6109063"/>
          </a:xfrm>
          <a:prstGeom prst="rect">
            <a:avLst/>
          </a:prstGeom>
        </p:spPr>
        <p:txBody>
          <a:bodyPr lIns="60958" tIns="60958" rIns="60958" bIns="60958"/>
          <a:lstStyle>
            <a:lvl1pPr marL="308608" indent="-308608" defTabSz="257175">
              <a:spcBef>
                <a:spcPts val="400"/>
              </a:spcBef>
              <a:buClrTx/>
              <a:defRPr sz="3200">
                <a:solidFill>
                  <a:srgbClr val="261C02"/>
                </a:solidFill>
              </a:defRPr>
            </a:lvl1pPr>
            <a:lvl2pPr marL="542923" indent="-285749" defTabSz="257175">
              <a:spcBef>
                <a:spcPts val="400"/>
              </a:spcBef>
              <a:buClrTx/>
              <a:defRPr sz="3200">
                <a:solidFill>
                  <a:srgbClr val="261C02"/>
                </a:solidFill>
              </a:defRPr>
            </a:lvl2pPr>
            <a:lvl3pPr marL="788670" indent="-274320" defTabSz="257175">
              <a:spcBef>
                <a:spcPts val="400"/>
              </a:spcBef>
              <a:buClrTx/>
              <a:defRPr sz="3200">
                <a:solidFill>
                  <a:srgbClr val="261C02"/>
                </a:solidFill>
              </a:defRPr>
            </a:lvl3pPr>
            <a:lvl4pPr marL="1088048" indent="-316523" defTabSz="257175">
              <a:spcBef>
                <a:spcPts val="400"/>
              </a:spcBef>
              <a:buClrTx/>
              <a:defRPr sz="3200">
                <a:solidFill>
                  <a:srgbClr val="261C02"/>
                </a:solidFill>
              </a:defRPr>
            </a:lvl4pPr>
            <a:lvl5pPr marL="1345223" indent="-316523" defTabSz="257175">
              <a:spcBef>
                <a:spcPts val="400"/>
              </a:spcBef>
              <a:buClrTx/>
              <a:defRPr sz="3200">
                <a:solidFill>
                  <a:srgbClr val="261C02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88" name="Grey_Grid_trans.png" descr="Grey_Grid_trans.png"/>
          <p:cNvPicPr>
            <a:picLocks noChangeAspect="1"/>
          </p:cNvPicPr>
          <p:nvPr/>
        </p:nvPicPr>
        <p:blipFill>
          <a:blip r:embed="rId2">
            <a:alphaModFix amt="49000"/>
            <a:extLst/>
          </a:blip>
          <a:stretch>
            <a:fillRect/>
          </a:stretch>
        </p:blipFill>
        <p:spPr>
          <a:xfrm>
            <a:off x="11102291" y="4115599"/>
            <a:ext cx="5185964" cy="5026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58091" y="8765540"/>
            <a:ext cx="975449" cy="245478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© 2016 GridGain Systems, Inc."/>
          <p:cNvSpPr txBox="1"/>
          <p:nvPr/>
        </p:nvSpPr>
        <p:spPr>
          <a:xfrm>
            <a:off x="418905" y="8850483"/>
            <a:ext cx="2308917" cy="186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>
                <a:solidFill>
                  <a:srgbClr val="64656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© 2016 GridGain Systems, Inc.</a:t>
            </a:r>
          </a:p>
        </p:txBody>
      </p:sp>
      <p:pic>
        <p:nvPicPr>
          <p:cNvPr id="291" name="image4.png" descr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751116" y="4775200"/>
            <a:ext cx="4368801" cy="436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image3.png" descr="image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010578" y="8780744"/>
            <a:ext cx="654800" cy="278897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857066" y="8231716"/>
            <a:ext cx="3793068" cy="486834"/>
          </a:xfrm>
          <a:prstGeom prst="rect">
            <a:avLst/>
          </a:prstGeom>
        </p:spPr>
        <p:txBody>
          <a:bodyPr lIns="45719" tIns="45719" rIns="45719" bIns="45719"/>
          <a:lstStyle>
            <a:lvl1pPr defTabSz="457200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itle Text"/>
          <p:cNvSpPr txBox="1">
            <a:spLocks noGrp="1"/>
          </p:cNvSpPr>
          <p:nvPr>
            <p:ph type="title"/>
          </p:nvPr>
        </p:nvSpPr>
        <p:spPr>
          <a:xfrm>
            <a:off x="2538683" y="3455658"/>
            <a:ext cx="9137230" cy="1211203"/>
          </a:xfrm>
          <a:prstGeom prst="rect">
            <a:avLst/>
          </a:prstGeom>
        </p:spPr>
        <p:txBody>
          <a:bodyPr lIns="0" tIns="0" rIns="0" bIns="0"/>
          <a:lstStyle>
            <a:lvl1pPr algn="l" defTabSz="457200">
              <a:defRPr sz="6200" b="0" cap="all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30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538683" y="4916285"/>
            <a:ext cx="9137230" cy="2636503"/>
          </a:xfrm>
          <a:prstGeom prst="rect">
            <a:avLst/>
          </a:prstGeom>
        </p:spPr>
        <p:txBody>
          <a:bodyPr lIns="60958" tIns="60958" rIns="60958" bIns="60958"/>
          <a:lstStyle>
            <a:lvl1pPr marL="0" indent="0" defTabSz="457200">
              <a:spcBef>
                <a:spcPts val="500"/>
              </a:spcBef>
              <a:buClrTx/>
              <a:buSzTx/>
              <a:buFontTx/>
              <a:buNone/>
              <a:defRPr sz="4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indent="0" defTabSz="457200">
              <a:spcBef>
                <a:spcPts val="500"/>
              </a:spcBef>
              <a:buClrTx/>
              <a:buSzTx/>
              <a:buFontTx/>
              <a:buNone/>
              <a:defRPr sz="40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indent="0" defTabSz="457200">
              <a:spcBef>
                <a:spcPts val="500"/>
              </a:spcBef>
              <a:buClrTx/>
              <a:buSzTx/>
              <a:buFontTx/>
              <a:buNone/>
              <a:defRPr sz="40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indent="0" defTabSz="457200">
              <a:spcBef>
                <a:spcPts val="500"/>
              </a:spcBef>
              <a:buClrTx/>
              <a:buSzTx/>
              <a:buFontTx/>
              <a:buNone/>
              <a:defRPr sz="40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indent="0" defTabSz="457200">
              <a:spcBef>
                <a:spcPts val="500"/>
              </a:spcBef>
              <a:buClrTx/>
              <a:buSzTx/>
              <a:buFontTx/>
              <a:buNone/>
              <a:defRPr sz="40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02" name="Grey_Grid_trans.png" descr="Grey_Grid_trans.png"/>
          <p:cNvPicPr>
            <a:picLocks noChangeAspect="1"/>
          </p:cNvPicPr>
          <p:nvPr/>
        </p:nvPicPr>
        <p:blipFill>
          <a:blip r:embed="rId2">
            <a:alphaModFix amt="49000"/>
            <a:extLst/>
          </a:blip>
          <a:stretch>
            <a:fillRect/>
          </a:stretch>
        </p:blipFill>
        <p:spPr>
          <a:xfrm>
            <a:off x="11102291" y="4115599"/>
            <a:ext cx="5185964" cy="5026976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© 2016 GridGain Systems, Inc."/>
          <p:cNvSpPr txBox="1"/>
          <p:nvPr/>
        </p:nvSpPr>
        <p:spPr>
          <a:xfrm>
            <a:off x="418905" y="8850483"/>
            <a:ext cx="2308917" cy="186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>
                <a:solidFill>
                  <a:srgbClr val="64656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© 2016 GridGain Systems, Inc.</a:t>
            </a:r>
          </a:p>
        </p:txBody>
      </p:sp>
      <p:pic>
        <p:nvPicPr>
          <p:cNvPr id="304" name="image4.png" descr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751116" y="4775200"/>
            <a:ext cx="4368801" cy="4368800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857066" y="8231716"/>
            <a:ext cx="3793068" cy="486834"/>
          </a:xfrm>
          <a:prstGeom prst="rect">
            <a:avLst/>
          </a:prstGeom>
        </p:spPr>
        <p:txBody>
          <a:bodyPr lIns="45719" tIns="45719" rIns="45719" bIns="45719"/>
          <a:lstStyle>
            <a:lvl1pPr defTabSz="457200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itle Text"/>
          <p:cNvSpPr txBox="1">
            <a:spLocks noGrp="1"/>
          </p:cNvSpPr>
          <p:nvPr>
            <p:ph type="title"/>
          </p:nvPr>
        </p:nvSpPr>
        <p:spPr>
          <a:xfrm>
            <a:off x="2641599" y="391604"/>
            <a:ext cx="10972803" cy="1508126"/>
          </a:xfrm>
          <a:prstGeom prst="rect">
            <a:avLst/>
          </a:prstGeom>
        </p:spPr>
        <p:txBody>
          <a:bodyPr lIns="60958" tIns="60958" rIns="60958" bIns="60958"/>
          <a:lstStyle>
            <a:lvl1pPr defTabSz="457200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pic>
        <p:nvPicPr>
          <p:cNvPr id="313" name="Grey_Grid_trans.png" descr="Grey_Grid_trans.png"/>
          <p:cNvPicPr>
            <a:picLocks noChangeAspect="1"/>
          </p:cNvPicPr>
          <p:nvPr/>
        </p:nvPicPr>
        <p:blipFill>
          <a:blip r:embed="rId2">
            <a:alphaModFix amt="49000"/>
            <a:extLst/>
          </a:blip>
          <a:stretch>
            <a:fillRect/>
          </a:stretch>
        </p:blipFill>
        <p:spPr>
          <a:xfrm>
            <a:off x="11102291" y="4115599"/>
            <a:ext cx="5185964" cy="5026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58091" y="8765540"/>
            <a:ext cx="975449" cy="245478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© 2016 GridGain Systems, Inc."/>
          <p:cNvSpPr txBox="1"/>
          <p:nvPr/>
        </p:nvSpPr>
        <p:spPr>
          <a:xfrm>
            <a:off x="418905" y="8850483"/>
            <a:ext cx="2308917" cy="186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>
                <a:solidFill>
                  <a:srgbClr val="64656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© 2016 GridGain Systems, Inc.</a:t>
            </a:r>
          </a:p>
        </p:txBody>
      </p:sp>
      <p:pic>
        <p:nvPicPr>
          <p:cNvPr id="316" name="image4.png" descr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751116" y="4775200"/>
            <a:ext cx="4368801" cy="436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image3.png" descr="image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010578" y="8780744"/>
            <a:ext cx="654800" cy="278897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857066" y="8231716"/>
            <a:ext cx="3793068" cy="486834"/>
          </a:xfrm>
          <a:prstGeom prst="rect">
            <a:avLst/>
          </a:prstGeom>
        </p:spPr>
        <p:txBody>
          <a:bodyPr lIns="45719" tIns="45719" rIns="45719" bIns="45719"/>
          <a:lstStyle>
            <a:lvl1pPr defTabSz="457200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itle Text"/>
          <p:cNvSpPr txBox="1">
            <a:spLocks noGrp="1"/>
          </p:cNvSpPr>
          <p:nvPr>
            <p:ph type="title"/>
          </p:nvPr>
        </p:nvSpPr>
        <p:spPr>
          <a:xfrm>
            <a:off x="2641599" y="642778"/>
            <a:ext cx="10972803" cy="1423458"/>
          </a:xfrm>
          <a:prstGeom prst="rect">
            <a:avLst/>
          </a:prstGeom>
        </p:spPr>
        <p:txBody>
          <a:bodyPr lIns="0" tIns="0" rIns="0" bIns="0"/>
          <a:lstStyle>
            <a:lvl1pPr defTabSz="457200">
              <a:defRPr sz="6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326" name="Body Level One…"/>
          <p:cNvSpPr txBox="1">
            <a:spLocks noGrp="1"/>
          </p:cNvSpPr>
          <p:nvPr>
            <p:ph type="body" idx="1"/>
          </p:nvPr>
        </p:nvSpPr>
        <p:spPr>
          <a:xfrm>
            <a:off x="2641599" y="1921933"/>
            <a:ext cx="10972803" cy="6206688"/>
          </a:xfrm>
          <a:prstGeom prst="rect">
            <a:avLst/>
          </a:prstGeom>
        </p:spPr>
        <p:txBody>
          <a:bodyPr lIns="0" tIns="0" rIns="0" bIns="0"/>
          <a:lstStyle>
            <a:lvl1pPr marL="571500" indent="-571500" defTabSz="457200">
              <a:spcBef>
                <a:spcPts val="500"/>
              </a:spcBef>
              <a:defRPr sz="4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1028700" indent="-571500" defTabSz="457200">
              <a:spcBef>
                <a:spcPts val="500"/>
              </a:spcBef>
              <a:defRPr sz="40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422400" indent="-508000" defTabSz="457200">
              <a:spcBef>
                <a:spcPts val="500"/>
              </a:spcBef>
              <a:defRPr sz="40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943100" indent="-571500" defTabSz="457200">
              <a:spcBef>
                <a:spcPts val="500"/>
              </a:spcBef>
              <a:defRPr sz="40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400300" indent="-571500" defTabSz="457200">
              <a:spcBef>
                <a:spcPts val="500"/>
              </a:spcBef>
              <a:defRPr sz="40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27" name="Grey_Grid_trans.png" descr="Grey_Grid_trans.png"/>
          <p:cNvPicPr>
            <a:picLocks noChangeAspect="1"/>
          </p:cNvPicPr>
          <p:nvPr/>
        </p:nvPicPr>
        <p:blipFill>
          <a:blip r:embed="rId2">
            <a:alphaModFix amt="49000"/>
            <a:extLst/>
          </a:blip>
          <a:stretch>
            <a:fillRect/>
          </a:stretch>
        </p:blipFill>
        <p:spPr>
          <a:xfrm>
            <a:off x="11102291" y="4115599"/>
            <a:ext cx="5185964" cy="5026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58091" y="8765540"/>
            <a:ext cx="975449" cy="245478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© 2016 GridGain Systems, Inc."/>
          <p:cNvSpPr txBox="1"/>
          <p:nvPr/>
        </p:nvSpPr>
        <p:spPr>
          <a:xfrm>
            <a:off x="418905" y="8850483"/>
            <a:ext cx="2308917" cy="186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>
                <a:solidFill>
                  <a:srgbClr val="64656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© 2016 GridGain Systems, Inc.</a:t>
            </a:r>
          </a:p>
        </p:txBody>
      </p:sp>
      <p:pic>
        <p:nvPicPr>
          <p:cNvPr id="330" name="image4.png" descr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751116" y="4775200"/>
            <a:ext cx="4368801" cy="436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1" name="image3.png" descr="image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010578" y="8780744"/>
            <a:ext cx="654800" cy="278897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857066" y="8231716"/>
            <a:ext cx="3793068" cy="486834"/>
          </a:xfrm>
          <a:prstGeom prst="rect">
            <a:avLst/>
          </a:prstGeom>
        </p:spPr>
        <p:txBody>
          <a:bodyPr lIns="45719" tIns="45719" rIns="45719" bIns="45719"/>
          <a:lstStyle>
            <a:lvl1pPr defTabSz="457200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043921" y="1917699"/>
            <a:ext cx="5384803" cy="6376361"/>
          </a:xfrm>
          <a:prstGeom prst="rect">
            <a:avLst/>
          </a:prstGeom>
        </p:spPr>
        <p:txBody>
          <a:bodyPr lIns="60958" tIns="60958" rIns="60958" bIns="60958"/>
          <a:lstStyle>
            <a:lvl1pPr marL="571500" indent="-571500" defTabSz="457200">
              <a:spcBef>
                <a:spcPts val="500"/>
              </a:spcBef>
              <a:defRPr sz="3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1157748" indent="-700548" defTabSz="457200">
              <a:spcBef>
                <a:spcPts val="500"/>
              </a:spcBef>
              <a:defRPr sz="38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686560" indent="-772160" defTabSz="457200">
              <a:spcBef>
                <a:spcPts val="500"/>
              </a:spcBef>
              <a:defRPr sz="38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2457450" indent="-1085850" defTabSz="457200">
              <a:spcBef>
                <a:spcPts val="500"/>
              </a:spcBef>
              <a:defRPr sz="38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3276600" indent="-1447800" defTabSz="457200">
              <a:spcBef>
                <a:spcPts val="500"/>
              </a:spcBef>
              <a:defRPr sz="38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0" name="Title Text"/>
          <p:cNvSpPr txBox="1">
            <a:spLocks noGrp="1"/>
          </p:cNvSpPr>
          <p:nvPr>
            <p:ph type="title"/>
          </p:nvPr>
        </p:nvSpPr>
        <p:spPr>
          <a:xfrm>
            <a:off x="2641599" y="391604"/>
            <a:ext cx="10972803" cy="1508126"/>
          </a:xfrm>
          <a:prstGeom prst="rect">
            <a:avLst/>
          </a:prstGeom>
        </p:spPr>
        <p:txBody>
          <a:bodyPr lIns="0" tIns="0" rIns="0" bIns="0"/>
          <a:lstStyle>
            <a:lvl1pPr defTabSz="457200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pic>
        <p:nvPicPr>
          <p:cNvPr id="341" name="Grey_Grid_trans.png" descr="Grey_Grid_trans.png"/>
          <p:cNvPicPr>
            <a:picLocks noChangeAspect="1"/>
          </p:cNvPicPr>
          <p:nvPr/>
        </p:nvPicPr>
        <p:blipFill>
          <a:blip r:embed="rId2">
            <a:alphaModFix amt="49000"/>
            <a:extLst/>
          </a:blip>
          <a:stretch>
            <a:fillRect/>
          </a:stretch>
        </p:blipFill>
        <p:spPr>
          <a:xfrm>
            <a:off x="11102291" y="4115599"/>
            <a:ext cx="5185964" cy="5026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58091" y="8765540"/>
            <a:ext cx="975449" cy="245478"/>
          </a:xfrm>
          <a:prstGeom prst="rect">
            <a:avLst/>
          </a:prstGeom>
          <a:ln w="12700">
            <a:miter lim="400000"/>
          </a:ln>
        </p:spPr>
      </p:pic>
      <p:sp>
        <p:nvSpPr>
          <p:cNvPr id="343" name="© 2016 GridGain Systems, Inc."/>
          <p:cNvSpPr txBox="1"/>
          <p:nvPr/>
        </p:nvSpPr>
        <p:spPr>
          <a:xfrm>
            <a:off x="418905" y="8850483"/>
            <a:ext cx="2308917" cy="186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>
                <a:solidFill>
                  <a:srgbClr val="64656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© 2016 GridGain Systems, Inc.</a:t>
            </a:r>
          </a:p>
        </p:txBody>
      </p:sp>
      <p:pic>
        <p:nvPicPr>
          <p:cNvPr id="344" name="image4.png" descr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751116" y="4775200"/>
            <a:ext cx="4368801" cy="436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5" name="image3.png" descr="image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010578" y="8780744"/>
            <a:ext cx="654800" cy="278897"/>
          </a:xfrm>
          <a:prstGeom prst="rect">
            <a:avLst/>
          </a:prstGeom>
          <a:ln w="12700">
            <a:miter lim="400000"/>
          </a:ln>
        </p:spPr>
      </p:pic>
      <p:sp>
        <p:nvSpPr>
          <p:cNvPr id="3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857066" y="8231716"/>
            <a:ext cx="3793068" cy="486834"/>
          </a:xfrm>
          <a:prstGeom prst="rect">
            <a:avLst/>
          </a:prstGeom>
        </p:spPr>
        <p:txBody>
          <a:bodyPr lIns="45719" tIns="45719" rIns="45719" bIns="45719"/>
          <a:lstStyle>
            <a:lvl1pPr defTabSz="457200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641600" y="1917699"/>
            <a:ext cx="5384800" cy="6376361"/>
          </a:xfrm>
          <a:prstGeom prst="rect">
            <a:avLst/>
          </a:prstGeom>
        </p:spPr>
        <p:txBody>
          <a:bodyPr lIns="60958" tIns="60958" rIns="60958" bIns="60958"/>
          <a:lstStyle>
            <a:lvl1pPr marL="542925" indent="-542925" defTabSz="457200">
              <a:spcBef>
                <a:spcPts val="500"/>
              </a:spcBef>
              <a:defRPr sz="3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1000125" indent="-542925" defTabSz="457200">
              <a:spcBef>
                <a:spcPts val="500"/>
              </a:spcBef>
              <a:defRPr sz="38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97000" indent="-482600" defTabSz="457200">
              <a:spcBef>
                <a:spcPts val="500"/>
              </a:spcBef>
              <a:defRPr sz="38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914525" indent="-542925" defTabSz="457200">
              <a:spcBef>
                <a:spcPts val="500"/>
              </a:spcBef>
              <a:defRPr sz="38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371725" indent="-542925" defTabSz="457200">
              <a:spcBef>
                <a:spcPts val="500"/>
              </a:spcBef>
              <a:defRPr sz="38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4" name="Title Text"/>
          <p:cNvSpPr txBox="1">
            <a:spLocks noGrp="1"/>
          </p:cNvSpPr>
          <p:nvPr>
            <p:ph type="title"/>
          </p:nvPr>
        </p:nvSpPr>
        <p:spPr>
          <a:xfrm>
            <a:off x="2641599" y="391604"/>
            <a:ext cx="10972803" cy="1508126"/>
          </a:xfrm>
          <a:prstGeom prst="rect">
            <a:avLst/>
          </a:prstGeom>
        </p:spPr>
        <p:txBody>
          <a:bodyPr lIns="0" tIns="0" rIns="0" bIns="0"/>
          <a:lstStyle>
            <a:lvl1pPr defTabSz="457200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pic>
        <p:nvPicPr>
          <p:cNvPr id="355" name="Grey_Grid_trans.png" descr="Grey_Grid_trans.png"/>
          <p:cNvPicPr>
            <a:picLocks noChangeAspect="1"/>
          </p:cNvPicPr>
          <p:nvPr/>
        </p:nvPicPr>
        <p:blipFill>
          <a:blip r:embed="rId2">
            <a:alphaModFix amt="49000"/>
            <a:extLst/>
          </a:blip>
          <a:stretch>
            <a:fillRect/>
          </a:stretch>
        </p:blipFill>
        <p:spPr>
          <a:xfrm>
            <a:off x="11102291" y="4115599"/>
            <a:ext cx="5185964" cy="5026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6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58091" y="8765540"/>
            <a:ext cx="975449" cy="245478"/>
          </a:xfrm>
          <a:prstGeom prst="rect">
            <a:avLst/>
          </a:prstGeom>
          <a:ln w="12700">
            <a:miter lim="400000"/>
          </a:ln>
        </p:spPr>
      </p:pic>
      <p:sp>
        <p:nvSpPr>
          <p:cNvPr id="357" name="© 2016 GridGain Systems, Inc."/>
          <p:cNvSpPr txBox="1"/>
          <p:nvPr/>
        </p:nvSpPr>
        <p:spPr>
          <a:xfrm>
            <a:off x="418905" y="8850483"/>
            <a:ext cx="2308917" cy="186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>
                <a:solidFill>
                  <a:srgbClr val="64656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© 2016 GridGain Systems, Inc.</a:t>
            </a:r>
          </a:p>
        </p:txBody>
      </p:sp>
      <p:pic>
        <p:nvPicPr>
          <p:cNvPr id="358" name="image4.png" descr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751116" y="4775200"/>
            <a:ext cx="4368801" cy="436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image3.png" descr="image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010578" y="8780744"/>
            <a:ext cx="654800" cy="278897"/>
          </a:xfrm>
          <a:prstGeom prst="rect">
            <a:avLst/>
          </a:prstGeom>
          <a:ln w="12700">
            <a:miter lim="400000"/>
          </a:ln>
        </p:spPr>
      </p:pic>
      <p:sp>
        <p:nvSpPr>
          <p:cNvPr id="3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857066" y="8231716"/>
            <a:ext cx="3793068" cy="486834"/>
          </a:xfrm>
          <a:prstGeom prst="rect">
            <a:avLst/>
          </a:prstGeom>
        </p:spPr>
        <p:txBody>
          <a:bodyPr lIns="45719" tIns="45719" rIns="45719" bIns="45719"/>
          <a:lstStyle>
            <a:lvl1pPr defTabSz="457200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Layou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itle Text"/>
          <p:cNvSpPr txBox="1">
            <a:spLocks noGrp="1"/>
          </p:cNvSpPr>
          <p:nvPr>
            <p:ph type="title"/>
          </p:nvPr>
        </p:nvSpPr>
        <p:spPr>
          <a:xfrm>
            <a:off x="2870199" y="390443"/>
            <a:ext cx="10515601" cy="1520430"/>
          </a:xfrm>
          <a:prstGeom prst="rect">
            <a:avLst/>
          </a:prstGeom>
        </p:spPr>
        <p:txBody>
          <a:bodyPr lIns="60958" tIns="60958" rIns="60958" bIns="60958"/>
          <a:lstStyle>
            <a:lvl1pPr defTabSz="457200"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368" name="Body Level One…"/>
          <p:cNvSpPr txBox="1">
            <a:spLocks noGrp="1"/>
          </p:cNvSpPr>
          <p:nvPr>
            <p:ph type="body" idx="1"/>
          </p:nvPr>
        </p:nvSpPr>
        <p:spPr>
          <a:xfrm>
            <a:off x="2870200" y="1971675"/>
            <a:ext cx="10515600" cy="5747830"/>
          </a:xfrm>
          <a:prstGeom prst="rect">
            <a:avLst/>
          </a:prstGeom>
        </p:spPr>
        <p:txBody>
          <a:bodyPr lIns="60958" tIns="60958" rIns="60958" bIns="60958"/>
          <a:lstStyle>
            <a:lvl1pPr marL="308608" indent="-308608" defTabSz="257175">
              <a:spcBef>
                <a:spcPts val="400"/>
              </a:spcBef>
              <a:buClrTx/>
              <a:defRPr sz="3200">
                <a:solidFill>
                  <a:srgbClr val="261C0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542923" indent="-285749" defTabSz="257175">
              <a:spcBef>
                <a:spcPts val="400"/>
              </a:spcBef>
              <a:buClrTx/>
              <a:defRPr sz="3200">
                <a:solidFill>
                  <a:srgbClr val="261C0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788670" indent="-274320" defTabSz="257175">
              <a:spcBef>
                <a:spcPts val="400"/>
              </a:spcBef>
              <a:buClrTx/>
              <a:defRPr sz="3200">
                <a:solidFill>
                  <a:srgbClr val="261C0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088048" indent="-316523" defTabSz="257175">
              <a:spcBef>
                <a:spcPts val="400"/>
              </a:spcBef>
              <a:buClrTx/>
              <a:defRPr sz="3200">
                <a:solidFill>
                  <a:srgbClr val="261C0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345223" indent="-316523" defTabSz="257175">
              <a:spcBef>
                <a:spcPts val="400"/>
              </a:spcBef>
              <a:buClrTx/>
              <a:defRPr sz="3200">
                <a:solidFill>
                  <a:srgbClr val="261C0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69" name="Grey_Grid_trans.png" descr="Grey_Grid_trans.png"/>
          <p:cNvPicPr>
            <a:picLocks noChangeAspect="1"/>
          </p:cNvPicPr>
          <p:nvPr/>
        </p:nvPicPr>
        <p:blipFill>
          <a:blip r:embed="rId2">
            <a:alphaModFix amt="49000"/>
            <a:extLst/>
          </a:blip>
          <a:stretch>
            <a:fillRect/>
          </a:stretch>
        </p:blipFill>
        <p:spPr>
          <a:xfrm>
            <a:off x="11102291" y="4115599"/>
            <a:ext cx="5185964" cy="5026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70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58091" y="8765540"/>
            <a:ext cx="975449" cy="245478"/>
          </a:xfrm>
          <a:prstGeom prst="rect">
            <a:avLst/>
          </a:prstGeom>
          <a:ln w="12700">
            <a:miter lim="400000"/>
          </a:ln>
        </p:spPr>
      </p:pic>
      <p:sp>
        <p:nvSpPr>
          <p:cNvPr id="371" name="© 2016 GridGain Systems, Inc."/>
          <p:cNvSpPr txBox="1"/>
          <p:nvPr/>
        </p:nvSpPr>
        <p:spPr>
          <a:xfrm>
            <a:off x="418905" y="8850483"/>
            <a:ext cx="2308917" cy="186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>
                <a:solidFill>
                  <a:srgbClr val="64656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© 2016 GridGain Systems, Inc.</a:t>
            </a:r>
          </a:p>
        </p:txBody>
      </p:sp>
      <p:pic>
        <p:nvPicPr>
          <p:cNvPr id="372" name="image4.png" descr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751116" y="4775200"/>
            <a:ext cx="4368801" cy="436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73" name="image3.png" descr="image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010578" y="8780744"/>
            <a:ext cx="654800" cy="278897"/>
          </a:xfrm>
          <a:prstGeom prst="rect">
            <a:avLst/>
          </a:prstGeom>
          <a:ln w="12700">
            <a:miter lim="400000"/>
          </a:ln>
        </p:spPr>
      </p:pic>
      <p:sp>
        <p:nvSpPr>
          <p:cNvPr id="3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857066" y="8231716"/>
            <a:ext cx="3793068" cy="486834"/>
          </a:xfrm>
          <a:prstGeom prst="rect">
            <a:avLst/>
          </a:prstGeom>
        </p:spPr>
        <p:txBody>
          <a:bodyPr lIns="45719" tIns="45719" rIns="45719" bIns="45719"/>
          <a:lstStyle>
            <a:lvl1pPr defTabSz="457200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itle Text"/>
          <p:cNvSpPr txBox="1">
            <a:spLocks noGrp="1"/>
          </p:cNvSpPr>
          <p:nvPr>
            <p:ph type="title"/>
          </p:nvPr>
        </p:nvSpPr>
        <p:spPr>
          <a:xfrm>
            <a:off x="2641599" y="387930"/>
            <a:ext cx="10972803" cy="1423459"/>
          </a:xfrm>
          <a:prstGeom prst="rect">
            <a:avLst/>
          </a:prstGeom>
        </p:spPr>
        <p:txBody>
          <a:bodyPr lIns="60958" tIns="60958" rIns="60958" bIns="60958"/>
          <a:lstStyle>
            <a:lvl1pPr defTabSz="457200"/>
          </a:lstStyle>
          <a:p>
            <a:r>
              <a:t>Title Text</a:t>
            </a:r>
          </a:p>
        </p:txBody>
      </p:sp>
      <p:sp>
        <p:nvSpPr>
          <p:cNvPr id="38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641599" y="2058479"/>
            <a:ext cx="10972803" cy="5027042"/>
          </a:xfrm>
          <a:prstGeom prst="rect">
            <a:avLst/>
          </a:prstGeom>
        </p:spPr>
        <p:txBody>
          <a:bodyPr lIns="60958" tIns="60958" rIns="60958" bIns="60958"/>
          <a:lstStyle>
            <a:lvl1pPr marL="542925" indent="-542925" defTabSz="457200">
              <a:spcBef>
                <a:spcPts val="500"/>
              </a:spcBef>
              <a:defRPr sz="3800"/>
            </a:lvl1pPr>
            <a:lvl2pPr marL="1000125" indent="-542925" defTabSz="457200">
              <a:spcBef>
                <a:spcPts val="500"/>
              </a:spcBef>
              <a:defRPr sz="3800"/>
            </a:lvl2pPr>
            <a:lvl3pPr marL="1397000" indent="-482600" defTabSz="457200">
              <a:spcBef>
                <a:spcPts val="500"/>
              </a:spcBef>
              <a:defRPr sz="3800"/>
            </a:lvl3pPr>
            <a:lvl4pPr marL="1914525" indent="-542925" defTabSz="457200">
              <a:spcBef>
                <a:spcPts val="500"/>
              </a:spcBef>
              <a:defRPr sz="3800"/>
            </a:lvl4pPr>
            <a:lvl5pPr marL="2371725" indent="-542925" defTabSz="457200">
              <a:spcBef>
                <a:spcPts val="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8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49000" y="4114486"/>
            <a:ext cx="5181600" cy="5029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4" name="apache-ignite_300x125.png" descr="apache-ignite_300x12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275" y="8819098"/>
            <a:ext cx="619915" cy="258299"/>
          </a:xfrm>
          <a:prstGeom prst="rect">
            <a:avLst/>
          </a:prstGeom>
          <a:ln w="12700">
            <a:miter lim="400000"/>
          </a:ln>
        </p:spPr>
      </p:pic>
      <p:pic>
        <p:nvPicPr>
          <p:cNvPr id="385" name="Image" descr="Image"/>
          <p:cNvPicPr>
            <a:picLocks noChangeAspect="1"/>
          </p:cNvPicPr>
          <p:nvPr/>
        </p:nvPicPr>
        <p:blipFill>
          <a:blip r:embed="rId4">
            <a:alphaModFix amt="8432"/>
            <a:extLst/>
          </a:blip>
          <a:stretch>
            <a:fillRect/>
          </a:stretch>
        </p:blipFill>
        <p:spPr>
          <a:xfrm>
            <a:off x="-739146" y="4847477"/>
            <a:ext cx="4376019" cy="4376019"/>
          </a:xfrm>
          <a:prstGeom prst="rect">
            <a:avLst/>
          </a:prstGeom>
          <a:ln w="12700">
            <a:miter lim="400000"/>
          </a:ln>
        </p:spPr>
      </p:pic>
      <p:pic>
        <p:nvPicPr>
          <p:cNvPr id="386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132050" y="8808547"/>
            <a:ext cx="977900" cy="254001"/>
          </a:xfrm>
          <a:prstGeom prst="rect">
            <a:avLst/>
          </a:prstGeom>
          <a:ln w="12700">
            <a:miter lim="400000"/>
          </a:ln>
        </p:spPr>
      </p:pic>
      <p:sp>
        <p:nvSpPr>
          <p:cNvPr id="3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857066" y="8231716"/>
            <a:ext cx="3793068" cy="486834"/>
          </a:xfrm>
          <a:prstGeom prst="rect">
            <a:avLst/>
          </a:prstGeom>
        </p:spPr>
        <p:txBody>
          <a:bodyPr lIns="45719" tIns="45719" rIns="45719" bIns="45719"/>
          <a:lstStyle>
            <a:lvl1pPr defTabSz="457200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itle Text"/>
          <p:cNvSpPr txBox="1">
            <a:spLocks noGrp="1"/>
          </p:cNvSpPr>
          <p:nvPr>
            <p:ph type="title"/>
          </p:nvPr>
        </p:nvSpPr>
        <p:spPr>
          <a:xfrm>
            <a:off x="2538683" y="3455658"/>
            <a:ext cx="9137230" cy="1211203"/>
          </a:xfrm>
          <a:prstGeom prst="rect">
            <a:avLst/>
          </a:prstGeom>
        </p:spPr>
        <p:txBody>
          <a:bodyPr lIns="0" tIns="0" rIns="0" bIns="0"/>
          <a:lstStyle>
            <a:lvl1pPr algn="l" defTabSz="457200">
              <a:defRPr sz="6200" cap="all"/>
            </a:lvl1pPr>
          </a:lstStyle>
          <a:p>
            <a:r>
              <a:t>Title Text</a:t>
            </a:r>
          </a:p>
        </p:txBody>
      </p:sp>
      <p:sp>
        <p:nvSpPr>
          <p:cNvPr id="39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538683" y="4916285"/>
            <a:ext cx="9137230" cy="2636503"/>
          </a:xfrm>
          <a:prstGeom prst="rect">
            <a:avLst/>
          </a:prstGeom>
        </p:spPr>
        <p:txBody>
          <a:bodyPr lIns="60958" tIns="60958" rIns="60958" bIns="60958"/>
          <a:lstStyle>
            <a:lvl1pPr marL="0" indent="0" defTabSz="457200">
              <a:spcBef>
                <a:spcPts val="500"/>
              </a:spcBef>
              <a:buClrTx/>
              <a:buSzTx/>
              <a:buFontTx/>
              <a:buNone/>
              <a:defRPr sz="4000"/>
            </a:lvl1pPr>
            <a:lvl2pPr marL="0" indent="0" defTabSz="457200">
              <a:spcBef>
                <a:spcPts val="500"/>
              </a:spcBef>
              <a:buClrTx/>
              <a:buSzTx/>
              <a:buFontTx/>
              <a:buNone/>
              <a:defRPr sz="4000"/>
            </a:lvl2pPr>
            <a:lvl3pPr marL="0" indent="0" defTabSz="457200">
              <a:spcBef>
                <a:spcPts val="500"/>
              </a:spcBef>
              <a:buClrTx/>
              <a:buSzTx/>
              <a:buFontTx/>
              <a:buNone/>
              <a:defRPr sz="4000"/>
            </a:lvl3pPr>
            <a:lvl4pPr marL="0" indent="0" defTabSz="457200">
              <a:spcBef>
                <a:spcPts val="500"/>
              </a:spcBef>
              <a:buClrTx/>
              <a:buSzTx/>
              <a:buFontTx/>
              <a:buNone/>
              <a:defRPr sz="4000"/>
            </a:lvl4pPr>
            <a:lvl5pPr marL="0" indent="0" defTabSz="457200">
              <a:spcBef>
                <a:spcPts val="500"/>
              </a:spcBef>
              <a:buClrTx/>
              <a:buSzTx/>
              <a:buFont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9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49000" y="4114486"/>
            <a:ext cx="5181600" cy="5029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7" name="apache-ignite_300x125.png" descr="apache-ignite_300x12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275" y="8819098"/>
            <a:ext cx="619915" cy="258299"/>
          </a:xfrm>
          <a:prstGeom prst="rect">
            <a:avLst/>
          </a:prstGeom>
          <a:ln w="12700">
            <a:miter lim="400000"/>
          </a:ln>
        </p:spPr>
      </p:pic>
      <p:pic>
        <p:nvPicPr>
          <p:cNvPr id="398" name="Image" descr="Image"/>
          <p:cNvPicPr>
            <a:picLocks noChangeAspect="1"/>
          </p:cNvPicPr>
          <p:nvPr/>
        </p:nvPicPr>
        <p:blipFill>
          <a:blip r:embed="rId4">
            <a:alphaModFix amt="8432"/>
            <a:extLst/>
          </a:blip>
          <a:stretch>
            <a:fillRect/>
          </a:stretch>
        </p:blipFill>
        <p:spPr>
          <a:xfrm>
            <a:off x="-739146" y="4847477"/>
            <a:ext cx="4376019" cy="4376019"/>
          </a:xfrm>
          <a:prstGeom prst="rect">
            <a:avLst/>
          </a:prstGeom>
          <a:ln w="12700">
            <a:miter lim="400000"/>
          </a:ln>
        </p:spPr>
      </p:pic>
      <p:pic>
        <p:nvPicPr>
          <p:cNvPr id="399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132050" y="8808547"/>
            <a:ext cx="977900" cy="254001"/>
          </a:xfrm>
          <a:prstGeom prst="rect">
            <a:avLst/>
          </a:prstGeom>
          <a:ln w="12700">
            <a:miter lim="400000"/>
          </a:ln>
        </p:spPr>
      </p:pic>
      <p:sp>
        <p:nvSpPr>
          <p:cNvPr id="40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857066" y="8231716"/>
            <a:ext cx="3793068" cy="486834"/>
          </a:xfrm>
          <a:prstGeom prst="rect">
            <a:avLst/>
          </a:prstGeom>
        </p:spPr>
        <p:txBody>
          <a:bodyPr lIns="45719" tIns="45719" rIns="45719" bIns="45719"/>
          <a:lstStyle>
            <a:lvl1pPr defTabSz="457200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641600" y="1917699"/>
            <a:ext cx="5384800" cy="6376361"/>
          </a:xfrm>
          <a:prstGeom prst="rect">
            <a:avLst/>
          </a:prstGeom>
        </p:spPr>
        <p:txBody>
          <a:bodyPr lIns="60958" tIns="60958" rIns="60958" bIns="60958"/>
          <a:lstStyle>
            <a:lvl1pPr marL="542925" indent="-542925" defTabSz="457200">
              <a:spcBef>
                <a:spcPts val="500"/>
              </a:spcBef>
              <a:defRPr sz="3800"/>
            </a:lvl1pPr>
            <a:lvl2pPr marL="1000125" indent="-542925" defTabSz="457200">
              <a:spcBef>
                <a:spcPts val="500"/>
              </a:spcBef>
              <a:defRPr sz="3800"/>
            </a:lvl2pPr>
            <a:lvl3pPr marL="1397000" indent="-482600" defTabSz="457200">
              <a:spcBef>
                <a:spcPts val="500"/>
              </a:spcBef>
              <a:defRPr sz="3800"/>
            </a:lvl3pPr>
            <a:lvl4pPr marL="1914525" indent="-542925" defTabSz="457200">
              <a:spcBef>
                <a:spcPts val="500"/>
              </a:spcBef>
              <a:defRPr sz="3800"/>
            </a:lvl4pPr>
            <a:lvl5pPr marL="2371725" indent="-542925" defTabSz="457200">
              <a:spcBef>
                <a:spcPts val="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Title Text"/>
          <p:cNvSpPr txBox="1">
            <a:spLocks noGrp="1"/>
          </p:cNvSpPr>
          <p:nvPr>
            <p:ph type="title"/>
          </p:nvPr>
        </p:nvSpPr>
        <p:spPr>
          <a:xfrm>
            <a:off x="2641599" y="391604"/>
            <a:ext cx="10972803" cy="1508126"/>
          </a:xfrm>
          <a:prstGeom prst="rect">
            <a:avLst/>
          </a:prstGeom>
        </p:spPr>
        <p:txBody>
          <a:bodyPr lIns="0" tIns="0" rIns="0" bIns="0"/>
          <a:lstStyle>
            <a:lvl1pPr defTabSz="457200"/>
          </a:lstStyle>
          <a:p>
            <a:r>
              <a:t>Title Text</a:t>
            </a:r>
          </a:p>
        </p:txBody>
      </p:sp>
      <p:pic>
        <p:nvPicPr>
          <p:cNvPr id="46" name="Grey_Grid_trans.png" descr="Grey_Grid_trans.png"/>
          <p:cNvPicPr>
            <a:picLocks noChangeAspect="1"/>
          </p:cNvPicPr>
          <p:nvPr/>
        </p:nvPicPr>
        <p:blipFill>
          <a:blip r:embed="rId2">
            <a:alphaModFix amt="49000"/>
            <a:extLst/>
          </a:blip>
          <a:stretch>
            <a:fillRect/>
          </a:stretch>
        </p:blipFill>
        <p:spPr>
          <a:xfrm>
            <a:off x="11102291" y="4115599"/>
            <a:ext cx="5185964" cy="5026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58091" y="8765540"/>
            <a:ext cx="975449" cy="245478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© 2016 GridGain Systems, Inc."/>
          <p:cNvSpPr txBox="1"/>
          <p:nvPr/>
        </p:nvSpPr>
        <p:spPr>
          <a:xfrm>
            <a:off x="418905" y="8850483"/>
            <a:ext cx="2308917" cy="186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>
                <a:solidFill>
                  <a:srgbClr val="64656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© 2016 GridGain Systems, Inc.</a:t>
            </a:r>
          </a:p>
        </p:txBody>
      </p:sp>
      <p:pic>
        <p:nvPicPr>
          <p:cNvPr id="49" name="image4.png" descr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751116" y="4775200"/>
            <a:ext cx="4368801" cy="436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image3.png" descr="image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010578" y="8780744"/>
            <a:ext cx="654800" cy="278897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857066" y="8231716"/>
            <a:ext cx="3793068" cy="486834"/>
          </a:xfrm>
          <a:prstGeom prst="rect">
            <a:avLst/>
          </a:prstGeom>
        </p:spPr>
        <p:txBody>
          <a:bodyPr lIns="45719" tIns="45719" rIns="45719" bIns="45719"/>
          <a:lstStyle>
            <a:lvl1pPr defTabSz="457200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rey_Grid_trans.png" descr="Grey_Grid_trans.png"/>
          <p:cNvPicPr>
            <a:picLocks noChangeAspect="1"/>
          </p:cNvPicPr>
          <p:nvPr/>
        </p:nvPicPr>
        <p:blipFill>
          <a:blip r:embed="rId2">
            <a:alphaModFix amt="49000"/>
            <a:extLst/>
          </a:blip>
          <a:stretch>
            <a:fillRect/>
          </a:stretch>
        </p:blipFill>
        <p:spPr>
          <a:xfrm>
            <a:off x="11102291" y="4115599"/>
            <a:ext cx="5185964" cy="5026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408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58091" y="8765540"/>
            <a:ext cx="975449" cy="245478"/>
          </a:xfrm>
          <a:prstGeom prst="rect">
            <a:avLst/>
          </a:prstGeom>
          <a:ln w="12700">
            <a:miter lim="400000"/>
          </a:ln>
        </p:spPr>
      </p:pic>
      <p:sp>
        <p:nvSpPr>
          <p:cNvPr id="409" name="Title Text"/>
          <p:cNvSpPr txBox="1">
            <a:spLocks noGrp="1"/>
          </p:cNvSpPr>
          <p:nvPr>
            <p:ph type="title"/>
          </p:nvPr>
        </p:nvSpPr>
        <p:spPr>
          <a:xfrm>
            <a:off x="2538683" y="3455658"/>
            <a:ext cx="9137230" cy="1211203"/>
          </a:xfrm>
          <a:prstGeom prst="rect">
            <a:avLst/>
          </a:prstGeom>
        </p:spPr>
        <p:txBody>
          <a:bodyPr lIns="0" tIns="0" rIns="0" bIns="0"/>
          <a:lstStyle>
            <a:lvl1pPr algn="l" defTabSz="457200">
              <a:defRPr sz="6200" cap="all"/>
            </a:lvl1pPr>
          </a:lstStyle>
          <a:p>
            <a:r>
              <a:t>Title Text</a:t>
            </a:r>
          </a:p>
        </p:txBody>
      </p:sp>
      <p:sp>
        <p:nvSpPr>
          <p:cNvPr id="41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538683" y="4916285"/>
            <a:ext cx="9137230" cy="2636503"/>
          </a:xfrm>
          <a:prstGeom prst="rect">
            <a:avLst/>
          </a:prstGeom>
        </p:spPr>
        <p:txBody>
          <a:bodyPr lIns="60958" tIns="60958" rIns="60958" bIns="60958"/>
          <a:lstStyle>
            <a:lvl1pPr marL="0" indent="0" defTabSz="457200">
              <a:spcBef>
                <a:spcPts val="500"/>
              </a:spcBef>
              <a:buClrTx/>
              <a:buSzTx/>
              <a:buFontTx/>
              <a:buNone/>
              <a:defRPr sz="4000"/>
            </a:lvl1pPr>
            <a:lvl2pPr marL="0" indent="0" defTabSz="457200">
              <a:spcBef>
                <a:spcPts val="500"/>
              </a:spcBef>
              <a:buClrTx/>
              <a:buSzTx/>
              <a:buFontTx/>
              <a:buNone/>
              <a:defRPr sz="4000"/>
            </a:lvl2pPr>
            <a:lvl3pPr marL="0" indent="0" defTabSz="457200">
              <a:spcBef>
                <a:spcPts val="500"/>
              </a:spcBef>
              <a:buClrTx/>
              <a:buSzTx/>
              <a:buFontTx/>
              <a:buNone/>
              <a:defRPr sz="4000"/>
            </a:lvl3pPr>
            <a:lvl4pPr marL="0" indent="0" defTabSz="457200">
              <a:spcBef>
                <a:spcPts val="500"/>
              </a:spcBef>
              <a:buClrTx/>
              <a:buSzTx/>
              <a:buFontTx/>
              <a:buNone/>
              <a:defRPr sz="4000"/>
            </a:lvl4pPr>
            <a:lvl5pPr marL="0" indent="0" defTabSz="457200">
              <a:spcBef>
                <a:spcPts val="500"/>
              </a:spcBef>
              <a:buClrTx/>
              <a:buSzTx/>
              <a:buFont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11" name="image4.png" descr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0707" y="330002"/>
            <a:ext cx="3886540" cy="978072"/>
          </a:xfrm>
          <a:prstGeom prst="rect">
            <a:avLst/>
          </a:prstGeom>
          <a:ln w="12700">
            <a:miter lim="400000"/>
          </a:ln>
        </p:spPr>
      </p:pic>
      <p:sp>
        <p:nvSpPr>
          <p:cNvPr id="412" name="© 2017 GridGain Systems, Inc."/>
          <p:cNvSpPr txBox="1"/>
          <p:nvPr/>
        </p:nvSpPr>
        <p:spPr>
          <a:xfrm>
            <a:off x="418905" y="8761583"/>
            <a:ext cx="2308917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>
                <a:solidFill>
                  <a:srgbClr val="646569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© 2017 GridGain Systems, Inc.</a:t>
            </a:r>
          </a:p>
        </p:txBody>
      </p:sp>
      <p:sp>
        <p:nvSpPr>
          <p:cNvPr id="413" name="GridGain Company Confidential"/>
          <p:cNvSpPr txBox="1"/>
          <p:nvPr/>
        </p:nvSpPr>
        <p:spPr>
          <a:xfrm>
            <a:off x="6973541" y="8761583"/>
            <a:ext cx="2308917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200" i="1">
                <a:solidFill>
                  <a:srgbClr val="64656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GridGain Company Confidential</a:t>
            </a:r>
          </a:p>
        </p:txBody>
      </p:sp>
      <p:sp>
        <p:nvSpPr>
          <p:cNvPr id="4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857066" y="8231716"/>
            <a:ext cx="3793068" cy="486834"/>
          </a:xfrm>
          <a:prstGeom prst="rect">
            <a:avLst/>
          </a:prstGeom>
        </p:spPr>
        <p:txBody>
          <a:bodyPr lIns="45719" tIns="45719" rIns="45719" bIns="45719"/>
          <a:lstStyle>
            <a:lvl1pPr defTabSz="457200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itle Text"/>
          <p:cNvSpPr txBox="1">
            <a:spLocks noGrp="1"/>
          </p:cNvSpPr>
          <p:nvPr>
            <p:ph type="title"/>
          </p:nvPr>
        </p:nvSpPr>
        <p:spPr>
          <a:xfrm>
            <a:off x="812799" y="366184"/>
            <a:ext cx="14630401" cy="1524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641600" y="1917697"/>
            <a:ext cx="5384800" cy="6376362"/>
          </a:xfrm>
          <a:prstGeom prst="rect">
            <a:avLst/>
          </a:prstGeom>
        </p:spPr>
        <p:txBody>
          <a:bodyPr/>
          <a:lstStyle>
            <a:lvl1pPr marL="587828" indent="-587828">
              <a:spcBef>
                <a:spcPts val="800"/>
              </a:spcBef>
              <a:defRPr sz="3600"/>
            </a:lvl1pPr>
            <a:lvl2pPr marL="947057" indent="-489857">
              <a:spcBef>
                <a:spcPts val="800"/>
              </a:spcBef>
              <a:defRPr sz="3600"/>
            </a:lvl2pPr>
            <a:lvl3pPr marL="1306285" indent="-391885">
              <a:spcBef>
                <a:spcPts val="800"/>
              </a:spcBef>
              <a:defRPr sz="3600"/>
            </a:lvl3pPr>
            <a:lvl4pPr marL="1763485" indent="-391885">
              <a:spcBef>
                <a:spcPts val="800"/>
              </a:spcBef>
              <a:defRPr sz="3600"/>
            </a:lvl4pPr>
            <a:lvl5pPr marL="2220685" indent="-391885">
              <a:spcBef>
                <a:spcPts val="800"/>
              </a:spcBef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9" name="Title Text"/>
          <p:cNvSpPr txBox="1">
            <a:spLocks noGrp="1"/>
          </p:cNvSpPr>
          <p:nvPr>
            <p:ph type="title"/>
          </p:nvPr>
        </p:nvSpPr>
        <p:spPr>
          <a:xfrm>
            <a:off x="2641600" y="391605"/>
            <a:ext cx="10972803" cy="1508125"/>
          </a:xfrm>
          <a:prstGeom prst="rect">
            <a:avLst/>
          </a:prstGeom>
        </p:spPr>
        <p:txBody>
          <a:bodyPr lIns="0" tIns="0" rIns="0" bIns="0"/>
          <a:lstStyle>
            <a:lvl1pPr>
              <a:defRPr sz="5400"/>
            </a:lvl1pPr>
          </a:lstStyle>
          <a:p>
            <a:r>
              <a:t>Title Text</a:t>
            </a:r>
          </a:p>
        </p:txBody>
      </p:sp>
      <p:sp>
        <p:nvSpPr>
          <p:cNvPr id="4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Grey_Grid_trans.png" descr="Grey_Grid_trans.png"/>
          <p:cNvPicPr>
            <a:picLocks noChangeAspect="1"/>
          </p:cNvPicPr>
          <p:nvPr/>
        </p:nvPicPr>
        <p:blipFill>
          <a:blip r:embed="rId2">
            <a:extLst/>
          </a:blip>
          <a:srcRect r="3187" b="6152"/>
          <a:stretch>
            <a:fillRect/>
          </a:stretch>
        </p:blipFill>
        <p:spPr>
          <a:xfrm>
            <a:off x="11102291" y="4115599"/>
            <a:ext cx="5185964" cy="5026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448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58091" y="8765540"/>
            <a:ext cx="975449" cy="245478"/>
          </a:xfrm>
          <a:prstGeom prst="rect">
            <a:avLst/>
          </a:prstGeom>
          <a:ln w="12700">
            <a:miter lim="400000"/>
          </a:ln>
        </p:spPr>
      </p:pic>
      <p:sp>
        <p:nvSpPr>
          <p:cNvPr id="449" name="© 2017 GridGain Systems, Inc."/>
          <p:cNvSpPr txBox="1"/>
          <p:nvPr/>
        </p:nvSpPr>
        <p:spPr>
          <a:xfrm>
            <a:off x="418905" y="8761583"/>
            <a:ext cx="2308917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200">
                <a:solidFill>
                  <a:srgbClr val="64656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© 2017 GridGain Systems, Inc.</a:t>
            </a:r>
          </a:p>
        </p:txBody>
      </p:sp>
      <p:sp>
        <p:nvSpPr>
          <p:cNvPr id="45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043921" y="1917699"/>
            <a:ext cx="5384803" cy="6376361"/>
          </a:xfrm>
          <a:prstGeom prst="rect">
            <a:avLst/>
          </a:prstGeom>
        </p:spPr>
        <p:txBody>
          <a:bodyPr lIns="60958" tIns="60958" rIns="60958" bIns="60958"/>
          <a:lstStyle>
            <a:lvl1pPr marL="571500" indent="-571500" defTabSz="457200">
              <a:spcBef>
                <a:spcPts val="500"/>
              </a:spcBef>
              <a:defRPr sz="3800"/>
            </a:lvl1pPr>
            <a:lvl2pPr marL="1157748" indent="-700548" defTabSz="457200">
              <a:spcBef>
                <a:spcPts val="500"/>
              </a:spcBef>
              <a:defRPr sz="3800"/>
            </a:lvl2pPr>
            <a:lvl3pPr marL="1686560" indent="-772160" defTabSz="457200">
              <a:spcBef>
                <a:spcPts val="500"/>
              </a:spcBef>
              <a:defRPr sz="3800"/>
            </a:lvl3pPr>
            <a:lvl4pPr marL="2457450" indent="-1085850" defTabSz="457200">
              <a:spcBef>
                <a:spcPts val="500"/>
              </a:spcBef>
              <a:defRPr sz="3800"/>
            </a:lvl4pPr>
            <a:lvl5pPr marL="3276600" indent="-1447800" defTabSz="457200">
              <a:spcBef>
                <a:spcPts val="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1" name="Title Text"/>
          <p:cNvSpPr txBox="1">
            <a:spLocks noGrp="1"/>
          </p:cNvSpPr>
          <p:nvPr>
            <p:ph type="title"/>
          </p:nvPr>
        </p:nvSpPr>
        <p:spPr>
          <a:xfrm>
            <a:off x="2641599" y="391604"/>
            <a:ext cx="10972803" cy="1508126"/>
          </a:xfrm>
          <a:prstGeom prst="rect">
            <a:avLst/>
          </a:prstGeom>
        </p:spPr>
        <p:txBody>
          <a:bodyPr lIns="0" tIns="0" rIns="0" bIns="0"/>
          <a:lstStyle>
            <a:lvl1pPr defTabSz="457200"/>
          </a:lstStyle>
          <a:p>
            <a:r>
              <a:t>Title Text</a:t>
            </a:r>
          </a:p>
        </p:txBody>
      </p:sp>
      <p:sp>
        <p:nvSpPr>
          <p:cNvPr id="4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857066" y="8231716"/>
            <a:ext cx="3793068" cy="486834"/>
          </a:xfrm>
          <a:prstGeom prst="rect">
            <a:avLst/>
          </a:prstGeom>
        </p:spPr>
        <p:txBody>
          <a:bodyPr lIns="45719" tIns="45719" rIns="45719" bIns="45719"/>
          <a:lstStyle>
            <a:lvl1pPr defTabSz="457200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Title Slide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Rounded Rectangle"/>
          <p:cNvSpPr/>
          <p:nvPr/>
        </p:nvSpPr>
        <p:spPr>
          <a:xfrm>
            <a:off x="536996" y="8678620"/>
            <a:ext cx="577841" cy="266929"/>
          </a:xfrm>
          <a:prstGeom prst="roundRect">
            <a:avLst>
              <a:gd name="adj" fmla="val 50000"/>
            </a:avLst>
          </a:prstGeom>
          <a:solidFill>
            <a:srgbClr val="44546A"/>
          </a:solidFill>
          <a:ln w="12700">
            <a:miter lim="400000"/>
          </a:ln>
        </p:spPr>
        <p:txBody>
          <a:bodyPr lIns="73151" tIns="73151" rIns="73151" bIns="73151" anchor="ctr"/>
          <a:lstStyle/>
          <a:p>
            <a:pPr defTabSz="1141171">
              <a:defRPr sz="1600">
                <a:solidFill>
                  <a:srgbClr val="FAFAFA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60" name="Title Text"/>
          <p:cNvSpPr txBox="1">
            <a:spLocks noGrp="1"/>
          </p:cNvSpPr>
          <p:nvPr>
            <p:ph type="title"/>
          </p:nvPr>
        </p:nvSpPr>
        <p:spPr>
          <a:xfrm>
            <a:off x="1818639" y="442065"/>
            <a:ext cx="12618722" cy="773135"/>
          </a:xfrm>
          <a:prstGeom prst="rect">
            <a:avLst/>
          </a:prstGeom>
        </p:spPr>
        <p:txBody>
          <a:bodyPr lIns="73151" tIns="73151" rIns="73151" bIns="73151"/>
          <a:lstStyle>
            <a:lvl1pPr defTabSz="1097280">
              <a:lnSpc>
                <a:spcPct val="90000"/>
              </a:lnSpc>
              <a:defRPr sz="3800" b="0">
                <a:solidFill>
                  <a:srgbClr val="44546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461" name="Rounded Rectangle"/>
          <p:cNvSpPr/>
          <p:nvPr/>
        </p:nvSpPr>
        <p:spPr>
          <a:xfrm>
            <a:off x="7615359" y="1174495"/>
            <a:ext cx="1025281" cy="73152"/>
          </a:xfrm>
          <a:prstGeom prst="roundRect">
            <a:avLst>
              <a:gd name="adj" fmla="val 50000"/>
            </a:avLst>
          </a:prstGeom>
          <a:solidFill>
            <a:srgbClr val="C0392B"/>
          </a:solidFill>
          <a:ln w="12700">
            <a:miter lim="400000"/>
          </a:ln>
        </p:spPr>
        <p:txBody>
          <a:bodyPr lIns="73151" tIns="73151" rIns="73151" bIns="73151" anchor="ctr"/>
          <a:lstStyle/>
          <a:p>
            <a:pPr algn="ctr" defTabSz="1141171">
              <a:defRPr sz="2200">
                <a:solidFill>
                  <a:srgbClr val="297F9D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52303" y="8598615"/>
            <a:ext cx="756721" cy="387605"/>
          </a:xfrm>
          <a:prstGeom prst="rect">
            <a:avLst/>
          </a:prstGeom>
        </p:spPr>
        <p:txBody>
          <a:bodyPr wrap="square" lIns="73151" tIns="73151" rIns="73151" bIns="73151"/>
          <a:lstStyle>
            <a:lvl1pPr algn="ctr" defTabSz="1141171">
              <a:defRPr sz="1600">
                <a:solidFill>
                  <a:srgbClr val="FAFAF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6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18639" y="1215199"/>
            <a:ext cx="12618723" cy="451105"/>
          </a:xfrm>
          <a:prstGeom prst="rect">
            <a:avLst/>
          </a:prstGeom>
        </p:spPr>
        <p:txBody>
          <a:bodyPr lIns="73151" tIns="73151" rIns="73151" bIns="73151">
            <a:noAutofit/>
          </a:bodyPr>
          <a:lstStyle>
            <a:lvl1pPr marL="0" indent="0" algn="ctr" defTabSz="1097280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1800">
                <a:latin typeface="+mj-lt"/>
                <a:ea typeface="+mj-ea"/>
                <a:cs typeface="+mj-cs"/>
                <a:sym typeface="Helvetica"/>
              </a:defRPr>
            </a:lvl1pPr>
            <a:lvl2pPr marL="0" indent="457200" algn="ctr" defTabSz="1097280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1800">
                <a:latin typeface="+mj-lt"/>
                <a:ea typeface="+mj-ea"/>
                <a:cs typeface="+mj-cs"/>
                <a:sym typeface="Helvetica"/>
              </a:defRPr>
            </a:lvl2pPr>
            <a:lvl3pPr marL="0" indent="914400" algn="ctr" defTabSz="1097280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1800">
                <a:latin typeface="+mj-lt"/>
                <a:ea typeface="+mj-ea"/>
                <a:cs typeface="+mj-cs"/>
                <a:sym typeface="Helvetica"/>
              </a:defRPr>
            </a:lvl3pPr>
            <a:lvl4pPr marL="0" indent="1371600" algn="ctr" defTabSz="1097280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1800">
                <a:latin typeface="+mj-lt"/>
                <a:ea typeface="+mj-ea"/>
                <a:cs typeface="+mj-cs"/>
                <a:sym typeface="Helvetica"/>
              </a:defRPr>
            </a:lvl4pPr>
            <a:lvl5pPr marL="0" indent="1828800" algn="ctr" defTabSz="1097280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4" name="Rounded Rectangle"/>
          <p:cNvSpPr/>
          <p:nvPr/>
        </p:nvSpPr>
        <p:spPr>
          <a:xfrm rot="10800000" flipH="1">
            <a:off x="558312" y="8496416"/>
            <a:ext cx="15179529" cy="73151"/>
          </a:xfrm>
          <a:prstGeom prst="roundRect">
            <a:avLst>
              <a:gd name="adj" fmla="val 50000"/>
            </a:avLst>
          </a:prstGeom>
          <a:solidFill>
            <a:srgbClr val="E1E1E1"/>
          </a:solidFill>
          <a:ln w="12700">
            <a:miter lim="400000"/>
          </a:ln>
        </p:spPr>
        <p:txBody>
          <a:bodyPr lIns="73151" tIns="73151" rIns="73151" bIns="73151" anchor="ctr"/>
          <a:lstStyle/>
          <a:p>
            <a:pPr defTabSz="1141171">
              <a:defRPr sz="2200">
                <a:solidFill>
                  <a:srgbClr val="FAFAFA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65" name="Shape">
            <a:hlinkClick r:id="" action="ppaction://hlinkshowjump?jump=nextslide"/>
          </p:cNvPr>
          <p:cNvSpPr/>
          <p:nvPr/>
        </p:nvSpPr>
        <p:spPr>
          <a:xfrm>
            <a:off x="15476112" y="8682856"/>
            <a:ext cx="282048" cy="283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52" y="0"/>
                  <a:pt x="0" y="4852"/>
                  <a:pt x="0" y="10800"/>
                </a:cubicBezTo>
                <a:cubicBezTo>
                  <a:pt x="0" y="16748"/>
                  <a:pt x="4852" y="21600"/>
                  <a:pt x="10800" y="21600"/>
                </a:cubicBezTo>
                <a:cubicBezTo>
                  <a:pt x="16748" y="21600"/>
                  <a:pt x="21600" y="16748"/>
                  <a:pt x="21600" y="10800"/>
                </a:cubicBezTo>
                <a:cubicBezTo>
                  <a:pt x="21600" y="4852"/>
                  <a:pt x="16748" y="0"/>
                  <a:pt x="10800" y="0"/>
                </a:cubicBezTo>
                <a:close/>
                <a:moveTo>
                  <a:pt x="10800" y="19575"/>
                </a:moveTo>
                <a:cubicBezTo>
                  <a:pt x="5948" y="19575"/>
                  <a:pt x="2025" y="15652"/>
                  <a:pt x="2025" y="10800"/>
                </a:cubicBezTo>
                <a:cubicBezTo>
                  <a:pt x="2025" y="5948"/>
                  <a:pt x="5948" y="2025"/>
                  <a:pt x="10800" y="2025"/>
                </a:cubicBezTo>
                <a:cubicBezTo>
                  <a:pt x="15652" y="2025"/>
                  <a:pt x="19575" y="5948"/>
                  <a:pt x="19575" y="10800"/>
                </a:cubicBezTo>
                <a:cubicBezTo>
                  <a:pt x="19575" y="15652"/>
                  <a:pt x="15652" y="19575"/>
                  <a:pt x="10800" y="19575"/>
                </a:cubicBezTo>
                <a:close/>
                <a:moveTo>
                  <a:pt x="8100" y="6075"/>
                </a:moveTo>
                <a:cubicBezTo>
                  <a:pt x="16200" y="10800"/>
                  <a:pt x="16200" y="10800"/>
                  <a:pt x="16200" y="10800"/>
                </a:cubicBezTo>
                <a:cubicBezTo>
                  <a:pt x="8100" y="15525"/>
                  <a:pt x="8100" y="15525"/>
                  <a:pt x="8100" y="15525"/>
                </a:cubicBezTo>
                <a:lnTo>
                  <a:pt x="8100" y="6075"/>
                </a:lnTo>
                <a:close/>
              </a:path>
            </a:pathLst>
          </a:custGeom>
          <a:solidFill>
            <a:srgbClr val="E1E1E1"/>
          </a:solidFill>
          <a:ln w="12700">
            <a:miter lim="400000"/>
          </a:ln>
        </p:spPr>
        <p:txBody>
          <a:bodyPr lIns="73151" tIns="73151" rIns="73151" bIns="73151"/>
          <a:lstStyle/>
          <a:p>
            <a:pPr defTabSz="1141171">
              <a:defRPr sz="2200">
                <a:solidFill>
                  <a:srgbClr val="FAFAFA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66" name="Shape">
            <a:hlinkClick r:id="" action="ppaction://hlinkshowjump?jump=previousslide"/>
          </p:cNvPr>
          <p:cNvSpPr/>
          <p:nvPr/>
        </p:nvSpPr>
        <p:spPr>
          <a:xfrm flipH="1">
            <a:off x="15154408" y="8682856"/>
            <a:ext cx="282047" cy="283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52" y="0"/>
                  <a:pt x="0" y="4852"/>
                  <a:pt x="0" y="10800"/>
                </a:cubicBezTo>
                <a:cubicBezTo>
                  <a:pt x="0" y="16748"/>
                  <a:pt x="4852" y="21600"/>
                  <a:pt x="10800" y="21600"/>
                </a:cubicBezTo>
                <a:cubicBezTo>
                  <a:pt x="16748" y="21600"/>
                  <a:pt x="21600" y="16748"/>
                  <a:pt x="21600" y="10800"/>
                </a:cubicBezTo>
                <a:cubicBezTo>
                  <a:pt x="21600" y="4852"/>
                  <a:pt x="16748" y="0"/>
                  <a:pt x="10800" y="0"/>
                </a:cubicBezTo>
                <a:close/>
                <a:moveTo>
                  <a:pt x="10800" y="19575"/>
                </a:moveTo>
                <a:cubicBezTo>
                  <a:pt x="5948" y="19575"/>
                  <a:pt x="2025" y="15652"/>
                  <a:pt x="2025" y="10800"/>
                </a:cubicBezTo>
                <a:cubicBezTo>
                  <a:pt x="2025" y="5948"/>
                  <a:pt x="5948" y="2025"/>
                  <a:pt x="10800" y="2025"/>
                </a:cubicBezTo>
                <a:cubicBezTo>
                  <a:pt x="15652" y="2025"/>
                  <a:pt x="19575" y="5948"/>
                  <a:pt x="19575" y="10800"/>
                </a:cubicBezTo>
                <a:cubicBezTo>
                  <a:pt x="19575" y="15652"/>
                  <a:pt x="15652" y="19575"/>
                  <a:pt x="10800" y="19575"/>
                </a:cubicBezTo>
                <a:close/>
                <a:moveTo>
                  <a:pt x="8100" y="6075"/>
                </a:moveTo>
                <a:cubicBezTo>
                  <a:pt x="16200" y="10800"/>
                  <a:pt x="16200" y="10800"/>
                  <a:pt x="16200" y="10800"/>
                </a:cubicBezTo>
                <a:cubicBezTo>
                  <a:pt x="8100" y="15525"/>
                  <a:pt x="8100" y="15525"/>
                  <a:pt x="8100" y="15525"/>
                </a:cubicBezTo>
                <a:lnTo>
                  <a:pt x="8100" y="6075"/>
                </a:lnTo>
                <a:close/>
              </a:path>
            </a:pathLst>
          </a:custGeom>
          <a:solidFill>
            <a:srgbClr val="E1E1E1"/>
          </a:solidFill>
          <a:ln w="12700">
            <a:miter lim="400000"/>
          </a:ln>
        </p:spPr>
        <p:txBody>
          <a:bodyPr lIns="73151" tIns="73151" rIns="73151" bIns="73151"/>
          <a:lstStyle/>
          <a:p>
            <a:pPr defTabSz="1141171">
              <a:defRPr sz="2200">
                <a:solidFill>
                  <a:srgbClr val="FAFAFA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67" name="Harmony presentation        www.yourwebsite.com"/>
          <p:cNvSpPr txBox="1"/>
          <p:nvPr/>
        </p:nvSpPr>
        <p:spPr>
          <a:xfrm>
            <a:off x="5796907" y="8597693"/>
            <a:ext cx="4637600" cy="324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3151" tIns="73151" rIns="73151" bIns="73151">
            <a:spAutoFit/>
          </a:bodyPr>
          <a:lstStyle>
            <a:lvl1pPr algn="ctr" defTabSz="1141171">
              <a:lnSpc>
                <a:spcPct val="150000"/>
              </a:lnSpc>
              <a:defRPr sz="1200">
                <a:solidFill>
                  <a:srgbClr val="565656"/>
                </a:solidFill>
              </a:defRPr>
            </a:lvl1pPr>
          </a:lstStyle>
          <a:p>
            <a:pPr>
              <a:defRPr sz="2200">
                <a:solidFill>
                  <a:srgbClr val="FAFAFA"/>
                </a:solidFill>
              </a:defRPr>
            </a:pPr>
            <a:r>
              <a:rPr sz="1200">
                <a:solidFill>
                  <a:srgbClr val="565656"/>
                </a:solidFill>
              </a:rPr>
              <a:t>Harmony presentation        www.yourwebsite.com</a:t>
            </a:r>
          </a:p>
        </p:txBody>
      </p:sp>
      <p:sp>
        <p:nvSpPr>
          <p:cNvPr id="468" name="Circle"/>
          <p:cNvSpPr/>
          <p:nvPr/>
        </p:nvSpPr>
        <p:spPr>
          <a:xfrm>
            <a:off x="8111500" y="8761723"/>
            <a:ext cx="73153" cy="73153"/>
          </a:xfrm>
          <a:prstGeom prst="ellipse">
            <a:avLst/>
          </a:prstGeom>
          <a:solidFill>
            <a:srgbClr val="44546A"/>
          </a:solidFill>
          <a:ln w="12700">
            <a:miter lim="400000"/>
          </a:ln>
        </p:spPr>
        <p:txBody>
          <a:bodyPr lIns="73151" tIns="73151" rIns="73151" bIns="73151" anchor="ctr"/>
          <a:lstStyle/>
          <a:p>
            <a:pPr defTabSz="1141171">
              <a:defRPr sz="1600">
                <a:solidFill>
                  <a:srgbClr val="FAFAFA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Layout 0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Title Text"/>
          <p:cNvSpPr txBox="1">
            <a:spLocks noGrp="1"/>
          </p:cNvSpPr>
          <p:nvPr>
            <p:ph type="title"/>
          </p:nvPr>
        </p:nvSpPr>
        <p:spPr>
          <a:xfrm>
            <a:off x="2870199" y="390443"/>
            <a:ext cx="10515601" cy="1520430"/>
          </a:xfrm>
          <a:prstGeom prst="rect">
            <a:avLst/>
          </a:prstGeom>
        </p:spPr>
        <p:txBody>
          <a:bodyPr lIns="60958" tIns="60958" rIns="60958" bIns="60958"/>
          <a:lstStyle>
            <a:lvl1pPr defTabSz="457200"/>
          </a:lstStyle>
          <a:p>
            <a:r>
              <a:t>Title Text</a:t>
            </a:r>
          </a:p>
        </p:txBody>
      </p:sp>
      <p:sp>
        <p:nvSpPr>
          <p:cNvPr id="476" name="Body Level One…"/>
          <p:cNvSpPr txBox="1">
            <a:spLocks noGrp="1"/>
          </p:cNvSpPr>
          <p:nvPr>
            <p:ph type="body" idx="1"/>
          </p:nvPr>
        </p:nvSpPr>
        <p:spPr>
          <a:xfrm>
            <a:off x="2870200" y="1971675"/>
            <a:ext cx="10515600" cy="5747830"/>
          </a:xfrm>
          <a:prstGeom prst="rect">
            <a:avLst/>
          </a:prstGeom>
        </p:spPr>
        <p:txBody>
          <a:bodyPr lIns="60958" tIns="60958" rIns="60958" bIns="60958"/>
          <a:lstStyle>
            <a:lvl1pPr marL="308608" indent="-308608" defTabSz="257175">
              <a:spcBef>
                <a:spcPts val="400"/>
              </a:spcBef>
              <a:buClrTx/>
              <a:defRPr sz="3200">
                <a:solidFill>
                  <a:srgbClr val="261C02"/>
                </a:solidFill>
              </a:defRPr>
            </a:lvl1pPr>
            <a:lvl2pPr marL="542923" indent="-285749" defTabSz="257175">
              <a:spcBef>
                <a:spcPts val="400"/>
              </a:spcBef>
              <a:buClrTx/>
              <a:defRPr sz="3200">
                <a:solidFill>
                  <a:srgbClr val="261C02"/>
                </a:solidFill>
              </a:defRPr>
            </a:lvl2pPr>
            <a:lvl3pPr marL="788670" indent="-274320" defTabSz="257175">
              <a:spcBef>
                <a:spcPts val="400"/>
              </a:spcBef>
              <a:buClrTx/>
              <a:defRPr sz="3200">
                <a:solidFill>
                  <a:srgbClr val="261C02"/>
                </a:solidFill>
              </a:defRPr>
            </a:lvl3pPr>
            <a:lvl4pPr marL="1088048" indent="-316523" defTabSz="257175">
              <a:spcBef>
                <a:spcPts val="400"/>
              </a:spcBef>
              <a:buClrTx/>
              <a:defRPr sz="3200">
                <a:solidFill>
                  <a:srgbClr val="261C02"/>
                </a:solidFill>
              </a:defRPr>
            </a:lvl4pPr>
            <a:lvl5pPr marL="1345223" indent="-316523" defTabSz="257175">
              <a:spcBef>
                <a:spcPts val="400"/>
              </a:spcBef>
              <a:buClrTx/>
              <a:defRPr sz="3200">
                <a:solidFill>
                  <a:srgbClr val="261C02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7" name="© 2017 GridGain Systems, Inc."/>
          <p:cNvSpPr txBox="1"/>
          <p:nvPr/>
        </p:nvSpPr>
        <p:spPr>
          <a:xfrm>
            <a:off x="418905" y="8850483"/>
            <a:ext cx="2308917" cy="186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>
                <a:solidFill>
                  <a:srgbClr val="64656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© 2017 GridGain Systems, Inc.</a:t>
            </a:r>
          </a:p>
        </p:txBody>
      </p:sp>
      <p:pic>
        <p:nvPicPr>
          <p:cNvPr id="478" name="logo_ignite_250x250.png" descr="logo_ignite_250x25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5702" y="464591"/>
            <a:ext cx="1018884" cy="1018884"/>
          </a:xfrm>
          <a:prstGeom prst="rect">
            <a:avLst/>
          </a:prstGeom>
          <a:ln w="12700">
            <a:miter lim="400000"/>
          </a:ln>
        </p:spPr>
      </p:pic>
      <p:sp>
        <p:nvSpPr>
          <p:cNvPr id="4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857066" y="8231716"/>
            <a:ext cx="3793068" cy="486834"/>
          </a:xfrm>
          <a:prstGeom prst="rect">
            <a:avLst/>
          </a:prstGeom>
        </p:spPr>
        <p:txBody>
          <a:bodyPr lIns="45719" tIns="45719" rIns="45719" bIns="45719"/>
          <a:lstStyle>
            <a:lvl1pPr defTabSz="457200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Layout 0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Title Text"/>
          <p:cNvSpPr txBox="1">
            <a:spLocks noGrp="1"/>
          </p:cNvSpPr>
          <p:nvPr>
            <p:ph type="title"/>
          </p:nvPr>
        </p:nvSpPr>
        <p:spPr>
          <a:xfrm>
            <a:off x="2870199" y="390443"/>
            <a:ext cx="10515601" cy="1520430"/>
          </a:xfrm>
          <a:prstGeom prst="rect">
            <a:avLst/>
          </a:prstGeom>
        </p:spPr>
        <p:txBody>
          <a:bodyPr lIns="60958" tIns="60958" rIns="60958" bIns="60958"/>
          <a:lstStyle>
            <a:lvl1pPr defTabSz="457200"/>
          </a:lstStyle>
          <a:p>
            <a:r>
              <a:t>Title Text</a:t>
            </a:r>
          </a:p>
        </p:txBody>
      </p:sp>
      <p:sp>
        <p:nvSpPr>
          <p:cNvPr id="487" name="Body Level One…"/>
          <p:cNvSpPr txBox="1">
            <a:spLocks noGrp="1"/>
          </p:cNvSpPr>
          <p:nvPr>
            <p:ph type="body" idx="1"/>
          </p:nvPr>
        </p:nvSpPr>
        <p:spPr>
          <a:xfrm>
            <a:off x="2870200" y="1971675"/>
            <a:ext cx="10515600" cy="5747830"/>
          </a:xfrm>
          <a:prstGeom prst="rect">
            <a:avLst/>
          </a:prstGeom>
        </p:spPr>
        <p:txBody>
          <a:bodyPr lIns="60958" tIns="60958" rIns="60958" bIns="60958"/>
          <a:lstStyle>
            <a:lvl1pPr marL="308608" indent="-308608" defTabSz="257175">
              <a:spcBef>
                <a:spcPts val="400"/>
              </a:spcBef>
              <a:buClrTx/>
              <a:defRPr sz="3200">
                <a:solidFill>
                  <a:srgbClr val="261C02"/>
                </a:solidFill>
              </a:defRPr>
            </a:lvl1pPr>
            <a:lvl2pPr marL="542923" indent="-285749" defTabSz="257175">
              <a:spcBef>
                <a:spcPts val="400"/>
              </a:spcBef>
              <a:buClrTx/>
              <a:defRPr sz="3200">
                <a:solidFill>
                  <a:srgbClr val="261C02"/>
                </a:solidFill>
              </a:defRPr>
            </a:lvl2pPr>
            <a:lvl3pPr marL="788670" indent="-274320" defTabSz="257175">
              <a:spcBef>
                <a:spcPts val="400"/>
              </a:spcBef>
              <a:buClrTx/>
              <a:defRPr sz="3200">
                <a:solidFill>
                  <a:srgbClr val="261C02"/>
                </a:solidFill>
              </a:defRPr>
            </a:lvl3pPr>
            <a:lvl4pPr marL="1088048" indent="-316523" defTabSz="257175">
              <a:spcBef>
                <a:spcPts val="400"/>
              </a:spcBef>
              <a:buClrTx/>
              <a:defRPr sz="3200">
                <a:solidFill>
                  <a:srgbClr val="261C02"/>
                </a:solidFill>
              </a:defRPr>
            </a:lvl4pPr>
            <a:lvl5pPr marL="1345223" indent="-316523" defTabSz="257175">
              <a:spcBef>
                <a:spcPts val="400"/>
              </a:spcBef>
              <a:buClrTx/>
              <a:defRPr sz="3200">
                <a:solidFill>
                  <a:srgbClr val="261C02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8" name="© 2017 GridGain Systems, Inc."/>
          <p:cNvSpPr txBox="1"/>
          <p:nvPr/>
        </p:nvSpPr>
        <p:spPr>
          <a:xfrm>
            <a:off x="418905" y="8850483"/>
            <a:ext cx="2308917" cy="186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>
                <a:solidFill>
                  <a:srgbClr val="64656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© 2017 GridGain Systems, Inc.</a:t>
            </a:r>
          </a:p>
        </p:txBody>
      </p:sp>
      <p:sp>
        <p:nvSpPr>
          <p:cNvPr id="48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857066" y="8231716"/>
            <a:ext cx="3793068" cy="486834"/>
          </a:xfrm>
          <a:prstGeom prst="rect">
            <a:avLst/>
          </a:prstGeom>
        </p:spPr>
        <p:txBody>
          <a:bodyPr lIns="45719" tIns="45719" rIns="45719" bIns="45719"/>
          <a:lstStyle>
            <a:lvl1pPr defTabSz="457200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26262" y="2379098"/>
            <a:ext cx="5386920" cy="739412"/>
          </a:xfrm>
          <a:prstGeom prst="rect">
            <a:avLst/>
          </a:prstGeom>
        </p:spPr>
        <p:txBody>
          <a:bodyPr lIns="60958" tIns="60958" rIns="60958" bIns="60958" anchor="b"/>
          <a:lstStyle>
            <a:lvl1pPr marL="0" indent="0" defTabSz="457200">
              <a:spcBef>
                <a:spcPts val="500"/>
              </a:spcBef>
              <a:buClrTx/>
              <a:buSzTx/>
              <a:buFontTx/>
              <a:buNone/>
              <a:defRPr sz="4000" b="1"/>
            </a:lvl1pPr>
            <a:lvl2pPr marL="0" indent="0" defTabSz="457200">
              <a:spcBef>
                <a:spcPts val="500"/>
              </a:spcBef>
              <a:buClrTx/>
              <a:buSzTx/>
              <a:buFontTx/>
              <a:buNone/>
              <a:defRPr sz="4000" b="1"/>
            </a:lvl2pPr>
            <a:lvl3pPr marL="0" indent="0" defTabSz="457200">
              <a:spcBef>
                <a:spcPts val="500"/>
              </a:spcBef>
              <a:buClrTx/>
              <a:buSzTx/>
              <a:buFontTx/>
              <a:buNone/>
              <a:defRPr sz="4000" b="1"/>
            </a:lvl3pPr>
            <a:lvl4pPr marL="0" indent="0" defTabSz="457200">
              <a:spcBef>
                <a:spcPts val="500"/>
              </a:spcBef>
              <a:buClrTx/>
              <a:buSzTx/>
              <a:buFontTx/>
              <a:buNone/>
              <a:defRPr sz="4000" b="1"/>
            </a:lvl4pPr>
            <a:lvl5pPr marL="0" indent="0" defTabSz="457200">
              <a:spcBef>
                <a:spcPts val="500"/>
              </a:spcBef>
              <a:buClrTx/>
              <a:buSzTx/>
              <a:buFontTx/>
              <a:buNone/>
              <a:defRPr sz="40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Title Text"/>
          <p:cNvSpPr txBox="1">
            <a:spLocks noGrp="1"/>
          </p:cNvSpPr>
          <p:nvPr>
            <p:ph type="title"/>
          </p:nvPr>
        </p:nvSpPr>
        <p:spPr>
          <a:xfrm>
            <a:off x="2641599" y="391604"/>
            <a:ext cx="10972803" cy="1508126"/>
          </a:xfrm>
          <a:prstGeom prst="rect">
            <a:avLst/>
          </a:prstGeom>
        </p:spPr>
        <p:txBody>
          <a:bodyPr lIns="0" tIns="0" rIns="0" bIns="0"/>
          <a:lstStyle>
            <a:lvl1pPr defTabSz="457200"/>
          </a:lstStyle>
          <a:p>
            <a:r>
              <a:t>Title Text</a:t>
            </a:r>
          </a:p>
        </p:txBody>
      </p:sp>
      <p:pic>
        <p:nvPicPr>
          <p:cNvPr id="60" name="Grey_Grid_trans.png" descr="Grey_Grid_trans.png"/>
          <p:cNvPicPr>
            <a:picLocks noChangeAspect="1"/>
          </p:cNvPicPr>
          <p:nvPr/>
        </p:nvPicPr>
        <p:blipFill>
          <a:blip r:embed="rId2">
            <a:alphaModFix amt="49000"/>
            <a:extLst/>
          </a:blip>
          <a:stretch>
            <a:fillRect/>
          </a:stretch>
        </p:blipFill>
        <p:spPr>
          <a:xfrm>
            <a:off x="11102291" y="4115599"/>
            <a:ext cx="5185964" cy="5026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58091" y="8765540"/>
            <a:ext cx="975449" cy="245478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© 2016 GridGain Systems, Inc."/>
          <p:cNvSpPr txBox="1"/>
          <p:nvPr/>
        </p:nvSpPr>
        <p:spPr>
          <a:xfrm>
            <a:off x="418905" y="8850483"/>
            <a:ext cx="2308917" cy="186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>
                <a:solidFill>
                  <a:srgbClr val="64656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© 2016 GridGain Systems, Inc.</a:t>
            </a:r>
          </a:p>
        </p:txBody>
      </p:sp>
      <p:pic>
        <p:nvPicPr>
          <p:cNvPr id="63" name="image4.png" descr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751116" y="4775200"/>
            <a:ext cx="4368801" cy="436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image3.png" descr="image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010578" y="8780744"/>
            <a:ext cx="654800" cy="278897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857066" y="8231716"/>
            <a:ext cx="3793068" cy="486834"/>
          </a:xfrm>
          <a:prstGeom prst="rect">
            <a:avLst/>
          </a:prstGeom>
        </p:spPr>
        <p:txBody>
          <a:bodyPr lIns="45719" tIns="45719" rIns="45719" bIns="45719"/>
          <a:lstStyle>
            <a:lvl1pPr defTabSz="457200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2641599" y="391604"/>
            <a:ext cx="10972803" cy="1508126"/>
          </a:xfrm>
          <a:prstGeom prst="rect">
            <a:avLst/>
          </a:prstGeom>
        </p:spPr>
        <p:txBody>
          <a:bodyPr lIns="60958" tIns="60958" rIns="60958" bIns="60958"/>
          <a:lstStyle>
            <a:lvl1pPr defTabSz="457200"/>
          </a:lstStyle>
          <a:p>
            <a:r>
              <a:t>Title Text</a:t>
            </a:r>
          </a:p>
        </p:txBody>
      </p:sp>
      <p:pic>
        <p:nvPicPr>
          <p:cNvPr id="73" name="Grey_Grid_trans.png" descr="Grey_Grid_trans.png"/>
          <p:cNvPicPr>
            <a:picLocks noChangeAspect="1"/>
          </p:cNvPicPr>
          <p:nvPr/>
        </p:nvPicPr>
        <p:blipFill>
          <a:blip r:embed="rId2">
            <a:alphaModFix amt="49000"/>
            <a:extLst/>
          </a:blip>
          <a:stretch>
            <a:fillRect/>
          </a:stretch>
        </p:blipFill>
        <p:spPr>
          <a:xfrm>
            <a:off x="11102291" y="4115599"/>
            <a:ext cx="5185964" cy="5026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58091" y="8765540"/>
            <a:ext cx="975449" cy="245478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© 2016 GridGain Systems, Inc."/>
          <p:cNvSpPr txBox="1"/>
          <p:nvPr/>
        </p:nvSpPr>
        <p:spPr>
          <a:xfrm>
            <a:off x="418905" y="8850483"/>
            <a:ext cx="2308917" cy="186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>
                <a:solidFill>
                  <a:srgbClr val="64656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© 2016 GridGain Systems, Inc.</a:t>
            </a:r>
          </a:p>
        </p:txBody>
      </p:sp>
      <p:pic>
        <p:nvPicPr>
          <p:cNvPr id="76" name="image4.png" descr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751116" y="4775200"/>
            <a:ext cx="4368801" cy="436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image3.png" descr="image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010578" y="8780744"/>
            <a:ext cx="654800" cy="278897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857066" y="8231716"/>
            <a:ext cx="3793068" cy="486834"/>
          </a:xfrm>
          <a:prstGeom prst="rect">
            <a:avLst/>
          </a:prstGeom>
        </p:spPr>
        <p:txBody>
          <a:bodyPr lIns="45719" tIns="45719" rIns="45719" bIns="45719"/>
          <a:lstStyle>
            <a:lvl1pPr defTabSz="457200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rey_Grid_trans.png" descr="Grey_Grid_trans.png"/>
          <p:cNvPicPr>
            <a:picLocks noChangeAspect="1"/>
          </p:cNvPicPr>
          <p:nvPr/>
        </p:nvPicPr>
        <p:blipFill>
          <a:blip r:embed="rId2">
            <a:alphaModFix amt="49000"/>
            <a:extLst/>
          </a:blip>
          <a:stretch>
            <a:fillRect/>
          </a:stretch>
        </p:blipFill>
        <p:spPr>
          <a:xfrm>
            <a:off x="11102291" y="4115599"/>
            <a:ext cx="5185964" cy="5026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58091" y="8765540"/>
            <a:ext cx="975449" cy="245478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© 2016 GridGain Systems, Inc."/>
          <p:cNvSpPr txBox="1"/>
          <p:nvPr/>
        </p:nvSpPr>
        <p:spPr>
          <a:xfrm>
            <a:off x="418905" y="8850483"/>
            <a:ext cx="2308917" cy="186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>
                <a:solidFill>
                  <a:srgbClr val="64656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© 2016 GridGain Systems, Inc.</a:t>
            </a:r>
          </a:p>
        </p:txBody>
      </p:sp>
      <p:pic>
        <p:nvPicPr>
          <p:cNvPr id="88" name="image4.png" descr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751116" y="4775200"/>
            <a:ext cx="4368801" cy="436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image3.png" descr="image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010578" y="8780744"/>
            <a:ext cx="654800" cy="278897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857066" y="8231716"/>
            <a:ext cx="3793068" cy="486834"/>
          </a:xfrm>
          <a:prstGeom prst="rect">
            <a:avLst/>
          </a:prstGeom>
        </p:spPr>
        <p:txBody>
          <a:bodyPr lIns="45719" tIns="45719" rIns="45719" bIns="45719"/>
          <a:lstStyle>
            <a:lvl1pPr defTabSz="457200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Text"/>
          <p:cNvSpPr txBox="1">
            <a:spLocks noGrp="1"/>
          </p:cNvSpPr>
          <p:nvPr>
            <p:ph type="title"/>
          </p:nvPr>
        </p:nvSpPr>
        <p:spPr>
          <a:xfrm>
            <a:off x="2641600" y="391543"/>
            <a:ext cx="4011086" cy="1435101"/>
          </a:xfrm>
          <a:prstGeom prst="rect">
            <a:avLst/>
          </a:prstGeom>
        </p:spPr>
        <p:txBody>
          <a:bodyPr lIns="60958" tIns="60958" rIns="60958" bIns="60958" anchor="b"/>
          <a:lstStyle>
            <a:lvl1pPr algn="l" defTabSz="457200"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9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798732" y="756609"/>
            <a:ext cx="6815668" cy="6584951"/>
          </a:xfrm>
          <a:prstGeom prst="rect">
            <a:avLst/>
          </a:prstGeom>
        </p:spPr>
        <p:txBody>
          <a:bodyPr lIns="60958" tIns="60958" rIns="60958" bIns="60958"/>
          <a:lstStyle>
            <a:lvl1pPr marL="587827" indent="-587827" defTabSz="457200">
              <a:spcBef>
                <a:spcPts val="600"/>
              </a:spcBef>
              <a:defRPr sz="4800"/>
            </a:lvl1pPr>
            <a:lvl2pPr marL="1028700" indent="-571500" defTabSz="457200">
              <a:spcBef>
                <a:spcPts val="600"/>
              </a:spcBef>
              <a:defRPr sz="4800"/>
            </a:lvl2pPr>
            <a:lvl3pPr marL="1463038" indent="-548638" defTabSz="457200">
              <a:spcBef>
                <a:spcPts val="600"/>
              </a:spcBef>
              <a:defRPr sz="4800"/>
            </a:lvl3pPr>
            <a:lvl4pPr marL="1981200" indent="-609600" defTabSz="457200">
              <a:spcBef>
                <a:spcPts val="600"/>
              </a:spcBef>
              <a:defRPr sz="4800"/>
            </a:lvl4pPr>
            <a:lvl5pPr marL="2438400" indent="-609600" defTabSz="457200">
              <a:spcBef>
                <a:spcPts val="600"/>
              </a:spcBef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99" name="Grey_Grid_trans.png" descr="Grey_Grid_trans.png"/>
          <p:cNvPicPr>
            <a:picLocks noChangeAspect="1"/>
          </p:cNvPicPr>
          <p:nvPr/>
        </p:nvPicPr>
        <p:blipFill>
          <a:blip r:embed="rId2">
            <a:alphaModFix amt="49000"/>
            <a:extLst/>
          </a:blip>
          <a:stretch>
            <a:fillRect/>
          </a:stretch>
        </p:blipFill>
        <p:spPr>
          <a:xfrm>
            <a:off x="11102291" y="4115599"/>
            <a:ext cx="5185964" cy="5026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58091" y="8765540"/>
            <a:ext cx="975449" cy="245478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© 2016 GridGain Systems, Inc."/>
          <p:cNvSpPr txBox="1"/>
          <p:nvPr/>
        </p:nvSpPr>
        <p:spPr>
          <a:xfrm>
            <a:off x="418905" y="8850483"/>
            <a:ext cx="2308917" cy="186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>
                <a:solidFill>
                  <a:srgbClr val="64656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© 2016 GridGain Systems, Inc.</a:t>
            </a:r>
          </a:p>
        </p:txBody>
      </p:sp>
      <p:pic>
        <p:nvPicPr>
          <p:cNvPr id="102" name="image4.png" descr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751116" y="4775200"/>
            <a:ext cx="4368801" cy="436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image3.png" descr="image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010578" y="8780744"/>
            <a:ext cx="654800" cy="278897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857066" y="8231716"/>
            <a:ext cx="3793068" cy="486834"/>
          </a:xfrm>
          <a:prstGeom prst="rect">
            <a:avLst/>
          </a:prstGeom>
        </p:spPr>
        <p:txBody>
          <a:bodyPr lIns="45719" tIns="45719" rIns="45719" bIns="45719"/>
          <a:lstStyle>
            <a:lvl1pPr defTabSz="457200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>
            <a:spLocks noGrp="1"/>
          </p:cNvSpPr>
          <p:nvPr>
            <p:ph type="title"/>
          </p:nvPr>
        </p:nvSpPr>
        <p:spPr>
          <a:xfrm>
            <a:off x="4421716" y="5943600"/>
            <a:ext cx="7315202" cy="566740"/>
          </a:xfrm>
          <a:prstGeom prst="rect">
            <a:avLst/>
          </a:prstGeom>
        </p:spPr>
        <p:txBody>
          <a:bodyPr lIns="60958" tIns="60958" rIns="60958" bIns="60958" anchor="b"/>
          <a:lstStyle>
            <a:lvl1pPr algn="l" defTabSz="457200"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21716" y="6510336"/>
            <a:ext cx="7315202" cy="804865"/>
          </a:xfrm>
          <a:prstGeom prst="rect">
            <a:avLst/>
          </a:prstGeom>
        </p:spPr>
        <p:txBody>
          <a:bodyPr lIns="60958" tIns="60958" rIns="60958" bIns="60958"/>
          <a:lstStyle>
            <a:lvl1pPr marL="0" indent="0" defTabSz="457200">
              <a:spcBef>
                <a:spcPts val="300"/>
              </a:spcBef>
              <a:buClrTx/>
              <a:buSzTx/>
              <a:buFontTx/>
              <a:buNone/>
              <a:defRPr sz="2400"/>
            </a:lvl1pPr>
            <a:lvl2pPr marL="0" indent="0" defTabSz="457200">
              <a:spcBef>
                <a:spcPts val="300"/>
              </a:spcBef>
              <a:buClrTx/>
              <a:buSzTx/>
              <a:buFontTx/>
              <a:buNone/>
              <a:defRPr sz="2400"/>
            </a:lvl2pPr>
            <a:lvl3pPr marL="0" indent="0" defTabSz="457200">
              <a:spcBef>
                <a:spcPts val="300"/>
              </a:spcBef>
              <a:buClrTx/>
              <a:buSzTx/>
              <a:buFontTx/>
              <a:buNone/>
              <a:defRPr sz="2400"/>
            </a:lvl3pPr>
            <a:lvl4pPr marL="0" indent="0" defTabSz="457200">
              <a:spcBef>
                <a:spcPts val="300"/>
              </a:spcBef>
              <a:buClrTx/>
              <a:buSzTx/>
              <a:buFontTx/>
              <a:buNone/>
              <a:defRPr sz="2400"/>
            </a:lvl4pPr>
            <a:lvl5pPr marL="0" indent="0" defTabSz="457200">
              <a:spcBef>
                <a:spcPts val="30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13" name="Grey_Grid_trans.png" descr="Grey_Grid_trans.png"/>
          <p:cNvPicPr>
            <a:picLocks noChangeAspect="1"/>
          </p:cNvPicPr>
          <p:nvPr/>
        </p:nvPicPr>
        <p:blipFill>
          <a:blip r:embed="rId2">
            <a:alphaModFix amt="49000"/>
            <a:extLst/>
          </a:blip>
          <a:stretch>
            <a:fillRect/>
          </a:stretch>
        </p:blipFill>
        <p:spPr>
          <a:xfrm>
            <a:off x="11102291" y="4115599"/>
            <a:ext cx="5185964" cy="5026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58091" y="8765540"/>
            <a:ext cx="975449" cy="245478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© 2016 GridGain Systems, Inc."/>
          <p:cNvSpPr txBox="1"/>
          <p:nvPr/>
        </p:nvSpPr>
        <p:spPr>
          <a:xfrm>
            <a:off x="418905" y="8850483"/>
            <a:ext cx="2308917" cy="186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>
                <a:solidFill>
                  <a:srgbClr val="64656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© 2016 GridGain Systems, Inc.</a:t>
            </a:r>
          </a:p>
        </p:txBody>
      </p:sp>
      <p:pic>
        <p:nvPicPr>
          <p:cNvPr id="116" name="image4.png" descr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751116" y="4775200"/>
            <a:ext cx="4368801" cy="436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image3.png" descr="image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010578" y="8780744"/>
            <a:ext cx="654800" cy="278897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857066" y="8231716"/>
            <a:ext cx="3793068" cy="486834"/>
          </a:xfrm>
          <a:prstGeom prst="rect">
            <a:avLst/>
          </a:prstGeom>
        </p:spPr>
        <p:txBody>
          <a:bodyPr lIns="45719" tIns="45719" rIns="45719" bIns="45719"/>
          <a:lstStyle>
            <a:lvl1pPr defTabSz="457200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Text"/>
          <p:cNvSpPr txBox="1">
            <a:spLocks noGrp="1"/>
          </p:cNvSpPr>
          <p:nvPr>
            <p:ph type="title"/>
          </p:nvPr>
        </p:nvSpPr>
        <p:spPr>
          <a:xfrm>
            <a:off x="2641599" y="387930"/>
            <a:ext cx="10972803" cy="1423459"/>
          </a:xfrm>
          <a:prstGeom prst="rect">
            <a:avLst/>
          </a:prstGeom>
        </p:spPr>
        <p:txBody>
          <a:bodyPr lIns="60958" tIns="60958" rIns="60958" bIns="60958"/>
          <a:lstStyle>
            <a:lvl1pPr defTabSz="457200"/>
          </a:lstStyle>
          <a:p>
            <a:r>
              <a:t>Title Text</a:t>
            </a:r>
          </a:p>
        </p:txBody>
      </p:sp>
      <p:sp>
        <p:nvSpPr>
          <p:cNvPr id="12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641599" y="2058479"/>
            <a:ext cx="10972803" cy="5027042"/>
          </a:xfrm>
          <a:prstGeom prst="rect">
            <a:avLst/>
          </a:prstGeom>
        </p:spPr>
        <p:txBody>
          <a:bodyPr lIns="60958" tIns="60958" rIns="60958" bIns="60958"/>
          <a:lstStyle>
            <a:lvl1pPr marL="542925" indent="-542925" defTabSz="457200">
              <a:spcBef>
                <a:spcPts val="500"/>
              </a:spcBef>
              <a:defRPr sz="3800"/>
            </a:lvl1pPr>
            <a:lvl2pPr marL="1000125" indent="-542925" defTabSz="457200">
              <a:spcBef>
                <a:spcPts val="500"/>
              </a:spcBef>
              <a:defRPr sz="3800"/>
            </a:lvl2pPr>
            <a:lvl3pPr marL="1397000" indent="-482600" defTabSz="457200">
              <a:spcBef>
                <a:spcPts val="500"/>
              </a:spcBef>
              <a:defRPr sz="3800"/>
            </a:lvl3pPr>
            <a:lvl4pPr marL="1914525" indent="-542925" defTabSz="457200">
              <a:spcBef>
                <a:spcPts val="500"/>
              </a:spcBef>
              <a:defRPr sz="3800"/>
            </a:lvl4pPr>
            <a:lvl5pPr marL="2371725" indent="-542925" defTabSz="457200">
              <a:spcBef>
                <a:spcPts val="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27" name="Grey_Grid_trans.png" descr="Grey_Grid_trans.png"/>
          <p:cNvPicPr>
            <a:picLocks noChangeAspect="1"/>
          </p:cNvPicPr>
          <p:nvPr/>
        </p:nvPicPr>
        <p:blipFill>
          <a:blip r:embed="rId2">
            <a:alphaModFix amt="49000"/>
            <a:extLst/>
          </a:blip>
          <a:stretch>
            <a:fillRect/>
          </a:stretch>
        </p:blipFill>
        <p:spPr>
          <a:xfrm>
            <a:off x="11102291" y="4115599"/>
            <a:ext cx="5185964" cy="5026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58091" y="8765540"/>
            <a:ext cx="975449" cy="245478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© 2016 GridGain Systems, Inc."/>
          <p:cNvSpPr txBox="1"/>
          <p:nvPr/>
        </p:nvSpPr>
        <p:spPr>
          <a:xfrm>
            <a:off x="418905" y="8850483"/>
            <a:ext cx="2308917" cy="186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>
                <a:solidFill>
                  <a:srgbClr val="64656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© 2016 GridGain Systems, Inc.</a:t>
            </a:r>
          </a:p>
        </p:txBody>
      </p:sp>
      <p:pic>
        <p:nvPicPr>
          <p:cNvPr id="130" name="image4.png" descr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751116" y="4775200"/>
            <a:ext cx="4368801" cy="436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image3.png" descr="image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010578" y="8780744"/>
            <a:ext cx="654800" cy="278897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857066" y="8231716"/>
            <a:ext cx="3793068" cy="486834"/>
          </a:xfrm>
          <a:prstGeom prst="rect">
            <a:avLst/>
          </a:prstGeom>
        </p:spPr>
        <p:txBody>
          <a:bodyPr lIns="45719" tIns="45719" rIns="45719" bIns="45719"/>
          <a:lstStyle>
            <a:lvl1pPr defTabSz="457200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theme" Target="../theme/theme1.xml"/><Relationship Id="rId39" Type="http://schemas.openxmlformats.org/officeDocument/2006/relationships/image" Target="../media/image1.png"/><Relationship Id="rId4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ey_Grid_trans.png" descr="Grey_Grid_trans.png"/>
          <p:cNvPicPr>
            <a:picLocks noChangeAspect="1"/>
          </p:cNvPicPr>
          <p:nvPr/>
        </p:nvPicPr>
        <p:blipFill>
          <a:blip r:embed="rId39">
            <a:extLst/>
          </a:blip>
          <a:stretch>
            <a:fillRect/>
          </a:stretch>
        </p:blipFill>
        <p:spPr>
          <a:xfrm>
            <a:off x="9341383" y="2450330"/>
            <a:ext cx="6914617" cy="670263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© 2017 GridGain Systems, Inc."/>
          <p:cNvSpPr txBox="1"/>
          <p:nvPr/>
        </p:nvSpPr>
        <p:spPr>
          <a:xfrm>
            <a:off x="1019312" y="8644974"/>
            <a:ext cx="3078553" cy="365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1279" tIns="81279" rIns="81279" bIns="81279">
            <a:spAutoFit/>
          </a:bodyPr>
          <a:lstStyle>
            <a:lvl1pPr defTabSz="812800">
              <a:defRPr sz="1400">
                <a:solidFill>
                  <a:srgbClr val="64656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© 2017 GridGain Systems, Inc.</a:t>
            </a:r>
          </a:p>
        </p:txBody>
      </p:sp>
      <p:pic>
        <p:nvPicPr>
          <p:cNvPr id="4" name="image2.png" descr="image2.png"/>
          <p:cNvPicPr>
            <a:picLocks noChangeAspect="1"/>
          </p:cNvPicPr>
          <p:nvPr/>
        </p:nvPicPr>
        <p:blipFill>
          <a:blip r:embed="rId40">
            <a:extLst/>
          </a:blip>
          <a:stretch>
            <a:fillRect/>
          </a:stretch>
        </p:blipFill>
        <p:spPr>
          <a:xfrm>
            <a:off x="14349116" y="8650252"/>
            <a:ext cx="1300596" cy="327302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GridGain Company Confidential"/>
          <p:cNvSpPr txBox="1"/>
          <p:nvPr/>
        </p:nvSpPr>
        <p:spPr>
          <a:xfrm>
            <a:off x="6588723" y="8644974"/>
            <a:ext cx="3078554" cy="365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1279" tIns="81279" rIns="81279" bIns="81279">
            <a:spAutoFit/>
          </a:bodyPr>
          <a:lstStyle>
            <a:lvl1pPr algn="ctr" defTabSz="812800">
              <a:defRPr sz="1400" i="1">
                <a:solidFill>
                  <a:srgbClr val="64656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GridGain Company Confidential</a:t>
            </a:r>
          </a:p>
        </p:txBody>
      </p:sp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1019312" y="366184"/>
            <a:ext cx="14630401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1279" tIns="81279" rIns="81279" bIns="8127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1019312" y="2077155"/>
            <a:ext cx="14630401" cy="6333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1279" tIns="81279" rIns="81279" bIns="8127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857066" y="8231716"/>
            <a:ext cx="3793068" cy="486834"/>
          </a:xfrm>
          <a:prstGeom prst="rect">
            <a:avLst/>
          </a:prstGeom>
          <a:ln w="12700">
            <a:miter lim="400000"/>
          </a:ln>
        </p:spPr>
        <p:txBody>
          <a:bodyPr wrap="none" lIns="81279" tIns="81279" rIns="81279" bIns="81279" anchor="ctr">
            <a:spAutoFit/>
          </a:bodyPr>
          <a:lstStyle>
            <a:lvl1pPr algn="r" defTabSz="812800"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</p:sldLayoutIdLst>
  <p:transition spd="med"/>
  <p:txStyles>
    <p:titleStyle>
      <a:lvl1pPr marL="0" marR="0" indent="0" algn="ctr" defTabSz="812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1" i="0" u="none" strike="noStrike" cap="none" spc="0" baseline="0">
          <a:ln>
            <a:noFill/>
          </a:ln>
          <a:solidFill>
            <a:schemeClr val="accent1"/>
          </a:solidFill>
          <a:effectLst>
            <a:outerShdw blurRad="12700" dist="12700" dir="3000000" rotWithShape="0">
              <a:srgbClr val="999999"/>
            </a:outerShdw>
          </a:effectLst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812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1" i="0" u="none" strike="noStrike" cap="none" spc="0" baseline="0">
          <a:ln>
            <a:noFill/>
          </a:ln>
          <a:solidFill>
            <a:schemeClr val="accent1"/>
          </a:solidFill>
          <a:effectLst>
            <a:outerShdw blurRad="12700" dist="12700" dir="3000000" rotWithShape="0">
              <a:srgbClr val="999999"/>
            </a:outerShdw>
          </a:effectLst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812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1" i="0" u="none" strike="noStrike" cap="none" spc="0" baseline="0">
          <a:ln>
            <a:noFill/>
          </a:ln>
          <a:solidFill>
            <a:schemeClr val="accent1"/>
          </a:solidFill>
          <a:effectLst>
            <a:outerShdw blurRad="12700" dist="12700" dir="3000000" rotWithShape="0">
              <a:srgbClr val="999999"/>
            </a:outerShdw>
          </a:effectLst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812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1" i="0" u="none" strike="noStrike" cap="none" spc="0" baseline="0">
          <a:ln>
            <a:noFill/>
          </a:ln>
          <a:solidFill>
            <a:schemeClr val="accent1"/>
          </a:solidFill>
          <a:effectLst>
            <a:outerShdw blurRad="12700" dist="12700" dir="3000000" rotWithShape="0">
              <a:srgbClr val="999999"/>
            </a:outerShdw>
          </a:effectLst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812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1" i="0" u="none" strike="noStrike" cap="none" spc="0" baseline="0">
          <a:ln>
            <a:noFill/>
          </a:ln>
          <a:solidFill>
            <a:schemeClr val="accent1"/>
          </a:solidFill>
          <a:effectLst>
            <a:outerShdw blurRad="12700" dist="12700" dir="3000000" rotWithShape="0">
              <a:srgbClr val="999999"/>
            </a:outerShdw>
          </a:effectLst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812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1" i="0" u="none" strike="noStrike" cap="none" spc="0" baseline="0">
          <a:ln>
            <a:noFill/>
          </a:ln>
          <a:solidFill>
            <a:schemeClr val="accent1"/>
          </a:solidFill>
          <a:effectLst>
            <a:outerShdw blurRad="12700" dist="12700" dir="3000000" rotWithShape="0">
              <a:srgbClr val="999999"/>
            </a:outerShdw>
          </a:effectLst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812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1" i="0" u="none" strike="noStrike" cap="none" spc="0" baseline="0">
          <a:ln>
            <a:noFill/>
          </a:ln>
          <a:solidFill>
            <a:schemeClr val="accent1"/>
          </a:solidFill>
          <a:effectLst>
            <a:outerShdw blurRad="12700" dist="12700" dir="3000000" rotWithShape="0">
              <a:srgbClr val="999999"/>
            </a:outerShdw>
          </a:effectLst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812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1" i="0" u="none" strike="noStrike" cap="none" spc="0" baseline="0">
          <a:ln>
            <a:noFill/>
          </a:ln>
          <a:solidFill>
            <a:schemeClr val="accent1"/>
          </a:solidFill>
          <a:effectLst>
            <a:outerShdw blurRad="12700" dist="12700" dir="3000000" rotWithShape="0">
              <a:srgbClr val="999999"/>
            </a:outerShdw>
          </a:effectLst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812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1" i="0" u="none" strike="noStrike" cap="none" spc="0" baseline="0">
          <a:ln>
            <a:noFill/>
          </a:ln>
          <a:solidFill>
            <a:schemeClr val="accent1"/>
          </a:solidFill>
          <a:effectLst>
            <a:outerShdw blurRad="12700" dist="12700" dir="3000000" rotWithShape="0">
              <a:srgbClr val="999999"/>
            </a:outerShdw>
          </a:effectLst>
          <a:uFillTx/>
          <a:latin typeface="Calibri"/>
          <a:ea typeface="Calibri"/>
          <a:cs typeface="Calibri"/>
          <a:sym typeface="Calibri"/>
        </a:defRPr>
      </a:lvl9pPr>
    </p:titleStyle>
    <p:bodyStyle>
      <a:lvl1pPr marL="600075" marR="0" indent="-600075" algn="l" defTabSz="81280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1057275" marR="0" indent="-600075" algn="l" defTabSz="81280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–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447800" marR="0" indent="-533400" algn="l" defTabSz="81280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971675" marR="0" indent="-600075" algn="l" defTabSz="81280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–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428875" marR="0" indent="-600075" algn="l" defTabSz="81280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»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66060" marR="0" indent="-480060" algn="l" defTabSz="81280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23260" marR="0" indent="-480060" algn="l" defTabSz="81280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0459" marR="0" indent="-480059" algn="l" defTabSz="81280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7659" marR="0" indent="-480059" algn="l" defTabSz="81280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812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812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812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812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812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812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812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812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812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tif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tif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Relationship Id="rId3" Type="http://schemas.openxmlformats.org/officeDocument/2006/relationships/image" Target="../media/image20.t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15.png"/><Relationship Id="rId3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Relationship Id="rId3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"/><Relationship Id="rId4" Type="http://schemas.openxmlformats.org/officeDocument/2006/relationships/image" Target="../media/image21.tif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In-Memory Performance…"/>
          <p:cNvSpPr txBox="1"/>
          <p:nvPr/>
        </p:nvSpPr>
        <p:spPr>
          <a:xfrm>
            <a:off x="1655247" y="3766320"/>
            <a:ext cx="12945506" cy="223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8" tIns="60958" rIns="60958" bIns="60958">
            <a:spAutoFit/>
          </a:bodyPr>
          <a:lstStyle/>
          <a:p>
            <a:pPr algn="ctr">
              <a:defRPr sz="4600" baseline="2173">
                <a:solidFill>
                  <a:srgbClr val="33333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In-Memory Performance </a:t>
            </a:r>
          </a:p>
          <a:p>
            <a:pPr algn="ctr">
              <a:defRPr sz="4600" baseline="2173">
                <a:solidFill>
                  <a:srgbClr val="33333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Durability of Disk</a:t>
            </a:r>
          </a:p>
        </p:txBody>
      </p:sp>
      <p:grpSp>
        <p:nvGrpSpPr>
          <p:cNvPr id="503" name="Group"/>
          <p:cNvGrpSpPr/>
          <p:nvPr/>
        </p:nvGrpSpPr>
        <p:grpSpPr>
          <a:xfrm>
            <a:off x="7121276" y="6255534"/>
            <a:ext cx="2013448" cy="283850"/>
            <a:chOff x="0" y="0"/>
            <a:chExt cx="2013446" cy="283848"/>
          </a:xfrm>
        </p:grpSpPr>
        <p:sp>
          <p:nvSpPr>
            <p:cNvPr id="499" name="Circle"/>
            <p:cNvSpPr/>
            <p:nvPr/>
          </p:nvSpPr>
          <p:spPr>
            <a:xfrm>
              <a:off x="0" y="0"/>
              <a:ext cx="283849" cy="283849"/>
            </a:xfrm>
            <a:prstGeom prst="ellipse">
              <a:avLst/>
            </a:prstGeom>
            <a:solidFill>
              <a:schemeClr val="accent6">
                <a:satOff val="-61605"/>
                <a:lumOff val="-216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713231">
                <a:defRPr sz="1600">
                  <a:solidFill>
                    <a:srgbClr val="297F9D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00" name="Circle"/>
            <p:cNvSpPr/>
            <p:nvPr/>
          </p:nvSpPr>
          <p:spPr>
            <a:xfrm>
              <a:off x="576532" y="0"/>
              <a:ext cx="283849" cy="283849"/>
            </a:xfrm>
            <a:prstGeom prst="ellipse">
              <a:avLst/>
            </a:prstGeom>
            <a:solidFill>
              <a:schemeClr val="accent6">
                <a:satOff val="-36819"/>
                <a:lumOff val="-38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713231">
                <a:defRPr sz="1600">
                  <a:solidFill>
                    <a:srgbClr val="297F9D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01" name="Circle"/>
            <p:cNvSpPr/>
            <p:nvPr/>
          </p:nvSpPr>
          <p:spPr>
            <a:xfrm>
              <a:off x="1729597" y="0"/>
              <a:ext cx="283850" cy="283849"/>
            </a:xfrm>
            <a:prstGeom prst="ellipse">
              <a:avLst/>
            </a:prstGeom>
            <a:solidFill>
              <a:srgbClr val="F8A4A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713231">
                <a:defRPr sz="1600">
                  <a:solidFill>
                    <a:srgbClr val="297F9D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02" name="Circle"/>
            <p:cNvSpPr/>
            <p:nvPr/>
          </p:nvSpPr>
          <p:spPr>
            <a:xfrm>
              <a:off x="1153065" y="0"/>
              <a:ext cx="283849" cy="283849"/>
            </a:xfrm>
            <a:prstGeom prst="ellipse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713231">
                <a:defRPr sz="1600">
                  <a:solidFill>
                    <a:srgbClr val="297F9D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pic>
        <p:nvPicPr>
          <p:cNvPr id="504" name="logo3.png" descr="logo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99200" y="1803639"/>
            <a:ext cx="3657600" cy="1549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Create the Lookup Service"/>
          <p:cNvSpPr txBox="1"/>
          <p:nvPr/>
        </p:nvSpPr>
        <p:spPr>
          <a:xfrm>
            <a:off x="2392154" y="422201"/>
            <a:ext cx="11471691" cy="779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8" tIns="60958" rIns="60958" bIns="60958"/>
          <a:lstStyle>
            <a:lvl1pPr algn="ctr">
              <a:defRPr sz="3500" b="1" baseline="2857">
                <a:solidFill>
                  <a:srgbClr val="333333"/>
                </a:solidFill>
              </a:defRPr>
            </a:lvl1pPr>
          </a:lstStyle>
          <a:p>
            <a:r>
              <a:t>Create the Lookup Service</a:t>
            </a:r>
          </a:p>
        </p:txBody>
      </p:sp>
      <p:grpSp>
        <p:nvGrpSpPr>
          <p:cNvPr id="593" name="apiVersion: v1…"/>
          <p:cNvGrpSpPr/>
          <p:nvPr/>
        </p:nvGrpSpPr>
        <p:grpSpPr>
          <a:xfrm>
            <a:off x="970317" y="2254249"/>
            <a:ext cx="6897124" cy="4241801"/>
            <a:chOff x="0" y="0"/>
            <a:chExt cx="6897123" cy="4241800"/>
          </a:xfrm>
        </p:grpSpPr>
        <p:sp>
          <p:nvSpPr>
            <p:cNvPr id="592" name="apiVersion: v1…"/>
            <p:cNvSpPr txBox="1"/>
            <p:nvPr/>
          </p:nvSpPr>
          <p:spPr>
            <a:xfrm>
              <a:off x="31750" y="31750"/>
              <a:ext cx="6833624" cy="417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52400" tIns="152400" rIns="152400" bIns="152400" numCol="1" anchor="t">
              <a:spAutoFit/>
            </a:bodyPr>
            <a:lstStyle/>
            <a:p>
              <a:pPr indent="165100">
                <a:defRPr sz="2500" b="1">
                  <a:latin typeface="Courier"/>
                  <a:ea typeface="Courier"/>
                  <a:cs typeface="Courier"/>
                  <a:sym typeface="Courier"/>
                </a:defRPr>
              </a:pPr>
              <a:r>
                <a:t>apiVersion: v1</a:t>
              </a:r>
            </a:p>
            <a:p>
              <a:pPr indent="165100">
                <a:defRPr sz="2500" b="1">
                  <a:latin typeface="Courier"/>
                  <a:ea typeface="Courier"/>
                  <a:cs typeface="Courier"/>
                  <a:sym typeface="Courier"/>
                </a:defRPr>
              </a:pPr>
              <a:r>
                <a:t>kind: Service</a:t>
              </a:r>
            </a:p>
            <a:p>
              <a:pPr indent="165100">
                <a:defRPr sz="2500" b="1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metadata:</a:t>
              </a:r>
            </a:p>
            <a:p>
              <a:pPr indent="165100">
                <a:defRPr sz="2500" b="1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name: ignite</a:t>
              </a:r>
            </a:p>
            <a:p>
              <a:pPr indent="165100">
                <a:defRPr sz="2500" b="1">
                  <a:latin typeface="Courier"/>
                  <a:ea typeface="Courier"/>
                  <a:cs typeface="Courier"/>
                  <a:sym typeface="Courier"/>
                </a:defRPr>
              </a:pPr>
              <a:r>
                <a:t>spec:</a:t>
              </a:r>
            </a:p>
            <a:p>
              <a:pPr indent="165100">
                <a:defRPr sz="2500" b="1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clusterIP: None</a:t>
              </a:r>
            </a:p>
            <a:p>
              <a:pPr indent="165100">
                <a:defRPr sz="2500" b="1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ports:</a:t>
              </a:r>
            </a:p>
            <a:p>
              <a:pPr indent="165100">
                <a:defRPr sz="2500" b="1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- port: 9042 # custom value.</a:t>
              </a:r>
            </a:p>
            <a:p>
              <a:pPr indent="165100">
                <a:defRPr sz="2500" b="1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selector:</a:t>
              </a:r>
            </a:p>
            <a:p>
              <a:pPr indent="165100">
                <a:defRPr sz="2500" b="1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app: </a:t>
              </a:r>
              <a:r>
                <a:rPr>
                  <a:solidFill>
                    <a:schemeClr val="accent1">
                      <a:satOff val="-6438"/>
                      <a:lumOff val="-10392"/>
                    </a:schemeClr>
                  </a:solidFill>
                </a:rPr>
                <a:t>ignite</a:t>
              </a:r>
            </a:p>
          </p:txBody>
        </p:sp>
        <p:pic>
          <p:nvPicPr>
            <p:cNvPr id="591" name="apiVersion: v1…" descr="apiVersion: v1…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-1"/>
              <a:ext cx="6897125" cy="4241801"/>
            </a:xfrm>
            <a:prstGeom prst="rect">
              <a:avLst/>
            </a:prstGeom>
            <a:effectLst/>
          </p:spPr>
        </p:pic>
      </p:grpSp>
      <p:grpSp>
        <p:nvGrpSpPr>
          <p:cNvPr id="596" name="kubectl create -f ignite-service.yaml"/>
          <p:cNvGrpSpPr/>
          <p:nvPr/>
        </p:nvGrpSpPr>
        <p:grpSpPr>
          <a:xfrm>
            <a:off x="971584" y="6690007"/>
            <a:ext cx="9926183" cy="914401"/>
            <a:chOff x="0" y="0"/>
            <a:chExt cx="9926182" cy="914400"/>
          </a:xfrm>
        </p:grpSpPr>
        <p:sp>
          <p:nvSpPr>
            <p:cNvPr id="595" name="kubectl create -f ignite-service.yaml"/>
            <p:cNvSpPr txBox="1"/>
            <p:nvPr/>
          </p:nvSpPr>
          <p:spPr>
            <a:xfrm>
              <a:off x="31750" y="31750"/>
              <a:ext cx="9862683" cy="850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52400" tIns="152400" rIns="152400" bIns="152400" numCol="1" anchor="t">
              <a:spAutoFit/>
            </a:bodyPr>
            <a:lstStyle>
              <a:lvl1pPr algn="ctr">
                <a:defRPr sz="3200" b="1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kubectl create -f ignite-service.yaml</a:t>
              </a:r>
            </a:p>
          </p:txBody>
        </p:sp>
        <p:pic>
          <p:nvPicPr>
            <p:cNvPr id="594" name="kubectl create -f ignite-service.yaml" descr="kubectl create -f ignite-service.yaml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0"/>
              <a:ext cx="9926184" cy="914401"/>
            </a:xfrm>
            <a:prstGeom prst="rect">
              <a:avLst/>
            </a:prstGeom>
            <a:effectLst/>
          </p:spPr>
        </p:pic>
      </p:grpSp>
      <p:pic>
        <p:nvPicPr>
          <p:cNvPr id="597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92034" y="2273300"/>
            <a:ext cx="7620001" cy="2721429"/>
          </a:xfrm>
          <a:prstGeom prst="rect">
            <a:avLst/>
          </a:prstGeom>
          <a:ln w="12700"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Deploy Apache Ignite Cluster"/>
          <p:cNvSpPr txBox="1"/>
          <p:nvPr/>
        </p:nvSpPr>
        <p:spPr>
          <a:xfrm>
            <a:off x="2392154" y="422201"/>
            <a:ext cx="11471691" cy="779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8" tIns="60958" rIns="60958" bIns="60958"/>
          <a:lstStyle>
            <a:lvl1pPr algn="ctr">
              <a:defRPr sz="3500" b="1" baseline="2857">
                <a:solidFill>
                  <a:srgbClr val="333333"/>
                </a:solidFill>
              </a:defRPr>
            </a:lvl1pPr>
          </a:lstStyle>
          <a:p>
            <a:r>
              <a:t>Deploy Apache Ignite Cluster</a:t>
            </a:r>
          </a:p>
        </p:txBody>
      </p:sp>
      <p:grpSp>
        <p:nvGrpSpPr>
          <p:cNvPr id="602" name="apiVersion: extensions/v1beta1…"/>
          <p:cNvGrpSpPr/>
          <p:nvPr/>
        </p:nvGrpSpPr>
        <p:grpSpPr>
          <a:xfrm>
            <a:off x="549805" y="2034699"/>
            <a:ext cx="7770986" cy="5273846"/>
            <a:chOff x="0" y="0"/>
            <a:chExt cx="7770985" cy="5273845"/>
          </a:xfrm>
        </p:grpSpPr>
        <p:sp>
          <p:nvSpPr>
            <p:cNvPr id="601" name="apiVersion: extensions/v1beta1…"/>
            <p:cNvSpPr txBox="1"/>
            <p:nvPr/>
          </p:nvSpPr>
          <p:spPr>
            <a:xfrm>
              <a:off x="31750" y="31750"/>
              <a:ext cx="7707486" cy="5210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65100" tIns="165100" rIns="165100" bIns="165100" numCol="1" anchor="t">
              <a:noAutofit/>
            </a:bodyPr>
            <a:lstStyle/>
            <a:p>
              <a:pPr>
                <a:defRPr sz="1400" b="1">
                  <a:latin typeface="Courier"/>
                  <a:ea typeface="Courier"/>
                  <a:cs typeface="Courier"/>
                  <a:sym typeface="Courier"/>
                </a:defRPr>
              </a:pPr>
              <a:r>
                <a:t>apiVersion: extensions/v1beta1</a:t>
              </a:r>
            </a:p>
            <a:p>
              <a:pPr>
                <a:defRPr sz="1400" b="1">
                  <a:latin typeface="Courier"/>
                  <a:ea typeface="Courier"/>
                  <a:cs typeface="Courier"/>
                  <a:sym typeface="Courier"/>
                </a:defRPr>
              </a:pPr>
              <a:r>
                <a:t>kind: Deployment</a:t>
              </a:r>
            </a:p>
            <a:p>
              <a:pPr>
                <a:defRPr sz="1400" b="1">
                  <a:latin typeface="Courier"/>
                  <a:ea typeface="Courier"/>
                  <a:cs typeface="Courier"/>
                  <a:sym typeface="Courier"/>
                </a:defRPr>
              </a:pPr>
              <a:r>
                <a:t>metadata:</a:t>
              </a:r>
            </a:p>
            <a:p>
              <a:pPr>
                <a:defRPr sz="1400" b="1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name: ignite-cluster</a:t>
              </a:r>
            </a:p>
            <a:p>
              <a:pPr>
                <a:defRPr sz="1400" b="1">
                  <a:latin typeface="Courier"/>
                  <a:ea typeface="Courier"/>
                  <a:cs typeface="Courier"/>
                  <a:sym typeface="Courier"/>
                </a:defRPr>
              </a:pPr>
              <a:r>
                <a:t>spec:</a:t>
              </a:r>
            </a:p>
            <a:p>
              <a:pPr>
                <a:defRPr sz="1400" b="1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# Start two Ignite nodes by default.</a:t>
              </a:r>
            </a:p>
            <a:p>
              <a:pPr>
                <a:defRPr sz="1400" b="1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replicas: 2</a:t>
              </a:r>
            </a:p>
            <a:p>
              <a:pPr>
                <a:defRPr sz="1400" b="1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template:</a:t>
              </a:r>
            </a:p>
            <a:p>
              <a:pPr>
                <a:defRPr sz="1400" b="1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metadata:</a:t>
              </a:r>
            </a:p>
            <a:p>
              <a:pPr>
                <a:defRPr sz="1400" b="1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labels:</a:t>
              </a:r>
            </a:p>
            <a:p>
              <a:pPr>
                <a:defRPr sz="1400" b="1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app: </a:t>
              </a:r>
              <a:r>
                <a:rPr>
                  <a:solidFill>
                    <a:schemeClr val="accent1">
                      <a:satOff val="-6438"/>
                      <a:lumOff val="-10392"/>
                    </a:schemeClr>
                  </a:solidFill>
                </a:rPr>
                <a:t>ignite</a:t>
              </a:r>
            </a:p>
            <a:p>
              <a:pPr>
                <a:defRPr sz="1400" b="1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spec:    </a:t>
              </a:r>
            </a:p>
            <a:p>
              <a:pPr>
                <a:defRPr sz="1400" b="1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containers:</a:t>
              </a:r>
            </a:p>
            <a:p>
              <a:pPr>
                <a:defRPr sz="1400" b="1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# Custom Ignite pod name.</a:t>
              </a:r>
            </a:p>
            <a:p>
              <a:pPr>
                <a:defRPr sz="1400" b="1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- name: ignite-node</a:t>
              </a:r>
            </a:p>
            <a:p>
              <a:pPr>
                <a:defRPr sz="1400" b="1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image: apacheignite/ignite:2.3.0</a:t>
              </a:r>
            </a:p>
            <a:p>
              <a:pPr>
                <a:defRPr sz="1400" b="1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env:</a:t>
              </a:r>
            </a:p>
            <a:p>
              <a:pPr>
                <a:defRPr sz="1400" b="1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- name: OPTION_LIBS</a:t>
              </a:r>
            </a:p>
            <a:p>
              <a:pPr>
                <a:defRPr sz="1400" b="1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  value: ignite-kubernetes</a:t>
              </a:r>
            </a:p>
            <a:p>
              <a:pPr>
                <a:defRPr sz="1400" b="1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- name: CONFIG_URI</a:t>
              </a:r>
            </a:p>
            <a:p>
              <a:pPr>
                <a:defRPr sz="1400" b="1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  value: </a:t>
              </a:r>
              <a:r>
                <a:rPr>
                  <a:solidFill>
                    <a:schemeClr val="accent1">
                      <a:satOff val="-6438"/>
                      <a:lumOff val="-10392"/>
                    </a:schemeClr>
                  </a:solidFill>
                </a:rPr>
                <a:t>https://raw.githubusercontent.com/apache/ignite/master/modules/kubernetes/config/example-kube.xml</a:t>
              </a:r>
            </a:p>
          </p:txBody>
        </p:sp>
        <p:pic>
          <p:nvPicPr>
            <p:cNvPr id="600" name="apiVersion: extensions/v1beta1…" descr="apiVersion: extensions/v1beta1…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7770986" cy="5273846"/>
            </a:xfrm>
            <a:prstGeom prst="rect">
              <a:avLst/>
            </a:prstGeom>
            <a:effectLst/>
          </p:spPr>
        </p:pic>
      </p:grpSp>
      <p:grpSp>
        <p:nvGrpSpPr>
          <p:cNvPr id="605" name="kubectl create -f ignite-deployment.yaml"/>
          <p:cNvGrpSpPr/>
          <p:nvPr/>
        </p:nvGrpSpPr>
        <p:grpSpPr>
          <a:xfrm>
            <a:off x="549805" y="7463727"/>
            <a:ext cx="10537056" cy="811678"/>
            <a:chOff x="0" y="0"/>
            <a:chExt cx="10537055" cy="811677"/>
          </a:xfrm>
        </p:grpSpPr>
        <p:sp>
          <p:nvSpPr>
            <p:cNvPr id="604" name="kubectl create -f ignite-deployment.yaml"/>
            <p:cNvSpPr txBox="1"/>
            <p:nvPr/>
          </p:nvSpPr>
          <p:spPr>
            <a:xfrm>
              <a:off x="31750" y="31750"/>
              <a:ext cx="10473556" cy="748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0958" tIns="60958" rIns="60958" bIns="60958" numCol="1" anchor="t">
              <a:noAutofit/>
            </a:bodyPr>
            <a:lstStyle>
              <a:lvl1pPr algn="ctr">
                <a:defRPr sz="3200" b="1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kubectl create -f ignite-deployment.yaml</a:t>
              </a:r>
            </a:p>
          </p:txBody>
        </p:sp>
        <p:pic>
          <p:nvPicPr>
            <p:cNvPr id="603" name="kubectl create -f ignite-deployment.yaml" descr="kubectl create -f ignite-deployment.yaml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0"/>
              <a:ext cx="10537057" cy="811678"/>
            </a:xfrm>
            <a:prstGeom prst="rect">
              <a:avLst/>
            </a:prstGeom>
            <a:effectLst/>
          </p:spPr>
        </p:pic>
      </p:grpSp>
      <p:pic>
        <p:nvPicPr>
          <p:cNvPr id="606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482048" y="2070110"/>
            <a:ext cx="7192397" cy="2260469"/>
          </a:xfrm>
          <a:prstGeom prst="rect">
            <a:avLst/>
          </a:prstGeom>
          <a:ln w="12700"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caling the Cluster"/>
          <p:cNvSpPr txBox="1"/>
          <p:nvPr/>
        </p:nvSpPr>
        <p:spPr>
          <a:xfrm>
            <a:off x="2392154" y="422201"/>
            <a:ext cx="11471691" cy="779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8" tIns="60958" rIns="60958" bIns="60958"/>
          <a:lstStyle>
            <a:lvl1pPr algn="ctr">
              <a:defRPr sz="3500" b="1" baseline="2857">
                <a:solidFill>
                  <a:srgbClr val="333333"/>
                </a:solidFill>
              </a:defRPr>
            </a:lvl1pPr>
          </a:lstStyle>
          <a:p>
            <a:r>
              <a:t>Scaling the Cluster</a:t>
            </a:r>
          </a:p>
        </p:txBody>
      </p:sp>
      <p:grpSp>
        <p:nvGrpSpPr>
          <p:cNvPr id="619" name="Group"/>
          <p:cNvGrpSpPr/>
          <p:nvPr/>
        </p:nvGrpSpPr>
        <p:grpSpPr>
          <a:xfrm>
            <a:off x="1715056" y="2880391"/>
            <a:ext cx="13117116" cy="4734003"/>
            <a:chOff x="0" y="0"/>
            <a:chExt cx="13117114" cy="4734002"/>
          </a:xfrm>
        </p:grpSpPr>
        <p:sp>
          <p:nvSpPr>
            <p:cNvPr id="609" name="kubectl scale --replicas=5 -f ignite-deployment.yaml"/>
            <p:cNvSpPr txBox="1"/>
            <p:nvPr/>
          </p:nvSpPr>
          <p:spPr>
            <a:xfrm>
              <a:off x="0" y="4078684"/>
              <a:ext cx="13117115" cy="655319"/>
            </a:xfrm>
            <a:prstGeom prst="rect">
              <a:avLst/>
            </a:prstGeom>
            <a:noFill/>
            <a:ln w="50800" cap="flat">
              <a:solidFill>
                <a:srgbClr val="DDDDD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0958" tIns="60958" rIns="60958" bIns="60958" numCol="1" anchor="t">
              <a:spAutoFit/>
            </a:bodyPr>
            <a:lstStyle>
              <a:lvl1pPr algn="ctr">
                <a:defRPr sz="3200" b="1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kubectl scale --replicas=5 -f ignite-deployment.yaml</a:t>
              </a:r>
            </a:p>
          </p:txBody>
        </p:sp>
        <p:sp>
          <p:nvSpPr>
            <p:cNvPr id="610" name="From:"/>
            <p:cNvSpPr txBox="1"/>
            <p:nvPr/>
          </p:nvSpPr>
          <p:spPr>
            <a:xfrm>
              <a:off x="1421379" y="40742"/>
              <a:ext cx="2506572" cy="11885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0958" tIns="60958" rIns="60958" bIns="60958" numCol="1" anchor="t">
              <a:spAutoFit/>
            </a:bodyPr>
            <a:lstStyle>
              <a:lvl1pPr algn="ctr">
                <a:defRPr sz="72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From:</a:t>
              </a:r>
            </a:p>
          </p:txBody>
        </p:sp>
        <p:sp>
          <p:nvSpPr>
            <p:cNvPr id="611" name="To:"/>
            <p:cNvSpPr txBox="1"/>
            <p:nvPr/>
          </p:nvSpPr>
          <p:spPr>
            <a:xfrm>
              <a:off x="2599297" y="1945742"/>
              <a:ext cx="1337055" cy="11885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0958" tIns="60958" rIns="60958" bIns="60958" numCol="1" anchor="t">
              <a:spAutoFit/>
            </a:bodyPr>
            <a:lstStyle>
              <a:lvl1pPr algn="ctr">
                <a:defRPr sz="72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To:</a:t>
              </a:r>
            </a:p>
          </p:txBody>
        </p:sp>
        <p:pic>
          <p:nvPicPr>
            <p:cNvPr id="612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376262" y="0"/>
              <a:ext cx="1270001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13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777943" y="0"/>
              <a:ext cx="1270001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14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777943" y="2026642"/>
              <a:ext cx="1270001" cy="1270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1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503262" y="2032000"/>
              <a:ext cx="1270001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16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136716" y="2021283"/>
              <a:ext cx="1270001" cy="1270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17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495487" y="2026642"/>
              <a:ext cx="1270001" cy="1270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18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854260" y="2026642"/>
              <a:ext cx="1270001" cy="1270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Demo"/>
          <p:cNvSpPr txBox="1"/>
          <p:nvPr/>
        </p:nvSpPr>
        <p:spPr>
          <a:xfrm>
            <a:off x="1655247" y="3021156"/>
            <a:ext cx="12945506" cy="1052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8" tIns="60958" rIns="60958" bIns="60958">
            <a:spAutoFit/>
          </a:bodyPr>
          <a:lstStyle>
            <a:lvl1pPr algn="ctr">
              <a:defRPr sz="6000" b="1" baseline="1666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Demo</a:t>
            </a:r>
          </a:p>
        </p:txBody>
      </p:sp>
      <p:grpSp>
        <p:nvGrpSpPr>
          <p:cNvPr id="626" name="Group"/>
          <p:cNvGrpSpPr/>
          <p:nvPr/>
        </p:nvGrpSpPr>
        <p:grpSpPr>
          <a:xfrm>
            <a:off x="7121276" y="5049193"/>
            <a:ext cx="2013448" cy="283850"/>
            <a:chOff x="0" y="0"/>
            <a:chExt cx="2013446" cy="283848"/>
          </a:xfrm>
        </p:grpSpPr>
        <p:sp>
          <p:nvSpPr>
            <p:cNvPr id="622" name="Circle"/>
            <p:cNvSpPr/>
            <p:nvPr/>
          </p:nvSpPr>
          <p:spPr>
            <a:xfrm>
              <a:off x="0" y="0"/>
              <a:ext cx="283849" cy="283849"/>
            </a:xfrm>
            <a:prstGeom prst="ellipse">
              <a:avLst/>
            </a:prstGeom>
            <a:solidFill>
              <a:schemeClr val="accent6">
                <a:satOff val="-61605"/>
                <a:lumOff val="-216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713231">
                <a:defRPr sz="1600">
                  <a:solidFill>
                    <a:srgbClr val="297F9D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23" name="Circle"/>
            <p:cNvSpPr/>
            <p:nvPr/>
          </p:nvSpPr>
          <p:spPr>
            <a:xfrm>
              <a:off x="576532" y="0"/>
              <a:ext cx="283849" cy="283849"/>
            </a:xfrm>
            <a:prstGeom prst="ellipse">
              <a:avLst/>
            </a:prstGeom>
            <a:solidFill>
              <a:schemeClr val="accent6">
                <a:satOff val="-36819"/>
                <a:lumOff val="-38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713231">
                <a:defRPr sz="1600">
                  <a:solidFill>
                    <a:srgbClr val="297F9D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24" name="Circle"/>
            <p:cNvSpPr/>
            <p:nvPr/>
          </p:nvSpPr>
          <p:spPr>
            <a:xfrm>
              <a:off x="1729597" y="0"/>
              <a:ext cx="283850" cy="283849"/>
            </a:xfrm>
            <a:prstGeom prst="ellipse">
              <a:avLst/>
            </a:prstGeom>
            <a:solidFill>
              <a:srgbClr val="F8A4A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713231">
                <a:defRPr sz="1600">
                  <a:solidFill>
                    <a:srgbClr val="297F9D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25" name="Circle"/>
            <p:cNvSpPr/>
            <p:nvPr/>
          </p:nvSpPr>
          <p:spPr>
            <a:xfrm>
              <a:off x="1153065" y="0"/>
              <a:ext cx="283849" cy="283849"/>
            </a:xfrm>
            <a:prstGeom prst="ellipse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713231">
                <a:defRPr sz="1600">
                  <a:solidFill>
                    <a:srgbClr val="297F9D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pic>
        <p:nvPicPr>
          <p:cNvPr id="627" name="logo_ignite_250x250.png" descr="logo_ignite_250x25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5702" y="464591"/>
            <a:ext cx="1580842" cy="15808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Any Questions?"/>
          <p:cNvSpPr txBox="1"/>
          <p:nvPr/>
        </p:nvSpPr>
        <p:spPr>
          <a:xfrm>
            <a:off x="1655247" y="3021156"/>
            <a:ext cx="12945506" cy="1052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8" tIns="60958" rIns="60958" bIns="60958">
            <a:spAutoFit/>
          </a:bodyPr>
          <a:lstStyle>
            <a:lvl1pPr algn="ctr">
              <a:defRPr sz="6000" b="1" baseline="1666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Any Questions?</a:t>
            </a:r>
          </a:p>
        </p:txBody>
      </p:sp>
      <p:grpSp>
        <p:nvGrpSpPr>
          <p:cNvPr id="634" name="Group"/>
          <p:cNvGrpSpPr/>
          <p:nvPr/>
        </p:nvGrpSpPr>
        <p:grpSpPr>
          <a:xfrm>
            <a:off x="7121276" y="5838995"/>
            <a:ext cx="2013448" cy="283849"/>
            <a:chOff x="0" y="0"/>
            <a:chExt cx="2013446" cy="283848"/>
          </a:xfrm>
        </p:grpSpPr>
        <p:sp>
          <p:nvSpPr>
            <p:cNvPr id="630" name="Circle"/>
            <p:cNvSpPr/>
            <p:nvPr/>
          </p:nvSpPr>
          <p:spPr>
            <a:xfrm>
              <a:off x="0" y="0"/>
              <a:ext cx="283849" cy="283849"/>
            </a:xfrm>
            <a:prstGeom prst="ellipse">
              <a:avLst/>
            </a:prstGeom>
            <a:solidFill>
              <a:schemeClr val="accent6">
                <a:satOff val="-61605"/>
                <a:lumOff val="-216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713231">
                <a:defRPr sz="1600">
                  <a:solidFill>
                    <a:srgbClr val="297F9D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31" name="Circle"/>
            <p:cNvSpPr/>
            <p:nvPr/>
          </p:nvSpPr>
          <p:spPr>
            <a:xfrm>
              <a:off x="576532" y="0"/>
              <a:ext cx="283849" cy="283849"/>
            </a:xfrm>
            <a:prstGeom prst="ellipse">
              <a:avLst/>
            </a:prstGeom>
            <a:solidFill>
              <a:schemeClr val="accent6">
                <a:satOff val="-36819"/>
                <a:lumOff val="-38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713231">
                <a:defRPr sz="1600">
                  <a:solidFill>
                    <a:srgbClr val="297F9D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32" name="Circle"/>
            <p:cNvSpPr/>
            <p:nvPr/>
          </p:nvSpPr>
          <p:spPr>
            <a:xfrm>
              <a:off x="1729597" y="0"/>
              <a:ext cx="283850" cy="283849"/>
            </a:xfrm>
            <a:prstGeom prst="ellipse">
              <a:avLst/>
            </a:prstGeom>
            <a:solidFill>
              <a:srgbClr val="F8A4A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713231">
                <a:defRPr sz="1600">
                  <a:solidFill>
                    <a:srgbClr val="297F9D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33" name="Circle"/>
            <p:cNvSpPr/>
            <p:nvPr/>
          </p:nvSpPr>
          <p:spPr>
            <a:xfrm>
              <a:off x="1153065" y="0"/>
              <a:ext cx="283849" cy="283849"/>
            </a:xfrm>
            <a:prstGeom prst="ellipse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713231">
                <a:defRPr sz="1600">
                  <a:solidFill>
                    <a:srgbClr val="297F9D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635" name="Thank you for joining us. Follow the conversation.…"/>
          <p:cNvSpPr txBox="1"/>
          <p:nvPr/>
        </p:nvSpPr>
        <p:spPr>
          <a:xfrm>
            <a:off x="1655247" y="4396932"/>
            <a:ext cx="12945506" cy="858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8" tIns="60958" rIns="60958" bIns="60958">
            <a:spAutoFit/>
          </a:bodyPr>
          <a:lstStyle/>
          <a:p>
            <a:pPr algn="ctr">
              <a:defRPr sz="2400">
                <a:latin typeface="Gill Sans"/>
                <a:ea typeface="Gill Sans"/>
                <a:cs typeface="Gill Sans"/>
                <a:sym typeface="Gill Sans"/>
              </a:defRPr>
            </a:pPr>
            <a:r>
              <a:t>Thank you for joining us. Follow the conversation.</a:t>
            </a:r>
          </a:p>
          <a:p>
            <a:pPr algn="ctr">
              <a:defRPr sz="2600" u="sng">
                <a:latin typeface="Gill Sans"/>
                <a:ea typeface="Gill Sans"/>
                <a:cs typeface="Gill Sans"/>
                <a:sym typeface="Gill Sans"/>
              </a:defRPr>
            </a:pPr>
            <a:r>
              <a:t>http://ignite.apache.org</a:t>
            </a:r>
          </a:p>
        </p:txBody>
      </p:sp>
      <p:sp>
        <p:nvSpPr>
          <p:cNvPr id="636" name="#apacheignite…"/>
          <p:cNvSpPr txBox="1"/>
          <p:nvPr/>
        </p:nvSpPr>
        <p:spPr>
          <a:xfrm>
            <a:off x="731213" y="6882930"/>
            <a:ext cx="12945506" cy="1176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8" tIns="60958" rIns="60958" bIns="60958">
            <a:spAutoFit/>
          </a:bodyPr>
          <a:lstStyle/>
          <a:p>
            <a:pPr>
              <a:defRPr sz="3400" baseline="2941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#apacheignite</a:t>
            </a:r>
          </a:p>
          <a:p>
            <a:pPr>
              <a:defRPr sz="3400" baseline="2941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#denismagda</a:t>
            </a:r>
          </a:p>
        </p:txBody>
      </p:sp>
      <p:pic>
        <p:nvPicPr>
          <p:cNvPr id="637" name="logo_ignite_250x250.png" descr="logo_ignite_250x25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5702" y="464591"/>
            <a:ext cx="1580842" cy="15808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Distributed Database DevOps Dilemmas?"/>
          <p:cNvSpPr txBox="1"/>
          <p:nvPr/>
        </p:nvSpPr>
        <p:spPr>
          <a:xfrm>
            <a:off x="1655247" y="3021156"/>
            <a:ext cx="12945506" cy="890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8" tIns="60958" rIns="60958" bIns="60958">
            <a:spAutoFit/>
          </a:bodyPr>
          <a:lstStyle>
            <a:lvl1pPr algn="ctr">
              <a:defRPr sz="5000" b="1" baseline="1999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Distributed Database DevOps Dilemmas?</a:t>
            </a:r>
          </a:p>
        </p:txBody>
      </p:sp>
      <p:grpSp>
        <p:nvGrpSpPr>
          <p:cNvPr id="511" name="Group"/>
          <p:cNvGrpSpPr/>
          <p:nvPr/>
        </p:nvGrpSpPr>
        <p:grpSpPr>
          <a:xfrm>
            <a:off x="7121276" y="5838995"/>
            <a:ext cx="2013448" cy="283849"/>
            <a:chOff x="0" y="0"/>
            <a:chExt cx="2013446" cy="283848"/>
          </a:xfrm>
        </p:grpSpPr>
        <p:sp>
          <p:nvSpPr>
            <p:cNvPr id="507" name="Circle"/>
            <p:cNvSpPr/>
            <p:nvPr/>
          </p:nvSpPr>
          <p:spPr>
            <a:xfrm>
              <a:off x="0" y="0"/>
              <a:ext cx="283849" cy="283849"/>
            </a:xfrm>
            <a:prstGeom prst="ellipse">
              <a:avLst/>
            </a:prstGeom>
            <a:solidFill>
              <a:schemeClr val="accent6">
                <a:satOff val="-61605"/>
                <a:lumOff val="-216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713231">
                <a:defRPr sz="1600">
                  <a:solidFill>
                    <a:srgbClr val="297F9D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08" name="Circle"/>
            <p:cNvSpPr/>
            <p:nvPr/>
          </p:nvSpPr>
          <p:spPr>
            <a:xfrm>
              <a:off x="576532" y="0"/>
              <a:ext cx="283849" cy="283849"/>
            </a:xfrm>
            <a:prstGeom prst="ellipse">
              <a:avLst/>
            </a:prstGeom>
            <a:solidFill>
              <a:schemeClr val="accent6">
                <a:satOff val="-36819"/>
                <a:lumOff val="-38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713231">
                <a:defRPr sz="1600">
                  <a:solidFill>
                    <a:srgbClr val="297F9D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09" name="Circle"/>
            <p:cNvSpPr/>
            <p:nvPr/>
          </p:nvSpPr>
          <p:spPr>
            <a:xfrm>
              <a:off x="1729597" y="0"/>
              <a:ext cx="283850" cy="283849"/>
            </a:xfrm>
            <a:prstGeom prst="ellipse">
              <a:avLst/>
            </a:prstGeom>
            <a:solidFill>
              <a:srgbClr val="F8A4A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713231">
                <a:defRPr sz="1600">
                  <a:solidFill>
                    <a:srgbClr val="297F9D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10" name="Circle"/>
            <p:cNvSpPr/>
            <p:nvPr/>
          </p:nvSpPr>
          <p:spPr>
            <a:xfrm>
              <a:off x="1153065" y="0"/>
              <a:ext cx="283849" cy="283849"/>
            </a:xfrm>
            <a:prstGeom prst="ellipse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713231">
                <a:defRPr sz="1600">
                  <a:solidFill>
                    <a:srgbClr val="297F9D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512" name="Kubernetes to the Rescue"/>
          <p:cNvSpPr txBox="1"/>
          <p:nvPr/>
        </p:nvSpPr>
        <p:spPr>
          <a:xfrm>
            <a:off x="1655247" y="4396932"/>
            <a:ext cx="12945506" cy="816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8" tIns="60958" rIns="60958" bIns="60958">
            <a:spAutoFit/>
          </a:bodyPr>
          <a:lstStyle>
            <a:lvl1pPr algn="ctr">
              <a:defRPr sz="4600" baseline="2173">
                <a:solidFill>
                  <a:srgbClr val="33333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Kubernetes to the Rescue</a:t>
            </a:r>
          </a:p>
        </p:txBody>
      </p:sp>
      <p:sp>
        <p:nvSpPr>
          <p:cNvPr id="513" name="Denis Magda…"/>
          <p:cNvSpPr txBox="1"/>
          <p:nvPr/>
        </p:nvSpPr>
        <p:spPr>
          <a:xfrm>
            <a:off x="731213" y="6908330"/>
            <a:ext cx="12945506" cy="1584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8" tIns="60958" rIns="60958" bIns="60958">
            <a:spAutoFit/>
          </a:bodyPr>
          <a:lstStyle/>
          <a:p>
            <a:pPr>
              <a:defRPr sz="3400" baseline="2941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Denis Magda</a:t>
            </a:r>
          </a:p>
          <a:p>
            <a:pPr>
              <a:defRPr baseline="3333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Ignite PMC Chair</a:t>
            </a:r>
          </a:p>
          <a:p>
            <a:pPr>
              <a:defRPr baseline="3333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GridGain Director of Product Management </a:t>
            </a:r>
          </a:p>
        </p:txBody>
      </p:sp>
      <p:pic>
        <p:nvPicPr>
          <p:cNvPr id="514" name="logo_ignite_250x250.png" descr="logo_ignite_250x25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5702" y="464591"/>
            <a:ext cx="1052315" cy="10523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Apache Ignite…"/>
          <p:cNvSpPr txBox="1">
            <a:spLocks noGrp="1"/>
          </p:cNvSpPr>
          <p:nvPr>
            <p:ph type="body" sz="half" idx="1"/>
          </p:nvPr>
        </p:nvSpPr>
        <p:spPr>
          <a:xfrm>
            <a:off x="2870200" y="2234575"/>
            <a:ext cx="10515600" cy="5373530"/>
          </a:xfrm>
          <a:prstGeom prst="rect">
            <a:avLst/>
          </a:prstGeom>
        </p:spPr>
        <p:txBody>
          <a:bodyPr/>
          <a:lstStyle/>
          <a:p>
            <a:pPr>
              <a:defRPr sz="3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Apache Ignite</a:t>
            </a:r>
          </a:p>
          <a:p>
            <a:pPr marL="565783" lvl="1" indent="-308608">
              <a:buChar char="•"/>
              <a:defRPr sz="3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Clustering and Deployment</a:t>
            </a:r>
          </a:p>
          <a:p>
            <a:pPr marL="565783" lvl="1" indent="-308608">
              <a:buChar char="•"/>
              <a:defRPr sz="3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Orchestration Specificities</a:t>
            </a:r>
          </a:p>
          <a:p>
            <a:pPr>
              <a:defRPr sz="3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Kubernetes Deployment</a:t>
            </a:r>
          </a:p>
          <a:p>
            <a:pPr>
              <a:defRPr sz="3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Scaling the Cluster</a:t>
            </a:r>
          </a:p>
          <a:p>
            <a:pPr>
              <a:defRPr sz="3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Demo</a:t>
            </a:r>
          </a:p>
        </p:txBody>
      </p:sp>
      <p:sp>
        <p:nvSpPr>
          <p:cNvPr id="517" name="Agenda"/>
          <p:cNvSpPr txBox="1">
            <a:spLocks noGrp="1"/>
          </p:cNvSpPr>
          <p:nvPr>
            <p:ph type="title"/>
          </p:nvPr>
        </p:nvSpPr>
        <p:spPr>
          <a:xfrm>
            <a:off x="1810533" y="378667"/>
            <a:ext cx="12634934" cy="1061593"/>
          </a:xfrm>
          <a:prstGeom prst="rect">
            <a:avLst/>
          </a:prstGeom>
        </p:spPr>
        <p:txBody>
          <a:bodyPr/>
          <a:lstStyle>
            <a:lvl1pPr defTabSz="370331">
              <a:defRPr sz="5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r>
              <a:t>Agenda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Apache Ignite In-Memory Computing Platform"/>
          <p:cNvSpPr txBox="1"/>
          <p:nvPr/>
        </p:nvSpPr>
        <p:spPr>
          <a:xfrm>
            <a:off x="1671078" y="422201"/>
            <a:ext cx="12913844" cy="779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8" tIns="60958" rIns="60958" bIns="60958"/>
          <a:lstStyle>
            <a:lvl1pPr algn="ctr">
              <a:defRPr sz="3500" b="1" baseline="2857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Apache Ignite In-Memory Computing Platform</a:t>
            </a:r>
          </a:p>
        </p:txBody>
      </p:sp>
      <p:sp>
        <p:nvSpPr>
          <p:cNvPr id="520" name="Memory-Centric Database"/>
          <p:cNvSpPr/>
          <p:nvPr/>
        </p:nvSpPr>
        <p:spPr>
          <a:xfrm>
            <a:off x="2569677" y="5635530"/>
            <a:ext cx="11116646" cy="904015"/>
          </a:xfrm>
          <a:prstGeom prst="roundRect">
            <a:avLst>
              <a:gd name="adj" fmla="val 19959"/>
            </a:avLst>
          </a:prstGeom>
          <a:solidFill>
            <a:schemeClr val="accent6"/>
          </a:solidFill>
          <a:ln w="12700">
            <a:miter lim="400000"/>
          </a:ln>
          <a:effectLst>
            <a:outerShdw blurRad="190500" dist="8455" dir="5400000" rotWithShape="0">
              <a:srgbClr val="000000">
                <a:alpha val="2801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8" tIns="60958" rIns="60958" bIns="60958" anchor="ctr"/>
          <a:lstStyle>
            <a:lvl1pPr algn="ctr">
              <a:defRPr sz="350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t>Memory-Centric Database</a:t>
            </a:r>
          </a:p>
        </p:txBody>
      </p:sp>
      <p:sp>
        <p:nvSpPr>
          <p:cNvPr id="521" name="Ignite Native Persistence…"/>
          <p:cNvSpPr/>
          <p:nvPr/>
        </p:nvSpPr>
        <p:spPr>
          <a:xfrm>
            <a:off x="2539526" y="6769193"/>
            <a:ext cx="6491958" cy="1604492"/>
          </a:xfrm>
          <a:prstGeom prst="roundRect">
            <a:avLst>
              <a:gd name="adj" fmla="val 8587"/>
            </a:avLst>
          </a:prstGeom>
          <a:solidFill>
            <a:schemeClr val="accent6"/>
          </a:solidFill>
          <a:ln w="12700">
            <a:miter lim="400000"/>
          </a:ln>
          <a:effectLst>
            <a:outerShdw blurRad="190500" dist="8455" dir="5400000" rotWithShape="0">
              <a:srgbClr val="000000">
                <a:alpha val="2801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8" tIns="60958" rIns="60958" bIns="60958" anchor="ctr"/>
          <a:lstStyle/>
          <a:p>
            <a:pPr algn="ctr">
              <a:defRPr baseline="3333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Ignite Native Persistence</a:t>
            </a:r>
          </a:p>
          <a:p>
            <a:pPr algn="ctr">
              <a:defRPr sz="2000" baseline="500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(Flash, SSD, Intel 3D XPoint)</a:t>
            </a:r>
          </a:p>
        </p:txBody>
      </p:sp>
      <p:sp>
        <p:nvSpPr>
          <p:cNvPr id="522" name="Third-Party Persistence…"/>
          <p:cNvSpPr/>
          <p:nvPr/>
        </p:nvSpPr>
        <p:spPr>
          <a:xfrm>
            <a:off x="9293968" y="6769193"/>
            <a:ext cx="4422505" cy="1604492"/>
          </a:xfrm>
          <a:prstGeom prst="roundRect">
            <a:avLst>
              <a:gd name="adj" fmla="val 8248"/>
            </a:avLst>
          </a:prstGeom>
          <a:solidFill>
            <a:srgbClr val="515151"/>
          </a:solidFill>
          <a:ln w="12700">
            <a:miter lim="400000"/>
          </a:ln>
          <a:effectLst>
            <a:outerShdw blurRad="190500" dist="8455" dir="5400000" rotWithShape="0">
              <a:srgbClr val="000000">
                <a:alpha val="2801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8" tIns="60958" rIns="60958" bIns="60958" anchor="ctr"/>
          <a:lstStyle/>
          <a:p>
            <a:pPr algn="ctr">
              <a:defRPr sz="2600" baseline="3846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Third-Party Persistence</a:t>
            </a:r>
          </a:p>
          <a:p>
            <a:pPr algn="ctr">
              <a:defRPr sz="2000" baseline="500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(RDBMS, HDFS, NoSQL)</a:t>
            </a:r>
          </a:p>
        </p:txBody>
      </p:sp>
      <p:sp>
        <p:nvSpPr>
          <p:cNvPr id="523" name="Rounded Rectangle"/>
          <p:cNvSpPr/>
          <p:nvPr/>
        </p:nvSpPr>
        <p:spPr>
          <a:xfrm>
            <a:off x="2569677" y="1678276"/>
            <a:ext cx="11113446" cy="2856693"/>
          </a:xfrm>
          <a:prstGeom prst="roundRect">
            <a:avLst>
              <a:gd name="adj" fmla="val 6316"/>
            </a:avLst>
          </a:prstGeom>
          <a:solidFill>
            <a:srgbClr val="515151"/>
          </a:solidFill>
          <a:ln w="12700">
            <a:miter lim="400000"/>
          </a:ln>
          <a:effectLst>
            <a:outerShdw blurRad="190500" dist="8455" dir="5400000" rotWithShape="0">
              <a:srgbClr val="000000">
                <a:alpha val="2801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8" tIns="60958" rIns="60958" bIns="60958" anchor="ctr"/>
          <a:lstStyle/>
          <a:p>
            <a:pPr algn="ctr">
              <a:defRPr sz="2900" b="1">
                <a:solidFill>
                  <a:srgbClr val="FFFFFF"/>
                </a:solidFill>
              </a:defRPr>
            </a:pPr>
            <a:endParaRPr/>
          </a:p>
          <a:p>
            <a:pPr algn="ctr">
              <a:defRPr sz="2900" b="1">
                <a:solidFill>
                  <a:srgbClr val="FFFFFF"/>
                </a:solidFill>
              </a:defRPr>
            </a:pPr>
            <a:endParaRPr/>
          </a:p>
          <a:p>
            <a:pPr algn="ctr">
              <a:defRPr sz="2900" b="1">
                <a:solidFill>
                  <a:srgbClr val="FFFFFF"/>
                </a:solidFill>
              </a:defRPr>
            </a:pPr>
            <a:endParaRPr/>
          </a:p>
          <a:p>
            <a:pPr algn="ctr">
              <a:defRPr sz="2900" b="1">
                <a:solidFill>
                  <a:srgbClr val="FFFFFF"/>
                </a:solidFill>
              </a:defRPr>
            </a:pPr>
            <a:endParaRPr/>
          </a:p>
          <a:p>
            <a:pPr algn="ctr">
              <a:defRPr sz="23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4" name="SQL"/>
          <p:cNvSpPr/>
          <p:nvPr/>
        </p:nvSpPr>
        <p:spPr>
          <a:xfrm>
            <a:off x="2541127" y="4779435"/>
            <a:ext cx="774092" cy="611629"/>
          </a:xfrm>
          <a:prstGeom prst="roundRect">
            <a:avLst>
              <a:gd name="adj" fmla="val 21550"/>
            </a:avLst>
          </a:prstGeom>
          <a:solidFill>
            <a:schemeClr val="accent6"/>
          </a:solidFill>
          <a:ln w="12700">
            <a:miter lim="400000"/>
          </a:ln>
          <a:effectLst>
            <a:outerShdw blurRad="190500" dist="8455" dir="5400000" rotWithShape="0">
              <a:srgbClr val="000000">
                <a:alpha val="2801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8" tIns="60958" rIns="60958" bIns="60958" anchor="ctr"/>
          <a:lstStyle>
            <a:lvl1pPr algn="ctr">
              <a:defRPr sz="2400" baseline="4166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t>SQL</a:t>
            </a:r>
          </a:p>
        </p:txBody>
      </p:sp>
      <p:sp>
        <p:nvSpPr>
          <p:cNvPr id="525" name="Rounded Rectangle"/>
          <p:cNvSpPr/>
          <p:nvPr/>
        </p:nvSpPr>
        <p:spPr>
          <a:xfrm>
            <a:off x="3567345" y="4779435"/>
            <a:ext cx="1521548" cy="611629"/>
          </a:xfrm>
          <a:prstGeom prst="roundRect">
            <a:avLst>
              <a:gd name="adj" fmla="val 21550"/>
            </a:avLst>
          </a:prstGeom>
          <a:solidFill>
            <a:schemeClr val="accent6"/>
          </a:solidFill>
          <a:ln w="12700">
            <a:miter lim="400000"/>
          </a:ln>
          <a:effectLst>
            <a:outerShdw blurRad="190500" dist="8455" dir="5400000" rotWithShape="0">
              <a:srgbClr val="000000">
                <a:alpha val="28018"/>
              </a:srgbClr>
            </a:outerShdw>
          </a:effectLst>
        </p:spPr>
        <p:txBody>
          <a:bodyPr lIns="60958" tIns="60958" rIns="60958" bIns="60958" anchor="ctr"/>
          <a:lstStyle/>
          <a:p>
            <a:pPr algn="ctr">
              <a:defRPr sz="1700" baseline="5882">
                <a:solidFill>
                  <a:srgbClr val="FBFDF8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endParaRPr/>
          </a:p>
        </p:txBody>
      </p:sp>
      <p:sp>
        <p:nvSpPr>
          <p:cNvPr id="526" name="Transactions"/>
          <p:cNvSpPr/>
          <p:nvPr/>
        </p:nvSpPr>
        <p:spPr>
          <a:xfrm>
            <a:off x="5341018" y="4779435"/>
            <a:ext cx="1838403" cy="611629"/>
          </a:xfrm>
          <a:prstGeom prst="roundRect">
            <a:avLst>
              <a:gd name="adj" fmla="val 21550"/>
            </a:avLst>
          </a:prstGeom>
          <a:solidFill>
            <a:schemeClr val="accent6"/>
          </a:solidFill>
          <a:ln w="12700">
            <a:miter lim="400000"/>
          </a:ln>
          <a:effectLst>
            <a:outerShdw blurRad="190500" dist="8455" dir="5400000" rotWithShape="0">
              <a:srgbClr val="000000">
                <a:alpha val="2801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8" tIns="60958" rIns="60958" bIns="60958" anchor="ctr"/>
          <a:lstStyle>
            <a:lvl1pPr algn="ctr">
              <a:defRPr sz="2200" baseline="4545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t>Transactions</a:t>
            </a:r>
          </a:p>
        </p:txBody>
      </p:sp>
      <p:sp>
        <p:nvSpPr>
          <p:cNvPr id="527" name="Compute"/>
          <p:cNvSpPr/>
          <p:nvPr/>
        </p:nvSpPr>
        <p:spPr>
          <a:xfrm>
            <a:off x="7431547" y="4779435"/>
            <a:ext cx="1614957" cy="611629"/>
          </a:xfrm>
          <a:prstGeom prst="roundRect">
            <a:avLst>
              <a:gd name="adj" fmla="val 21550"/>
            </a:avLst>
          </a:prstGeom>
          <a:solidFill>
            <a:schemeClr val="accent6"/>
          </a:solidFill>
          <a:ln w="12700">
            <a:miter lim="400000"/>
          </a:ln>
          <a:effectLst>
            <a:outerShdw blurRad="190500" dist="8455" dir="5400000" rotWithShape="0">
              <a:srgbClr val="000000">
                <a:alpha val="2801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8" tIns="60958" rIns="60958" bIns="60958" anchor="ctr"/>
          <a:lstStyle>
            <a:lvl1pPr algn="ctr">
              <a:defRPr sz="2400" baseline="4166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t>Compute</a:t>
            </a:r>
          </a:p>
        </p:txBody>
      </p:sp>
      <p:sp>
        <p:nvSpPr>
          <p:cNvPr id="528" name="Services"/>
          <p:cNvSpPr/>
          <p:nvPr/>
        </p:nvSpPr>
        <p:spPr>
          <a:xfrm>
            <a:off x="9298630" y="4779435"/>
            <a:ext cx="1614957" cy="611629"/>
          </a:xfrm>
          <a:prstGeom prst="roundRect">
            <a:avLst>
              <a:gd name="adj" fmla="val 21550"/>
            </a:avLst>
          </a:prstGeom>
          <a:solidFill>
            <a:schemeClr val="accent6"/>
          </a:solidFill>
          <a:ln w="12700">
            <a:miter lim="400000"/>
          </a:ln>
          <a:effectLst>
            <a:outerShdw blurRad="190500" dist="8455" dir="5400000" rotWithShape="0">
              <a:srgbClr val="000000">
                <a:alpha val="2801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8" tIns="60958" rIns="60958" bIns="60958" anchor="ctr"/>
          <a:lstStyle>
            <a:lvl1pPr algn="ctr">
              <a:defRPr sz="2400" baseline="4166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t>Services</a:t>
            </a:r>
          </a:p>
        </p:txBody>
      </p:sp>
      <p:sp>
        <p:nvSpPr>
          <p:cNvPr id="529" name="ML"/>
          <p:cNvSpPr/>
          <p:nvPr/>
        </p:nvSpPr>
        <p:spPr>
          <a:xfrm>
            <a:off x="12940781" y="4779435"/>
            <a:ext cx="774092" cy="611629"/>
          </a:xfrm>
          <a:prstGeom prst="roundRect">
            <a:avLst>
              <a:gd name="adj" fmla="val 21550"/>
            </a:avLst>
          </a:prstGeom>
          <a:solidFill>
            <a:schemeClr val="accent6"/>
          </a:solidFill>
          <a:ln w="12700">
            <a:miter lim="400000"/>
          </a:ln>
          <a:effectLst>
            <a:outerShdw blurRad="190500" dist="8455" dir="5400000" rotWithShape="0">
              <a:srgbClr val="000000">
                <a:alpha val="2801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8" tIns="60958" rIns="60958" bIns="60958" anchor="ctr"/>
          <a:lstStyle>
            <a:lvl1pPr algn="ctr">
              <a:defRPr sz="2200" baseline="4545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t>ML</a:t>
            </a:r>
          </a:p>
        </p:txBody>
      </p:sp>
      <p:sp>
        <p:nvSpPr>
          <p:cNvPr id="530" name="Streaming"/>
          <p:cNvSpPr/>
          <p:nvPr/>
        </p:nvSpPr>
        <p:spPr>
          <a:xfrm>
            <a:off x="11166409" y="4779435"/>
            <a:ext cx="1521549" cy="611629"/>
          </a:xfrm>
          <a:prstGeom prst="roundRect">
            <a:avLst>
              <a:gd name="adj" fmla="val 21550"/>
            </a:avLst>
          </a:prstGeom>
          <a:solidFill>
            <a:schemeClr val="accent6"/>
          </a:solidFill>
          <a:ln w="12700">
            <a:miter lim="400000"/>
          </a:ln>
          <a:effectLst>
            <a:outerShdw blurRad="190500" dist="8455" dir="5400000" rotWithShape="0">
              <a:srgbClr val="000000">
                <a:alpha val="2801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8" tIns="60958" rIns="60958" bIns="60958" anchor="ctr"/>
          <a:lstStyle>
            <a:lvl1pPr algn="ctr">
              <a:defRPr sz="2400" baseline="4166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t>Streaming</a:t>
            </a:r>
          </a:p>
        </p:txBody>
      </p:sp>
      <p:sp>
        <p:nvSpPr>
          <p:cNvPr id="531" name="Key/Value"/>
          <p:cNvSpPr txBox="1"/>
          <p:nvPr/>
        </p:nvSpPr>
        <p:spPr>
          <a:xfrm>
            <a:off x="3707458" y="4850401"/>
            <a:ext cx="1241322" cy="469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0958" tIns="60958" rIns="60958" bIns="60958">
            <a:spAutoFit/>
          </a:bodyPr>
          <a:lstStyle>
            <a:lvl1pPr algn="ctr">
              <a:defRPr sz="2200" baseline="4545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t>Key/Value</a:t>
            </a:r>
          </a:p>
        </p:txBody>
      </p:sp>
      <p:sp>
        <p:nvSpPr>
          <p:cNvPr id="532" name="Shape"/>
          <p:cNvSpPr/>
          <p:nvPr/>
        </p:nvSpPr>
        <p:spPr>
          <a:xfrm>
            <a:off x="12215427" y="2287366"/>
            <a:ext cx="970971" cy="871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06" y="0"/>
                </a:moveTo>
                <a:cubicBezTo>
                  <a:pt x="4194" y="0"/>
                  <a:pt x="4194" y="0"/>
                  <a:pt x="4194" y="0"/>
                </a:cubicBezTo>
                <a:cubicBezTo>
                  <a:pt x="1874" y="0"/>
                  <a:pt x="0" y="2087"/>
                  <a:pt x="0" y="4670"/>
                </a:cubicBezTo>
                <a:cubicBezTo>
                  <a:pt x="0" y="7254"/>
                  <a:pt x="1874" y="9341"/>
                  <a:pt x="4194" y="9341"/>
                </a:cubicBezTo>
                <a:cubicBezTo>
                  <a:pt x="17406" y="9341"/>
                  <a:pt x="17406" y="9341"/>
                  <a:pt x="17406" y="9341"/>
                </a:cubicBezTo>
                <a:cubicBezTo>
                  <a:pt x="19726" y="9341"/>
                  <a:pt x="21600" y="7254"/>
                  <a:pt x="21600" y="4670"/>
                </a:cubicBezTo>
                <a:cubicBezTo>
                  <a:pt x="21600" y="2087"/>
                  <a:pt x="19726" y="0"/>
                  <a:pt x="17406" y="0"/>
                </a:cubicBezTo>
                <a:close/>
                <a:moveTo>
                  <a:pt x="6449" y="7005"/>
                </a:moveTo>
                <a:cubicBezTo>
                  <a:pt x="5295" y="7005"/>
                  <a:pt x="4351" y="5955"/>
                  <a:pt x="4351" y="4670"/>
                </a:cubicBezTo>
                <a:cubicBezTo>
                  <a:pt x="4351" y="3386"/>
                  <a:pt x="5295" y="2335"/>
                  <a:pt x="6449" y="2335"/>
                </a:cubicBezTo>
                <a:cubicBezTo>
                  <a:pt x="7602" y="2335"/>
                  <a:pt x="8546" y="3386"/>
                  <a:pt x="8546" y="4670"/>
                </a:cubicBezTo>
                <a:cubicBezTo>
                  <a:pt x="8546" y="5955"/>
                  <a:pt x="7602" y="7005"/>
                  <a:pt x="6449" y="7005"/>
                </a:cubicBezTo>
                <a:close/>
                <a:moveTo>
                  <a:pt x="17406" y="14011"/>
                </a:moveTo>
                <a:cubicBezTo>
                  <a:pt x="18848" y="14011"/>
                  <a:pt x="20027" y="15324"/>
                  <a:pt x="20027" y="16930"/>
                </a:cubicBezTo>
                <a:cubicBezTo>
                  <a:pt x="20027" y="18535"/>
                  <a:pt x="18848" y="19849"/>
                  <a:pt x="17406" y="19849"/>
                </a:cubicBezTo>
                <a:cubicBezTo>
                  <a:pt x="4194" y="19849"/>
                  <a:pt x="4194" y="19849"/>
                  <a:pt x="4194" y="19849"/>
                </a:cubicBezTo>
                <a:cubicBezTo>
                  <a:pt x="2752" y="19849"/>
                  <a:pt x="1573" y="18535"/>
                  <a:pt x="1573" y="16930"/>
                </a:cubicBezTo>
                <a:cubicBezTo>
                  <a:pt x="1573" y="15324"/>
                  <a:pt x="2752" y="14011"/>
                  <a:pt x="4194" y="14011"/>
                </a:cubicBezTo>
                <a:lnTo>
                  <a:pt x="17406" y="14011"/>
                </a:lnTo>
                <a:close/>
                <a:moveTo>
                  <a:pt x="17406" y="12259"/>
                </a:moveTo>
                <a:cubicBezTo>
                  <a:pt x="4194" y="12259"/>
                  <a:pt x="4194" y="12259"/>
                  <a:pt x="4194" y="12259"/>
                </a:cubicBezTo>
                <a:cubicBezTo>
                  <a:pt x="1874" y="12259"/>
                  <a:pt x="0" y="14346"/>
                  <a:pt x="0" y="16930"/>
                </a:cubicBezTo>
                <a:cubicBezTo>
                  <a:pt x="0" y="19513"/>
                  <a:pt x="1874" y="21600"/>
                  <a:pt x="4194" y="21600"/>
                </a:cubicBezTo>
                <a:cubicBezTo>
                  <a:pt x="17406" y="21600"/>
                  <a:pt x="17406" y="21600"/>
                  <a:pt x="17406" y="21600"/>
                </a:cubicBezTo>
                <a:cubicBezTo>
                  <a:pt x="19726" y="21600"/>
                  <a:pt x="21600" y="19513"/>
                  <a:pt x="21600" y="16930"/>
                </a:cubicBezTo>
                <a:cubicBezTo>
                  <a:pt x="21600" y="14346"/>
                  <a:pt x="19726" y="12259"/>
                  <a:pt x="17406" y="12259"/>
                </a:cubicBezTo>
                <a:close/>
                <a:moveTo>
                  <a:pt x="15466" y="14595"/>
                </a:moveTo>
                <a:cubicBezTo>
                  <a:pt x="14313" y="14595"/>
                  <a:pt x="13369" y="15645"/>
                  <a:pt x="13369" y="16930"/>
                </a:cubicBezTo>
                <a:cubicBezTo>
                  <a:pt x="13369" y="18214"/>
                  <a:pt x="14313" y="19265"/>
                  <a:pt x="15466" y="19265"/>
                </a:cubicBezTo>
                <a:cubicBezTo>
                  <a:pt x="16619" y="19265"/>
                  <a:pt x="17563" y="18214"/>
                  <a:pt x="17563" y="16930"/>
                </a:cubicBezTo>
                <a:cubicBezTo>
                  <a:pt x="17563" y="15645"/>
                  <a:pt x="16619" y="14595"/>
                  <a:pt x="15466" y="14595"/>
                </a:cubicBezTo>
                <a:close/>
              </a:path>
            </a:pathLst>
          </a:custGeom>
          <a:solidFill>
            <a:srgbClr val="D2D2D2"/>
          </a:solidFill>
          <a:ln w="12700">
            <a:miter lim="400000"/>
          </a:ln>
        </p:spPr>
        <p:txBody>
          <a:bodyPr lIns="45719" rIns="45719"/>
          <a:lstStyle/>
          <a:p>
            <a:pPr defTabSz="713231">
              <a:defRPr sz="2400">
                <a:solidFill>
                  <a:srgbClr val="42546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33" name="IoT"/>
          <p:cNvSpPr txBox="1"/>
          <p:nvPr/>
        </p:nvSpPr>
        <p:spPr>
          <a:xfrm>
            <a:off x="12502232" y="3343237"/>
            <a:ext cx="474928" cy="456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0958" tIns="60958" rIns="60958" bIns="60958">
            <a:spAutoFit/>
          </a:bodyPr>
          <a:lstStyle>
            <a:lvl1pPr algn="ctr">
              <a:defRPr sz="2200">
                <a:solidFill>
                  <a:srgbClr val="D2D2D2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t>IoT</a:t>
            </a:r>
          </a:p>
        </p:txBody>
      </p:sp>
      <p:sp>
        <p:nvSpPr>
          <p:cNvPr id="534" name="Financial…"/>
          <p:cNvSpPr txBox="1"/>
          <p:nvPr/>
        </p:nvSpPr>
        <p:spPr>
          <a:xfrm>
            <a:off x="3069602" y="3362288"/>
            <a:ext cx="1204721" cy="732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0958" tIns="60958" rIns="60958" bIns="60958">
            <a:spAutoFit/>
          </a:bodyPr>
          <a:lstStyle/>
          <a:p>
            <a:pPr algn="ctr">
              <a:lnSpc>
                <a:spcPct val="80000"/>
              </a:lnSpc>
              <a:defRPr sz="2200">
                <a:solidFill>
                  <a:srgbClr val="D2D2D2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Financial</a:t>
            </a:r>
          </a:p>
          <a:p>
            <a:pPr algn="ctr">
              <a:lnSpc>
                <a:spcPct val="80000"/>
              </a:lnSpc>
              <a:defRPr sz="2200">
                <a:solidFill>
                  <a:srgbClr val="D2D2D2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Services</a:t>
            </a:r>
          </a:p>
        </p:txBody>
      </p:sp>
      <p:sp>
        <p:nvSpPr>
          <p:cNvPr id="535" name="Shape"/>
          <p:cNvSpPr/>
          <p:nvPr/>
        </p:nvSpPr>
        <p:spPr>
          <a:xfrm>
            <a:off x="3224479" y="2200970"/>
            <a:ext cx="894967" cy="977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811" y="1586"/>
                </a:moveTo>
                <a:cubicBezTo>
                  <a:pt x="8998" y="1586"/>
                  <a:pt x="8998" y="1586"/>
                  <a:pt x="8998" y="1586"/>
                </a:cubicBezTo>
                <a:cubicBezTo>
                  <a:pt x="8998" y="3329"/>
                  <a:pt x="8998" y="3329"/>
                  <a:pt x="8998" y="3329"/>
                </a:cubicBezTo>
                <a:cubicBezTo>
                  <a:pt x="11843" y="3329"/>
                  <a:pt x="11843" y="3329"/>
                  <a:pt x="11843" y="3329"/>
                </a:cubicBezTo>
                <a:cubicBezTo>
                  <a:pt x="11843" y="7340"/>
                  <a:pt x="11843" y="7340"/>
                  <a:pt x="11843" y="7340"/>
                </a:cubicBezTo>
                <a:cubicBezTo>
                  <a:pt x="16118" y="7340"/>
                  <a:pt x="16118" y="7340"/>
                  <a:pt x="16118" y="7340"/>
                </a:cubicBezTo>
                <a:cubicBezTo>
                  <a:pt x="16118" y="16868"/>
                  <a:pt x="16118" y="16868"/>
                  <a:pt x="16118" y="16868"/>
                </a:cubicBezTo>
                <a:cubicBezTo>
                  <a:pt x="3233" y="16868"/>
                  <a:pt x="3233" y="16868"/>
                  <a:pt x="3233" y="16868"/>
                </a:cubicBezTo>
                <a:cubicBezTo>
                  <a:pt x="3233" y="13041"/>
                  <a:pt x="3233" y="13041"/>
                  <a:pt x="3233" y="13041"/>
                </a:cubicBezTo>
                <a:cubicBezTo>
                  <a:pt x="2532" y="12976"/>
                  <a:pt x="1862" y="12792"/>
                  <a:pt x="1266" y="12504"/>
                </a:cubicBezTo>
                <a:cubicBezTo>
                  <a:pt x="1266" y="18599"/>
                  <a:pt x="1266" y="18599"/>
                  <a:pt x="1266" y="18599"/>
                </a:cubicBezTo>
                <a:cubicBezTo>
                  <a:pt x="18084" y="18599"/>
                  <a:pt x="18084" y="18599"/>
                  <a:pt x="18084" y="18599"/>
                </a:cubicBezTo>
                <a:cubicBezTo>
                  <a:pt x="18084" y="6331"/>
                  <a:pt x="18084" y="6331"/>
                  <a:pt x="18084" y="6331"/>
                </a:cubicBezTo>
                <a:lnTo>
                  <a:pt x="12811" y="1586"/>
                </a:lnTo>
                <a:close/>
                <a:moveTo>
                  <a:pt x="7508" y="1586"/>
                </a:moveTo>
                <a:cubicBezTo>
                  <a:pt x="6197" y="1586"/>
                  <a:pt x="6197" y="1586"/>
                  <a:pt x="6197" y="1586"/>
                </a:cubicBezTo>
                <a:cubicBezTo>
                  <a:pt x="6197" y="8441"/>
                  <a:pt x="6197" y="8441"/>
                  <a:pt x="6197" y="8441"/>
                </a:cubicBezTo>
                <a:cubicBezTo>
                  <a:pt x="6197" y="9633"/>
                  <a:pt x="5110" y="10590"/>
                  <a:pt x="3754" y="10590"/>
                </a:cubicBezTo>
                <a:cubicBezTo>
                  <a:pt x="3754" y="10590"/>
                  <a:pt x="3754" y="10590"/>
                  <a:pt x="3754" y="10590"/>
                </a:cubicBezTo>
                <a:cubicBezTo>
                  <a:pt x="2398" y="10590"/>
                  <a:pt x="1311" y="9633"/>
                  <a:pt x="1311" y="8441"/>
                </a:cubicBezTo>
                <a:cubicBezTo>
                  <a:pt x="1311" y="2451"/>
                  <a:pt x="1311" y="2451"/>
                  <a:pt x="1311" y="2451"/>
                </a:cubicBezTo>
                <a:cubicBezTo>
                  <a:pt x="1311" y="1730"/>
                  <a:pt x="1966" y="1153"/>
                  <a:pt x="2786" y="1153"/>
                </a:cubicBezTo>
                <a:cubicBezTo>
                  <a:pt x="2786" y="1153"/>
                  <a:pt x="2786" y="1153"/>
                  <a:pt x="2786" y="1153"/>
                </a:cubicBezTo>
                <a:cubicBezTo>
                  <a:pt x="3605" y="1153"/>
                  <a:pt x="4275" y="1730"/>
                  <a:pt x="4275" y="2451"/>
                </a:cubicBezTo>
                <a:cubicBezTo>
                  <a:pt x="4275" y="7104"/>
                  <a:pt x="4275" y="7104"/>
                  <a:pt x="4275" y="7104"/>
                </a:cubicBezTo>
                <a:cubicBezTo>
                  <a:pt x="4275" y="7353"/>
                  <a:pt x="4037" y="7550"/>
                  <a:pt x="3769" y="7550"/>
                </a:cubicBezTo>
                <a:cubicBezTo>
                  <a:pt x="3769" y="7550"/>
                  <a:pt x="3769" y="7550"/>
                  <a:pt x="3769" y="7550"/>
                </a:cubicBezTo>
                <a:cubicBezTo>
                  <a:pt x="3486" y="7550"/>
                  <a:pt x="3247" y="7353"/>
                  <a:pt x="3247" y="7104"/>
                </a:cubicBezTo>
                <a:cubicBezTo>
                  <a:pt x="3247" y="3775"/>
                  <a:pt x="3247" y="3775"/>
                  <a:pt x="3247" y="3775"/>
                </a:cubicBezTo>
                <a:cubicBezTo>
                  <a:pt x="1951" y="3775"/>
                  <a:pt x="1951" y="3775"/>
                  <a:pt x="1951" y="3775"/>
                </a:cubicBezTo>
                <a:cubicBezTo>
                  <a:pt x="1951" y="7104"/>
                  <a:pt x="1951" y="7104"/>
                  <a:pt x="1951" y="7104"/>
                </a:cubicBezTo>
                <a:cubicBezTo>
                  <a:pt x="1951" y="7982"/>
                  <a:pt x="2756" y="8703"/>
                  <a:pt x="3769" y="8703"/>
                </a:cubicBezTo>
                <a:cubicBezTo>
                  <a:pt x="3769" y="8703"/>
                  <a:pt x="3769" y="8703"/>
                  <a:pt x="3769" y="8703"/>
                </a:cubicBezTo>
                <a:cubicBezTo>
                  <a:pt x="4767" y="8703"/>
                  <a:pt x="5586" y="7982"/>
                  <a:pt x="5586" y="7104"/>
                </a:cubicBezTo>
                <a:cubicBezTo>
                  <a:pt x="5586" y="2451"/>
                  <a:pt x="5586" y="2451"/>
                  <a:pt x="5586" y="2451"/>
                </a:cubicBezTo>
                <a:cubicBezTo>
                  <a:pt x="5571" y="1101"/>
                  <a:pt x="4320" y="0"/>
                  <a:pt x="2786" y="0"/>
                </a:cubicBezTo>
                <a:cubicBezTo>
                  <a:pt x="2786" y="0"/>
                  <a:pt x="2786" y="0"/>
                  <a:pt x="2786" y="0"/>
                </a:cubicBezTo>
                <a:cubicBezTo>
                  <a:pt x="1251" y="0"/>
                  <a:pt x="0" y="1101"/>
                  <a:pt x="0" y="2451"/>
                </a:cubicBezTo>
                <a:cubicBezTo>
                  <a:pt x="0" y="8441"/>
                  <a:pt x="0" y="8441"/>
                  <a:pt x="0" y="8441"/>
                </a:cubicBezTo>
                <a:cubicBezTo>
                  <a:pt x="0" y="10263"/>
                  <a:pt x="1683" y="11744"/>
                  <a:pt x="3754" y="11744"/>
                </a:cubicBezTo>
                <a:cubicBezTo>
                  <a:pt x="3754" y="11744"/>
                  <a:pt x="3754" y="11744"/>
                  <a:pt x="3754" y="11744"/>
                </a:cubicBezTo>
                <a:cubicBezTo>
                  <a:pt x="5825" y="11744"/>
                  <a:pt x="7508" y="10263"/>
                  <a:pt x="7508" y="8441"/>
                </a:cubicBezTo>
                <a:lnTo>
                  <a:pt x="7508" y="1586"/>
                </a:lnTo>
                <a:close/>
                <a:moveTo>
                  <a:pt x="19619" y="7405"/>
                </a:moveTo>
                <a:cubicBezTo>
                  <a:pt x="19619" y="19857"/>
                  <a:pt x="19619" y="19857"/>
                  <a:pt x="19619" y="19857"/>
                </a:cubicBezTo>
                <a:cubicBezTo>
                  <a:pt x="4961" y="19857"/>
                  <a:pt x="4961" y="19857"/>
                  <a:pt x="4961" y="19857"/>
                </a:cubicBezTo>
                <a:cubicBezTo>
                  <a:pt x="4961" y="21600"/>
                  <a:pt x="4961" y="21600"/>
                  <a:pt x="4961" y="21600"/>
                </a:cubicBezTo>
                <a:cubicBezTo>
                  <a:pt x="21600" y="21600"/>
                  <a:pt x="21600" y="21600"/>
                  <a:pt x="21600" y="21600"/>
                </a:cubicBezTo>
                <a:cubicBezTo>
                  <a:pt x="21600" y="9135"/>
                  <a:pt x="21600" y="9135"/>
                  <a:pt x="21600" y="9135"/>
                </a:cubicBezTo>
                <a:lnTo>
                  <a:pt x="19619" y="7405"/>
                </a:lnTo>
                <a:close/>
              </a:path>
            </a:pathLst>
          </a:custGeom>
          <a:solidFill>
            <a:srgbClr val="D2D2D2"/>
          </a:solidFill>
          <a:ln w="12700">
            <a:miter lim="400000"/>
          </a:ln>
        </p:spPr>
        <p:txBody>
          <a:bodyPr lIns="45719" rIns="45719"/>
          <a:lstStyle/>
          <a:p>
            <a:pPr defTabSz="713231">
              <a:defRPr sz="2400">
                <a:solidFill>
                  <a:srgbClr val="42546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36" name="Pharma &amp;…"/>
          <p:cNvSpPr txBox="1"/>
          <p:nvPr/>
        </p:nvSpPr>
        <p:spPr>
          <a:xfrm>
            <a:off x="10078480" y="3362288"/>
            <a:ext cx="1663813" cy="732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8" tIns="60958" rIns="60958" bIns="60958">
            <a:spAutoFit/>
          </a:bodyPr>
          <a:lstStyle/>
          <a:p>
            <a:pPr algn="ctr">
              <a:lnSpc>
                <a:spcPct val="80000"/>
              </a:lnSpc>
              <a:defRPr sz="2200">
                <a:solidFill>
                  <a:srgbClr val="D2D2D2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Pharma &amp;</a:t>
            </a:r>
          </a:p>
          <a:p>
            <a:pPr algn="ctr">
              <a:lnSpc>
                <a:spcPct val="80000"/>
              </a:lnSpc>
              <a:defRPr sz="2200">
                <a:solidFill>
                  <a:srgbClr val="D2D2D2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Healthcare</a:t>
            </a:r>
          </a:p>
        </p:txBody>
      </p:sp>
      <p:sp>
        <p:nvSpPr>
          <p:cNvPr id="537" name="E-Commerce"/>
          <p:cNvSpPr txBox="1"/>
          <p:nvPr/>
        </p:nvSpPr>
        <p:spPr>
          <a:xfrm>
            <a:off x="8165296" y="3362287"/>
            <a:ext cx="1561235" cy="456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0958" tIns="60958" rIns="60958" bIns="60958">
            <a:spAutoFit/>
          </a:bodyPr>
          <a:lstStyle>
            <a:lvl1pPr algn="ctr">
              <a:defRPr sz="2200">
                <a:solidFill>
                  <a:srgbClr val="D2D2D2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t>E-Commerce</a:t>
            </a:r>
          </a:p>
        </p:txBody>
      </p:sp>
      <p:sp>
        <p:nvSpPr>
          <p:cNvPr id="538" name="Shape"/>
          <p:cNvSpPr/>
          <p:nvPr/>
        </p:nvSpPr>
        <p:spPr>
          <a:xfrm>
            <a:off x="8285691" y="2200970"/>
            <a:ext cx="1320445" cy="9702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0931" y="2861"/>
                  <a:pt x="20931" y="2861"/>
                  <a:pt x="20931" y="2861"/>
                </a:cubicBezTo>
                <a:cubicBezTo>
                  <a:pt x="19356" y="2861"/>
                  <a:pt x="19356" y="2861"/>
                  <a:pt x="19356" y="2861"/>
                </a:cubicBezTo>
                <a:cubicBezTo>
                  <a:pt x="16259" y="16325"/>
                  <a:pt x="16259" y="16325"/>
                  <a:pt x="16259" y="16325"/>
                </a:cubicBezTo>
                <a:cubicBezTo>
                  <a:pt x="4330" y="16325"/>
                  <a:pt x="4330" y="16325"/>
                  <a:pt x="4330" y="16325"/>
                </a:cubicBezTo>
                <a:cubicBezTo>
                  <a:pt x="0" y="2754"/>
                  <a:pt x="0" y="2754"/>
                  <a:pt x="0" y="2754"/>
                </a:cubicBezTo>
                <a:cubicBezTo>
                  <a:pt x="15577" y="2754"/>
                  <a:pt x="15577" y="2754"/>
                  <a:pt x="15577" y="2754"/>
                </a:cubicBezTo>
                <a:cubicBezTo>
                  <a:pt x="13162" y="13393"/>
                  <a:pt x="13162" y="13393"/>
                  <a:pt x="13162" y="13393"/>
                </a:cubicBezTo>
                <a:cubicBezTo>
                  <a:pt x="14737" y="13393"/>
                  <a:pt x="14737" y="13393"/>
                  <a:pt x="14737" y="13393"/>
                </a:cubicBezTo>
                <a:cubicBezTo>
                  <a:pt x="17821" y="0"/>
                  <a:pt x="17821" y="0"/>
                  <a:pt x="17821" y="0"/>
                </a:cubicBezTo>
                <a:lnTo>
                  <a:pt x="21600" y="0"/>
                </a:lnTo>
                <a:close/>
                <a:moveTo>
                  <a:pt x="12585" y="17738"/>
                </a:moveTo>
                <a:cubicBezTo>
                  <a:pt x="11797" y="17738"/>
                  <a:pt x="11167" y="18614"/>
                  <a:pt x="11167" y="19669"/>
                </a:cubicBezTo>
                <a:cubicBezTo>
                  <a:pt x="11167" y="20724"/>
                  <a:pt x="11797" y="21600"/>
                  <a:pt x="12585" y="21600"/>
                </a:cubicBezTo>
                <a:cubicBezTo>
                  <a:pt x="13359" y="21600"/>
                  <a:pt x="13989" y="20724"/>
                  <a:pt x="13989" y="19669"/>
                </a:cubicBezTo>
                <a:cubicBezTo>
                  <a:pt x="13989" y="18614"/>
                  <a:pt x="13359" y="17738"/>
                  <a:pt x="12585" y="17738"/>
                </a:cubicBezTo>
                <a:close/>
                <a:moveTo>
                  <a:pt x="7913" y="17738"/>
                </a:moveTo>
                <a:cubicBezTo>
                  <a:pt x="7139" y="17738"/>
                  <a:pt x="6509" y="18614"/>
                  <a:pt x="6509" y="19669"/>
                </a:cubicBezTo>
                <a:cubicBezTo>
                  <a:pt x="6509" y="20724"/>
                  <a:pt x="7139" y="21600"/>
                  <a:pt x="7913" y="21600"/>
                </a:cubicBezTo>
                <a:cubicBezTo>
                  <a:pt x="8700" y="21600"/>
                  <a:pt x="9330" y="20724"/>
                  <a:pt x="9330" y="19669"/>
                </a:cubicBezTo>
                <a:cubicBezTo>
                  <a:pt x="9330" y="18614"/>
                  <a:pt x="8700" y="17738"/>
                  <a:pt x="7913" y="17738"/>
                </a:cubicBezTo>
                <a:close/>
              </a:path>
            </a:pathLst>
          </a:custGeom>
          <a:solidFill>
            <a:srgbClr val="D2D2D2"/>
          </a:solidFill>
          <a:ln w="12700">
            <a:miter lim="400000"/>
          </a:ln>
        </p:spPr>
        <p:txBody>
          <a:bodyPr lIns="45719" rIns="45719"/>
          <a:lstStyle/>
          <a:p>
            <a:pPr defTabSz="713231">
              <a:defRPr sz="1200">
                <a:solidFill>
                  <a:srgbClr val="FAFAFA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39" name="Travel &amp;…"/>
          <p:cNvSpPr txBox="1"/>
          <p:nvPr/>
        </p:nvSpPr>
        <p:spPr>
          <a:xfrm>
            <a:off x="6361110" y="3362287"/>
            <a:ext cx="1162811" cy="732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0958" tIns="60958" rIns="60958" bIns="60958">
            <a:spAutoFit/>
          </a:bodyPr>
          <a:lstStyle/>
          <a:p>
            <a:pPr algn="ctr">
              <a:lnSpc>
                <a:spcPct val="80000"/>
              </a:lnSpc>
              <a:defRPr sz="2200">
                <a:solidFill>
                  <a:srgbClr val="D2D2D2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Travel &amp; </a:t>
            </a:r>
          </a:p>
          <a:p>
            <a:pPr algn="ctr">
              <a:lnSpc>
                <a:spcPct val="80000"/>
              </a:lnSpc>
              <a:defRPr sz="2200">
                <a:solidFill>
                  <a:srgbClr val="D2D2D2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Logistics</a:t>
            </a:r>
          </a:p>
        </p:txBody>
      </p:sp>
      <p:sp>
        <p:nvSpPr>
          <p:cNvPr id="540" name="Shape"/>
          <p:cNvSpPr/>
          <p:nvPr/>
        </p:nvSpPr>
        <p:spPr>
          <a:xfrm>
            <a:off x="6454790" y="2200970"/>
            <a:ext cx="975449" cy="909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43" y="0"/>
                </a:moveTo>
                <a:cubicBezTo>
                  <a:pt x="8074" y="0"/>
                  <a:pt x="5990" y="2272"/>
                  <a:pt x="5990" y="5091"/>
                </a:cubicBezTo>
                <a:cubicBezTo>
                  <a:pt x="5990" y="9290"/>
                  <a:pt x="9647" y="9721"/>
                  <a:pt x="10643" y="16107"/>
                </a:cubicBezTo>
                <a:cubicBezTo>
                  <a:pt x="11639" y="9721"/>
                  <a:pt x="15296" y="9290"/>
                  <a:pt x="15296" y="5091"/>
                </a:cubicBezTo>
                <a:cubicBezTo>
                  <a:pt x="15296" y="2272"/>
                  <a:pt x="13212" y="0"/>
                  <a:pt x="10643" y="0"/>
                </a:cubicBezTo>
                <a:close/>
                <a:moveTo>
                  <a:pt x="10643" y="6802"/>
                </a:moveTo>
                <a:cubicBezTo>
                  <a:pt x="9725" y="6802"/>
                  <a:pt x="8978" y="5982"/>
                  <a:pt x="8978" y="4976"/>
                </a:cubicBezTo>
                <a:cubicBezTo>
                  <a:pt x="8978" y="3955"/>
                  <a:pt x="9725" y="3135"/>
                  <a:pt x="10643" y="3135"/>
                </a:cubicBezTo>
                <a:cubicBezTo>
                  <a:pt x="11560" y="3135"/>
                  <a:pt x="12307" y="3955"/>
                  <a:pt x="12307" y="4976"/>
                </a:cubicBezTo>
                <a:cubicBezTo>
                  <a:pt x="12307" y="5982"/>
                  <a:pt x="11560" y="6802"/>
                  <a:pt x="10643" y="6802"/>
                </a:cubicBezTo>
                <a:close/>
                <a:moveTo>
                  <a:pt x="21600" y="21600"/>
                </a:moveTo>
                <a:cubicBezTo>
                  <a:pt x="15558" y="19213"/>
                  <a:pt x="15558" y="19213"/>
                  <a:pt x="15558" y="19213"/>
                </a:cubicBezTo>
                <a:cubicBezTo>
                  <a:pt x="10656" y="21600"/>
                  <a:pt x="10656" y="21600"/>
                  <a:pt x="10656" y="21600"/>
                </a:cubicBezTo>
                <a:cubicBezTo>
                  <a:pt x="5780" y="19213"/>
                  <a:pt x="5780" y="19213"/>
                  <a:pt x="5780" y="19213"/>
                </a:cubicBezTo>
                <a:cubicBezTo>
                  <a:pt x="0" y="21600"/>
                  <a:pt x="0" y="21600"/>
                  <a:pt x="0" y="21600"/>
                </a:cubicBezTo>
                <a:cubicBezTo>
                  <a:pt x="3539" y="13877"/>
                  <a:pt x="3539" y="13877"/>
                  <a:pt x="3539" y="13877"/>
                </a:cubicBezTo>
                <a:cubicBezTo>
                  <a:pt x="7497" y="11994"/>
                  <a:pt x="7497" y="11994"/>
                  <a:pt x="7497" y="11994"/>
                </a:cubicBezTo>
                <a:cubicBezTo>
                  <a:pt x="7772" y="12439"/>
                  <a:pt x="8048" y="12928"/>
                  <a:pt x="8297" y="13504"/>
                </a:cubicBezTo>
                <a:cubicBezTo>
                  <a:pt x="7432" y="13906"/>
                  <a:pt x="8152" y="13561"/>
                  <a:pt x="4692" y="15215"/>
                </a:cubicBezTo>
                <a:cubicBezTo>
                  <a:pt x="3211" y="18422"/>
                  <a:pt x="3211" y="18422"/>
                  <a:pt x="3211" y="18422"/>
                </a:cubicBezTo>
                <a:cubicBezTo>
                  <a:pt x="5649" y="17415"/>
                  <a:pt x="5649" y="17415"/>
                  <a:pt x="5649" y="17415"/>
                </a:cubicBezTo>
                <a:cubicBezTo>
                  <a:pt x="7065" y="14640"/>
                  <a:pt x="7065" y="14640"/>
                  <a:pt x="7065" y="14640"/>
                </a:cubicBezTo>
                <a:cubicBezTo>
                  <a:pt x="6488" y="17660"/>
                  <a:pt x="6488" y="17660"/>
                  <a:pt x="6488" y="17660"/>
                </a:cubicBezTo>
                <a:cubicBezTo>
                  <a:pt x="10236" y="19500"/>
                  <a:pt x="10236" y="19500"/>
                  <a:pt x="10236" y="19500"/>
                </a:cubicBezTo>
                <a:cubicBezTo>
                  <a:pt x="10656" y="17430"/>
                  <a:pt x="10656" y="17430"/>
                  <a:pt x="10656" y="17430"/>
                </a:cubicBezTo>
                <a:cubicBezTo>
                  <a:pt x="11128" y="19515"/>
                  <a:pt x="11128" y="19515"/>
                  <a:pt x="11128" y="19515"/>
                </a:cubicBezTo>
                <a:cubicBezTo>
                  <a:pt x="14876" y="17660"/>
                  <a:pt x="14876" y="17660"/>
                  <a:pt x="14876" y="17660"/>
                </a:cubicBezTo>
                <a:cubicBezTo>
                  <a:pt x="14313" y="14553"/>
                  <a:pt x="14313" y="14553"/>
                  <a:pt x="14313" y="14553"/>
                </a:cubicBezTo>
                <a:cubicBezTo>
                  <a:pt x="15728" y="17444"/>
                  <a:pt x="15728" y="17444"/>
                  <a:pt x="15728" y="17444"/>
                </a:cubicBezTo>
                <a:cubicBezTo>
                  <a:pt x="18415" y="18508"/>
                  <a:pt x="18415" y="18508"/>
                  <a:pt x="18415" y="18508"/>
                </a:cubicBezTo>
                <a:cubicBezTo>
                  <a:pt x="16908" y="15215"/>
                  <a:pt x="16908" y="15215"/>
                  <a:pt x="16908" y="15215"/>
                </a:cubicBezTo>
                <a:cubicBezTo>
                  <a:pt x="13028" y="13403"/>
                  <a:pt x="13028" y="13403"/>
                  <a:pt x="13028" y="13403"/>
                </a:cubicBezTo>
                <a:cubicBezTo>
                  <a:pt x="13277" y="12856"/>
                  <a:pt x="13552" y="12353"/>
                  <a:pt x="13841" y="11907"/>
                </a:cubicBezTo>
                <a:cubicBezTo>
                  <a:pt x="18061" y="13877"/>
                  <a:pt x="18061" y="13877"/>
                  <a:pt x="18061" y="13877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D2D2D2"/>
          </a:solidFill>
          <a:ln w="12700">
            <a:miter lim="400000"/>
          </a:ln>
        </p:spPr>
        <p:txBody>
          <a:bodyPr lIns="45719" rIns="45719"/>
          <a:lstStyle/>
          <a:p>
            <a:pPr defTabSz="713231">
              <a:defRPr sz="2400">
                <a:solidFill>
                  <a:srgbClr val="FAFAFA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41" name="Telco"/>
          <p:cNvSpPr txBox="1"/>
          <p:nvPr/>
        </p:nvSpPr>
        <p:spPr>
          <a:xfrm>
            <a:off x="4876798" y="3366137"/>
            <a:ext cx="775003" cy="45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0958" tIns="60958" rIns="60958" bIns="60958">
            <a:spAutoFit/>
          </a:bodyPr>
          <a:lstStyle>
            <a:lvl1pPr algn="ctr">
              <a:defRPr sz="2200">
                <a:solidFill>
                  <a:srgbClr val="D2D2D2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t>Telco </a:t>
            </a:r>
          </a:p>
        </p:txBody>
      </p:sp>
      <p:sp>
        <p:nvSpPr>
          <p:cNvPr id="542" name="Shape"/>
          <p:cNvSpPr/>
          <p:nvPr/>
        </p:nvSpPr>
        <p:spPr>
          <a:xfrm>
            <a:off x="4948168" y="2214911"/>
            <a:ext cx="567955" cy="969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80" y="0"/>
                </a:moveTo>
                <a:cubicBezTo>
                  <a:pt x="749" y="0"/>
                  <a:pt x="0" y="972"/>
                  <a:pt x="0" y="2183"/>
                </a:cubicBezTo>
                <a:cubicBezTo>
                  <a:pt x="0" y="19415"/>
                  <a:pt x="0" y="19417"/>
                  <a:pt x="0" y="19417"/>
                </a:cubicBezTo>
                <a:cubicBezTo>
                  <a:pt x="0" y="20628"/>
                  <a:pt x="749" y="21600"/>
                  <a:pt x="1680" y="21600"/>
                </a:cubicBezTo>
                <a:cubicBezTo>
                  <a:pt x="12041" y="21600"/>
                  <a:pt x="12039" y="21600"/>
                  <a:pt x="12039" y="21600"/>
                </a:cubicBezTo>
                <a:cubicBezTo>
                  <a:pt x="11600" y="21259"/>
                  <a:pt x="11322" y="20815"/>
                  <a:pt x="11176" y="20346"/>
                </a:cubicBezTo>
                <a:cubicBezTo>
                  <a:pt x="11030" y="19877"/>
                  <a:pt x="11019" y="19378"/>
                  <a:pt x="11111" y="18935"/>
                </a:cubicBezTo>
                <a:cubicBezTo>
                  <a:pt x="11116" y="18923"/>
                  <a:pt x="11119" y="18911"/>
                  <a:pt x="11120" y="18898"/>
                </a:cubicBezTo>
                <a:cubicBezTo>
                  <a:pt x="11122" y="18886"/>
                  <a:pt x="11121" y="18882"/>
                  <a:pt x="11120" y="18874"/>
                </a:cubicBezTo>
                <a:cubicBezTo>
                  <a:pt x="6740" y="18874"/>
                  <a:pt x="4548" y="18874"/>
                  <a:pt x="3453" y="18874"/>
                </a:cubicBezTo>
                <a:cubicBezTo>
                  <a:pt x="2358" y="18874"/>
                  <a:pt x="2358" y="18874"/>
                  <a:pt x="2358" y="18874"/>
                </a:cubicBezTo>
                <a:cubicBezTo>
                  <a:pt x="2358" y="10804"/>
                  <a:pt x="2358" y="6769"/>
                  <a:pt x="2358" y="4752"/>
                </a:cubicBezTo>
                <a:cubicBezTo>
                  <a:pt x="2358" y="2734"/>
                  <a:pt x="2358" y="2726"/>
                  <a:pt x="2358" y="2726"/>
                </a:cubicBezTo>
                <a:cubicBezTo>
                  <a:pt x="6577" y="2726"/>
                  <a:pt x="9749" y="2726"/>
                  <a:pt x="12123" y="2726"/>
                </a:cubicBezTo>
                <a:cubicBezTo>
                  <a:pt x="14496" y="2726"/>
                  <a:pt x="16071" y="2726"/>
                  <a:pt x="17126" y="2726"/>
                </a:cubicBezTo>
                <a:cubicBezTo>
                  <a:pt x="19236" y="2726"/>
                  <a:pt x="19242" y="2726"/>
                  <a:pt x="19242" y="2726"/>
                </a:cubicBezTo>
                <a:cubicBezTo>
                  <a:pt x="19242" y="5552"/>
                  <a:pt x="19242" y="8378"/>
                  <a:pt x="19242" y="11204"/>
                </a:cubicBezTo>
                <a:cubicBezTo>
                  <a:pt x="19242" y="13607"/>
                  <a:pt x="19242" y="16010"/>
                  <a:pt x="19242" y="18413"/>
                </a:cubicBezTo>
                <a:lnTo>
                  <a:pt x="21600" y="16486"/>
                </a:lnTo>
                <a:cubicBezTo>
                  <a:pt x="21600" y="9338"/>
                  <a:pt x="21600" y="5755"/>
                  <a:pt x="21600" y="3968"/>
                </a:cubicBezTo>
                <a:cubicBezTo>
                  <a:pt x="21600" y="2181"/>
                  <a:pt x="21600" y="2183"/>
                  <a:pt x="21600" y="2183"/>
                </a:cubicBezTo>
                <a:cubicBezTo>
                  <a:pt x="21600" y="1577"/>
                  <a:pt x="21413" y="1032"/>
                  <a:pt x="21109" y="637"/>
                </a:cubicBezTo>
                <a:cubicBezTo>
                  <a:pt x="20805" y="243"/>
                  <a:pt x="20385" y="0"/>
                  <a:pt x="19920" y="0"/>
                </a:cubicBezTo>
                <a:lnTo>
                  <a:pt x="1680" y="0"/>
                </a:lnTo>
                <a:close/>
              </a:path>
            </a:pathLst>
          </a:custGeom>
          <a:solidFill>
            <a:srgbClr val="D2D2D2"/>
          </a:solidFill>
          <a:ln w="12700">
            <a:miter lim="400000"/>
          </a:ln>
        </p:spPr>
        <p:txBody>
          <a:bodyPr lIns="45719" rIns="45719"/>
          <a:lstStyle/>
          <a:p>
            <a:pPr defTabSz="713231">
              <a:defRPr sz="1600">
                <a:solidFill>
                  <a:srgbClr val="FAFAFA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43" name="Shape"/>
          <p:cNvSpPr/>
          <p:nvPr/>
        </p:nvSpPr>
        <p:spPr>
          <a:xfrm>
            <a:off x="5042175" y="2790591"/>
            <a:ext cx="124914" cy="114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50" y="0"/>
                </a:moveTo>
                <a:cubicBezTo>
                  <a:pt x="9890" y="0"/>
                  <a:pt x="8873" y="129"/>
                  <a:pt x="7800" y="489"/>
                </a:cubicBezTo>
                <a:cubicBezTo>
                  <a:pt x="6727" y="849"/>
                  <a:pt x="5657" y="1370"/>
                  <a:pt x="4650" y="2119"/>
                </a:cubicBezTo>
                <a:cubicBezTo>
                  <a:pt x="3114" y="3330"/>
                  <a:pt x="1968" y="4918"/>
                  <a:pt x="1200" y="6602"/>
                </a:cubicBezTo>
                <a:cubicBezTo>
                  <a:pt x="432" y="8287"/>
                  <a:pt x="0" y="10063"/>
                  <a:pt x="0" y="11900"/>
                </a:cubicBezTo>
                <a:cubicBezTo>
                  <a:pt x="0" y="15576"/>
                  <a:pt x="1577" y="19236"/>
                  <a:pt x="4650" y="21600"/>
                </a:cubicBezTo>
                <a:cubicBezTo>
                  <a:pt x="3908" y="19179"/>
                  <a:pt x="3921" y="16719"/>
                  <a:pt x="4650" y="14427"/>
                </a:cubicBezTo>
                <a:cubicBezTo>
                  <a:pt x="5379" y="12135"/>
                  <a:pt x="6815" y="10034"/>
                  <a:pt x="8775" y="8477"/>
                </a:cubicBezTo>
                <a:cubicBezTo>
                  <a:pt x="10788" y="6978"/>
                  <a:pt x="12969" y="6195"/>
                  <a:pt x="15300" y="6195"/>
                </a:cubicBezTo>
                <a:cubicBezTo>
                  <a:pt x="17525" y="6195"/>
                  <a:pt x="19693" y="6978"/>
                  <a:pt x="21600" y="8477"/>
                </a:cubicBezTo>
                <a:cubicBezTo>
                  <a:pt x="20858" y="5825"/>
                  <a:pt x="19356" y="3671"/>
                  <a:pt x="17475" y="2201"/>
                </a:cubicBezTo>
                <a:cubicBezTo>
                  <a:pt x="15594" y="731"/>
                  <a:pt x="13281" y="0"/>
                  <a:pt x="10950" y="0"/>
                </a:cubicBezTo>
                <a:close/>
              </a:path>
            </a:pathLst>
          </a:custGeom>
          <a:solidFill>
            <a:srgbClr val="D2D2D2"/>
          </a:solidFill>
          <a:ln w="12700">
            <a:miter lim="400000"/>
          </a:ln>
        </p:spPr>
        <p:txBody>
          <a:bodyPr lIns="45719" rIns="45719"/>
          <a:lstStyle/>
          <a:p>
            <a:pPr defTabSz="713231">
              <a:defRPr sz="1600">
                <a:solidFill>
                  <a:srgbClr val="FAFAFA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44" name="Shape"/>
          <p:cNvSpPr/>
          <p:nvPr/>
        </p:nvSpPr>
        <p:spPr>
          <a:xfrm>
            <a:off x="5098754" y="2858686"/>
            <a:ext cx="481677" cy="4172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3" h="21600" extrusionOk="0">
                <a:moveTo>
                  <a:pt x="1609" y="0"/>
                </a:moveTo>
                <a:cubicBezTo>
                  <a:pt x="1283" y="0"/>
                  <a:pt x="957" y="114"/>
                  <a:pt x="685" y="337"/>
                </a:cubicBezTo>
                <a:cubicBezTo>
                  <a:pt x="-50" y="940"/>
                  <a:pt x="-217" y="2129"/>
                  <a:pt x="300" y="2986"/>
                </a:cubicBezTo>
                <a:cubicBezTo>
                  <a:pt x="300" y="2986"/>
                  <a:pt x="304" y="2985"/>
                  <a:pt x="1032" y="4176"/>
                </a:cubicBezTo>
                <a:cubicBezTo>
                  <a:pt x="1759" y="5367"/>
                  <a:pt x="3223" y="7742"/>
                  <a:pt x="6134" y="12506"/>
                </a:cubicBezTo>
                <a:cubicBezTo>
                  <a:pt x="6134" y="12506"/>
                  <a:pt x="5878" y="12401"/>
                  <a:pt x="5460" y="12282"/>
                </a:cubicBezTo>
                <a:cubicBezTo>
                  <a:pt x="5042" y="12163"/>
                  <a:pt x="4463" y="12022"/>
                  <a:pt x="3823" y="11990"/>
                </a:cubicBezTo>
                <a:cubicBezTo>
                  <a:pt x="3796" y="11990"/>
                  <a:pt x="3743" y="11990"/>
                  <a:pt x="3689" y="11990"/>
                </a:cubicBezTo>
                <a:cubicBezTo>
                  <a:pt x="2872" y="11990"/>
                  <a:pt x="1958" y="12347"/>
                  <a:pt x="1686" y="13427"/>
                </a:cubicBezTo>
                <a:cubicBezTo>
                  <a:pt x="1550" y="13999"/>
                  <a:pt x="1681" y="14507"/>
                  <a:pt x="1994" y="14931"/>
                </a:cubicBezTo>
                <a:cubicBezTo>
                  <a:pt x="2307" y="15356"/>
                  <a:pt x="2801" y="15704"/>
                  <a:pt x="3400" y="15942"/>
                </a:cubicBezTo>
                <a:cubicBezTo>
                  <a:pt x="4025" y="16180"/>
                  <a:pt x="5330" y="16603"/>
                  <a:pt x="7020" y="17469"/>
                </a:cubicBezTo>
                <a:cubicBezTo>
                  <a:pt x="8710" y="18334"/>
                  <a:pt x="10802" y="19647"/>
                  <a:pt x="13046" y="21600"/>
                </a:cubicBezTo>
                <a:cubicBezTo>
                  <a:pt x="14488" y="20409"/>
                  <a:pt x="15895" y="19230"/>
                  <a:pt x="17282" y="18075"/>
                </a:cubicBezTo>
                <a:cubicBezTo>
                  <a:pt x="18669" y="16919"/>
                  <a:pt x="20023" y="15783"/>
                  <a:pt x="21383" y="14640"/>
                </a:cubicBezTo>
                <a:cubicBezTo>
                  <a:pt x="19207" y="11114"/>
                  <a:pt x="19816" y="8623"/>
                  <a:pt x="17667" y="5097"/>
                </a:cubicBezTo>
                <a:cubicBezTo>
                  <a:pt x="16851" y="3731"/>
                  <a:pt x="16080" y="2807"/>
                  <a:pt x="14856" y="2807"/>
                </a:cubicBezTo>
                <a:cubicBezTo>
                  <a:pt x="14665" y="2807"/>
                  <a:pt x="14488" y="2842"/>
                  <a:pt x="14298" y="2874"/>
                </a:cubicBezTo>
                <a:cubicBezTo>
                  <a:pt x="14230" y="2890"/>
                  <a:pt x="14145" y="2903"/>
                  <a:pt x="14066" y="2919"/>
                </a:cubicBezTo>
                <a:cubicBezTo>
                  <a:pt x="13988" y="2935"/>
                  <a:pt x="13917" y="2970"/>
                  <a:pt x="13835" y="2986"/>
                </a:cubicBezTo>
                <a:cubicBezTo>
                  <a:pt x="13835" y="2986"/>
                  <a:pt x="13825" y="2982"/>
                  <a:pt x="14586" y="4221"/>
                </a:cubicBezTo>
                <a:cubicBezTo>
                  <a:pt x="14777" y="4539"/>
                  <a:pt x="14724" y="4987"/>
                  <a:pt x="14452" y="5209"/>
                </a:cubicBezTo>
                <a:cubicBezTo>
                  <a:pt x="14343" y="5273"/>
                  <a:pt x="14241" y="5321"/>
                  <a:pt x="14105" y="5321"/>
                </a:cubicBezTo>
                <a:cubicBezTo>
                  <a:pt x="13942" y="5321"/>
                  <a:pt x="13752" y="5211"/>
                  <a:pt x="13643" y="5052"/>
                </a:cubicBezTo>
                <a:cubicBezTo>
                  <a:pt x="13643" y="5052"/>
                  <a:pt x="13630" y="5041"/>
                  <a:pt x="12950" y="3929"/>
                </a:cubicBezTo>
                <a:cubicBezTo>
                  <a:pt x="12759" y="3612"/>
                  <a:pt x="12448" y="3413"/>
                  <a:pt x="12122" y="3413"/>
                </a:cubicBezTo>
                <a:cubicBezTo>
                  <a:pt x="12040" y="3413"/>
                  <a:pt x="11972" y="3426"/>
                  <a:pt x="11891" y="3458"/>
                </a:cubicBezTo>
                <a:cubicBezTo>
                  <a:pt x="11632" y="3521"/>
                  <a:pt x="11376" y="3574"/>
                  <a:pt x="11121" y="3637"/>
                </a:cubicBezTo>
                <a:cubicBezTo>
                  <a:pt x="10866" y="3701"/>
                  <a:pt x="10615" y="3776"/>
                  <a:pt x="10370" y="3840"/>
                </a:cubicBezTo>
                <a:cubicBezTo>
                  <a:pt x="10370" y="3840"/>
                  <a:pt x="10373" y="3829"/>
                  <a:pt x="10485" y="4019"/>
                </a:cubicBezTo>
                <a:cubicBezTo>
                  <a:pt x="10597" y="4210"/>
                  <a:pt x="10826" y="4604"/>
                  <a:pt x="11275" y="5366"/>
                </a:cubicBezTo>
                <a:cubicBezTo>
                  <a:pt x="11370" y="5509"/>
                  <a:pt x="11395" y="5686"/>
                  <a:pt x="11371" y="5860"/>
                </a:cubicBezTo>
                <a:cubicBezTo>
                  <a:pt x="11347" y="6035"/>
                  <a:pt x="11276" y="6198"/>
                  <a:pt x="11140" y="6309"/>
                </a:cubicBezTo>
                <a:cubicBezTo>
                  <a:pt x="11031" y="6405"/>
                  <a:pt x="10921" y="6444"/>
                  <a:pt x="10813" y="6444"/>
                </a:cubicBezTo>
                <a:cubicBezTo>
                  <a:pt x="10622" y="6444"/>
                  <a:pt x="10421" y="6343"/>
                  <a:pt x="10312" y="6152"/>
                </a:cubicBezTo>
                <a:cubicBezTo>
                  <a:pt x="10312" y="6152"/>
                  <a:pt x="10314" y="6158"/>
                  <a:pt x="10216" y="5995"/>
                </a:cubicBezTo>
                <a:cubicBezTo>
                  <a:pt x="10117" y="5832"/>
                  <a:pt x="9917" y="5501"/>
                  <a:pt x="9523" y="4850"/>
                </a:cubicBezTo>
                <a:cubicBezTo>
                  <a:pt x="9305" y="4532"/>
                  <a:pt x="9021" y="4333"/>
                  <a:pt x="8695" y="4333"/>
                </a:cubicBezTo>
                <a:cubicBezTo>
                  <a:pt x="8613" y="4333"/>
                  <a:pt x="8526" y="4347"/>
                  <a:pt x="8444" y="4378"/>
                </a:cubicBezTo>
                <a:cubicBezTo>
                  <a:pt x="8145" y="4458"/>
                  <a:pt x="7859" y="4527"/>
                  <a:pt x="7597" y="4603"/>
                </a:cubicBezTo>
                <a:cubicBezTo>
                  <a:pt x="7335" y="4678"/>
                  <a:pt x="7097" y="4764"/>
                  <a:pt x="6865" y="4827"/>
                </a:cubicBezTo>
                <a:cubicBezTo>
                  <a:pt x="6865" y="4827"/>
                  <a:pt x="6859" y="4827"/>
                  <a:pt x="6981" y="5030"/>
                </a:cubicBezTo>
                <a:cubicBezTo>
                  <a:pt x="7103" y="5232"/>
                  <a:pt x="7358" y="5634"/>
                  <a:pt x="7847" y="6444"/>
                </a:cubicBezTo>
                <a:cubicBezTo>
                  <a:pt x="7943" y="6587"/>
                  <a:pt x="7968" y="6763"/>
                  <a:pt x="7944" y="6938"/>
                </a:cubicBezTo>
                <a:cubicBezTo>
                  <a:pt x="7920" y="7113"/>
                  <a:pt x="7849" y="7276"/>
                  <a:pt x="7713" y="7387"/>
                </a:cubicBezTo>
                <a:cubicBezTo>
                  <a:pt x="7604" y="7482"/>
                  <a:pt x="7483" y="7522"/>
                  <a:pt x="7347" y="7522"/>
                </a:cubicBezTo>
                <a:cubicBezTo>
                  <a:pt x="7184" y="7522"/>
                  <a:pt x="6994" y="7421"/>
                  <a:pt x="6885" y="7230"/>
                </a:cubicBezTo>
                <a:cubicBezTo>
                  <a:pt x="6885" y="7230"/>
                  <a:pt x="6896" y="7228"/>
                  <a:pt x="6403" y="6422"/>
                </a:cubicBezTo>
                <a:cubicBezTo>
                  <a:pt x="5910" y="5616"/>
                  <a:pt x="4910" y="4010"/>
                  <a:pt x="2938" y="786"/>
                </a:cubicBezTo>
                <a:cubicBezTo>
                  <a:pt x="2774" y="532"/>
                  <a:pt x="2588" y="337"/>
                  <a:pt x="2360" y="202"/>
                </a:cubicBezTo>
                <a:cubicBezTo>
                  <a:pt x="2132" y="67"/>
                  <a:pt x="1868" y="0"/>
                  <a:pt x="1609" y="0"/>
                </a:cubicBezTo>
                <a:close/>
              </a:path>
            </a:pathLst>
          </a:custGeom>
          <a:solidFill>
            <a:srgbClr val="D2D2D2"/>
          </a:solidFill>
          <a:ln w="12700">
            <a:miter lim="400000"/>
          </a:ln>
        </p:spPr>
        <p:txBody>
          <a:bodyPr lIns="45719" rIns="45719"/>
          <a:lstStyle/>
          <a:p>
            <a:pPr defTabSz="713231">
              <a:defRPr sz="1600">
                <a:solidFill>
                  <a:srgbClr val="FAFAFA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45" name="Rectangle"/>
          <p:cNvSpPr/>
          <p:nvPr/>
        </p:nvSpPr>
        <p:spPr>
          <a:xfrm>
            <a:off x="10706741" y="2206349"/>
            <a:ext cx="413707" cy="904016"/>
          </a:xfrm>
          <a:prstGeom prst="rect">
            <a:avLst/>
          </a:prstGeom>
          <a:solidFill>
            <a:srgbClr val="D2D2D2"/>
          </a:solidFill>
          <a:ln w="12700">
            <a:miter lim="400000"/>
          </a:ln>
        </p:spPr>
        <p:txBody>
          <a:bodyPr lIns="60958" tIns="60958" rIns="60958" bIns="60958" anchor="ctr"/>
          <a:lstStyle/>
          <a:p>
            <a:endParaRPr/>
          </a:p>
        </p:txBody>
      </p:sp>
      <p:sp>
        <p:nvSpPr>
          <p:cNvPr id="546" name="Rectangle"/>
          <p:cNvSpPr/>
          <p:nvPr/>
        </p:nvSpPr>
        <p:spPr>
          <a:xfrm rot="5400000">
            <a:off x="10706741" y="2206349"/>
            <a:ext cx="413707" cy="904016"/>
          </a:xfrm>
          <a:prstGeom prst="rect">
            <a:avLst/>
          </a:prstGeom>
          <a:solidFill>
            <a:srgbClr val="D2D2D2"/>
          </a:solidFill>
          <a:ln w="12700">
            <a:miter lim="400000"/>
          </a:ln>
        </p:spPr>
        <p:txBody>
          <a:bodyPr lIns="60958" tIns="60958" rIns="60958" bIns="60958" anchor="ctr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Clustering"/>
          <p:cNvSpPr txBox="1"/>
          <p:nvPr/>
        </p:nvSpPr>
        <p:spPr>
          <a:xfrm>
            <a:off x="2392154" y="422201"/>
            <a:ext cx="11471691" cy="779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8" tIns="60958" rIns="60958" bIns="60958"/>
          <a:lstStyle>
            <a:lvl1pPr algn="ctr">
              <a:defRPr sz="3500" b="1" baseline="2857">
                <a:solidFill>
                  <a:srgbClr val="333333"/>
                </a:solidFill>
              </a:defRPr>
            </a:lvl1pPr>
          </a:lstStyle>
          <a:p>
            <a:r>
              <a:t>Clustering</a:t>
            </a:r>
          </a:p>
        </p:txBody>
      </p:sp>
      <p:sp>
        <p:nvSpPr>
          <p:cNvPr id="551" name="Server Nodes…"/>
          <p:cNvSpPr txBox="1">
            <a:spLocks noGrp="1"/>
          </p:cNvSpPr>
          <p:nvPr>
            <p:ph type="body" sz="quarter" idx="1"/>
          </p:nvPr>
        </p:nvSpPr>
        <p:spPr>
          <a:xfrm>
            <a:off x="550187" y="3210079"/>
            <a:ext cx="7190185" cy="3450767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320842" indent="-320842" defTabSz="914400">
              <a:lnSpc>
                <a:spcPct val="90000"/>
              </a:lnSpc>
              <a:spcBef>
                <a:spcPts val="1000"/>
              </a:spcBef>
              <a:buFontTx/>
              <a:defRPr sz="3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Server Nodes</a:t>
            </a:r>
          </a:p>
          <a:p>
            <a:pPr marL="701842" lvl="1" indent="-320842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Act as containers for data and computations</a:t>
            </a:r>
          </a:p>
          <a:p>
            <a:pPr marL="701842" lvl="1" indent="-320842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Generally started as standalone processes</a:t>
            </a:r>
          </a:p>
          <a:p>
            <a:pPr marL="320842" indent="-320842" defTabSz="914400">
              <a:lnSpc>
                <a:spcPct val="90000"/>
              </a:lnSpc>
              <a:spcBef>
                <a:spcPts val="1000"/>
              </a:spcBef>
              <a:buFontTx/>
              <a:defRPr sz="3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Client Nodes</a:t>
            </a:r>
          </a:p>
          <a:p>
            <a:pPr marL="701842" lvl="1" indent="-320842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Provide a cluster entry point to run operations </a:t>
            </a:r>
          </a:p>
          <a:p>
            <a:pPr marL="701842" lvl="1" indent="-320842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Embedded in applications code</a:t>
            </a:r>
          </a:p>
        </p:txBody>
      </p:sp>
      <p:sp>
        <p:nvSpPr>
          <p:cNvPr id="552" name="Line"/>
          <p:cNvSpPr/>
          <p:nvPr/>
        </p:nvSpPr>
        <p:spPr>
          <a:xfrm flipV="1">
            <a:off x="7941382" y="2061095"/>
            <a:ext cx="1" cy="6015964"/>
          </a:xfrm>
          <a:prstGeom prst="line">
            <a:avLst/>
          </a:prstGeom>
          <a:ln w="12700">
            <a:solidFill>
              <a:srgbClr val="000000">
                <a:alpha val="36322"/>
              </a:srgbClr>
            </a:solidFill>
            <a:prstDash val="sysDot"/>
            <a:miter/>
          </a:ln>
        </p:spPr>
        <p:txBody>
          <a:bodyPr lIns="73150" tIns="73150" rIns="73150" bIns="73150"/>
          <a:lstStyle/>
          <a:p>
            <a:pPr defTabSz="731520">
              <a:defRPr sz="1800"/>
            </a:pPr>
            <a:endParaRPr/>
          </a:p>
        </p:txBody>
      </p:sp>
      <p:pic>
        <p:nvPicPr>
          <p:cNvPr id="553" name="ignite-deploy.png" descr="ignite-deplo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42392" y="2623764"/>
            <a:ext cx="7680970" cy="52328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Deployment"/>
          <p:cNvSpPr txBox="1"/>
          <p:nvPr/>
        </p:nvSpPr>
        <p:spPr>
          <a:xfrm>
            <a:off x="2392154" y="422201"/>
            <a:ext cx="11471691" cy="779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8" tIns="60958" rIns="60958" bIns="60958"/>
          <a:lstStyle>
            <a:lvl1pPr algn="ctr">
              <a:defRPr sz="3500" b="1" baseline="2857">
                <a:solidFill>
                  <a:srgbClr val="333333"/>
                </a:solidFill>
              </a:defRPr>
            </a:lvl1pPr>
          </a:lstStyle>
          <a:p>
            <a:r>
              <a:t>Deployment</a:t>
            </a:r>
          </a:p>
        </p:txBody>
      </p:sp>
      <p:sp>
        <p:nvSpPr>
          <p:cNvPr id="556" name="Nodes are logical entities…"/>
          <p:cNvSpPr txBox="1">
            <a:spLocks noGrp="1"/>
          </p:cNvSpPr>
          <p:nvPr>
            <p:ph type="body" sz="half" idx="1"/>
          </p:nvPr>
        </p:nvSpPr>
        <p:spPr>
          <a:xfrm>
            <a:off x="550187" y="3210079"/>
            <a:ext cx="7227241" cy="4365012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320842" indent="-320842" defTabSz="914400">
              <a:lnSpc>
                <a:spcPct val="90000"/>
              </a:lnSpc>
              <a:spcBef>
                <a:spcPts val="1000"/>
              </a:spcBef>
              <a:buFontTx/>
              <a:defRPr sz="3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Nodes are logical entities</a:t>
            </a:r>
          </a:p>
          <a:p>
            <a:pPr marL="701842" lvl="1" indent="-320842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Runs in a JVM process</a:t>
            </a:r>
          </a:p>
          <a:p>
            <a:pPr marL="701842" lvl="1" indent="-320842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Many nodes in a single JVM process</a:t>
            </a:r>
          </a:p>
          <a:p>
            <a:pPr marL="320842" indent="-320842" defTabSz="914400">
              <a:lnSpc>
                <a:spcPct val="90000"/>
              </a:lnSpc>
              <a:spcBef>
                <a:spcPts val="1000"/>
              </a:spcBef>
              <a:buFontTx/>
              <a:defRPr sz="3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On-Premise and Cloud</a:t>
            </a:r>
          </a:p>
          <a:p>
            <a:pPr marL="701842" lvl="1" indent="-320842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Physical server or VM</a:t>
            </a:r>
          </a:p>
          <a:p>
            <a:pPr marL="701842" lvl="1" indent="-320842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AWS, Azure, Google Compute Engine</a:t>
            </a:r>
          </a:p>
          <a:p>
            <a:pPr marL="320842" indent="-320842" defTabSz="914400">
              <a:lnSpc>
                <a:spcPct val="90000"/>
              </a:lnSpc>
              <a:spcBef>
                <a:spcPts val="1000"/>
              </a:spcBef>
              <a:buFontTx/>
              <a:defRPr sz="3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>
                <a:solidFill>
                  <a:schemeClr val="accent1">
                    <a:satOff val="-6438"/>
                    <a:lumOff val="-10392"/>
                  </a:schemeClr>
                </a:solidFill>
              </a:rPr>
              <a:t>Kubernetes</a:t>
            </a:r>
            <a:r>
              <a:t>, Mesos, YARN</a:t>
            </a:r>
          </a:p>
        </p:txBody>
      </p:sp>
      <p:sp>
        <p:nvSpPr>
          <p:cNvPr id="557" name="Line"/>
          <p:cNvSpPr/>
          <p:nvPr/>
        </p:nvSpPr>
        <p:spPr>
          <a:xfrm flipV="1">
            <a:off x="7941382" y="2061095"/>
            <a:ext cx="1" cy="6015964"/>
          </a:xfrm>
          <a:prstGeom prst="line">
            <a:avLst/>
          </a:prstGeom>
          <a:ln w="12700">
            <a:solidFill>
              <a:srgbClr val="000000">
                <a:alpha val="36322"/>
              </a:srgbClr>
            </a:solidFill>
            <a:prstDash val="sysDot"/>
            <a:miter/>
          </a:ln>
        </p:spPr>
        <p:txBody>
          <a:bodyPr lIns="73150" tIns="73150" rIns="73150" bIns="73150"/>
          <a:lstStyle/>
          <a:p>
            <a:pPr defTabSz="731520">
              <a:defRPr sz="1800"/>
            </a:pPr>
            <a:endParaRPr/>
          </a:p>
        </p:txBody>
      </p:sp>
      <p:pic>
        <p:nvPicPr>
          <p:cNvPr id="55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76820" y="2198877"/>
            <a:ext cx="6477001" cy="5740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IP Finder"/>
          <p:cNvSpPr txBox="1"/>
          <p:nvPr/>
        </p:nvSpPr>
        <p:spPr>
          <a:xfrm>
            <a:off x="2392154" y="422201"/>
            <a:ext cx="11471691" cy="779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8" tIns="60958" rIns="60958" bIns="60958"/>
          <a:lstStyle>
            <a:lvl1pPr algn="ctr">
              <a:defRPr sz="3500" b="1" baseline="2857">
                <a:solidFill>
                  <a:srgbClr val="333333"/>
                </a:solidFill>
              </a:defRPr>
            </a:lvl1pPr>
          </a:lstStyle>
          <a:p>
            <a:r>
              <a:t>IP Finder</a:t>
            </a:r>
          </a:p>
        </p:txBody>
      </p:sp>
      <p:sp>
        <p:nvSpPr>
          <p:cNvPr id="561" name="Networking subsystem component…"/>
          <p:cNvSpPr txBox="1">
            <a:spLocks noGrp="1"/>
          </p:cNvSpPr>
          <p:nvPr>
            <p:ph type="body" sz="half" idx="1"/>
          </p:nvPr>
        </p:nvSpPr>
        <p:spPr>
          <a:xfrm>
            <a:off x="550187" y="2886571"/>
            <a:ext cx="7227241" cy="4365012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defRPr sz="3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Networking subsystem component</a:t>
            </a:r>
          </a:p>
          <a:p>
            <a:pPr>
              <a:defRPr sz="3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Knows IP addresses of cluster members</a:t>
            </a:r>
          </a:p>
          <a:p>
            <a:pPr>
              <a:defRPr sz="3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Multiple Implementation</a:t>
            </a:r>
          </a:p>
          <a:p>
            <a:pPr marL="822959" lvl="2" indent="-308609">
              <a:defRPr sz="2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Multicast</a:t>
            </a:r>
          </a:p>
          <a:p>
            <a:pPr marL="822959" lvl="2" indent="-308609">
              <a:defRPr sz="2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Static (predefined IPs)</a:t>
            </a:r>
          </a:p>
          <a:p>
            <a:pPr marL="822959" lvl="2" indent="-308609">
              <a:defRPr sz="2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Cloud (AWS, Azure, etc.)</a:t>
            </a:r>
          </a:p>
          <a:p>
            <a:pPr marL="822959" lvl="2" indent="-308609">
              <a:defRPr sz="2800">
                <a:solidFill>
                  <a:schemeClr val="accent1">
                    <a:satOff val="-6438"/>
                    <a:lumOff val="-10392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Kubernetes!</a:t>
            </a:r>
          </a:p>
        </p:txBody>
      </p:sp>
      <p:sp>
        <p:nvSpPr>
          <p:cNvPr id="562" name="Line"/>
          <p:cNvSpPr/>
          <p:nvPr/>
        </p:nvSpPr>
        <p:spPr>
          <a:xfrm flipV="1">
            <a:off x="7941382" y="2061095"/>
            <a:ext cx="1" cy="6015964"/>
          </a:xfrm>
          <a:prstGeom prst="line">
            <a:avLst/>
          </a:prstGeom>
          <a:ln w="12700">
            <a:solidFill>
              <a:srgbClr val="000000">
                <a:alpha val="36322"/>
              </a:srgbClr>
            </a:solidFill>
            <a:prstDash val="sysDot"/>
            <a:miter/>
          </a:ln>
        </p:spPr>
        <p:txBody>
          <a:bodyPr lIns="73150" tIns="73150" rIns="73150" bIns="73150"/>
          <a:lstStyle/>
          <a:p>
            <a:pPr defTabSz="731520">
              <a:defRPr sz="1800"/>
            </a:pPr>
            <a:endParaRPr/>
          </a:p>
        </p:txBody>
      </p:sp>
      <p:pic>
        <p:nvPicPr>
          <p:cNvPr id="563" name="Untitled.png" descr="Untitl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67510" y="2955926"/>
            <a:ext cx="6203745" cy="42263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Orchestration Specificities"/>
          <p:cNvSpPr txBox="1"/>
          <p:nvPr/>
        </p:nvSpPr>
        <p:spPr>
          <a:xfrm>
            <a:off x="2392154" y="422201"/>
            <a:ext cx="11471691" cy="779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8" tIns="60958" rIns="60958" bIns="60958"/>
          <a:lstStyle>
            <a:lvl1pPr algn="ctr">
              <a:defRPr sz="3500" b="1" baseline="2857">
                <a:solidFill>
                  <a:srgbClr val="333333"/>
                </a:solidFill>
              </a:defRPr>
            </a:lvl1pPr>
          </a:lstStyle>
          <a:p>
            <a:r>
              <a:t>Orchestration Specificities</a:t>
            </a:r>
          </a:p>
        </p:txBody>
      </p:sp>
      <p:sp>
        <p:nvSpPr>
          <p:cNvPr id="566" name="Cluster Discovery…"/>
          <p:cNvSpPr txBox="1">
            <a:spLocks noGrp="1"/>
          </p:cNvSpPr>
          <p:nvPr>
            <p:ph type="body" sz="half" idx="1"/>
          </p:nvPr>
        </p:nvSpPr>
        <p:spPr>
          <a:xfrm>
            <a:off x="550187" y="2843475"/>
            <a:ext cx="7227241" cy="4365012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 defTabSz="740663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3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Cluster Discovery</a:t>
            </a:r>
          </a:p>
          <a:p>
            <a:pPr marL="259882" indent="-259882" defTabSz="740663">
              <a:lnSpc>
                <a:spcPct val="90000"/>
              </a:lnSpc>
              <a:spcBef>
                <a:spcPts val="800"/>
              </a:spcBef>
              <a:buFontTx/>
              <a:defRPr sz="2268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Nodes IP addresses are unknown</a:t>
            </a:r>
          </a:p>
          <a:p>
            <a:pPr marL="259882" indent="-259882" defTabSz="740663">
              <a:lnSpc>
                <a:spcPct val="90000"/>
              </a:lnSpc>
              <a:spcBef>
                <a:spcPts val="800"/>
              </a:spcBef>
              <a:buFontTx/>
              <a:defRPr sz="2268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IP addresses change after restarts</a:t>
            </a:r>
          </a:p>
          <a:p>
            <a:pPr marL="259882" indent="-259882" defTabSz="740663">
              <a:lnSpc>
                <a:spcPct val="90000"/>
              </a:lnSpc>
              <a:spcBef>
                <a:spcPts val="800"/>
              </a:spcBef>
              <a:buFontTx/>
              <a:defRPr sz="2268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Kubernetes to the rescue!</a:t>
            </a:r>
          </a:p>
          <a:p>
            <a:pPr marL="259882" indent="-259882" defTabSz="740663">
              <a:lnSpc>
                <a:spcPct val="90000"/>
              </a:lnSpc>
              <a:spcBef>
                <a:spcPts val="800"/>
              </a:spcBef>
              <a:buFontTx/>
              <a:defRPr sz="2268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  <a:p>
            <a:pPr marL="0" indent="0" defTabSz="740663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3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In-Cluster Communication</a:t>
            </a:r>
          </a:p>
          <a:p>
            <a:pPr marL="259882" indent="-259882" defTabSz="740663">
              <a:lnSpc>
                <a:spcPct val="90000"/>
              </a:lnSpc>
              <a:spcBef>
                <a:spcPts val="800"/>
              </a:spcBef>
              <a:buFontTx/>
              <a:defRPr sz="243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Peer-to-peer </a:t>
            </a:r>
          </a:p>
          <a:p>
            <a:pPr marL="259882" indent="-259882" defTabSz="740663">
              <a:lnSpc>
                <a:spcPct val="90000"/>
              </a:lnSpc>
              <a:spcBef>
                <a:spcPts val="800"/>
              </a:spcBef>
              <a:buFontTx/>
              <a:defRPr sz="243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Self-Healing</a:t>
            </a:r>
          </a:p>
          <a:p>
            <a:pPr marL="259882" indent="-259882" defTabSz="740663">
              <a:lnSpc>
                <a:spcPct val="90000"/>
              </a:lnSpc>
              <a:spcBef>
                <a:spcPts val="800"/>
              </a:spcBef>
              <a:buFontTx/>
              <a:defRPr sz="243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Self-Contained</a:t>
            </a:r>
          </a:p>
          <a:p>
            <a:pPr marL="259882" indent="-259882" defTabSz="740663">
              <a:lnSpc>
                <a:spcPct val="90000"/>
              </a:lnSpc>
              <a:spcBef>
                <a:spcPts val="800"/>
              </a:spcBef>
              <a:buFontTx/>
              <a:defRPr sz="243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Based on Ignite facilities</a:t>
            </a:r>
          </a:p>
        </p:txBody>
      </p:sp>
      <p:sp>
        <p:nvSpPr>
          <p:cNvPr id="567" name="Line"/>
          <p:cNvSpPr/>
          <p:nvPr/>
        </p:nvSpPr>
        <p:spPr>
          <a:xfrm flipV="1">
            <a:off x="7941382" y="2061095"/>
            <a:ext cx="1" cy="6015964"/>
          </a:xfrm>
          <a:prstGeom prst="line">
            <a:avLst/>
          </a:prstGeom>
          <a:ln w="12700">
            <a:solidFill>
              <a:srgbClr val="000000">
                <a:alpha val="36322"/>
              </a:srgbClr>
            </a:solidFill>
            <a:prstDash val="sysDot"/>
            <a:miter/>
          </a:ln>
        </p:spPr>
        <p:txBody>
          <a:bodyPr lIns="73150" tIns="73150" rIns="73150" bIns="73150"/>
          <a:lstStyle/>
          <a:p>
            <a:pPr defTabSz="731520">
              <a:defRPr sz="1800"/>
            </a:pPr>
            <a:endParaRPr/>
          </a:p>
        </p:txBody>
      </p:sp>
      <p:grpSp>
        <p:nvGrpSpPr>
          <p:cNvPr id="571" name="Group"/>
          <p:cNvGrpSpPr/>
          <p:nvPr/>
        </p:nvGrpSpPr>
        <p:grpSpPr>
          <a:xfrm>
            <a:off x="9372217" y="3840503"/>
            <a:ext cx="5900982" cy="2370956"/>
            <a:chOff x="0" y="0"/>
            <a:chExt cx="5900980" cy="2370954"/>
          </a:xfrm>
        </p:grpSpPr>
        <p:pic>
          <p:nvPicPr>
            <p:cNvPr id="568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530025" y="0"/>
              <a:ext cx="2370956" cy="23709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69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370955" cy="23709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70" name="+"/>
            <p:cNvSpPr txBox="1"/>
            <p:nvPr/>
          </p:nvSpPr>
          <p:spPr>
            <a:xfrm>
              <a:off x="2531866" y="224983"/>
              <a:ext cx="1056332" cy="19209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0958" tIns="60958" rIns="60958" bIns="60958" numCol="1" anchor="t">
              <a:noAutofit/>
            </a:bodyPr>
            <a:lstStyle>
              <a:lvl1pPr algn="ctr">
                <a:defRPr sz="10000"/>
              </a:lvl1pPr>
            </a:lstStyle>
            <a:p>
              <a:r>
                <a:t>+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Kubernetes Deployment"/>
          <p:cNvSpPr txBox="1"/>
          <p:nvPr/>
        </p:nvSpPr>
        <p:spPr>
          <a:xfrm>
            <a:off x="2392154" y="422201"/>
            <a:ext cx="11471691" cy="779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8" tIns="60958" rIns="60958" bIns="60958"/>
          <a:lstStyle>
            <a:lvl1pPr algn="ctr">
              <a:defRPr sz="3500" b="1" baseline="2857">
                <a:solidFill>
                  <a:srgbClr val="333333"/>
                </a:solidFill>
              </a:defRPr>
            </a:lvl1pPr>
          </a:lstStyle>
          <a:p>
            <a:r>
              <a:t>Kubernetes Deployment</a:t>
            </a:r>
          </a:p>
        </p:txBody>
      </p:sp>
      <p:sp>
        <p:nvSpPr>
          <p:cNvPr id="574" name="Line"/>
          <p:cNvSpPr/>
          <p:nvPr/>
        </p:nvSpPr>
        <p:spPr>
          <a:xfrm flipV="1">
            <a:off x="7941382" y="2061095"/>
            <a:ext cx="1" cy="6015964"/>
          </a:xfrm>
          <a:prstGeom prst="line">
            <a:avLst/>
          </a:prstGeom>
          <a:ln w="12700">
            <a:solidFill>
              <a:srgbClr val="000000">
                <a:alpha val="36322"/>
              </a:srgbClr>
            </a:solidFill>
            <a:prstDash val="sysDot"/>
            <a:miter/>
          </a:ln>
        </p:spPr>
        <p:txBody>
          <a:bodyPr lIns="73150" tIns="73150" rIns="73150" bIns="73150"/>
          <a:lstStyle/>
          <a:p>
            <a:pPr defTabSz="731520">
              <a:defRPr sz="1800"/>
            </a:pPr>
            <a:endParaRPr/>
          </a:p>
        </p:txBody>
      </p:sp>
      <p:sp>
        <p:nvSpPr>
          <p:cNvPr id="575" name="Kubernetes Lookup Service…"/>
          <p:cNvSpPr txBox="1"/>
          <p:nvPr/>
        </p:nvSpPr>
        <p:spPr>
          <a:xfrm>
            <a:off x="455884" y="3261043"/>
            <a:ext cx="7273669" cy="3515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0958" tIns="60958" rIns="60958" bIns="60958">
            <a:spAutoFit/>
          </a:bodyPr>
          <a:lstStyle/>
          <a:p>
            <a:pPr marL="308608" indent="-308608" defTabSz="257175">
              <a:spcBef>
                <a:spcPts val="400"/>
              </a:spcBef>
              <a:buSzPct val="100000"/>
              <a:buFont typeface="Arial"/>
              <a:buChar char="•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Kubernetes Lookup Service</a:t>
            </a:r>
          </a:p>
          <a:p>
            <a:pPr marL="565783" lvl="1" indent="-308608" defTabSz="257175">
              <a:spcBef>
                <a:spcPts val="400"/>
              </a:spcBef>
              <a:buSzPct val="100000"/>
              <a:buFont typeface="Arial"/>
              <a:buChar char="•"/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Maintains a list of the Ignite IPs</a:t>
            </a:r>
          </a:p>
          <a:p>
            <a:pPr defTabSz="257175">
              <a:spcBef>
                <a:spcPts val="400"/>
              </a:spcBef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  <a:p>
            <a:pPr marL="308608" indent="-308608" defTabSz="257175">
              <a:spcBef>
                <a:spcPts val="400"/>
              </a:spcBef>
              <a:buSzPct val="100000"/>
              <a:buFont typeface="Arial"/>
              <a:buChar char="•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Kubernetes IP Finder </a:t>
            </a:r>
          </a:p>
          <a:p>
            <a:pPr marL="565783" lvl="1" indent="-308608" defTabSz="257175">
              <a:spcBef>
                <a:spcPts val="400"/>
              </a:spcBef>
              <a:buSzPct val="100000"/>
              <a:buFont typeface="Arial"/>
              <a:buChar char="•"/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Communicates to the service</a:t>
            </a:r>
          </a:p>
          <a:p>
            <a:pPr marL="565783" lvl="1" indent="-308608" defTabSz="257175">
              <a:spcBef>
                <a:spcPts val="400"/>
              </a:spcBef>
              <a:buSzPct val="100000"/>
              <a:buFont typeface="Arial"/>
              <a:buChar char="•"/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Ignite pod obtains existing addresses</a:t>
            </a:r>
          </a:p>
          <a:p>
            <a:pPr marL="565783" lvl="1" indent="-308608" defTabSz="257175">
              <a:spcBef>
                <a:spcPts val="400"/>
              </a:spcBef>
              <a:buSzPct val="100000"/>
              <a:buFont typeface="Arial"/>
              <a:buChar char="•"/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The pod joins the cluster using an address </a:t>
            </a:r>
          </a:p>
        </p:txBody>
      </p:sp>
      <p:grpSp>
        <p:nvGrpSpPr>
          <p:cNvPr id="582" name="Group"/>
          <p:cNvGrpSpPr/>
          <p:nvPr/>
        </p:nvGrpSpPr>
        <p:grpSpPr>
          <a:xfrm>
            <a:off x="8421905" y="5185504"/>
            <a:ext cx="1858213" cy="1891691"/>
            <a:chOff x="-76970" y="-194952"/>
            <a:chExt cx="1858211" cy="1891689"/>
          </a:xfrm>
        </p:grpSpPr>
        <p:grpSp>
          <p:nvGrpSpPr>
            <p:cNvPr id="578" name="Group"/>
            <p:cNvGrpSpPr/>
            <p:nvPr/>
          </p:nvGrpSpPr>
          <p:grpSpPr>
            <a:xfrm>
              <a:off x="0" y="0"/>
              <a:ext cx="1703611" cy="1696737"/>
              <a:chOff x="0" y="501471"/>
              <a:chExt cx="1703610" cy="1696736"/>
            </a:xfrm>
          </p:grpSpPr>
          <p:pic>
            <p:nvPicPr>
              <p:cNvPr id="576" name="Image" descr="Image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t="22812"/>
              <a:stretch>
                <a:fillRect/>
              </a:stretch>
            </p:blipFill>
            <p:spPr>
              <a:xfrm>
                <a:off x="0" y="501470"/>
                <a:ext cx="1703611" cy="169673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190500" dist="8455" dir="5400000" rotWithShape="0">
                  <a:srgbClr val="000000">
                    <a:alpha val="51816"/>
                  </a:srgbClr>
                </a:outerShdw>
              </a:effectLst>
            </p:spPr>
          </p:pic>
          <p:pic>
            <p:nvPicPr>
              <p:cNvPr id="577" name="Image" descr="Image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525689" y="973448"/>
                <a:ext cx="652233" cy="61675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190500" dist="8455" dir="5400000" rotWithShape="0">
                  <a:srgbClr val="000000">
                    <a:alpha val="38538"/>
                  </a:srgbClr>
                </a:outerShdw>
              </a:effectLst>
            </p:spPr>
          </p:pic>
        </p:grpSp>
        <p:sp>
          <p:nvSpPr>
            <p:cNvPr id="579" name="Rectangle"/>
            <p:cNvSpPr/>
            <p:nvPr/>
          </p:nvSpPr>
          <p:spPr>
            <a:xfrm>
              <a:off x="210955" y="43765"/>
              <a:ext cx="1281701" cy="283808"/>
            </a:xfrm>
            <a:prstGeom prst="rect">
              <a:avLst/>
            </a:prstGeom>
            <a:solidFill>
              <a:srgbClr val="757575"/>
            </a:solidFill>
            <a:ln w="12700" cap="flat">
              <a:noFill/>
              <a:miter lim="400000"/>
            </a:ln>
            <a:effectLst/>
          </p:spPr>
          <p:txBody>
            <a:bodyPr wrap="square" lIns="60958" tIns="60958" rIns="60958" bIns="60958" numCol="1" anchor="ctr">
              <a:noAutofit/>
            </a:bodyPr>
            <a:lstStyle/>
            <a:p>
              <a:endParaRPr/>
            </a:p>
          </p:txBody>
        </p:sp>
        <p:sp>
          <p:nvSpPr>
            <p:cNvPr id="580" name="Server Node"/>
            <p:cNvSpPr txBox="1"/>
            <p:nvPr/>
          </p:nvSpPr>
          <p:spPr>
            <a:xfrm>
              <a:off x="-76971" y="-194953"/>
              <a:ext cx="1858213" cy="7990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0958" tIns="60958" rIns="60958" bIns="60958" numCol="1" anchor="ctr">
              <a:noAutofit/>
            </a:bodyPr>
            <a:lstStyle>
              <a:lvl1pPr algn="ctr">
                <a:lnSpc>
                  <a:spcPct val="70000"/>
                </a:lnSpc>
                <a:defRPr sz="1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Server Node</a:t>
              </a:r>
            </a:p>
          </p:txBody>
        </p:sp>
        <p:sp>
          <p:nvSpPr>
            <p:cNvPr id="581" name="ON-DISK"/>
            <p:cNvSpPr/>
            <p:nvPr/>
          </p:nvSpPr>
          <p:spPr>
            <a:xfrm>
              <a:off x="448685" y="1205226"/>
              <a:ext cx="891681" cy="295278"/>
            </a:xfrm>
            <a:prstGeom prst="rect">
              <a:avLst/>
            </a:prstGeom>
            <a:solidFill>
              <a:srgbClr val="33333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0958" tIns="60958" rIns="60958" bIns="60958" numCol="1" anchor="ctr">
              <a:no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ON-DISK</a:t>
              </a:r>
            </a:p>
          </p:txBody>
        </p:sp>
      </p:grpSp>
      <p:sp>
        <p:nvSpPr>
          <p:cNvPr id="583" name="Arrow"/>
          <p:cNvSpPr/>
          <p:nvPr/>
        </p:nvSpPr>
        <p:spPr>
          <a:xfrm rot="16203569">
            <a:off x="8841757" y="4267489"/>
            <a:ext cx="1018205" cy="471450"/>
          </a:xfrm>
          <a:prstGeom prst="rightArrow">
            <a:avLst>
              <a:gd name="adj1" fmla="val 25135"/>
              <a:gd name="adj2" fmla="val 76976"/>
            </a:avLst>
          </a:prstGeom>
          <a:solidFill>
            <a:srgbClr val="F46B68"/>
          </a:solidFill>
          <a:ln w="12700">
            <a:miter lim="400000"/>
          </a:ln>
          <a:effectLst>
            <a:outerShdw blurRad="38100" dist="69750" dir="5400000" rotWithShape="0">
              <a:srgbClr val="000000">
                <a:alpha val="35000"/>
              </a:srgbClr>
            </a:outerShdw>
          </a:effectLst>
        </p:spPr>
        <p:txBody>
          <a:bodyPr lIns="60958" tIns="60958" rIns="60958" bIns="60958" anchor="ctr"/>
          <a:lstStyle/>
          <a:p>
            <a:endParaRPr/>
          </a:p>
        </p:txBody>
      </p:sp>
      <p:sp>
        <p:nvSpPr>
          <p:cNvPr id="584" name="Lookup Service"/>
          <p:cNvSpPr/>
          <p:nvPr/>
        </p:nvSpPr>
        <p:spPr>
          <a:xfrm>
            <a:off x="8591868" y="2373664"/>
            <a:ext cx="1518325" cy="1447322"/>
          </a:xfrm>
          <a:prstGeom prst="rect">
            <a:avLst/>
          </a:prstGeom>
          <a:solidFill>
            <a:schemeClr val="accent1">
              <a:lumOff val="24019"/>
            </a:schemeClr>
          </a:solidFill>
          <a:ln w="12700">
            <a:miter lim="400000"/>
          </a:ln>
          <a:effectLst>
            <a:outerShdw blurRad="152400" dist="95906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8" tIns="60958" rIns="60958" bIns="60958" anchor="ctr"/>
          <a:lstStyle>
            <a:lvl1pPr algn="ctr">
              <a:defRPr sz="160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rPr lang="en-US" dirty="0" smtClean="0"/>
              <a:t>Kubernetes</a:t>
            </a:r>
          </a:p>
          <a:p>
            <a:r>
              <a:rPr dirty="0" smtClean="0"/>
              <a:t>Lookup </a:t>
            </a:r>
            <a:r>
              <a:rPr dirty="0"/>
              <a:t>Service</a:t>
            </a:r>
          </a:p>
        </p:txBody>
      </p:sp>
      <p:pic>
        <p:nvPicPr>
          <p:cNvPr id="585" name="Untitled.png" descr="Untitled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673536" y="2652994"/>
            <a:ext cx="6203746" cy="4226302"/>
          </a:xfrm>
          <a:prstGeom prst="rect">
            <a:avLst/>
          </a:prstGeom>
          <a:ln w="12700">
            <a:miter lim="400000"/>
          </a:ln>
        </p:spPr>
      </p:pic>
      <p:sp>
        <p:nvSpPr>
          <p:cNvPr id="586" name="Arrow"/>
          <p:cNvSpPr/>
          <p:nvPr/>
        </p:nvSpPr>
        <p:spPr>
          <a:xfrm rot="20124913">
            <a:off x="10480760" y="5424182"/>
            <a:ext cx="1018205" cy="471450"/>
          </a:xfrm>
          <a:prstGeom prst="rightArrow">
            <a:avLst>
              <a:gd name="adj1" fmla="val 25135"/>
              <a:gd name="adj2" fmla="val 76976"/>
            </a:avLst>
          </a:prstGeom>
          <a:solidFill>
            <a:srgbClr val="F46B68"/>
          </a:solidFill>
          <a:ln w="12700">
            <a:miter lim="400000"/>
          </a:ln>
          <a:effectLst>
            <a:outerShdw blurRad="38100" dist="69750" dir="5400000" rotWithShape="0">
              <a:srgbClr val="000000">
                <a:alpha val="35000"/>
              </a:srgbClr>
            </a:outerShdw>
          </a:effectLst>
        </p:spPr>
        <p:txBody>
          <a:bodyPr lIns="60958" tIns="60958" rIns="60958" bIns="60958" anchor="ctr"/>
          <a:lstStyle/>
          <a:p>
            <a:endParaRPr/>
          </a:p>
        </p:txBody>
      </p:sp>
      <p:sp>
        <p:nvSpPr>
          <p:cNvPr id="587" name="1"/>
          <p:cNvSpPr txBox="1"/>
          <p:nvPr/>
        </p:nvSpPr>
        <p:spPr>
          <a:xfrm>
            <a:off x="8692884" y="4312630"/>
            <a:ext cx="318210" cy="518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0958" tIns="60958" rIns="60958" bIns="60958">
            <a:spAutoFit/>
          </a:bodyPr>
          <a:lstStyle>
            <a:lvl1pPr>
              <a:defRPr sz="26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1</a:t>
            </a:r>
          </a:p>
        </p:txBody>
      </p:sp>
      <p:sp>
        <p:nvSpPr>
          <p:cNvPr id="588" name="2"/>
          <p:cNvSpPr txBox="1"/>
          <p:nvPr/>
        </p:nvSpPr>
        <p:spPr>
          <a:xfrm>
            <a:off x="10818433" y="5871979"/>
            <a:ext cx="318210" cy="51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0958" tIns="60958" rIns="60958" bIns="60958">
            <a:spAutoFit/>
          </a:bodyPr>
          <a:lstStyle>
            <a:lvl1pPr>
              <a:defRPr sz="26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D1C24"/>
      </a:accent1>
      <a:accent2>
        <a:srgbClr val="FFDA64"/>
      </a:accent2>
      <a:accent3>
        <a:srgbClr val="FFB359"/>
      </a:accent3>
      <a:accent4>
        <a:srgbClr val="A8C5EB"/>
      </a:accent4>
      <a:accent5>
        <a:srgbClr val="64B1BC"/>
      </a:accent5>
      <a:accent6>
        <a:srgbClr val="F56A68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127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127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127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60958" tIns="60958" rIns="60958" bIns="6095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127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0958" tIns="60958" rIns="60958" bIns="6095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D1C24"/>
      </a:accent1>
      <a:accent2>
        <a:srgbClr val="FFDA64"/>
      </a:accent2>
      <a:accent3>
        <a:srgbClr val="FFB359"/>
      </a:accent3>
      <a:accent4>
        <a:srgbClr val="A8C5EB"/>
      </a:accent4>
      <a:accent5>
        <a:srgbClr val="64B1BC"/>
      </a:accent5>
      <a:accent6>
        <a:srgbClr val="F56A68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127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127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127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60958" tIns="60958" rIns="60958" bIns="6095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127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0958" tIns="60958" rIns="60958" bIns="6095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723</Words>
  <Application>Microsoft Macintosh PowerPoint</Application>
  <PresentationFormat>Custom</PresentationFormat>
  <Paragraphs>145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Arial</vt:lpstr>
      <vt:lpstr>Avenir Book</vt:lpstr>
      <vt:lpstr>Avenir Heavy</vt:lpstr>
      <vt:lpstr>Calibri</vt:lpstr>
      <vt:lpstr>Courier</vt:lpstr>
      <vt:lpstr>Gill Sans</vt:lpstr>
      <vt:lpstr>Helvetica</vt:lpstr>
      <vt:lpstr>Helvetica Neue</vt:lpstr>
      <vt:lpstr>Helvetica Neue Bold Condensed</vt:lpstr>
      <vt:lpstr>Helvetica Neue Light</vt:lpstr>
      <vt:lpstr>Helvetica Neue Medium</vt:lpstr>
      <vt:lpstr>Helvetica Neue Thin</vt:lpstr>
      <vt:lpstr>Default</vt:lpstr>
      <vt:lpstr>PowerPoint Presentation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Denis  Magda</cp:lastModifiedBy>
  <cp:revision>1</cp:revision>
  <dcterms:modified xsi:type="dcterms:W3CDTF">2017-12-06T01:10:42Z</dcterms:modified>
</cp:coreProperties>
</file>