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01" r:id="rId2"/>
    <p:sldId id="599" r:id="rId3"/>
    <p:sldId id="600" r:id="rId4"/>
    <p:sldId id="605" r:id="rId5"/>
    <p:sldId id="606" r:id="rId6"/>
    <p:sldId id="601" r:id="rId7"/>
    <p:sldId id="607" r:id="rId8"/>
    <p:sldId id="608" r:id="rId9"/>
    <p:sldId id="602" r:id="rId10"/>
    <p:sldId id="603" r:id="rId11"/>
    <p:sldId id="604" r:id="rId12"/>
  </p:sldIdLst>
  <p:sldSz cx="9144000" cy="6858000" type="screen4x3"/>
  <p:notesSz cx="6858000" cy="9144000"/>
  <p:custDataLst>
    <p:tags r:id="rId15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9900"/>
    <a:srgbClr val="996600"/>
    <a:srgbClr val="926100"/>
    <a:srgbClr val="FD702B"/>
    <a:srgbClr val="CCCC00"/>
    <a:srgbClr val="FE6400"/>
    <a:srgbClr val="FF64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94" autoAdjust="0"/>
    <p:restoredTop sz="94660"/>
  </p:normalViewPr>
  <p:slideViewPr>
    <p:cSldViewPr>
      <p:cViewPr varScale="1">
        <p:scale>
          <a:sx n="74" d="100"/>
          <a:sy n="74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B391-4F09-49CD-9F75-2E7C2C40AA2F}" type="datetimeFigureOut">
              <a:rPr lang="es-MX" smtClean="0"/>
              <a:pPr/>
              <a:t>25/09/2013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C394-B58B-44F7-9727-10E61A726988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79486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A9E1-A865-4034-8509-86676D5431DD}" type="datetimeFigureOut">
              <a:rPr lang="es-MX" smtClean="0"/>
              <a:pPr/>
              <a:t>25/09/2013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569EE-9060-4233-A6D8-E3DF4672BD32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5577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A110-D731-411E-8997-24BB4EA37CDF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EA3B9-0464-4A22-9559-75B579681DAB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http://www.econexxo.cl/imagenes/CONTACTO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6653330" cy="428628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 userDrawn="1"/>
        </p:nvSpPr>
        <p:spPr>
          <a:xfrm>
            <a:off x="4000496" y="2643182"/>
            <a:ext cx="1830092" cy="1568438"/>
          </a:xfrm>
          <a:prstGeom prst="rect">
            <a:avLst/>
          </a:prstGeom>
          <a:gradFill flip="none" rotWithShape="1">
            <a:gsLst>
              <a:gs pos="0">
                <a:srgbClr val="E0DECF"/>
              </a:gs>
              <a:gs pos="50000">
                <a:srgbClr val="DFDCCD"/>
              </a:gs>
              <a:gs pos="100000">
                <a:srgbClr val="E4DED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8" name="Picture 17" descr="Intellego logo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DFFFB"/>
              </a:clrFrom>
              <a:clrTo>
                <a:srgbClr val="FDFF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6327" y="2585392"/>
            <a:ext cx="1247357" cy="4286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000496" y="2643182"/>
            <a:ext cx="571504" cy="500066"/>
          </a:xfrm>
          <a:prstGeom prst="rect">
            <a:avLst/>
          </a:prstGeom>
          <a:gradFill flip="none" rotWithShape="1">
            <a:gsLst>
              <a:gs pos="0">
                <a:srgbClr val="DCD4C7"/>
              </a:gs>
              <a:gs pos="100000">
                <a:srgbClr val="E1DDC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2735946" y="2997628"/>
            <a:ext cx="3071850" cy="694418"/>
          </a:xfrm>
        </p:spPr>
        <p:txBody>
          <a:bodyPr>
            <a:noAutofit/>
          </a:bodyPr>
          <a:lstStyle>
            <a:lvl1pPr algn="r">
              <a:buNone/>
              <a:defRPr sz="1400" baseline="0">
                <a:latin typeface="Trebuchet MS" pitchFamily="34" charset="0"/>
              </a:defRPr>
            </a:lvl1pPr>
            <a:lvl2pPr algn="r">
              <a:buNone/>
              <a:defRPr sz="1400">
                <a:latin typeface="Trebuchet MS" pitchFamily="34" charset="0"/>
              </a:defRPr>
            </a:lvl2pPr>
            <a:lvl3pPr algn="r">
              <a:buNone/>
              <a:defRPr sz="1400">
                <a:latin typeface="Trebuchet MS" pitchFamily="34" charset="0"/>
              </a:defRPr>
            </a:lvl3pPr>
            <a:lvl4pPr algn="r">
              <a:buNone/>
              <a:defRPr sz="1400">
                <a:latin typeface="Trebuchet MS" pitchFamily="34" charset="0"/>
              </a:defRPr>
            </a:lvl4pPr>
            <a:lvl5pPr algn="r">
              <a:buNone/>
              <a:defRPr sz="14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Samuel Quijano squijano@intellego.com.mx</a:t>
            </a:r>
            <a:endParaRPr lang="es-MX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609446" y="4013030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Montes</a:t>
            </a:r>
            <a:r>
              <a:rPr lang="es-MX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 Urales 530-1 México D.F.</a:t>
            </a: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826659" y="3848820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Tel.</a:t>
            </a:r>
            <a:r>
              <a:rPr lang="es-MX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 +52(55) 3004-2984 al 86</a:t>
            </a:r>
            <a:endParaRPr lang="es-MX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3900411" y="3613172"/>
            <a:ext cx="19111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itchFamily="34" charset="0"/>
              </a:rPr>
              <a:t>www.intellego.com.mx</a:t>
            </a:r>
            <a:endParaRPr lang="es-MX" sz="1300" dirty="0">
              <a:solidFill>
                <a:schemeClr val="tx1">
                  <a:lumMod val="85000"/>
                  <a:lumOff val="1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ia, txt editab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786314" y="2643182"/>
            <a:ext cx="4357686" cy="2571768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MX" dirty="0" smtClean="0"/>
              <a:t>DESDE HACE 10 AÑOS</a:t>
            </a:r>
            <a:br>
              <a:rPr lang="es-MX" dirty="0" smtClean="0"/>
            </a:br>
            <a:r>
              <a:rPr lang="es-MX" dirty="0" smtClean="0"/>
              <a:t>CUMPLIMOS LA PROMESA</a:t>
            </a:r>
            <a:br>
              <a:rPr lang="es-MX" dirty="0" smtClean="0"/>
            </a:br>
            <a:r>
              <a:rPr lang="es-MX" dirty="0" smtClean="0"/>
              <a:t>DE POTENCIAR</a:t>
            </a:r>
            <a:br>
              <a:rPr lang="es-MX" dirty="0" smtClean="0"/>
            </a:br>
            <a:r>
              <a:rPr lang="es-MX" dirty="0" smtClean="0"/>
              <a:t> LA RENTABILIDAD</a:t>
            </a:r>
            <a:br>
              <a:rPr lang="es-MX" dirty="0" smtClean="0"/>
            </a:br>
            <a:r>
              <a:rPr lang="es-MX" dirty="0" smtClean="0"/>
              <a:t>DE NUESTROS CLIENTES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33107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500450" y="15766"/>
            <a:ext cx="26277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08" y="540172"/>
            <a:ext cx="8157592" cy="5760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00034" y="6468927"/>
            <a:ext cx="1653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b="1" dirty="0" smtClean="0">
                <a:solidFill>
                  <a:srgbClr val="FF6400"/>
                </a:solidFill>
                <a:latin typeface="Trebuchet MS" pitchFamily="34" charset="0"/>
                <a:cs typeface="Arial" charset="0"/>
              </a:rPr>
              <a:t>www.intellego.com.mx</a:t>
            </a:r>
            <a:endParaRPr lang="en-US" sz="1050" b="1" dirty="0">
              <a:solidFill>
                <a:srgbClr val="FF6400"/>
              </a:solidFill>
              <a:latin typeface="Trebuchet MS" pitchFamily="34" charset="0"/>
              <a:cs typeface="Arial" charset="0"/>
            </a:endParaRPr>
          </a:p>
        </p:txBody>
      </p:sp>
      <p:pic>
        <p:nvPicPr>
          <p:cNvPr id="13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6165304"/>
            <a:ext cx="1296144" cy="480483"/>
          </a:xfrm>
          <a:prstGeom prst="rect">
            <a:avLst/>
          </a:prstGeom>
        </p:spPr>
      </p:pic>
      <p:sp>
        <p:nvSpPr>
          <p:cNvPr id="14" name="3 Rectángulo"/>
          <p:cNvSpPr/>
          <p:nvPr userDrawn="1"/>
        </p:nvSpPr>
        <p:spPr>
          <a:xfrm>
            <a:off x="35496" y="85307"/>
            <a:ext cx="464538" cy="3913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9 Rectángulo"/>
          <p:cNvSpPr/>
          <p:nvPr userDrawn="1"/>
        </p:nvSpPr>
        <p:spPr>
          <a:xfrm>
            <a:off x="611560" y="85307"/>
            <a:ext cx="6516000" cy="391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2" descr="C:\Users\GOZ\Documents\JDLO\pepsi_logo.jpg"/>
          <p:cNvPicPr/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12201"/>
            <a:ext cx="1548897" cy="33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</a:t>
            </a:r>
            <a:r>
              <a:rPr lang="en-US" dirty="0" err="1" smtClean="0"/>
              <a:t>styleg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DF21-70E2-4BDE-951B-4D3B2BD369EB}" type="datetime1">
              <a:rPr lang="es-MX" smtClean="0"/>
              <a:pPr/>
              <a:t>25/09/2013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F0E6-FD3B-4E09-B6F2-0C43FBC99C43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2" r:id="rId4"/>
    <p:sldLayoutId id="2147483689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15815" y="2636912"/>
            <a:ext cx="6225043" cy="154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444208" y="4357688"/>
            <a:ext cx="2699792" cy="5000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25 de Septiembre de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2852936"/>
            <a:ext cx="6099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 smtClean="0">
                <a:solidFill>
                  <a:schemeClr val="bg1"/>
                </a:solidFill>
                <a:latin typeface="Trebuchet MS" pitchFamily="34" charset="0"/>
              </a:rPr>
              <a:t>Top SKU </a:t>
            </a:r>
            <a:r>
              <a:rPr lang="es-MX" sz="2200" dirty="0" err="1" smtClean="0">
                <a:solidFill>
                  <a:schemeClr val="bg1"/>
                </a:solidFill>
                <a:latin typeface="Trebuchet MS" pitchFamily="34" charset="0"/>
              </a:rPr>
              <a:t>Distribution</a:t>
            </a:r>
            <a:endParaRPr lang="es-MX" sz="22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s-MX" sz="2200" dirty="0" smtClean="0">
                <a:solidFill>
                  <a:schemeClr val="bg1"/>
                </a:solidFill>
                <a:latin typeface="Trebuchet MS" pitchFamily="34" charset="0"/>
              </a:rPr>
              <a:t>Requerimientos de Información</a:t>
            </a:r>
          </a:p>
          <a:p>
            <a:pPr algn="ctr"/>
            <a:r>
              <a:rPr lang="es-MX" sz="2200" dirty="0" smtClean="0">
                <a:solidFill>
                  <a:schemeClr val="bg1"/>
                </a:solidFill>
                <a:latin typeface="Trebuchet MS" pitchFamily="34" charset="0"/>
              </a:rPr>
              <a:t>(versión preliminar)</a:t>
            </a:r>
          </a:p>
        </p:txBody>
      </p:sp>
      <p:pic>
        <p:nvPicPr>
          <p:cNvPr id="11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5805264"/>
            <a:ext cx="1845148" cy="68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41" y="2636912"/>
            <a:ext cx="2916000" cy="15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2" descr="C:\Users\GOZ\Documents\JDLO\pepsi_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33" y="2953112"/>
            <a:ext cx="2771775" cy="6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899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Criterios para el cálculo de la distribución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716484"/>
            <a:ext cx="8424936" cy="4116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Alternativa 1: Distribución basada en la ocurrencia o no de venta en el cliente durante las semanas asociadas a </a:t>
            </a:r>
            <a:r>
              <a:rPr lang="es-MX" sz="1600" dirty="0">
                <a:latin typeface="Trebuchet MS" pitchFamily="34" charset="0"/>
              </a:rPr>
              <a:t>la compañía (distribución vertical</a:t>
            </a:r>
            <a:r>
              <a:rPr lang="es-MX" sz="1600" dirty="0" smtClean="0">
                <a:latin typeface="Trebuchet MS" pitchFamily="34" charset="0"/>
              </a:rPr>
              <a:t>).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>
                <a:latin typeface="Trebuchet MS" pitchFamily="34" charset="0"/>
              </a:rPr>
              <a:t>Alternativa </a:t>
            </a:r>
            <a:r>
              <a:rPr lang="es-MX" sz="1600" dirty="0" smtClean="0">
                <a:latin typeface="Trebuchet MS" pitchFamily="34" charset="0"/>
              </a:rPr>
              <a:t>2: Distribución basada en el tamaño del mercado en función de las ventas determinadas por clientes clasificados por nivel de venta.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>
                <a:latin typeface="Trebuchet MS" pitchFamily="34" charset="0"/>
              </a:rPr>
              <a:t>Alternativa </a:t>
            </a:r>
            <a:r>
              <a:rPr lang="es-MX" sz="1600" dirty="0" smtClean="0">
                <a:latin typeface="Trebuchet MS" pitchFamily="34" charset="0"/>
              </a:rPr>
              <a:t>3: Distribución vertical por segmentos de tamaño de mercado (nivel de venta + potencial de la zona)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r>
              <a:rPr lang="es-MX" sz="1100" dirty="0" smtClean="0">
                <a:latin typeface="Trebuchet MS" pitchFamily="34" charset="0"/>
              </a:rPr>
              <a:t>Nota: El modelo se puede construir con distintas versiones de la distribución para buscar mejores interpretaciones del fenómeno.</a:t>
            </a:r>
            <a:endParaRPr lang="es-MX" sz="11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Inferencia del inventario de clientes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754461"/>
            <a:ext cx="8424936" cy="311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Para estimar el inventario de productos en los clientes finales se propone analizar la serie de tiempo de ventas semanales.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Considerando </a:t>
            </a:r>
            <a:r>
              <a:rPr lang="es-MX" sz="1600" dirty="0" err="1" smtClean="0">
                <a:latin typeface="Trebuchet MS" pitchFamily="34" charset="0"/>
              </a:rPr>
              <a:t>S</a:t>
            </a:r>
            <a:r>
              <a:rPr lang="es-MX" sz="1600" baseline="-25000" dirty="0" err="1" smtClean="0">
                <a:latin typeface="Trebuchet MS" pitchFamily="34" charset="0"/>
              </a:rPr>
              <a:t>t</a:t>
            </a:r>
            <a:r>
              <a:rPr lang="es-MX" sz="1600" baseline="30000" dirty="0" smtClean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 la serie de ventas efectivas realizadas al cliente i, la estimación del inventario de productos del cliente i en el tiempo t estaría dada por la siguiente expresión:</a:t>
            </a:r>
          </a:p>
          <a:p>
            <a:pPr algn="ctr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r>
              <a:rPr lang="es-MX" sz="1600" dirty="0" err="1" smtClean="0">
                <a:latin typeface="Trebuchet MS" pitchFamily="34" charset="0"/>
              </a:rPr>
              <a:t>I</a:t>
            </a:r>
            <a:r>
              <a:rPr lang="es-MX" sz="1600" baseline="-25000" dirty="0" err="1" smtClean="0">
                <a:latin typeface="Trebuchet MS" pitchFamily="34" charset="0"/>
              </a:rPr>
              <a:t>t</a:t>
            </a:r>
            <a:r>
              <a:rPr lang="es-MX" sz="1600" baseline="30000" dirty="0" smtClean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= </a:t>
            </a:r>
            <a:r>
              <a:rPr lang="es-MX" sz="1600" dirty="0">
                <a:latin typeface="Symbol" pitchFamily="18" charset="2"/>
              </a:rPr>
              <a:t>b</a:t>
            </a:r>
            <a:r>
              <a:rPr lang="es-MX" sz="1600" baseline="-25000" dirty="0">
                <a:latin typeface="Trebuchet MS" pitchFamily="34" charset="0"/>
              </a:rPr>
              <a:t>0</a:t>
            </a:r>
            <a:r>
              <a:rPr lang="es-MX" sz="1600" baseline="30000" dirty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+ S</a:t>
            </a:r>
            <a:r>
              <a:rPr lang="es-MX" sz="1600" baseline="-25000" dirty="0" smtClean="0">
                <a:latin typeface="Trebuchet MS" pitchFamily="34" charset="0"/>
              </a:rPr>
              <a:t>t</a:t>
            </a:r>
            <a:r>
              <a:rPr lang="es-MX" sz="1600" dirty="0" smtClean="0">
                <a:latin typeface="Trebuchet MS" pitchFamily="34" charset="0"/>
              </a:rPr>
              <a:t>+1</a:t>
            </a:r>
            <a:r>
              <a:rPr lang="es-MX" sz="1600" baseline="30000" dirty="0" smtClean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– </a:t>
            </a:r>
            <a:r>
              <a:rPr lang="es-MX" sz="1600" dirty="0" err="1" smtClean="0">
                <a:latin typeface="Trebuchet MS" pitchFamily="34" charset="0"/>
              </a:rPr>
              <a:t>S</a:t>
            </a:r>
            <a:r>
              <a:rPr lang="es-MX" sz="1600" baseline="-25000" dirty="0" err="1" smtClean="0">
                <a:latin typeface="Trebuchet MS" pitchFamily="34" charset="0"/>
              </a:rPr>
              <a:t>t</a:t>
            </a:r>
            <a:r>
              <a:rPr lang="es-MX" sz="1600" baseline="30000" dirty="0" smtClean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 startAt="3"/>
            </a:pPr>
            <a:r>
              <a:rPr lang="es-MX" sz="1600" dirty="0" smtClean="0">
                <a:latin typeface="Trebuchet MS" pitchFamily="34" charset="0"/>
              </a:rPr>
              <a:t>La expresión anterior supone un nivel constante de demanda de producto </a:t>
            </a:r>
            <a:r>
              <a:rPr lang="es-MX" sz="1600" dirty="0" smtClean="0">
                <a:latin typeface="Symbol" pitchFamily="18" charset="2"/>
              </a:rPr>
              <a:t>b</a:t>
            </a:r>
            <a:r>
              <a:rPr lang="es-MX" sz="1600" baseline="-25000" dirty="0" smtClean="0">
                <a:latin typeface="Trebuchet MS" pitchFamily="34" charset="0"/>
              </a:rPr>
              <a:t>0</a:t>
            </a:r>
            <a:r>
              <a:rPr lang="es-MX" sz="1600" baseline="30000" dirty="0" smtClean="0">
                <a:latin typeface="Trebuchet MS" pitchFamily="34" charset="0"/>
              </a:rPr>
              <a:t>(i)</a:t>
            </a:r>
            <a:r>
              <a:rPr lang="es-MX" sz="1600" dirty="0" smtClean="0">
                <a:latin typeface="Trebuchet MS" pitchFamily="34" charset="0"/>
              </a:rPr>
              <a:t> para cada cliente i   </a:t>
            </a:r>
            <a:endParaRPr lang="es-MX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04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1057992" y="1422643"/>
            <a:ext cx="4131391" cy="36625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s-MX" sz="1600" dirty="0">
              <a:solidFill>
                <a:srgbClr val="444444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Comprensión de los datos de muestra </a:t>
            </a:r>
          </a:p>
          <a:p>
            <a:pPr>
              <a:spcBef>
                <a:spcPct val="50000"/>
              </a:spcBef>
            </a:pPr>
            <a:endParaRPr lang="es-MX" sz="1600" dirty="0" smtClean="0">
              <a:solidFill>
                <a:srgbClr val="444444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Requerimientos de información</a:t>
            </a: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	</a:t>
            </a:r>
            <a:endParaRPr lang="es-MX" sz="1600" dirty="0">
              <a:solidFill>
                <a:srgbClr val="444444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Estimación de volumen para la extracción</a:t>
            </a:r>
          </a:p>
          <a:p>
            <a:pPr>
              <a:spcBef>
                <a:spcPct val="50000"/>
              </a:spcBef>
            </a:pPr>
            <a:endParaRPr lang="es-MX" sz="1600" dirty="0">
              <a:solidFill>
                <a:srgbClr val="444444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Criterios para el cálculo de la distribución</a:t>
            </a:r>
          </a:p>
          <a:p>
            <a:pPr>
              <a:spcBef>
                <a:spcPct val="50000"/>
              </a:spcBef>
            </a:pPr>
            <a:endParaRPr lang="es-MX" sz="1600" dirty="0">
              <a:solidFill>
                <a:srgbClr val="444444"/>
              </a:solidFill>
              <a:latin typeface="Trebuchet MS" pitchFamily="34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MX" sz="1600" dirty="0" smtClean="0">
                <a:solidFill>
                  <a:srgbClr val="444444"/>
                </a:solidFill>
                <a:latin typeface="Trebuchet MS" pitchFamily="34" charset="0"/>
                <a:cs typeface="Arial" charset="0"/>
              </a:rPr>
              <a:t>Inferencia del inventario de clientes</a:t>
            </a:r>
          </a:p>
        </p:txBody>
      </p:sp>
      <p:pic>
        <p:nvPicPr>
          <p:cNvPr id="25" name="Picture 24" descr="mano.jpg"/>
          <p:cNvPicPr>
            <a:picLocks noChangeAspect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 l="41121"/>
          <a:stretch>
            <a:fillRect/>
          </a:stretch>
        </p:blipFill>
        <p:spPr>
          <a:xfrm>
            <a:off x="5162791" y="1592372"/>
            <a:ext cx="3981209" cy="5265628"/>
          </a:xfrm>
          <a:prstGeom prst="roundRect">
            <a:avLst>
              <a:gd name="adj" fmla="val 2519"/>
            </a:avLst>
          </a:prstGeom>
        </p:spPr>
      </p:pic>
      <p:sp>
        <p:nvSpPr>
          <p:cNvPr id="26" name="Rounded Rectangle 25"/>
          <p:cNvSpPr/>
          <p:nvPr/>
        </p:nvSpPr>
        <p:spPr>
          <a:xfrm>
            <a:off x="6357950" y="2587618"/>
            <a:ext cx="1105436" cy="491305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kern="0" smtClean="0">
                <a:solidFill>
                  <a:schemeClr val="bg1"/>
                </a:solidFill>
                <a:latin typeface="Trebuchet MS" pitchFamily="34" charset="0"/>
              </a:rPr>
              <a:t>Índice</a:t>
            </a: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86446" y="1795450"/>
            <a:ext cx="642942" cy="285752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15206" y="1500174"/>
            <a:ext cx="767959" cy="50006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929586" y="3714752"/>
            <a:ext cx="285752" cy="285752"/>
          </a:xfrm>
          <a:prstGeom prst="roundRect">
            <a:avLst/>
          </a:prstGeom>
          <a:solidFill>
            <a:srgbClr val="008000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081986" y="3867152"/>
            <a:ext cx="633418" cy="204790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929190" y="4714884"/>
            <a:ext cx="285752" cy="285752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929586" y="5357826"/>
            <a:ext cx="142876" cy="142876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81590" y="2214554"/>
            <a:ext cx="285752" cy="285752"/>
          </a:xfrm>
          <a:prstGeom prst="roundRect">
            <a:avLst/>
          </a:prstGeom>
          <a:solidFill>
            <a:srgbClr val="008000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33990" y="2366954"/>
            <a:ext cx="561980" cy="56198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29124" y="3714752"/>
            <a:ext cx="633418" cy="204790"/>
          </a:xfrm>
          <a:prstGeom prst="roundRect">
            <a:avLst/>
          </a:prstGeom>
          <a:solidFill>
            <a:schemeClr val="bg2">
              <a:lumMod val="75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61693" y="5857892"/>
            <a:ext cx="196455" cy="214314"/>
          </a:xfrm>
          <a:prstGeom prst="roundRect">
            <a:avLst/>
          </a:prstGeom>
          <a:solidFill>
            <a:srgbClr val="9D3B00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29190" y="3786190"/>
            <a:ext cx="285752" cy="285752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29322" y="3643314"/>
            <a:ext cx="142876" cy="142876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72462" y="2357430"/>
            <a:ext cx="285752" cy="285752"/>
          </a:xfrm>
          <a:prstGeom prst="roundRect">
            <a:avLst/>
          </a:prstGeom>
          <a:solidFill>
            <a:sysClr val="window" lastClr="FFFFFF">
              <a:lumMod val="85000"/>
              <a:alpha val="4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72462" y="4429132"/>
            <a:ext cx="500066" cy="500066"/>
          </a:xfrm>
          <a:prstGeom prst="roundRect">
            <a:avLst/>
          </a:prstGeom>
          <a:solidFill>
            <a:schemeClr val="bg2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nut 22"/>
          <p:cNvSpPr/>
          <p:nvPr/>
        </p:nvSpPr>
        <p:spPr>
          <a:xfrm>
            <a:off x="827584" y="2622472"/>
            <a:ext cx="158400" cy="158400"/>
          </a:xfrm>
          <a:prstGeom prst="donut">
            <a:avLst>
              <a:gd name="adj" fmla="val 15556"/>
            </a:avLst>
          </a:prstGeom>
          <a:solidFill>
            <a:srgbClr val="FD702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827584" y="3352601"/>
            <a:ext cx="158400" cy="158400"/>
          </a:xfrm>
          <a:prstGeom prst="donut">
            <a:avLst>
              <a:gd name="adj" fmla="val 15556"/>
            </a:avLst>
          </a:prstGeom>
          <a:solidFill>
            <a:srgbClr val="FD702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4" name="Donut 43"/>
          <p:cNvSpPr/>
          <p:nvPr/>
        </p:nvSpPr>
        <p:spPr>
          <a:xfrm>
            <a:off x="827584" y="1892343"/>
            <a:ext cx="158400" cy="158400"/>
          </a:xfrm>
          <a:prstGeom prst="donut">
            <a:avLst>
              <a:gd name="adj" fmla="val 15556"/>
            </a:avLst>
          </a:prstGeom>
          <a:solidFill>
            <a:srgbClr val="FD702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50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41" name="Donut 40"/>
          <p:cNvSpPr/>
          <p:nvPr/>
        </p:nvSpPr>
        <p:spPr>
          <a:xfrm>
            <a:off x="827584" y="4077072"/>
            <a:ext cx="158400" cy="158400"/>
          </a:xfrm>
          <a:prstGeom prst="donut">
            <a:avLst>
              <a:gd name="adj" fmla="val 15556"/>
            </a:avLst>
          </a:prstGeom>
          <a:solidFill>
            <a:srgbClr val="FD702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Donut 41"/>
          <p:cNvSpPr/>
          <p:nvPr/>
        </p:nvSpPr>
        <p:spPr>
          <a:xfrm>
            <a:off x="828320" y="4790330"/>
            <a:ext cx="158400" cy="158400"/>
          </a:xfrm>
          <a:prstGeom prst="donut">
            <a:avLst>
              <a:gd name="adj" fmla="val 15556"/>
            </a:avLst>
          </a:prstGeom>
          <a:solidFill>
            <a:srgbClr val="FD702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Comprensión de los datos de muestra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4249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Estructura de datos de prueba: 20 Carpetas con identificadores por nombre (200Mb).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Datos </a:t>
            </a:r>
            <a:r>
              <a:rPr lang="es-MX" sz="1600" dirty="0">
                <a:latin typeface="Trebuchet MS" pitchFamily="34" charset="0"/>
              </a:rPr>
              <a:t>en cada </a:t>
            </a:r>
            <a:r>
              <a:rPr lang="es-MX" sz="1600" dirty="0" smtClean="0">
                <a:latin typeface="Trebuchet MS" pitchFamily="34" charset="0"/>
              </a:rPr>
              <a:t>carpeta (integrados):</a:t>
            </a: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0600" y="1872525"/>
            <a:ext cx="3203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Resumen: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- </a:t>
            </a:r>
            <a:r>
              <a:rPr lang="es-MX" sz="1200" dirty="0">
                <a:latin typeface="Trebuchet MS" pitchFamily="34" charset="0"/>
              </a:rPr>
              <a:t>Una agencia, 2 sucursales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De "bloques" agosto y abril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</a:t>
            </a:r>
            <a:r>
              <a:rPr lang="es-MX" sz="1200" dirty="0" smtClean="0">
                <a:latin typeface="Trebuchet MS" pitchFamily="34" charset="0"/>
              </a:rPr>
              <a:t>Semanas </a:t>
            </a:r>
            <a:r>
              <a:rPr lang="es-MX" sz="1200" dirty="0">
                <a:latin typeface="Trebuchet MS" pitchFamily="34" charset="0"/>
              </a:rPr>
              <a:t>3 y 4 del bloque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Días 5 y 6, (viernes y sábado</a:t>
            </a:r>
            <a:r>
              <a:rPr lang="es-MX" sz="1200" dirty="0" smtClean="0">
                <a:latin typeface="Trebuchet MS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868631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Ejemplo</a:t>
            </a:r>
            <a:r>
              <a:rPr lang="es-MX" sz="1200" dirty="0">
                <a:latin typeface="Trebuchet MS" pitchFamily="34" charset="0"/>
              </a:rPr>
              <a:t>: S7590845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S - Sucursal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759 - ID sucursal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08 - Bloque 8(Agosto)  04 Bloque 4 (Abril)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4 - semana 4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5 - </a:t>
            </a:r>
            <a:r>
              <a:rPr lang="es-MX" sz="1200" dirty="0" smtClean="0">
                <a:latin typeface="Trebuchet MS" pitchFamily="34" charset="0"/>
              </a:rPr>
              <a:t>día </a:t>
            </a:r>
            <a:r>
              <a:rPr lang="es-MX" sz="1200" dirty="0">
                <a:latin typeface="Trebuchet MS" pitchFamily="34" charset="0"/>
              </a:rPr>
              <a:t>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1051703"/>
              </p:ext>
            </p:extLst>
          </p:nvPr>
        </p:nvGraphicFramePr>
        <p:xfrm>
          <a:off x="1547663" y="3933056"/>
          <a:ext cx="60486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/>
                <a:gridCol w="1152127"/>
                <a:gridCol w="1584176"/>
                <a:gridCol w="1296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Temática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Tabla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Registros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Variables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Detalle del</a:t>
                      </a:r>
                      <a:r>
                        <a:rPr lang="es-MX" sz="1200" baseline="0" dirty="0" smtClean="0">
                          <a:latin typeface="Trebuchet MS" pitchFamily="34" charset="0"/>
                        </a:rPr>
                        <a:t> 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dcd.txt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167,813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99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indcli.txt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60,150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32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Producto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indpro.txt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590,419</a:t>
                      </a:r>
                      <a:endParaRPr lang="es-MX" sz="1200" kern="1200" dirty="0">
                        <a:solidFill>
                          <a:schemeClr val="dk1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indtie.txt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2,898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Rutas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r2.txt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2,900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47664" y="5044708"/>
            <a:ext cx="6048672" cy="36004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Comprensión de los datos de muestra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42493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Estructura de datos de prueba: 20 Carpetas con identificadores por nombre (200Mb).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Datos </a:t>
            </a:r>
            <a:r>
              <a:rPr lang="es-MX" sz="1600" dirty="0">
                <a:latin typeface="Trebuchet MS" pitchFamily="34" charset="0"/>
              </a:rPr>
              <a:t>en cada </a:t>
            </a:r>
            <a:r>
              <a:rPr lang="es-MX" sz="1600" dirty="0" smtClean="0">
                <a:latin typeface="Trebuchet MS" pitchFamily="34" charset="0"/>
              </a:rPr>
              <a:t>carpeta (integrados):</a:t>
            </a: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endParaRPr lang="es-MX" sz="1600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0600" y="1872525"/>
            <a:ext cx="3203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Resumen: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- </a:t>
            </a:r>
            <a:r>
              <a:rPr lang="es-MX" sz="1200" dirty="0">
                <a:latin typeface="Trebuchet MS" pitchFamily="34" charset="0"/>
              </a:rPr>
              <a:t>Una agencia, 2 sucursales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De "bloques" agosto y abril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</a:t>
            </a:r>
            <a:r>
              <a:rPr lang="es-MX" sz="1200" dirty="0" smtClean="0">
                <a:latin typeface="Trebuchet MS" pitchFamily="34" charset="0"/>
              </a:rPr>
              <a:t>Semanas </a:t>
            </a:r>
            <a:r>
              <a:rPr lang="es-MX" sz="1200" dirty="0">
                <a:latin typeface="Trebuchet MS" pitchFamily="34" charset="0"/>
              </a:rPr>
              <a:t>3 y 4 del bloque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- Días 5 y 6, (viernes y sábado</a:t>
            </a:r>
            <a:r>
              <a:rPr lang="es-MX" sz="1200" dirty="0" smtClean="0">
                <a:latin typeface="Trebuchet MS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868631"/>
            <a:ext cx="32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 smtClean="0">
                <a:latin typeface="Trebuchet MS" pitchFamily="34" charset="0"/>
              </a:rPr>
              <a:t>Ejemplo</a:t>
            </a:r>
            <a:r>
              <a:rPr lang="es-MX" sz="1200" dirty="0">
                <a:latin typeface="Trebuchet MS" pitchFamily="34" charset="0"/>
              </a:rPr>
              <a:t>: S7590845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S - Sucursal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759 - ID sucursal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08 - Bloque 8(Agosto)  04 Bloque 4 (Abril)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4 - semana 4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MX" sz="1200" dirty="0">
                <a:latin typeface="Trebuchet MS" pitchFamily="34" charset="0"/>
              </a:rPr>
              <a:t>* 5 - </a:t>
            </a:r>
            <a:r>
              <a:rPr lang="es-MX" sz="1200" dirty="0" smtClean="0">
                <a:latin typeface="Trebuchet MS" pitchFamily="34" charset="0"/>
              </a:rPr>
              <a:t>día </a:t>
            </a:r>
            <a:r>
              <a:rPr lang="es-MX" sz="1200" dirty="0">
                <a:latin typeface="Trebuchet MS" pitchFamily="34" charset="0"/>
              </a:rPr>
              <a:t>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540028"/>
              </p:ext>
            </p:extLst>
          </p:nvPr>
        </p:nvGraphicFramePr>
        <p:xfrm>
          <a:off x="899592" y="3933056"/>
          <a:ext cx="77048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59"/>
                <a:gridCol w="1208603"/>
                <a:gridCol w="1661831"/>
                <a:gridCol w="1359681"/>
                <a:gridCol w="1359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Temática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Tabla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Registros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Variables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Prioridad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Detalle del</a:t>
                      </a:r>
                      <a:r>
                        <a:rPr lang="es-MX" sz="1200" baseline="0" dirty="0" smtClean="0">
                          <a:latin typeface="Trebuchet MS" pitchFamily="34" charset="0"/>
                        </a:rPr>
                        <a:t> 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dcd.txt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167,813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99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3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indcli.txt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60,150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32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2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Producto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indpro.txt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590,419</a:t>
                      </a:r>
                      <a:endParaRPr lang="es-MX" sz="1200" kern="1200" dirty="0">
                        <a:solidFill>
                          <a:schemeClr val="dk1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Cliente Diario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indtie.txt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2,898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4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Rutas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r2.txt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2,900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17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Trebuchet MS" pitchFamily="34" charset="0"/>
                        </a:rPr>
                        <a:t>4</a:t>
                      </a:r>
                      <a:endParaRPr lang="es-MX" sz="12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69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Comprensión de los datos de muestra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5689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 startAt="3"/>
            </a:pPr>
            <a:r>
              <a:rPr lang="es-MX" sz="1600" b="1" dirty="0" smtClean="0">
                <a:latin typeface="Trebuchet MS" pitchFamily="34" charset="0"/>
              </a:rPr>
              <a:t>indpro.txt</a:t>
            </a:r>
            <a:r>
              <a:rPr lang="es-MX" sz="1600" dirty="0" smtClean="0">
                <a:latin typeface="Trebuchet MS" pitchFamily="34" charset="0"/>
              </a:rPr>
              <a:t> será el insumo principal para el desarrollo del modelo (tabla cargada en R).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 startAt="3"/>
            </a:pPr>
            <a:endParaRPr lang="es-MX" sz="1600" dirty="0" smtClean="0">
              <a:latin typeface="Trebuchet MS" pitchFamily="34" charset="0"/>
            </a:endParaRPr>
          </a:p>
          <a:p>
            <a:pPr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endParaRPr lang="es-MX" sz="1600" dirty="0">
              <a:latin typeface="Trebuchet MS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1530394"/>
              </p:ext>
            </p:extLst>
          </p:nvPr>
        </p:nvGraphicFramePr>
        <p:xfrm>
          <a:off x="971600" y="1943101"/>
          <a:ext cx="7704856" cy="4078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382"/>
                <a:gridCol w="2901018"/>
                <a:gridCol w="3596456"/>
              </a:tblGrid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PRO_CLAVE</a:t>
                      </a:r>
                      <a:endParaRPr lang="es-MX" sz="1000" b="1" i="0" u="none" strike="noStrike" dirty="0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clave del producto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1,151 productos, 710 de </a:t>
                      </a:r>
                      <a:r>
                        <a:rPr lang="es-MX" sz="1100" kern="1200" dirty="0" err="1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Sabritas</a:t>
                      </a:r>
                      <a:endParaRPr lang="es-MX" sz="1100" kern="1200" dirty="0" smtClean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CLI_CLAVE</a:t>
                      </a:r>
                      <a:endParaRPr lang="es-MX" sz="1000" b="1" i="0" u="none" strike="noStrike" dirty="0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clave del cliente corporativa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16,539 clientes, 66% de registros asociados a </a:t>
                      </a:r>
                      <a:r>
                        <a:rPr lang="es-MX" sz="1100" kern="1200" dirty="0" err="1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Sabritas</a:t>
                      </a:r>
                      <a:endParaRPr lang="es-MX" sz="1100" kern="1200" dirty="0" smtClean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RUT_CLAVE</a:t>
                      </a:r>
                      <a:endParaRPr lang="es-MX" sz="1000" b="1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clave de ruta corporativa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383 rutas, 60% de los registros asociados a </a:t>
                      </a:r>
                      <a:r>
                        <a:rPr lang="es-MX" sz="1100" kern="1200" dirty="0" err="1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Sabritas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ID_SUC</a:t>
                      </a:r>
                      <a:endParaRPr lang="es-MX" sz="1000" b="1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sucursal corporativa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 smtClean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FECHA_TRANS</a:t>
                      </a:r>
                      <a:endParaRPr lang="es-MX" sz="1000" b="1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fecha de la transacción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483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FECHA_CARGA</a:t>
                      </a:r>
                      <a:endParaRPr lang="es-MX" sz="1000" b="1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fecha en la que se esta realizando la carga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COM_CLAVE</a:t>
                      </a:r>
                      <a:endParaRPr lang="es-MX" sz="1000" b="1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clave de compañía INASE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75% </a:t>
                      </a:r>
                      <a:r>
                        <a:rPr lang="es-MX" sz="1100" kern="1200" dirty="0" err="1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Sabritas</a:t>
                      </a: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, 442,155 registros</a:t>
                      </a: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DHP_IMPORTE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Venta Real  importe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Venta negativa (Mínimo:</a:t>
                      </a:r>
                      <a:r>
                        <a:rPr lang="es-MX" sz="1100" kern="1200" baseline="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-33,862)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DHP_UNIDADES</a:t>
                      </a:r>
                      <a:endParaRPr lang="es-MX" sz="1000" b="0" i="0" u="none" strike="noStrike" dirty="0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Venta Real unidades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 Mínimo: -9,465</a:t>
                      </a: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BAN_VTA</a:t>
                      </a:r>
                      <a:endParaRPr lang="es-MX" sz="1000" b="0" i="0" u="none" strike="noStrike" dirty="0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Bandera que indica si el producto tuvo venta o no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2% no fue venta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DHP_INVINI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Inventario Inicial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Vacío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DHP_UNIDEV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Unidades devueltas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Hasta 104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DHP_UNIROT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Unidades rotadas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Media: 1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DHP_UNICAP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Unidades Capturadas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Media:</a:t>
                      </a:r>
                      <a:r>
                        <a:rPr lang="es-MX" sz="1100" kern="1200" baseline="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 8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DHP_UNISUG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Unidades Sugeridas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Vacío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  <a:latin typeface="Trebuchet MS" pitchFamily="34" charset="0"/>
                        </a:rPr>
                        <a:t>DHP_UNIFAL</a:t>
                      </a:r>
                      <a:endParaRPr lang="es-MX" sz="1000" b="0" i="0" u="none" strike="noStrike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Unidades Faltantes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Vacío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3528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DHP_PRECTE</a:t>
                      </a:r>
                      <a:endParaRPr lang="es-MX" sz="1000" b="0" i="0" u="none" strike="noStrike" dirty="0"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  <a:latin typeface="Trebuchet MS" pitchFamily="34" charset="0"/>
                        </a:rPr>
                        <a:t>Precio Cliente</a:t>
                      </a:r>
                      <a:endParaRPr lang="es-MX" sz="1000" b="0" i="0" u="none" strike="noStrike" dirty="0"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Media: 6.3</a:t>
                      </a:r>
                      <a:endParaRPr lang="es-MX" sz="1100" kern="1200" dirty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49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20272" y="5805264"/>
            <a:ext cx="2123728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 información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3358673"/>
              </p:ext>
            </p:extLst>
          </p:nvPr>
        </p:nvGraphicFramePr>
        <p:xfrm>
          <a:off x="539552" y="1320120"/>
          <a:ext cx="7836871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96"/>
                <a:gridCol w="2612551"/>
                <a:gridCol w="792088"/>
                <a:gridCol w="1368152"/>
                <a:gridCol w="1656184"/>
              </a:tblGrid>
              <a:tr h="2356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Tema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Variable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Prioridad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Desagregación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Rango de  análisis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Productos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Venta (unidades y pesos) y bandera de ocurrencia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de 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venta    o no en la transacción.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1.1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transacción (filtrando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cía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=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Sabritas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Tipo de transacción (devueltas, rotadas, capturadas, sugeridas, faltantes)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1.2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Por transacción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(fecha diario)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Identificadores de transacción (producto, cliente, ruta,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sucursal) 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1.2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Por transacción (filtrando por sucursales del DF y 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Clientes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Identificador de cliente (clave, ruta, nombre,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geolocalización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, persona responsable, código,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clasificación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2.2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cliente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Foto al último día de datos disponibles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Clientes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Tipo, nivel de cliente, canal de venta, estándares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, competencia y distribución, cliente activo, exhibidores.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2.2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Historia previa (3 a 6 meses)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Clientes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Número de visitas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(programadas, realizadas, efectivas, razones de no venta)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2.1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Por vendedor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(semanal)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  <a:p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Clientes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Tiempo de ejecución (con el cliente y de traslado)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4.1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vendedor</a:t>
                      </a:r>
                    </a:p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(por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transacción)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Ruta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Inventario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(inicial y final) </a:t>
                      </a:r>
                    </a:p>
                    <a:p>
                      <a:r>
                        <a:rPr lang="es-MX" sz="1100" baseline="0" dirty="0" smtClean="0">
                          <a:latin typeface="Trebuchet MS" pitchFamily="34" charset="0"/>
                        </a:rPr>
                        <a:t>Ruta (tiempo de traslado, itinerario, hora de salida, hora de llegada al centro de distribución)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4.2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vendedor</a:t>
                      </a:r>
                    </a:p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(fecha diario)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38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20272" y="5805264"/>
            <a:ext cx="2123728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 información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44043556"/>
              </p:ext>
            </p:extLst>
          </p:nvPr>
        </p:nvGraphicFramePr>
        <p:xfrm>
          <a:off x="539552" y="1367368"/>
          <a:ext cx="7836871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96"/>
                <a:gridCol w="2468535"/>
                <a:gridCol w="936104"/>
                <a:gridCol w="1368152"/>
                <a:gridCol w="1656184"/>
              </a:tblGrid>
              <a:tr h="235662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Tema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Variable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Prioridad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Desagregación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Rango de  análisis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Ruta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Descripción del responsable (antigüedad, tipo de compensación, tipo de distribución)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4.3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vendedor asociado a la ruta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Perfil sociodemográfico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(edad, antigüedad, saldo, </a:t>
                      </a:r>
                      <a:r>
                        <a:rPr lang="es-MX" sz="1100" baseline="0" dirty="0" err="1" smtClean="0">
                          <a:latin typeface="Trebuchet MS" pitchFamily="34" charset="0"/>
                        </a:rPr>
                        <a:t>sobrepedidos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, ajustes)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5.1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Unidades de 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Identificadores de unidades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por ruta (tamaño, capacidad, tripulación)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5.1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Foto al último día de datos disponibles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Promociones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Ocurrencia en el tiempo de otorgamiento por producto, por regalos,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tazos</a:t>
                      </a:r>
                      <a:r>
                        <a:rPr lang="es-MX" sz="1100" dirty="0" smtClean="0">
                          <a:latin typeface="Trebuchet MS" pitchFamily="34" charset="0"/>
                        </a:rPr>
                        <a:t>,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etc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Inversión en mercadotecnia y publicidad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Ocurrencia de eventos que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impulsen las ventas (ejemplo: campaña de mujer policía)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5.2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  <a:p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Distribución ponderada </a:t>
                      </a:r>
                      <a:r>
                        <a:rPr lang="es-MX" sz="1100" dirty="0" err="1" smtClean="0">
                          <a:latin typeface="Trebuchet MS" pitchFamily="34" charset="0"/>
                        </a:rPr>
                        <a:t>Nielsen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Acercamiento externo a la distribución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5.3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Lanzamientos y variaciones en el precio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Ocurrencia de eventos asociados a nuevos productos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propios o de la competencia o cambios en el precio al consumidor final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5.4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Semanal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latin typeface="Trebuchet MS" pitchFamily="34" charset="0"/>
                        </a:rPr>
                        <a:t>6 a 12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meses</a:t>
                      </a:r>
                      <a:endParaRPr lang="es-MX" sz="1100" dirty="0" smtClean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Descripción sociodemográfica</a:t>
                      </a:r>
                      <a:r>
                        <a:rPr lang="es-MX" sz="1100" baseline="0" dirty="0" smtClean="0">
                          <a:latin typeface="Trebuchet MS" pitchFamily="34" charset="0"/>
                        </a:rPr>
                        <a:t> del cliente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NSE de la zona en la que se encuentra el cliente, población habitacional a menos de diferentes distancias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latin typeface="Trebuchet MS" pitchFamily="34" charset="0"/>
                        </a:rPr>
                        <a:t>5.5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Por cliente</a:t>
                      </a:r>
                      <a:endParaRPr lang="es-MX" sz="11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latin typeface="Trebuchet MS" pitchFamily="34" charset="0"/>
                        </a:rPr>
                        <a:t>Al censo de 2010* </a:t>
                      </a:r>
                    </a:p>
                    <a:p>
                      <a:endParaRPr lang="es-MX" sz="1000" dirty="0" smtClean="0">
                        <a:latin typeface="Trebuchet MS" pitchFamily="34" charset="0"/>
                      </a:endParaRPr>
                    </a:p>
                    <a:p>
                      <a:r>
                        <a:rPr lang="es-MX" sz="1000" dirty="0" smtClean="0">
                          <a:latin typeface="Trebuchet MS" pitchFamily="34" charset="0"/>
                        </a:rPr>
                        <a:t>*Información incorporada por </a:t>
                      </a:r>
                      <a:r>
                        <a:rPr lang="es-MX" sz="1000" dirty="0" err="1" smtClean="0">
                          <a:latin typeface="Trebuchet MS" pitchFamily="34" charset="0"/>
                        </a:rPr>
                        <a:t>Intellego</a:t>
                      </a:r>
                      <a:endParaRPr lang="es-MX" sz="10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 información: Catálogos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135338"/>
              </p:ext>
            </p:extLst>
          </p:nvPr>
        </p:nvGraphicFramePr>
        <p:xfrm>
          <a:off x="571472" y="1857364"/>
          <a:ext cx="783687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96"/>
                <a:gridCol w="2612551"/>
                <a:gridCol w="3816424"/>
              </a:tblGrid>
              <a:tr h="23566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Trebuchet MS" pitchFamily="34" charset="0"/>
                        </a:rPr>
                        <a:t>Tema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Trebuchet MS" pitchFamily="34" charset="0"/>
                        </a:rPr>
                        <a:t>Variable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latin typeface="Trebuchet MS" pitchFamily="34" charset="0"/>
                        </a:rPr>
                        <a:t>Descripción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Productos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latin typeface="Trebuchet MS" pitchFamily="34" charset="0"/>
                        </a:rPr>
                        <a:t>PRO_CLAVE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latin typeface="Trebuchet MS" pitchFamily="34" charset="0"/>
                        </a:rPr>
                        <a:t>Clave del producto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NCL_CLAVE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Nivel del cliente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TCL_CLAVE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Tipo de cliente 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CAN_CLAVE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Clave del canal de venta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CVE_STAND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Clave de estándar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CVE_COMP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Clave de competencia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Clientes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EXH_CLAVE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Clave del exhibidor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latin typeface="Trebuchet MS" pitchFamily="34" charset="0"/>
                        </a:rPr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RUT_CLAVE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Clave de ruta corporativa	</a:t>
                      </a:r>
                    </a:p>
                  </a:txBody>
                  <a:tcPr/>
                </a:tc>
              </a:tr>
              <a:tr h="235662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Vendedor</a:t>
                      </a:r>
                      <a:endParaRPr lang="es-MX" sz="1400" dirty="0">
                        <a:latin typeface="Trebuchet MS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Trebuchet MS" pitchFamily="34" charset="0"/>
                        </a:rPr>
                        <a:t>ID_SUC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Trebuchet MS" pitchFamily="34" charset="0"/>
                        </a:rPr>
                        <a:t>Sucursal corporativa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95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Estimación del volumen para la extracción</a:t>
            </a:r>
            <a:endParaRPr lang="es-MX" dirty="0"/>
          </a:p>
        </p:txBody>
      </p:sp>
      <p:sp>
        <p:nvSpPr>
          <p:cNvPr id="5" name="3 Marcador de número de diapositiva"/>
          <p:cNvSpPr txBox="1">
            <a:spLocks/>
          </p:cNvSpPr>
          <p:nvPr/>
        </p:nvSpPr>
        <p:spPr>
          <a:xfrm>
            <a:off x="-111776" y="114117"/>
            <a:ext cx="795344" cy="3291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6B1FF6-39B9-40F5-8B67-33C6354A3D4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8424936" cy="434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Se nos proporcionaron 589,540 registros en la tabla IND_PRO, de lo cuales el 75% corresponde a productos de la compañía </a:t>
            </a:r>
            <a:r>
              <a:rPr lang="es-MX" sz="1600" dirty="0" err="1" smtClean="0">
                <a:latin typeface="Trebuchet MS" pitchFamily="34" charset="0"/>
              </a:rPr>
              <a:t>Sabritas</a:t>
            </a:r>
            <a:r>
              <a:rPr lang="es-MX" sz="1600" dirty="0" smtClean="0">
                <a:latin typeface="Trebuchet MS" pitchFamily="34" charset="0"/>
              </a:rPr>
              <a:t>.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Este 75% (442,155 registros en IND_PRO) ocupa más de 100 Mb en disco, después de </a:t>
            </a:r>
            <a:r>
              <a:rPr lang="es-MX" sz="1600" dirty="0" err="1" smtClean="0">
                <a:latin typeface="Trebuchet MS" pitchFamily="34" charset="0"/>
              </a:rPr>
              <a:t>preprocesar</a:t>
            </a:r>
            <a:r>
              <a:rPr lang="es-MX" sz="1600" dirty="0" smtClean="0">
                <a:latin typeface="Trebuchet MS" pitchFamily="34" charset="0"/>
              </a:rPr>
              <a:t> los archivos recibidos.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Se estima que la tabla INDPRO  tiene cerca de 30 millones de registros por semana, cuyo volumen estimamos en 6Gb.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Por tanto, si se buscan entre 3 y 6 meses de información, se tendrían entre 72Gb y 144Gb.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AutoNum type="arabicPeriod"/>
            </a:pPr>
            <a:r>
              <a:rPr lang="es-MX" sz="1600" dirty="0" smtClean="0">
                <a:latin typeface="Trebuchet MS" pitchFamily="34" charset="0"/>
              </a:rPr>
              <a:t>Si se quiere un año de información, se estima tener al menos 312Gb, después de </a:t>
            </a:r>
            <a:r>
              <a:rPr lang="es-MX" sz="1600" dirty="0" err="1" smtClean="0">
                <a:latin typeface="Trebuchet MS" pitchFamily="34" charset="0"/>
              </a:rPr>
              <a:t>preprocesar</a:t>
            </a:r>
            <a:r>
              <a:rPr lang="es-MX" sz="1600" dirty="0" smtClean="0">
                <a:latin typeface="Trebuchet MS" pitchFamily="34" charset="0"/>
              </a:rPr>
              <a:t> las tablas.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</a:pPr>
            <a:endParaRPr lang="es-MX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9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12187</TotalTime>
  <Words>1274</Words>
  <Application>Microsoft Office PowerPoint</Application>
  <PresentationFormat>On-screen Show (4:3)</PresentationFormat>
  <Paragraphs>333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Contenido</vt:lpstr>
      <vt:lpstr>Comprensión de los datos de muestra</vt:lpstr>
      <vt:lpstr>Comprensión de los datos de muestra</vt:lpstr>
      <vt:lpstr>Comprensión de los datos de muestra</vt:lpstr>
      <vt:lpstr>Requerimientos de información</vt:lpstr>
      <vt:lpstr>Requerimientos de información</vt:lpstr>
      <vt:lpstr>Requerimientos de información: Catálogos</vt:lpstr>
      <vt:lpstr>Estimación del volumen para la extracción</vt:lpstr>
      <vt:lpstr>Criterios para el cálculo de la distribución</vt:lpstr>
      <vt:lpstr>Inferencia del inventario de clientes</vt:lpstr>
    </vt:vector>
  </TitlesOfParts>
  <Company>Intellego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TopSKUDistribucion</dc:title>
  <dc:creator>Intellego</dc:creator>
  <cp:lastModifiedBy>Jessica Barbosa Torres</cp:lastModifiedBy>
  <cp:revision>1281</cp:revision>
  <dcterms:created xsi:type="dcterms:W3CDTF">2010-03-17T22:21:54Z</dcterms:created>
  <dcterms:modified xsi:type="dcterms:W3CDTF">2013-09-26T03:29:52Z</dcterms:modified>
</cp:coreProperties>
</file>