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58D7E-D4CF-40BA-BAAD-8F5EE3D355D9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1E588-A658-4BA8-BF52-A54A19F1E6CF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93675"/>
            <a:ext cx="2019300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93675"/>
            <a:ext cx="590550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4542F-ADA5-4E61-ACDC-FE8086EB2BBE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2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58D7E-D4CF-40BA-BAAD-8F5EE3D355D9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2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3C887-7E28-49AE-A521-3ED4F8CE5C99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2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AAB04-9093-4C58-9C26-8EF3A101455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7898D-A9B2-40E7-998B-B390975B4165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64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CCF2-901D-42EF-8A54-C89A2BF6FDFD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09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7513F-BDC1-4E96-8F31-3C645DBF116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36430-E941-4C8D-8D99-3593F0431E9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00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F7CB7-C39B-46D4-9757-DA95548FAEAE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1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3C887-7E28-49AE-A521-3ED4F8CE5C99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65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DF8FF-ED8F-48E6-BEF6-1FDAC10C2E61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9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1E588-A658-4BA8-BF52-A54A19F1E6CF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4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93675"/>
            <a:ext cx="2019300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93675"/>
            <a:ext cx="590550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4542F-ADA5-4E61-ACDC-FE8086EB2BBE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70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58D7E-D4CF-40BA-BAAD-8F5EE3D355D9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06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3C887-7E28-49AE-A521-3ED4F8CE5C99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42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AAB04-9093-4C58-9C26-8EF3A101455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6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7898D-A9B2-40E7-998B-B390975B4165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7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CCF2-901D-42EF-8A54-C89A2BF6FDFD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24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7513F-BDC1-4E96-8F31-3C645DBF116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11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36430-E941-4C8D-8D99-3593F0431E9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AAB04-9093-4C58-9C26-8EF3A101455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01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F7CB7-C39B-46D4-9757-DA95548FAEAE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64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DF8FF-ED8F-48E6-BEF6-1FDAC10C2E61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65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1E588-A658-4BA8-BF52-A54A19F1E6CF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13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93675"/>
            <a:ext cx="2019300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93675"/>
            <a:ext cx="590550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4542F-ADA5-4E61-ACDC-FE8086EB2BBE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7898D-A9B2-40E7-998B-B390975B4165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3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CCF2-901D-42EF-8A54-C89A2BF6FDFD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5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7513F-BDC1-4E96-8F31-3C645DBF116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36430-E941-4C8D-8D99-3593F0431E90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F7CB7-C39B-46D4-9757-DA95548FAEAE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DF8FF-ED8F-48E6-BEF6-1FDAC10C2E61}" type="slidenum">
              <a:rPr lang="es-ES_tradnl">
                <a:solidFill>
                  <a:srgbClr val="000000"/>
                </a:solidFill>
              </a:rPr>
              <a:pPr/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7" b="415"/>
          <a:stretch>
            <a:fillRect/>
          </a:stretch>
        </p:blipFill>
        <p:spPr bwMode="auto">
          <a:xfrm>
            <a:off x="1943100" y="0"/>
            <a:ext cx="7200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esvol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46038"/>
            <a:ext cx="136842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6088" y="193675"/>
            <a:ext cx="562768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estilo título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C24F77-3DF8-451A-A5A0-86BFA034D2B4}" type="slidenum">
              <a:rPr lang="es-ES_tradnl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816100" y="846138"/>
            <a:ext cx="5969000" cy="42862"/>
          </a:xfrm>
          <a:prstGeom prst="rect">
            <a:avLst/>
          </a:prstGeom>
          <a:gradFill rotWithShape="0">
            <a:gsLst>
              <a:gs pos="0">
                <a:srgbClr val="0B2E89">
                  <a:gamma/>
                  <a:tint val="38431"/>
                  <a:invGamma/>
                </a:srgbClr>
              </a:gs>
              <a:gs pos="50000">
                <a:srgbClr val="0B2E89"/>
              </a:gs>
              <a:gs pos="100000">
                <a:srgbClr val="0B2E89">
                  <a:gamma/>
                  <a:tint val="38431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pic>
        <p:nvPicPr>
          <p:cNvPr id="1035" name="Picture 11" descr="Logo Sabritas Region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863"/>
            <a:ext cx="1754188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81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7" b="415"/>
          <a:stretch>
            <a:fillRect/>
          </a:stretch>
        </p:blipFill>
        <p:spPr bwMode="auto">
          <a:xfrm>
            <a:off x="1943100" y="0"/>
            <a:ext cx="7200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esvol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46038"/>
            <a:ext cx="136842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6088" y="193675"/>
            <a:ext cx="562768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estilo título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C24F77-3DF8-451A-A5A0-86BFA034D2B4}" type="slidenum">
              <a:rPr lang="es-ES_tradnl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816100" y="846138"/>
            <a:ext cx="5969000" cy="42862"/>
          </a:xfrm>
          <a:prstGeom prst="rect">
            <a:avLst/>
          </a:prstGeom>
          <a:gradFill rotWithShape="0">
            <a:gsLst>
              <a:gs pos="0">
                <a:srgbClr val="0B2E89">
                  <a:gamma/>
                  <a:tint val="38431"/>
                  <a:invGamma/>
                </a:srgbClr>
              </a:gs>
              <a:gs pos="50000">
                <a:srgbClr val="0B2E89"/>
              </a:gs>
              <a:gs pos="100000">
                <a:srgbClr val="0B2E89">
                  <a:gamma/>
                  <a:tint val="38431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pic>
        <p:nvPicPr>
          <p:cNvPr id="1035" name="Picture 11" descr="Logo Sabritas Region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863"/>
            <a:ext cx="1754188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81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7" b="415"/>
          <a:stretch>
            <a:fillRect/>
          </a:stretch>
        </p:blipFill>
        <p:spPr bwMode="auto">
          <a:xfrm>
            <a:off x="1943100" y="0"/>
            <a:ext cx="7200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esvol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46038"/>
            <a:ext cx="1368425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6088" y="193675"/>
            <a:ext cx="562768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estilo título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1C24F77-3DF8-451A-A5A0-86BFA034D2B4}" type="slidenum">
              <a:rPr lang="es-ES_tradnl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816100" y="846138"/>
            <a:ext cx="5969000" cy="42862"/>
          </a:xfrm>
          <a:prstGeom prst="rect">
            <a:avLst/>
          </a:prstGeom>
          <a:gradFill rotWithShape="0">
            <a:gsLst>
              <a:gs pos="0">
                <a:srgbClr val="0B2E89">
                  <a:gamma/>
                  <a:tint val="38431"/>
                  <a:invGamma/>
                </a:srgbClr>
              </a:gs>
              <a:gs pos="50000">
                <a:srgbClr val="0B2E89"/>
              </a:gs>
              <a:gs pos="100000">
                <a:srgbClr val="0B2E89">
                  <a:gamma/>
                  <a:tint val="38431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pic>
        <p:nvPicPr>
          <p:cNvPr id="1035" name="Picture 11" descr="Logo Sabritas Region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863"/>
            <a:ext cx="1754188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4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81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7" name="Picture 45" descr="Diapositiva1.jpg                                               000B7D4CMacintosh HD                   BC99C752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677"/>
          <a:stretch>
            <a:fillRect/>
          </a:stretch>
        </p:blipFill>
        <p:spPr bwMode="auto">
          <a:xfrm>
            <a:off x="2382838" y="1927225"/>
            <a:ext cx="4454525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6" name="Freeform 44"/>
          <p:cNvSpPr>
            <a:spLocks/>
          </p:cNvSpPr>
          <p:nvPr/>
        </p:nvSpPr>
        <p:spPr bwMode="auto">
          <a:xfrm>
            <a:off x="6985000" y="4184650"/>
            <a:ext cx="2125663" cy="2592388"/>
          </a:xfrm>
          <a:custGeom>
            <a:avLst/>
            <a:gdLst>
              <a:gd name="T0" fmla="*/ 0 w 1339"/>
              <a:gd name="T1" fmla="*/ 147 h 1633"/>
              <a:gd name="T2" fmla="*/ 277 w 1339"/>
              <a:gd name="T3" fmla="*/ 58 h 1633"/>
              <a:gd name="T4" fmla="*/ 816 w 1339"/>
              <a:gd name="T5" fmla="*/ 49 h 1633"/>
              <a:gd name="T6" fmla="*/ 947 w 1339"/>
              <a:gd name="T7" fmla="*/ 0 h 1633"/>
              <a:gd name="T8" fmla="*/ 1339 w 1339"/>
              <a:gd name="T9" fmla="*/ 82 h 1633"/>
              <a:gd name="T10" fmla="*/ 1339 w 1339"/>
              <a:gd name="T11" fmla="*/ 1633 h 1633"/>
              <a:gd name="T12" fmla="*/ 24 w 1339"/>
              <a:gd name="T13" fmla="*/ 1633 h 1633"/>
              <a:gd name="T14" fmla="*/ 0 w 1339"/>
              <a:gd name="T15" fmla="*/ 147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9" h="1633">
                <a:moveTo>
                  <a:pt x="0" y="147"/>
                </a:moveTo>
                <a:lnTo>
                  <a:pt x="277" y="58"/>
                </a:lnTo>
                <a:lnTo>
                  <a:pt x="816" y="49"/>
                </a:lnTo>
                <a:lnTo>
                  <a:pt x="947" y="0"/>
                </a:lnTo>
                <a:lnTo>
                  <a:pt x="1339" y="82"/>
                </a:lnTo>
                <a:lnTo>
                  <a:pt x="1339" y="1633"/>
                </a:lnTo>
                <a:lnTo>
                  <a:pt x="24" y="1633"/>
                </a:lnTo>
                <a:lnTo>
                  <a:pt x="0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Proceso de venta con Route Power 2.0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6388" y="4614863"/>
            <a:ext cx="1338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b="1">
                <a:solidFill>
                  <a:srgbClr val="0B2E89"/>
                </a:solidFill>
              </a:rPr>
              <a:t>Inicio      de día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48"/>
          <a:stretch>
            <a:fillRect/>
          </a:stretch>
        </p:blipFill>
        <p:spPr bwMode="auto">
          <a:xfrm>
            <a:off x="590550" y="3857625"/>
            <a:ext cx="801688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Freeform 8"/>
          <p:cNvSpPr>
            <a:spLocks/>
          </p:cNvSpPr>
          <p:nvPr/>
        </p:nvSpPr>
        <p:spPr bwMode="auto">
          <a:xfrm>
            <a:off x="139700" y="4224338"/>
            <a:ext cx="2111375" cy="233362"/>
          </a:xfrm>
          <a:custGeom>
            <a:avLst/>
            <a:gdLst>
              <a:gd name="T0" fmla="*/ 0 w 1330"/>
              <a:gd name="T1" fmla="*/ 147 h 147"/>
              <a:gd name="T2" fmla="*/ 277 w 1330"/>
              <a:gd name="T3" fmla="*/ 57 h 147"/>
              <a:gd name="T4" fmla="*/ 816 w 1330"/>
              <a:gd name="T5" fmla="*/ 49 h 147"/>
              <a:gd name="T6" fmla="*/ 971 w 1330"/>
              <a:gd name="T7" fmla="*/ 0 h 147"/>
              <a:gd name="T8" fmla="*/ 1330 w 1330"/>
              <a:gd name="T9" fmla="*/ 7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47">
                <a:moveTo>
                  <a:pt x="0" y="147"/>
                </a:moveTo>
                <a:lnTo>
                  <a:pt x="277" y="57"/>
                </a:lnTo>
                <a:lnTo>
                  <a:pt x="816" y="49"/>
                </a:lnTo>
                <a:lnTo>
                  <a:pt x="971" y="0"/>
                </a:lnTo>
                <a:lnTo>
                  <a:pt x="1330" y="73"/>
                </a:lnTo>
              </a:path>
            </a:pathLst>
          </a:custGeom>
          <a:noFill/>
          <a:ln w="57150" cmpd="sng">
            <a:solidFill>
              <a:srgbClr val="8000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09"/>
          <a:stretch>
            <a:fillRect/>
          </a:stretch>
        </p:blipFill>
        <p:spPr bwMode="auto">
          <a:xfrm>
            <a:off x="7515225" y="3868738"/>
            <a:ext cx="801688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2" name="AutoShape 10"/>
          <p:cNvSpPr>
            <a:spLocks noChangeArrowheads="1"/>
          </p:cNvSpPr>
          <p:nvPr/>
        </p:nvSpPr>
        <p:spPr bwMode="auto">
          <a:xfrm rot="2057749">
            <a:off x="1112838" y="3429000"/>
            <a:ext cx="45402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B2E8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 rot="9000000">
            <a:off x="7497763" y="3429000"/>
            <a:ext cx="45402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B2E8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1484313" y="1408113"/>
            <a:ext cx="6116637" cy="1973262"/>
          </a:xfrm>
          <a:custGeom>
            <a:avLst/>
            <a:gdLst>
              <a:gd name="T0" fmla="*/ 0 w 3338"/>
              <a:gd name="T1" fmla="*/ 1154 h 1154"/>
              <a:gd name="T2" fmla="*/ 889 w 3338"/>
              <a:gd name="T3" fmla="*/ 207 h 1154"/>
              <a:gd name="T4" fmla="*/ 2342 w 3338"/>
              <a:gd name="T5" fmla="*/ 150 h 1154"/>
              <a:gd name="T6" fmla="*/ 3338 w 3338"/>
              <a:gd name="T7" fmla="*/ 1105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8" h="1154">
                <a:moveTo>
                  <a:pt x="0" y="1154"/>
                </a:moveTo>
                <a:cubicBezTo>
                  <a:pt x="249" y="764"/>
                  <a:pt x="499" y="374"/>
                  <a:pt x="889" y="207"/>
                </a:cubicBezTo>
                <a:cubicBezTo>
                  <a:pt x="1279" y="40"/>
                  <a:pt x="1934" y="0"/>
                  <a:pt x="2342" y="150"/>
                </a:cubicBezTo>
                <a:cubicBezTo>
                  <a:pt x="2750" y="300"/>
                  <a:pt x="3044" y="702"/>
                  <a:pt x="3338" y="1105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98"/>
          <a:stretch>
            <a:fillRect/>
          </a:stretch>
        </p:blipFill>
        <p:spPr bwMode="auto">
          <a:xfrm>
            <a:off x="7515225" y="4270375"/>
            <a:ext cx="801688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7" name="Freeform 15"/>
          <p:cNvSpPr>
            <a:spLocks/>
          </p:cNvSpPr>
          <p:nvPr/>
        </p:nvSpPr>
        <p:spPr bwMode="auto">
          <a:xfrm>
            <a:off x="6978650" y="4183063"/>
            <a:ext cx="2111375" cy="233362"/>
          </a:xfrm>
          <a:custGeom>
            <a:avLst/>
            <a:gdLst>
              <a:gd name="T0" fmla="*/ 0 w 1330"/>
              <a:gd name="T1" fmla="*/ 147 h 147"/>
              <a:gd name="T2" fmla="*/ 277 w 1330"/>
              <a:gd name="T3" fmla="*/ 57 h 147"/>
              <a:gd name="T4" fmla="*/ 816 w 1330"/>
              <a:gd name="T5" fmla="*/ 49 h 147"/>
              <a:gd name="T6" fmla="*/ 971 w 1330"/>
              <a:gd name="T7" fmla="*/ 0 h 147"/>
              <a:gd name="T8" fmla="*/ 1330 w 1330"/>
              <a:gd name="T9" fmla="*/ 7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47">
                <a:moveTo>
                  <a:pt x="0" y="147"/>
                </a:moveTo>
                <a:lnTo>
                  <a:pt x="277" y="57"/>
                </a:lnTo>
                <a:lnTo>
                  <a:pt x="816" y="49"/>
                </a:lnTo>
                <a:lnTo>
                  <a:pt x="971" y="0"/>
                </a:lnTo>
                <a:lnTo>
                  <a:pt x="1330" y="73"/>
                </a:lnTo>
              </a:path>
            </a:pathLst>
          </a:custGeom>
          <a:noFill/>
          <a:ln w="57150" cmpd="sng">
            <a:solidFill>
              <a:srgbClr val="8000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256463" y="4611688"/>
            <a:ext cx="1338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b="1">
                <a:solidFill>
                  <a:srgbClr val="0B2E89"/>
                </a:solidFill>
              </a:rPr>
              <a:t>Fin            de día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754438" y="3535363"/>
            <a:ext cx="1338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b="1">
                <a:solidFill>
                  <a:srgbClr val="0B2E89"/>
                </a:solidFill>
              </a:rPr>
              <a:t>Venta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65138" y="5973763"/>
            <a:ext cx="93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1400" b="1">
                <a:solidFill>
                  <a:srgbClr val="000000"/>
                </a:solidFill>
              </a:rPr>
              <a:t>Sucursal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4002088" y="5973763"/>
            <a:ext cx="912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1400" b="1">
                <a:solidFill>
                  <a:srgbClr val="000000"/>
                </a:solidFill>
              </a:rPr>
              <a:t>Mercado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7185025" y="5973763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1400" b="1">
                <a:solidFill>
                  <a:srgbClr val="000000"/>
                </a:solidFill>
              </a:rPr>
              <a:t>Banco + Sucursal</a:t>
            </a: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46063" y="5948363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7239000" y="5946775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857375" y="5942013"/>
            <a:ext cx="524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690563" y="5224463"/>
          <a:ext cx="6143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5" imgW="1028844" imgH="914286" progId="Paint.Picture">
                  <p:embed/>
                </p:oleObj>
              </mc:Choice>
              <mc:Fallback>
                <p:oleObj name="Bitmap Image" r:id="rId5" imgW="1028844" imgH="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5224463"/>
                        <a:ext cx="6143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42"/>
          <p:cNvGraphicFramePr>
            <a:graphicFrameLocks noChangeAspect="1"/>
          </p:cNvGraphicFramePr>
          <p:nvPr/>
        </p:nvGraphicFramePr>
        <p:xfrm>
          <a:off x="3473450" y="3429000"/>
          <a:ext cx="6143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7" imgW="1028844" imgH="914286" progId="Paint.Picture">
                  <p:embed/>
                </p:oleObj>
              </mc:Choice>
              <mc:Fallback>
                <p:oleObj name="Bitmap Image" r:id="rId7" imgW="1028844" imgH="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3429000"/>
                        <a:ext cx="6143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7670800" y="5280025"/>
          <a:ext cx="6143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8" imgW="1028844" imgH="914286" progId="Paint.Picture">
                  <p:embed/>
                </p:oleObj>
              </mc:Choice>
              <mc:Fallback>
                <p:oleObj name="Bitmap Image" r:id="rId8" imgW="1028844" imgH="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5280025"/>
                        <a:ext cx="6143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39929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Inicio de día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s-ES_tradnl"/>
              <a:t>El </a:t>
            </a:r>
            <a:r>
              <a:rPr lang="es-ES_tradnl" b="1"/>
              <a:t>inicio de día</a:t>
            </a:r>
            <a:r>
              <a:rPr lang="es-ES_tradnl"/>
              <a:t> incluye:</a:t>
            </a:r>
          </a:p>
          <a:p>
            <a:pPr marL="781050" lvl="1" indent="-304800">
              <a:buFontTx/>
              <a:buAutoNum type="arabicPeriod"/>
            </a:pPr>
            <a:r>
              <a:rPr lang="es-ES_tradnl" b="1"/>
              <a:t>Comunicación</a:t>
            </a:r>
            <a:r>
              <a:rPr lang="es-ES_tradnl"/>
              <a:t> de HHC</a:t>
            </a:r>
          </a:p>
          <a:p>
            <a:pPr marL="781050" lvl="1" indent="-304800">
              <a:buFontTx/>
              <a:buAutoNum type="arabicPeriod"/>
            </a:pPr>
            <a:r>
              <a:rPr lang="es-ES_tradnl"/>
              <a:t>Registro de </a:t>
            </a:r>
            <a:r>
              <a:rPr lang="es-ES_tradnl" b="1"/>
              <a:t>inicio de día</a:t>
            </a:r>
            <a:endParaRPr lang="es-ES_tradnl"/>
          </a:p>
          <a:p>
            <a:pPr marL="781050" lvl="1" indent="-304800">
              <a:buFontTx/>
              <a:buAutoNum type="arabicPeriod"/>
            </a:pPr>
            <a:r>
              <a:rPr lang="es-ES_tradnl" b="1"/>
              <a:t>Escaneo</a:t>
            </a:r>
            <a:r>
              <a:rPr lang="es-ES_tradnl"/>
              <a:t> de sucursal</a:t>
            </a:r>
          </a:p>
          <a:p>
            <a:pPr marL="781050" lvl="1" indent="-304800">
              <a:buFontTx/>
              <a:buAutoNum type="arabicPeriod"/>
            </a:pPr>
            <a:r>
              <a:rPr lang="es-ES_tradnl" b="1"/>
              <a:t>Encuestas</a:t>
            </a:r>
            <a:r>
              <a:rPr lang="es-ES_tradnl"/>
              <a:t> y </a:t>
            </a:r>
            <a:r>
              <a:rPr lang="es-ES_tradnl" b="1"/>
              <a:t>mensajes</a:t>
            </a:r>
            <a:r>
              <a:rPr lang="es-ES_tradnl"/>
              <a:t> al RV (en caso de que aplique)</a:t>
            </a:r>
          </a:p>
          <a:p>
            <a:pPr marL="781050" lvl="1" indent="-304800">
              <a:buFontTx/>
              <a:buAutoNum type="arabicPeriod"/>
            </a:pPr>
            <a:r>
              <a:rPr lang="es-ES_tradnl"/>
              <a:t>Información de la cuota semanal de ventas del RV y su avance acumulado</a:t>
            </a:r>
          </a:p>
          <a:p>
            <a:pPr marL="781050" lvl="1" indent="-304800">
              <a:buFontTx/>
              <a:buAutoNum type="arabicPeriod"/>
            </a:pPr>
            <a:r>
              <a:rPr lang="es-ES_tradnl"/>
              <a:t>Impresión y validación de inventario a bordo</a:t>
            </a:r>
          </a:p>
          <a:p>
            <a:pPr marL="781050" lvl="1" indent="-304800">
              <a:buFontTx/>
              <a:buAutoNum type="arabicPeriod"/>
            </a:pPr>
            <a:r>
              <a:rPr lang="es-ES_tradnl"/>
              <a:t>Revisión de la lista de clientes programados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62188" y="5610225"/>
            <a:ext cx="1338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b="1">
                <a:solidFill>
                  <a:srgbClr val="0B2E89"/>
                </a:solidFill>
              </a:rPr>
              <a:t>Inicio      de día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48"/>
          <a:stretch>
            <a:fillRect/>
          </a:stretch>
        </p:blipFill>
        <p:spPr bwMode="auto">
          <a:xfrm>
            <a:off x="2546350" y="4852988"/>
            <a:ext cx="801688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Freeform 6"/>
          <p:cNvSpPr>
            <a:spLocks/>
          </p:cNvSpPr>
          <p:nvPr/>
        </p:nvSpPr>
        <p:spPr bwMode="auto">
          <a:xfrm>
            <a:off x="2095500" y="5219700"/>
            <a:ext cx="2111375" cy="233363"/>
          </a:xfrm>
          <a:custGeom>
            <a:avLst/>
            <a:gdLst>
              <a:gd name="T0" fmla="*/ 0 w 1330"/>
              <a:gd name="T1" fmla="*/ 147 h 147"/>
              <a:gd name="T2" fmla="*/ 277 w 1330"/>
              <a:gd name="T3" fmla="*/ 57 h 147"/>
              <a:gd name="T4" fmla="*/ 816 w 1330"/>
              <a:gd name="T5" fmla="*/ 49 h 147"/>
              <a:gd name="T6" fmla="*/ 971 w 1330"/>
              <a:gd name="T7" fmla="*/ 0 h 147"/>
              <a:gd name="T8" fmla="*/ 1330 w 1330"/>
              <a:gd name="T9" fmla="*/ 7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47">
                <a:moveTo>
                  <a:pt x="0" y="147"/>
                </a:moveTo>
                <a:lnTo>
                  <a:pt x="277" y="57"/>
                </a:lnTo>
                <a:lnTo>
                  <a:pt x="816" y="49"/>
                </a:lnTo>
                <a:lnTo>
                  <a:pt x="971" y="0"/>
                </a:lnTo>
                <a:lnTo>
                  <a:pt x="1330" y="73"/>
                </a:lnTo>
              </a:path>
            </a:pathLst>
          </a:custGeom>
          <a:noFill/>
          <a:ln w="57150" cmpd="sng">
            <a:solidFill>
              <a:srgbClr val="8000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2057749">
            <a:off x="3068638" y="4424363"/>
            <a:ext cx="45402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B2E8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420938" y="6410325"/>
            <a:ext cx="93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1400" b="1">
                <a:solidFill>
                  <a:srgbClr val="000000"/>
                </a:solidFill>
              </a:rPr>
              <a:t>Sucursal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201863" y="6384925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3708400" y="5545138"/>
          <a:ext cx="6143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4" imgW="1028844" imgH="914286" progId="Paint.Picture">
                  <p:embed/>
                </p:oleObj>
              </mc:Choice>
              <mc:Fallback>
                <p:oleObj name="Bitmap Image" r:id="rId4" imgW="1028844" imgH="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45138"/>
                        <a:ext cx="6143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95" name="Group 39"/>
          <p:cNvGrpSpPr>
            <a:grpSpLocks/>
          </p:cNvGrpSpPr>
          <p:nvPr/>
        </p:nvGrpSpPr>
        <p:grpSpPr bwMode="auto">
          <a:xfrm>
            <a:off x="4686300" y="4492625"/>
            <a:ext cx="4381500" cy="1871663"/>
            <a:chOff x="2952" y="2830"/>
            <a:chExt cx="2760" cy="1179"/>
          </a:xfrm>
        </p:grpSpPr>
        <p:sp>
          <p:nvSpPr>
            <p:cNvPr id="19487" name="Oval 31"/>
            <p:cNvSpPr>
              <a:spLocks noChangeArrowheads="1"/>
            </p:cNvSpPr>
            <p:nvPr/>
          </p:nvSpPr>
          <p:spPr bwMode="auto">
            <a:xfrm>
              <a:off x="3115" y="2994"/>
              <a:ext cx="971" cy="9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rgbClr val="000000"/>
                </a:solidFill>
              </a:endParaRPr>
            </a:p>
          </p:txBody>
        </p:sp>
        <p:grpSp>
          <p:nvGrpSpPr>
            <p:cNvPr id="19469" name="Group 13"/>
            <p:cNvGrpSpPr>
              <a:grpSpLocks/>
            </p:cNvGrpSpPr>
            <p:nvPr/>
          </p:nvGrpSpPr>
          <p:grpSpPr bwMode="auto">
            <a:xfrm>
              <a:off x="3126" y="3707"/>
              <a:ext cx="302" cy="302"/>
              <a:chOff x="3298" y="3543"/>
              <a:chExt cx="302" cy="302"/>
            </a:xfrm>
          </p:grpSpPr>
          <p:sp>
            <p:nvSpPr>
              <p:cNvPr id="19468" name="Oval 12"/>
              <p:cNvSpPr>
                <a:spLocks noChangeArrowheads="1"/>
              </p:cNvSpPr>
              <p:nvPr/>
            </p:nvSpPr>
            <p:spPr bwMode="auto">
              <a:xfrm>
                <a:off x="3298" y="3543"/>
                <a:ext cx="302" cy="302"/>
              </a:xfrm>
              <a:prstGeom prst="ellipse">
                <a:avLst/>
              </a:prstGeom>
              <a:solidFill>
                <a:srgbClr val="0D2A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MX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3339" y="3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_tradnl" sz="2000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  <p:grpSp>
          <p:nvGrpSpPr>
            <p:cNvPr id="19470" name="Group 14"/>
            <p:cNvGrpSpPr>
              <a:grpSpLocks/>
            </p:cNvGrpSpPr>
            <p:nvPr/>
          </p:nvGrpSpPr>
          <p:grpSpPr bwMode="auto">
            <a:xfrm>
              <a:off x="2952" y="3338"/>
              <a:ext cx="302" cy="302"/>
              <a:chOff x="3298" y="3543"/>
              <a:chExt cx="302" cy="302"/>
            </a:xfrm>
          </p:grpSpPr>
          <p:sp>
            <p:nvSpPr>
              <p:cNvPr id="19471" name="Oval 15"/>
              <p:cNvSpPr>
                <a:spLocks noChangeArrowheads="1"/>
              </p:cNvSpPr>
              <p:nvPr/>
            </p:nvSpPr>
            <p:spPr bwMode="auto">
              <a:xfrm>
                <a:off x="3298" y="3543"/>
                <a:ext cx="302" cy="302"/>
              </a:xfrm>
              <a:prstGeom prst="ellipse">
                <a:avLst/>
              </a:prstGeom>
              <a:solidFill>
                <a:srgbClr val="0D2A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MX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2" name="Rectangle 16"/>
              <p:cNvSpPr>
                <a:spLocks noChangeArrowheads="1"/>
              </p:cNvSpPr>
              <p:nvPr/>
            </p:nvSpPr>
            <p:spPr bwMode="auto">
              <a:xfrm>
                <a:off x="3339" y="3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_tradnl" sz="2000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grpSp>
          <p:nvGrpSpPr>
            <p:cNvPr id="19473" name="Group 17"/>
            <p:cNvGrpSpPr>
              <a:grpSpLocks/>
            </p:cNvGrpSpPr>
            <p:nvPr/>
          </p:nvGrpSpPr>
          <p:grpSpPr bwMode="auto">
            <a:xfrm>
              <a:off x="3099" y="2961"/>
              <a:ext cx="302" cy="302"/>
              <a:chOff x="3298" y="3543"/>
              <a:chExt cx="302" cy="302"/>
            </a:xfrm>
          </p:grpSpPr>
          <p:sp>
            <p:nvSpPr>
              <p:cNvPr id="19474" name="Oval 18"/>
              <p:cNvSpPr>
                <a:spLocks noChangeArrowheads="1"/>
              </p:cNvSpPr>
              <p:nvPr/>
            </p:nvSpPr>
            <p:spPr bwMode="auto">
              <a:xfrm>
                <a:off x="3298" y="3543"/>
                <a:ext cx="302" cy="302"/>
              </a:xfrm>
              <a:prstGeom prst="ellipse">
                <a:avLst/>
              </a:prstGeom>
              <a:solidFill>
                <a:srgbClr val="0D2A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MX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5" name="Rectangle 19"/>
              <p:cNvSpPr>
                <a:spLocks noChangeArrowheads="1"/>
              </p:cNvSpPr>
              <p:nvPr/>
            </p:nvSpPr>
            <p:spPr bwMode="auto">
              <a:xfrm>
                <a:off x="3339" y="3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_tradnl" sz="2000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3475" y="2830"/>
              <a:ext cx="302" cy="302"/>
              <a:chOff x="3298" y="3543"/>
              <a:chExt cx="302" cy="302"/>
            </a:xfrm>
          </p:grpSpPr>
          <p:sp>
            <p:nvSpPr>
              <p:cNvPr id="19477" name="Oval 21"/>
              <p:cNvSpPr>
                <a:spLocks noChangeArrowheads="1"/>
              </p:cNvSpPr>
              <p:nvPr/>
            </p:nvSpPr>
            <p:spPr bwMode="auto">
              <a:xfrm>
                <a:off x="3298" y="3543"/>
                <a:ext cx="302" cy="302"/>
              </a:xfrm>
              <a:prstGeom prst="ellipse">
                <a:avLst/>
              </a:prstGeom>
              <a:solidFill>
                <a:srgbClr val="0D2A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MX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8" name="Rectangle 22"/>
              <p:cNvSpPr>
                <a:spLocks noChangeArrowheads="1"/>
              </p:cNvSpPr>
              <p:nvPr/>
            </p:nvSpPr>
            <p:spPr bwMode="auto">
              <a:xfrm>
                <a:off x="3339" y="3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_tradnl" sz="2000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  <p:grpSp>
          <p:nvGrpSpPr>
            <p:cNvPr id="19479" name="Group 23"/>
            <p:cNvGrpSpPr>
              <a:grpSpLocks/>
            </p:cNvGrpSpPr>
            <p:nvPr/>
          </p:nvGrpSpPr>
          <p:grpSpPr bwMode="auto">
            <a:xfrm>
              <a:off x="3820" y="2991"/>
              <a:ext cx="302" cy="302"/>
              <a:chOff x="3298" y="3543"/>
              <a:chExt cx="302" cy="302"/>
            </a:xfrm>
          </p:grpSpPr>
          <p:sp>
            <p:nvSpPr>
              <p:cNvPr id="19480" name="Oval 24"/>
              <p:cNvSpPr>
                <a:spLocks noChangeArrowheads="1"/>
              </p:cNvSpPr>
              <p:nvPr/>
            </p:nvSpPr>
            <p:spPr bwMode="auto">
              <a:xfrm>
                <a:off x="3298" y="3543"/>
                <a:ext cx="302" cy="302"/>
              </a:xfrm>
              <a:prstGeom prst="ellipse">
                <a:avLst/>
              </a:prstGeom>
              <a:solidFill>
                <a:srgbClr val="0D2A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MX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1" name="Rectangle 25"/>
              <p:cNvSpPr>
                <a:spLocks noChangeArrowheads="1"/>
              </p:cNvSpPr>
              <p:nvPr/>
            </p:nvSpPr>
            <p:spPr bwMode="auto">
              <a:xfrm>
                <a:off x="3339" y="3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_tradnl" sz="2000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  <p:grpSp>
          <p:nvGrpSpPr>
            <p:cNvPr id="19482" name="Group 26"/>
            <p:cNvGrpSpPr>
              <a:grpSpLocks/>
            </p:cNvGrpSpPr>
            <p:nvPr/>
          </p:nvGrpSpPr>
          <p:grpSpPr bwMode="auto">
            <a:xfrm>
              <a:off x="3942" y="3361"/>
              <a:ext cx="302" cy="302"/>
              <a:chOff x="3298" y="3543"/>
              <a:chExt cx="302" cy="302"/>
            </a:xfrm>
          </p:grpSpPr>
          <p:sp>
            <p:nvSpPr>
              <p:cNvPr id="19483" name="Oval 27"/>
              <p:cNvSpPr>
                <a:spLocks noChangeArrowheads="1"/>
              </p:cNvSpPr>
              <p:nvPr/>
            </p:nvSpPr>
            <p:spPr bwMode="auto">
              <a:xfrm>
                <a:off x="3298" y="3543"/>
                <a:ext cx="302" cy="302"/>
              </a:xfrm>
              <a:prstGeom prst="ellipse">
                <a:avLst/>
              </a:prstGeom>
              <a:solidFill>
                <a:srgbClr val="0D2A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MX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4" name="Rectangle 28"/>
              <p:cNvSpPr>
                <a:spLocks noChangeArrowheads="1"/>
              </p:cNvSpPr>
              <p:nvPr/>
            </p:nvSpPr>
            <p:spPr bwMode="auto">
              <a:xfrm>
                <a:off x="3339" y="3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_tradnl" sz="2000" b="1">
                    <a:solidFill>
                      <a:srgbClr val="FFFFFF"/>
                    </a:solidFill>
                  </a:rPr>
                  <a:t>6</a:t>
                </a:r>
              </a:p>
            </p:txBody>
          </p:sp>
        </p:grpSp>
        <p:sp>
          <p:nvSpPr>
            <p:cNvPr id="19488" name="AutoShape 32"/>
            <p:cNvSpPr>
              <a:spLocks noChangeArrowheads="1"/>
            </p:cNvSpPr>
            <p:nvPr/>
          </p:nvSpPr>
          <p:spPr bwMode="auto">
            <a:xfrm>
              <a:off x="4286" y="3373"/>
              <a:ext cx="457" cy="25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D2A8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MX">
                <a:solidFill>
                  <a:srgbClr val="000000"/>
                </a:solidFill>
              </a:endParaRPr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4778" y="3258"/>
              <a:ext cx="93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1600">
                  <a:solidFill>
                    <a:srgbClr val="000000"/>
                  </a:solidFill>
                </a:rPr>
                <a:t>Al subproceso de venta en PDV</a:t>
              </a:r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3139" y="3273"/>
              <a:ext cx="88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sz="1600">
                  <a:solidFill>
                    <a:srgbClr val="000000"/>
                  </a:solidFill>
                </a:rPr>
                <a:t>subproceso de inicio de día</a:t>
              </a:r>
            </a:p>
          </p:txBody>
        </p:sp>
        <p:grpSp>
          <p:nvGrpSpPr>
            <p:cNvPr id="19492" name="Group 36"/>
            <p:cNvGrpSpPr>
              <a:grpSpLocks/>
            </p:cNvGrpSpPr>
            <p:nvPr/>
          </p:nvGrpSpPr>
          <p:grpSpPr bwMode="auto">
            <a:xfrm>
              <a:off x="3782" y="3681"/>
              <a:ext cx="302" cy="302"/>
              <a:chOff x="3298" y="3543"/>
              <a:chExt cx="302" cy="302"/>
            </a:xfrm>
          </p:grpSpPr>
          <p:sp>
            <p:nvSpPr>
              <p:cNvPr id="19493" name="Oval 37"/>
              <p:cNvSpPr>
                <a:spLocks noChangeArrowheads="1"/>
              </p:cNvSpPr>
              <p:nvPr/>
            </p:nvSpPr>
            <p:spPr bwMode="auto">
              <a:xfrm>
                <a:off x="3298" y="3543"/>
                <a:ext cx="302" cy="302"/>
              </a:xfrm>
              <a:prstGeom prst="ellipse">
                <a:avLst/>
              </a:prstGeom>
              <a:solidFill>
                <a:srgbClr val="0D2A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MX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Rectangle 38"/>
              <p:cNvSpPr>
                <a:spLocks noChangeArrowheads="1"/>
              </p:cNvSpPr>
              <p:nvPr/>
            </p:nvSpPr>
            <p:spPr bwMode="auto">
              <a:xfrm>
                <a:off x="3339" y="3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_tradnl" sz="2000" b="1">
                    <a:solidFill>
                      <a:srgbClr val="FFFFFF"/>
                    </a:solidFill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56375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58" name="Picture 1066" descr="Diapositiva1.jpg                                               000B7D4CMacintosh HD                   BC99C752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677"/>
          <a:stretch>
            <a:fillRect/>
          </a:stretch>
        </p:blipFill>
        <p:spPr bwMode="auto">
          <a:xfrm>
            <a:off x="2400300" y="2089150"/>
            <a:ext cx="4679950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Llega al PDV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Una vez terminado el subproceso de inicio de día, nos dirigimos al mercado para hacer la venta</a:t>
            </a:r>
          </a:p>
        </p:txBody>
      </p:sp>
      <p:sp>
        <p:nvSpPr>
          <p:cNvPr id="34852" name="Rectangle 1060"/>
          <p:cNvSpPr>
            <a:spLocks noChangeArrowheads="1"/>
          </p:cNvSpPr>
          <p:nvPr/>
        </p:nvSpPr>
        <p:spPr bwMode="auto">
          <a:xfrm>
            <a:off x="4002088" y="6392863"/>
            <a:ext cx="912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1400" b="1">
                <a:solidFill>
                  <a:srgbClr val="000000"/>
                </a:solidFill>
              </a:rPr>
              <a:t>Mercado</a:t>
            </a:r>
          </a:p>
        </p:txBody>
      </p:sp>
      <p:sp>
        <p:nvSpPr>
          <p:cNvPr id="34853" name="Line 1061"/>
          <p:cNvSpPr>
            <a:spLocks noChangeShapeType="1"/>
          </p:cNvSpPr>
          <p:nvPr/>
        </p:nvSpPr>
        <p:spPr bwMode="auto">
          <a:xfrm>
            <a:off x="1857375" y="6361113"/>
            <a:ext cx="524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sp>
        <p:nvSpPr>
          <p:cNvPr id="34856" name="AutoShape 1064"/>
          <p:cNvSpPr>
            <a:spLocks noChangeArrowheads="1"/>
          </p:cNvSpPr>
          <p:nvPr/>
        </p:nvSpPr>
        <p:spPr bwMode="auto">
          <a:xfrm rot="-5820386">
            <a:off x="3182938" y="2997200"/>
            <a:ext cx="519112" cy="427038"/>
          </a:xfrm>
          <a:prstGeom prst="homePlate">
            <a:avLst>
              <a:gd name="adj" fmla="val 30390"/>
            </a:avLst>
          </a:prstGeom>
          <a:solidFill>
            <a:srgbClr val="F5C814"/>
          </a:solidFill>
          <a:ln w="9525">
            <a:solidFill>
              <a:srgbClr val="AA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>
              <a:solidFill>
                <a:srgbClr val="000000"/>
              </a:solidFill>
            </a:endParaRPr>
          </a:p>
        </p:txBody>
      </p:sp>
      <p:pic>
        <p:nvPicPr>
          <p:cNvPr id="34857" name="Picture 1065"/>
          <p:cNvPicPr>
            <a:picLocks noChangeAspect="1" noChangeArrowheads="1"/>
          </p:cNvPicPr>
          <p:nvPr/>
        </p:nvPicPr>
        <p:blipFill>
          <a:blip r:embed="rId4" cstate="print">
            <a:lum bright="50000" contrast="-3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329113"/>
            <a:ext cx="233045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859" name="Group 1067"/>
          <p:cNvGrpSpPr>
            <a:grpSpLocks/>
          </p:cNvGrpSpPr>
          <p:nvPr/>
        </p:nvGrpSpPr>
        <p:grpSpPr bwMode="auto">
          <a:xfrm>
            <a:off x="3186113" y="3648075"/>
            <a:ext cx="1619250" cy="546100"/>
            <a:chOff x="1996" y="2232"/>
            <a:chExt cx="1020" cy="344"/>
          </a:xfrm>
        </p:grpSpPr>
        <p:sp>
          <p:nvSpPr>
            <p:cNvPr id="34860" name="Rectangle 1068"/>
            <p:cNvSpPr>
              <a:spLocks noChangeArrowheads="1"/>
            </p:cNvSpPr>
            <p:nvPr/>
          </p:nvSpPr>
          <p:spPr bwMode="auto">
            <a:xfrm>
              <a:off x="2173" y="2299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_tradnl" b="1">
                  <a:solidFill>
                    <a:srgbClr val="0B2E89"/>
                  </a:solidFill>
                </a:rPr>
                <a:t>Venta</a:t>
              </a:r>
            </a:p>
          </p:txBody>
        </p:sp>
        <p:graphicFrame>
          <p:nvGraphicFramePr>
            <p:cNvPr id="34861" name="Object 1069"/>
            <p:cNvGraphicFramePr>
              <a:graphicFrameLocks noChangeAspect="1"/>
            </p:cNvGraphicFramePr>
            <p:nvPr/>
          </p:nvGraphicFramePr>
          <p:xfrm>
            <a:off x="1996" y="2232"/>
            <a:ext cx="38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Bitmap Image" r:id="rId5" imgW="1028844" imgH="914286" progId="Paint.Picture">
                    <p:embed/>
                  </p:oleObj>
                </mc:Choice>
                <mc:Fallback>
                  <p:oleObj name="Bitmap Image" r:id="rId5" imgW="1028844" imgH="91428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2232"/>
                          <a:ext cx="38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9329509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Presentación en blanco</vt:lpstr>
      <vt:lpstr>1_Presentación en blanco</vt:lpstr>
      <vt:lpstr>2_Presentación en blanco</vt:lpstr>
      <vt:lpstr>Bitmap Image</vt:lpstr>
      <vt:lpstr>Proceso de venta con Route Power 2.0</vt:lpstr>
      <vt:lpstr>Inicio de día</vt:lpstr>
      <vt:lpstr>Llega al PDV</vt:lpstr>
    </vt:vector>
  </TitlesOfParts>
  <Company>PI MEXICO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venta con Route Power 2.0</dc:title>
  <dc:creator>Roberto Hernandez Santana</dc:creator>
  <cp:lastModifiedBy>Roberto Hernandez Santana</cp:lastModifiedBy>
  <cp:revision>1</cp:revision>
  <dcterms:created xsi:type="dcterms:W3CDTF">2013-09-24T15:37:20Z</dcterms:created>
  <dcterms:modified xsi:type="dcterms:W3CDTF">2013-09-24T15:39:38Z</dcterms:modified>
</cp:coreProperties>
</file>