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9"/>
  </p:notesMasterIdLst>
  <p:sldIdLst>
    <p:sldId id="259" r:id="rId5"/>
    <p:sldId id="257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8" autoAdjust="0"/>
    <p:restoredTop sz="94660"/>
  </p:normalViewPr>
  <p:slideViewPr>
    <p:cSldViewPr snapToGrid="0">
      <p:cViewPr>
        <p:scale>
          <a:sx n="70" d="100"/>
          <a:sy n="70" d="100"/>
        </p:scale>
        <p:origin x="990" y="7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7308BD-5A7B-49E7-976E-8D218C3625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7FEC78A3-24F2-4BD3-93BD-43B6884794BA}">
      <dgm:prSet/>
      <dgm:spPr/>
      <dgm:t>
        <a:bodyPr/>
        <a:lstStyle/>
        <a:p>
          <a:r>
            <a:rPr lang="en-US" b="0" i="0" dirty="0"/>
            <a:t>With 58 murders per 100,000 residents in 2019, Baltimore is the deadliest U.S. city with more than 500,000 residents…</a:t>
          </a:r>
        </a:p>
        <a:p>
          <a:r>
            <a:rPr lang="en-US" b="0" i="0" dirty="0"/>
            <a:t>In comparison: Guatemala, El Salvador and Honduras posted murder rates in 2019 of 21.5, 36 and 41.2 per 100,000 residents, respectively. *</a:t>
          </a:r>
          <a:endParaRPr lang="en-US" dirty="0"/>
        </a:p>
      </dgm:t>
    </dgm:pt>
    <dgm:pt modelId="{63E73FE5-3C69-4BD2-8963-4A9D6D1EB53D}" type="parTrans" cxnId="{301575E8-80B8-4F41-A9E7-9CE4B9B02FA4}">
      <dgm:prSet/>
      <dgm:spPr/>
      <dgm:t>
        <a:bodyPr/>
        <a:lstStyle/>
        <a:p>
          <a:endParaRPr lang="en-US"/>
        </a:p>
      </dgm:t>
    </dgm:pt>
    <dgm:pt modelId="{337DC8E3-4A0B-4A75-B31B-290FAA20483D}" type="sibTrans" cxnId="{301575E8-80B8-4F41-A9E7-9CE4B9B02FA4}">
      <dgm:prSet/>
      <dgm:spPr/>
      <dgm:t>
        <a:bodyPr/>
        <a:lstStyle/>
        <a:p>
          <a:endParaRPr lang="en-US"/>
        </a:p>
      </dgm:t>
    </dgm:pt>
    <dgm:pt modelId="{5FC5589C-5FF7-4D89-98B8-0AB63063D1C1}">
      <dgm:prSet/>
      <dgm:spPr/>
      <dgm:t>
        <a:bodyPr/>
        <a:lstStyle/>
        <a:p>
          <a:r>
            <a:rPr lang="en-US" baseline="0" dirty="0"/>
            <a:t>Analyzing crime data in Baltimore to understand key predictors of crime</a:t>
          </a:r>
          <a:endParaRPr lang="en-US" dirty="0"/>
        </a:p>
      </dgm:t>
    </dgm:pt>
    <dgm:pt modelId="{6A997E9E-D3C6-4FA0-9293-59F107E837DB}" type="parTrans" cxnId="{ED7153AA-9D30-4A4B-8892-6E0B9918DB03}">
      <dgm:prSet/>
      <dgm:spPr/>
      <dgm:t>
        <a:bodyPr/>
        <a:lstStyle/>
        <a:p>
          <a:endParaRPr lang="en-US"/>
        </a:p>
      </dgm:t>
    </dgm:pt>
    <dgm:pt modelId="{1D08DC8C-92C8-464B-BC21-58E3EC478BBF}" type="sibTrans" cxnId="{ED7153AA-9D30-4A4B-8892-6E0B9918DB03}">
      <dgm:prSet/>
      <dgm:spPr/>
      <dgm:t>
        <a:bodyPr/>
        <a:lstStyle/>
        <a:p>
          <a:endParaRPr lang="en-US"/>
        </a:p>
      </dgm:t>
    </dgm:pt>
    <dgm:pt modelId="{76EAE19F-9250-4884-B1A2-2CB1B7A70839}">
      <dgm:prSet/>
      <dgm:spPr/>
      <dgm:t>
        <a:bodyPr/>
        <a:lstStyle/>
        <a:p>
          <a:r>
            <a:rPr lang="en-US" baseline="0" dirty="0"/>
            <a:t>Based on historical data, can we forecast crimes for years to come?</a:t>
          </a:r>
          <a:endParaRPr lang="en-US" dirty="0"/>
        </a:p>
      </dgm:t>
    </dgm:pt>
    <dgm:pt modelId="{4938814A-C08D-4533-8050-B01A04E4E1E0}" type="parTrans" cxnId="{9411BBB0-F34B-406A-89F3-13AACEAA9055}">
      <dgm:prSet/>
      <dgm:spPr/>
      <dgm:t>
        <a:bodyPr/>
        <a:lstStyle/>
        <a:p>
          <a:endParaRPr lang="en-US"/>
        </a:p>
      </dgm:t>
    </dgm:pt>
    <dgm:pt modelId="{F537DBEB-E964-40D9-AFEC-34DF6298E55A}" type="sibTrans" cxnId="{9411BBB0-F34B-406A-89F3-13AACEAA9055}">
      <dgm:prSet/>
      <dgm:spPr/>
      <dgm:t>
        <a:bodyPr/>
        <a:lstStyle/>
        <a:p>
          <a:endParaRPr lang="en-US"/>
        </a:p>
      </dgm:t>
    </dgm:pt>
    <dgm:pt modelId="{815C54F5-4D9F-4202-8465-5F0579F14AED}" type="pres">
      <dgm:prSet presAssocID="{747308BD-5A7B-49E7-976E-8D218C36255F}" presName="root" presStyleCnt="0">
        <dgm:presLayoutVars>
          <dgm:dir/>
          <dgm:resizeHandles val="exact"/>
        </dgm:presLayoutVars>
      </dgm:prSet>
      <dgm:spPr/>
    </dgm:pt>
    <dgm:pt modelId="{75A9DAE2-4D93-40EE-91B5-1D6C7FE3639D}" type="pres">
      <dgm:prSet presAssocID="{7FEC78A3-24F2-4BD3-93BD-43B6884794BA}" presName="compNode" presStyleCnt="0"/>
      <dgm:spPr/>
    </dgm:pt>
    <dgm:pt modelId="{3D960F9D-C2B3-4C42-BBC8-8FB8208D22B8}" type="pres">
      <dgm:prSet presAssocID="{7FEC78A3-24F2-4BD3-93BD-43B6884794BA}" presName="bgRect" presStyleLbl="bgShp" presStyleIdx="0" presStyleCnt="3"/>
      <dgm:spPr/>
    </dgm:pt>
    <dgm:pt modelId="{49FCB442-2059-449D-B69E-083A6E3C88C3}" type="pres">
      <dgm:prSet presAssocID="{7FEC78A3-24F2-4BD3-93BD-43B6884794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ve"/>
        </a:ext>
      </dgm:extLst>
    </dgm:pt>
    <dgm:pt modelId="{B98CA3C4-B93B-4D04-B81D-A9FFFFBC5476}" type="pres">
      <dgm:prSet presAssocID="{7FEC78A3-24F2-4BD3-93BD-43B6884794BA}" presName="spaceRect" presStyleCnt="0"/>
      <dgm:spPr/>
    </dgm:pt>
    <dgm:pt modelId="{EE2C1D17-E1E7-464F-8479-9AA24D513CB2}" type="pres">
      <dgm:prSet presAssocID="{7FEC78A3-24F2-4BD3-93BD-43B6884794BA}" presName="parTx" presStyleLbl="revTx" presStyleIdx="0" presStyleCnt="3">
        <dgm:presLayoutVars>
          <dgm:chMax val="0"/>
          <dgm:chPref val="0"/>
        </dgm:presLayoutVars>
      </dgm:prSet>
      <dgm:spPr/>
    </dgm:pt>
    <dgm:pt modelId="{CEA4116E-7321-40D3-BB3A-482EA14A3931}" type="pres">
      <dgm:prSet presAssocID="{337DC8E3-4A0B-4A75-B31B-290FAA20483D}" presName="sibTrans" presStyleCnt="0"/>
      <dgm:spPr/>
    </dgm:pt>
    <dgm:pt modelId="{CF3BE7FB-3551-4B02-8951-002A771DD126}" type="pres">
      <dgm:prSet presAssocID="{5FC5589C-5FF7-4D89-98B8-0AB63063D1C1}" presName="compNode" presStyleCnt="0"/>
      <dgm:spPr/>
    </dgm:pt>
    <dgm:pt modelId="{55620E63-A3D1-42A9-A246-160DD96ADF58}" type="pres">
      <dgm:prSet presAssocID="{5FC5589C-5FF7-4D89-98B8-0AB63063D1C1}" presName="bgRect" presStyleLbl="bgShp" presStyleIdx="1" presStyleCnt="3"/>
      <dgm:spPr/>
    </dgm:pt>
    <dgm:pt modelId="{328C06E1-D043-471A-A581-65919802649A}" type="pres">
      <dgm:prSet presAssocID="{5FC5589C-5FF7-4D89-98B8-0AB63063D1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55967B49-11FE-41F0-A561-C6C52E8249C4}" type="pres">
      <dgm:prSet presAssocID="{5FC5589C-5FF7-4D89-98B8-0AB63063D1C1}" presName="spaceRect" presStyleCnt="0"/>
      <dgm:spPr/>
    </dgm:pt>
    <dgm:pt modelId="{BECC2509-E141-4DE4-80EF-7E5F0F9FE165}" type="pres">
      <dgm:prSet presAssocID="{5FC5589C-5FF7-4D89-98B8-0AB63063D1C1}" presName="parTx" presStyleLbl="revTx" presStyleIdx="1" presStyleCnt="3">
        <dgm:presLayoutVars>
          <dgm:chMax val="0"/>
          <dgm:chPref val="0"/>
        </dgm:presLayoutVars>
      </dgm:prSet>
      <dgm:spPr/>
    </dgm:pt>
    <dgm:pt modelId="{1F663775-53E3-4FB2-85A0-A03C2E0561A4}" type="pres">
      <dgm:prSet presAssocID="{1D08DC8C-92C8-464B-BC21-58E3EC478BBF}" presName="sibTrans" presStyleCnt="0"/>
      <dgm:spPr/>
    </dgm:pt>
    <dgm:pt modelId="{9A82033F-C5AF-490A-8192-9E5C63109E9A}" type="pres">
      <dgm:prSet presAssocID="{76EAE19F-9250-4884-B1A2-2CB1B7A70839}" presName="compNode" presStyleCnt="0"/>
      <dgm:spPr/>
    </dgm:pt>
    <dgm:pt modelId="{6EF6B9D6-CF22-4ECE-85D7-66C492698055}" type="pres">
      <dgm:prSet presAssocID="{76EAE19F-9250-4884-B1A2-2CB1B7A70839}" presName="bgRect" presStyleLbl="bgShp" presStyleIdx="2" presStyleCnt="3" custLinFactNeighborX="-292" custLinFactNeighborY="-1098"/>
      <dgm:spPr/>
    </dgm:pt>
    <dgm:pt modelId="{9E1EBA8C-025B-40FF-A0C8-95FD5983A2A3}" type="pres">
      <dgm:prSet presAssocID="{76EAE19F-9250-4884-B1A2-2CB1B7A708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DA8BDDBE-C464-42A9-8C5E-3E1A0FC3855B}" type="pres">
      <dgm:prSet presAssocID="{76EAE19F-9250-4884-B1A2-2CB1B7A70839}" presName="spaceRect" presStyleCnt="0"/>
      <dgm:spPr/>
    </dgm:pt>
    <dgm:pt modelId="{3A05797A-7CF1-4087-8501-B718F7159F23}" type="pres">
      <dgm:prSet presAssocID="{76EAE19F-9250-4884-B1A2-2CB1B7A708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B60529-8D58-4B47-A8F6-8233DF27B079}" type="presOf" srcId="{7FEC78A3-24F2-4BD3-93BD-43B6884794BA}" destId="{EE2C1D17-E1E7-464F-8479-9AA24D513CB2}" srcOrd="0" destOrd="0" presId="urn:microsoft.com/office/officeart/2018/2/layout/IconVerticalSolidList"/>
    <dgm:cxn modelId="{4027F04C-7EAE-467E-AF92-3DB40AD834BF}" type="presOf" srcId="{76EAE19F-9250-4884-B1A2-2CB1B7A70839}" destId="{3A05797A-7CF1-4087-8501-B718F7159F23}" srcOrd="0" destOrd="0" presId="urn:microsoft.com/office/officeart/2018/2/layout/IconVerticalSolidList"/>
    <dgm:cxn modelId="{ED7153AA-9D30-4A4B-8892-6E0B9918DB03}" srcId="{747308BD-5A7B-49E7-976E-8D218C36255F}" destId="{5FC5589C-5FF7-4D89-98B8-0AB63063D1C1}" srcOrd="1" destOrd="0" parTransId="{6A997E9E-D3C6-4FA0-9293-59F107E837DB}" sibTransId="{1D08DC8C-92C8-464B-BC21-58E3EC478BBF}"/>
    <dgm:cxn modelId="{9411BBB0-F34B-406A-89F3-13AACEAA9055}" srcId="{747308BD-5A7B-49E7-976E-8D218C36255F}" destId="{76EAE19F-9250-4884-B1A2-2CB1B7A70839}" srcOrd="2" destOrd="0" parTransId="{4938814A-C08D-4533-8050-B01A04E4E1E0}" sibTransId="{F537DBEB-E964-40D9-AFEC-34DF6298E55A}"/>
    <dgm:cxn modelId="{A31668DF-327F-4BA2-A39E-72BBFC7C6C46}" type="presOf" srcId="{747308BD-5A7B-49E7-976E-8D218C36255F}" destId="{815C54F5-4D9F-4202-8465-5F0579F14AED}" srcOrd="0" destOrd="0" presId="urn:microsoft.com/office/officeart/2018/2/layout/IconVerticalSolidList"/>
    <dgm:cxn modelId="{446362E7-CC54-4B1B-B673-39A2A35E029F}" type="presOf" srcId="{5FC5589C-5FF7-4D89-98B8-0AB63063D1C1}" destId="{BECC2509-E141-4DE4-80EF-7E5F0F9FE165}" srcOrd="0" destOrd="0" presId="urn:microsoft.com/office/officeart/2018/2/layout/IconVerticalSolidList"/>
    <dgm:cxn modelId="{301575E8-80B8-4F41-A9E7-9CE4B9B02FA4}" srcId="{747308BD-5A7B-49E7-976E-8D218C36255F}" destId="{7FEC78A3-24F2-4BD3-93BD-43B6884794BA}" srcOrd="0" destOrd="0" parTransId="{63E73FE5-3C69-4BD2-8963-4A9D6D1EB53D}" sibTransId="{337DC8E3-4A0B-4A75-B31B-290FAA20483D}"/>
    <dgm:cxn modelId="{130644E4-E482-4A75-8003-135C764BB7B3}" type="presParOf" srcId="{815C54F5-4D9F-4202-8465-5F0579F14AED}" destId="{75A9DAE2-4D93-40EE-91B5-1D6C7FE3639D}" srcOrd="0" destOrd="0" presId="urn:microsoft.com/office/officeart/2018/2/layout/IconVerticalSolidList"/>
    <dgm:cxn modelId="{F63B95D2-DB68-4C60-AC9A-E5FED6B32029}" type="presParOf" srcId="{75A9DAE2-4D93-40EE-91B5-1D6C7FE3639D}" destId="{3D960F9D-C2B3-4C42-BBC8-8FB8208D22B8}" srcOrd="0" destOrd="0" presId="urn:microsoft.com/office/officeart/2018/2/layout/IconVerticalSolidList"/>
    <dgm:cxn modelId="{B8458FBF-B0E2-4995-8C2B-98BB5D750A12}" type="presParOf" srcId="{75A9DAE2-4D93-40EE-91B5-1D6C7FE3639D}" destId="{49FCB442-2059-449D-B69E-083A6E3C88C3}" srcOrd="1" destOrd="0" presId="urn:microsoft.com/office/officeart/2018/2/layout/IconVerticalSolidList"/>
    <dgm:cxn modelId="{979CB03F-A8DA-42CA-80F7-296007F10E97}" type="presParOf" srcId="{75A9DAE2-4D93-40EE-91B5-1D6C7FE3639D}" destId="{B98CA3C4-B93B-4D04-B81D-A9FFFFBC5476}" srcOrd="2" destOrd="0" presId="urn:microsoft.com/office/officeart/2018/2/layout/IconVerticalSolidList"/>
    <dgm:cxn modelId="{F8E70E47-2042-4D74-BD49-074E861163E1}" type="presParOf" srcId="{75A9DAE2-4D93-40EE-91B5-1D6C7FE3639D}" destId="{EE2C1D17-E1E7-464F-8479-9AA24D513CB2}" srcOrd="3" destOrd="0" presId="urn:microsoft.com/office/officeart/2018/2/layout/IconVerticalSolidList"/>
    <dgm:cxn modelId="{88BEF52F-7724-49EC-8AC9-DD645DE1AA7A}" type="presParOf" srcId="{815C54F5-4D9F-4202-8465-5F0579F14AED}" destId="{CEA4116E-7321-40D3-BB3A-482EA14A3931}" srcOrd="1" destOrd="0" presId="urn:microsoft.com/office/officeart/2018/2/layout/IconVerticalSolidList"/>
    <dgm:cxn modelId="{D55E900C-66A4-4685-810A-59E8E8DFE742}" type="presParOf" srcId="{815C54F5-4D9F-4202-8465-5F0579F14AED}" destId="{CF3BE7FB-3551-4B02-8951-002A771DD126}" srcOrd="2" destOrd="0" presId="urn:microsoft.com/office/officeart/2018/2/layout/IconVerticalSolidList"/>
    <dgm:cxn modelId="{C2296537-C1F4-487C-9FD1-832536088FF9}" type="presParOf" srcId="{CF3BE7FB-3551-4B02-8951-002A771DD126}" destId="{55620E63-A3D1-42A9-A246-160DD96ADF58}" srcOrd="0" destOrd="0" presId="urn:microsoft.com/office/officeart/2018/2/layout/IconVerticalSolidList"/>
    <dgm:cxn modelId="{8D9F3FD6-F49C-4B8E-9D40-663CF893FC41}" type="presParOf" srcId="{CF3BE7FB-3551-4B02-8951-002A771DD126}" destId="{328C06E1-D043-471A-A581-65919802649A}" srcOrd="1" destOrd="0" presId="urn:microsoft.com/office/officeart/2018/2/layout/IconVerticalSolidList"/>
    <dgm:cxn modelId="{AD622304-0F41-48B8-9AFC-BAD1F3D11742}" type="presParOf" srcId="{CF3BE7FB-3551-4B02-8951-002A771DD126}" destId="{55967B49-11FE-41F0-A561-C6C52E8249C4}" srcOrd="2" destOrd="0" presId="urn:microsoft.com/office/officeart/2018/2/layout/IconVerticalSolidList"/>
    <dgm:cxn modelId="{23FCB14A-C830-4431-98F5-6B6626E85EB6}" type="presParOf" srcId="{CF3BE7FB-3551-4B02-8951-002A771DD126}" destId="{BECC2509-E141-4DE4-80EF-7E5F0F9FE165}" srcOrd="3" destOrd="0" presId="urn:microsoft.com/office/officeart/2018/2/layout/IconVerticalSolidList"/>
    <dgm:cxn modelId="{1477EF99-931D-421C-92EC-A8B8B73114EF}" type="presParOf" srcId="{815C54F5-4D9F-4202-8465-5F0579F14AED}" destId="{1F663775-53E3-4FB2-85A0-A03C2E0561A4}" srcOrd="3" destOrd="0" presId="urn:microsoft.com/office/officeart/2018/2/layout/IconVerticalSolidList"/>
    <dgm:cxn modelId="{DD9394CA-B0AF-43E7-BA86-B639915B4BAE}" type="presParOf" srcId="{815C54F5-4D9F-4202-8465-5F0579F14AED}" destId="{9A82033F-C5AF-490A-8192-9E5C63109E9A}" srcOrd="4" destOrd="0" presId="urn:microsoft.com/office/officeart/2018/2/layout/IconVerticalSolidList"/>
    <dgm:cxn modelId="{67EE6FD3-3604-4617-B4DF-6D6E40CCCE96}" type="presParOf" srcId="{9A82033F-C5AF-490A-8192-9E5C63109E9A}" destId="{6EF6B9D6-CF22-4ECE-85D7-66C492698055}" srcOrd="0" destOrd="0" presId="urn:microsoft.com/office/officeart/2018/2/layout/IconVerticalSolidList"/>
    <dgm:cxn modelId="{76D2B915-1130-4D7E-94C8-C441E2EFA153}" type="presParOf" srcId="{9A82033F-C5AF-490A-8192-9E5C63109E9A}" destId="{9E1EBA8C-025B-40FF-A0C8-95FD5983A2A3}" srcOrd="1" destOrd="0" presId="urn:microsoft.com/office/officeart/2018/2/layout/IconVerticalSolidList"/>
    <dgm:cxn modelId="{6B46F483-8F36-42AF-B1FA-CD646E041220}" type="presParOf" srcId="{9A82033F-C5AF-490A-8192-9E5C63109E9A}" destId="{DA8BDDBE-C464-42A9-8C5E-3E1A0FC3855B}" srcOrd="2" destOrd="0" presId="urn:microsoft.com/office/officeart/2018/2/layout/IconVerticalSolidList"/>
    <dgm:cxn modelId="{5A789312-C595-4E62-A849-C6C35DB6F406}" type="presParOf" srcId="{9A82033F-C5AF-490A-8192-9E5C63109E9A}" destId="{3A05797A-7CF1-4087-8501-B718F7159F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A9B75-6C30-4F8B-92AB-781B652AEA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3F067383-9EA0-410A-AF63-59DCE636CDF8}">
      <dgm:prSet/>
      <dgm:spPr/>
      <dgm:t>
        <a:bodyPr/>
        <a:lstStyle/>
        <a:p>
          <a:r>
            <a:rPr lang="en-US" dirty="0"/>
            <a:t>The dataset is available from Open Baltimore and has 292k rows beginning from 2011 and is updated monthly</a:t>
          </a:r>
        </a:p>
      </dgm:t>
    </dgm:pt>
    <dgm:pt modelId="{F6105D95-F2F6-4F8D-B2F5-ABFFF11A3892}" type="parTrans" cxnId="{9460CFC9-A0F7-4BCA-BBD1-E3ACE961442E}">
      <dgm:prSet/>
      <dgm:spPr/>
      <dgm:t>
        <a:bodyPr/>
        <a:lstStyle/>
        <a:p>
          <a:endParaRPr lang="en-US"/>
        </a:p>
      </dgm:t>
    </dgm:pt>
    <dgm:pt modelId="{46DABE66-FE48-467B-AAE4-A63DBEFA5251}" type="sibTrans" cxnId="{9460CFC9-A0F7-4BCA-BBD1-E3ACE961442E}">
      <dgm:prSet/>
      <dgm:spPr/>
      <dgm:t>
        <a:bodyPr/>
        <a:lstStyle/>
        <a:p>
          <a:endParaRPr lang="en-US"/>
        </a:p>
      </dgm:t>
    </dgm:pt>
    <dgm:pt modelId="{254D4660-27DA-44D0-B30B-616E0101D873}">
      <dgm:prSet/>
      <dgm:spPr/>
      <dgm:t>
        <a:bodyPr/>
        <a:lstStyle/>
        <a:p>
          <a:r>
            <a:rPr lang="en-US" dirty="0"/>
            <a:t>Additional datasets will be included based on formulated hypothesis, data such as weather patterns, city activity events, public services distribution, wealth and neighborhood data</a:t>
          </a:r>
        </a:p>
      </dgm:t>
    </dgm:pt>
    <dgm:pt modelId="{45A09DCC-B1BD-41B2-85D7-5BFDA93553FE}" type="parTrans" cxnId="{50E96766-3ED8-4B5E-AAA6-E0C9BE95B169}">
      <dgm:prSet/>
      <dgm:spPr/>
      <dgm:t>
        <a:bodyPr/>
        <a:lstStyle/>
        <a:p>
          <a:endParaRPr lang="en-US"/>
        </a:p>
      </dgm:t>
    </dgm:pt>
    <dgm:pt modelId="{8D09979C-F7B9-474C-874C-5959BBEAC683}" type="sibTrans" cxnId="{50E96766-3ED8-4B5E-AAA6-E0C9BE95B169}">
      <dgm:prSet/>
      <dgm:spPr/>
      <dgm:t>
        <a:bodyPr/>
        <a:lstStyle/>
        <a:p>
          <a:endParaRPr lang="en-US"/>
        </a:p>
      </dgm:t>
    </dgm:pt>
    <dgm:pt modelId="{FE15B882-23A1-41D9-97E3-987DCFCA49AA}">
      <dgm:prSet/>
      <dgm:spPr/>
      <dgm:t>
        <a:bodyPr/>
        <a:lstStyle/>
        <a:p>
          <a:r>
            <a:rPr lang="en-US" dirty="0"/>
            <a:t>Data will be stored on </a:t>
          </a:r>
          <a:r>
            <a:rPr lang="en-US" dirty="0" err="1"/>
            <a:t>MongoDb</a:t>
          </a:r>
          <a:r>
            <a:rPr lang="en-US" dirty="0"/>
            <a:t> and accessed through </a:t>
          </a:r>
          <a:r>
            <a:rPr lang="en-US" dirty="0" err="1"/>
            <a:t>PyMongo</a:t>
          </a:r>
          <a:r>
            <a:rPr lang="en-US" dirty="0"/>
            <a:t> </a:t>
          </a:r>
        </a:p>
      </dgm:t>
    </dgm:pt>
    <dgm:pt modelId="{BB25864D-216E-478B-906F-BDC232BF00D8}" type="parTrans" cxnId="{6EBD247D-3A43-47ED-9D38-505EB83A2192}">
      <dgm:prSet/>
      <dgm:spPr/>
      <dgm:t>
        <a:bodyPr/>
        <a:lstStyle/>
        <a:p>
          <a:endParaRPr lang="en-US"/>
        </a:p>
      </dgm:t>
    </dgm:pt>
    <dgm:pt modelId="{4948EBA6-DE0F-4B04-88AB-FA551055C6D2}" type="sibTrans" cxnId="{6EBD247D-3A43-47ED-9D38-505EB83A2192}">
      <dgm:prSet/>
      <dgm:spPr/>
      <dgm:t>
        <a:bodyPr/>
        <a:lstStyle/>
        <a:p>
          <a:endParaRPr lang="en-US"/>
        </a:p>
      </dgm:t>
    </dgm:pt>
    <dgm:pt modelId="{A0BF43A7-2F23-43CF-8A79-04D1EA2903D6}" type="pres">
      <dgm:prSet presAssocID="{325A9B75-6C30-4F8B-92AB-781B652AEAFD}" presName="root" presStyleCnt="0">
        <dgm:presLayoutVars>
          <dgm:dir/>
          <dgm:resizeHandles val="exact"/>
        </dgm:presLayoutVars>
      </dgm:prSet>
      <dgm:spPr/>
    </dgm:pt>
    <dgm:pt modelId="{AB15DD42-0531-4C40-98EA-DCB1782FE6AB}" type="pres">
      <dgm:prSet presAssocID="{3F067383-9EA0-410A-AF63-59DCE636CDF8}" presName="compNode" presStyleCnt="0"/>
      <dgm:spPr/>
    </dgm:pt>
    <dgm:pt modelId="{9ECBE3AF-9900-40ED-9B7F-0361CC3568F9}" type="pres">
      <dgm:prSet presAssocID="{3F067383-9EA0-410A-AF63-59DCE636CDF8}" presName="bgRect" presStyleLbl="bgShp" presStyleIdx="0" presStyleCnt="3"/>
      <dgm:spPr/>
    </dgm:pt>
    <dgm:pt modelId="{271D620A-3A11-4F98-868B-79C5D9879268}" type="pres">
      <dgm:prSet presAssocID="{3F067383-9EA0-410A-AF63-59DCE636CD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OfThings"/>
        </a:ext>
      </dgm:extLst>
    </dgm:pt>
    <dgm:pt modelId="{3AA9692D-F19A-4AB7-8341-207EF8ADD9E0}" type="pres">
      <dgm:prSet presAssocID="{3F067383-9EA0-410A-AF63-59DCE636CDF8}" presName="spaceRect" presStyleCnt="0"/>
      <dgm:spPr/>
    </dgm:pt>
    <dgm:pt modelId="{E8DF259A-3E36-40FE-99D6-D478193975C5}" type="pres">
      <dgm:prSet presAssocID="{3F067383-9EA0-410A-AF63-59DCE636CDF8}" presName="parTx" presStyleLbl="revTx" presStyleIdx="0" presStyleCnt="3">
        <dgm:presLayoutVars>
          <dgm:chMax val="0"/>
          <dgm:chPref val="0"/>
        </dgm:presLayoutVars>
      </dgm:prSet>
      <dgm:spPr/>
    </dgm:pt>
    <dgm:pt modelId="{71F5FA12-3576-446B-8BF0-B00ADEED60F2}" type="pres">
      <dgm:prSet presAssocID="{46DABE66-FE48-467B-AAE4-A63DBEFA5251}" presName="sibTrans" presStyleCnt="0"/>
      <dgm:spPr/>
    </dgm:pt>
    <dgm:pt modelId="{1AC79B13-8239-494B-8721-571DBACDF0D6}" type="pres">
      <dgm:prSet presAssocID="{254D4660-27DA-44D0-B30B-616E0101D873}" presName="compNode" presStyleCnt="0"/>
      <dgm:spPr/>
    </dgm:pt>
    <dgm:pt modelId="{FDF815F9-7A09-4673-BA24-F6824427EE05}" type="pres">
      <dgm:prSet presAssocID="{254D4660-27DA-44D0-B30B-616E0101D873}" presName="bgRect" presStyleLbl="bgShp" presStyleIdx="1" presStyleCnt="3"/>
      <dgm:spPr/>
    </dgm:pt>
    <dgm:pt modelId="{945D808D-405E-4F8B-A6AE-369DD20231FF}" type="pres">
      <dgm:prSet presAssocID="{254D4660-27DA-44D0-B30B-616E0101D8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E353736-7AB9-4EF2-804F-A60B35892C42}" type="pres">
      <dgm:prSet presAssocID="{254D4660-27DA-44D0-B30B-616E0101D873}" presName="spaceRect" presStyleCnt="0"/>
      <dgm:spPr/>
    </dgm:pt>
    <dgm:pt modelId="{3D0DE2B8-15D3-422A-8FB7-45CEC256B0DA}" type="pres">
      <dgm:prSet presAssocID="{254D4660-27DA-44D0-B30B-616E0101D873}" presName="parTx" presStyleLbl="revTx" presStyleIdx="1" presStyleCnt="3">
        <dgm:presLayoutVars>
          <dgm:chMax val="0"/>
          <dgm:chPref val="0"/>
        </dgm:presLayoutVars>
      </dgm:prSet>
      <dgm:spPr/>
    </dgm:pt>
    <dgm:pt modelId="{DC7DDF5B-2F33-4BA0-89A0-27490F5D3325}" type="pres">
      <dgm:prSet presAssocID="{8D09979C-F7B9-474C-874C-5959BBEAC683}" presName="sibTrans" presStyleCnt="0"/>
      <dgm:spPr/>
    </dgm:pt>
    <dgm:pt modelId="{C614E4B1-C966-4C13-8A8C-7CF8C16112ED}" type="pres">
      <dgm:prSet presAssocID="{FE15B882-23A1-41D9-97E3-987DCFCA49AA}" presName="compNode" presStyleCnt="0"/>
      <dgm:spPr/>
    </dgm:pt>
    <dgm:pt modelId="{C426614F-B18D-4F0C-AA18-173AFCADDC55}" type="pres">
      <dgm:prSet presAssocID="{FE15B882-23A1-41D9-97E3-987DCFCA49AA}" presName="bgRect" presStyleLbl="bgShp" presStyleIdx="2" presStyleCnt="3"/>
      <dgm:spPr/>
    </dgm:pt>
    <dgm:pt modelId="{2EF39021-15A4-46A8-908E-A89E02635E66}" type="pres">
      <dgm:prSet presAssocID="{FE15B882-23A1-41D9-97E3-987DCFCA49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E6FAD9C-95E4-4DEE-948F-1DE15BAB8CCA}" type="pres">
      <dgm:prSet presAssocID="{FE15B882-23A1-41D9-97E3-987DCFCA49AA}" presName="spaceRect" presStyleCnt="0"/>
      <dgm:spPr/>
    </dgm:pt>
    <dgm:pt modelId="{0B501BB0-CBE2-41E2-B0A7-0F7ECC01ECB7}" type="pres">
      <dgm:prSet presAssocID="{FE15B882-23A1-41D9-97E3-987DCFCA49A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E96766-3ED8-4B5E-AAA6-E0C9BE95B169}" srcId="{325A9B75-6C30-4F8B-92AB-781B652AEAFD}" destId="{254D4660-27DA-44D0-B30B-616E0101D873}" srcOrd="1" destOrd="0" parTransId="{45A09DCC-B1BD-41B2-85D7-5BFDA93553FE}" sibTransId="{8D09979C-F7B9-474C-874C-5959BBEAC683}"/>
    <dgm:cxn modelId="{76B8797B-D2CB-43B7-8D6A-249DE32990E8}" type="presOf" srcId="{FE15B882-23A1-41D9-97E3-987DCFCA49AA}" destId="{0B501BB0-CBE2-41E2-B0A7-0F7ECC01ECB7}" srcOrd="0" destOrd="0" presId="urn:microsoft.com/office/officeart/2018/2/layout/IconVerticalSolidList"/>
    <dgm:cxn modelId="{6EBD247D-3A43-47ED-9D38-505EB83A2192}" srcId="{325A9B75-6C30-4F8B-92AB-781B652AEAFD}" destId="{FE15B882-23A1-41D9-97E3-987DCFCA49AA}" srcOrd="2" destOrd="0" parTransId="{BB25864D-216E-478B-906F-BDC232BF00D8}" sibTransId="{4948EBA6-DE0F-4B04-88AB-FA551055C6D2}"/>
    <dgm:cxn modelId="{60800AAA-FE28-44D6-958A-96F6161531C1}" type="presOf" srcId="{3F067383-9EA0-410A-AF63-59DCE636CDF8}" destId="{E8DF259A-3E36-40FE-99D6-D478193975C5}" srcOrd="0" destOrd="0" presId="urn:microsoft.com/office/officeart/2018/2/layout/IconVerticalSolidList"/>
    <dgm:cxn modelId="{0C20B3C4-D35C-410C-9C82-E85704FE7C6E}" type="presOf" srcId="{325A9B75-6C30-4F8B-92AB-781B652AEAFD}" destId="{A0BF43A7-2F23-43CF-8A79-04D1EA2903D6}" srcOrd="0" destOrd="0" presId="urn:microsoft.com/office/officeart/2018/2/layout/IconVerticalSolidList"/>
    <dgm:cxn modelId="{9460CFC9-A0F7-4BCA-BBD1-E3ACE961442E}" srcId="{325A9B75-6C30-4F8B-92AB-781B652AEAFD}" destId="{3F067383-9EA0-410A-AF63-59DCE636CDF8}" srcOrd="0" destOrd="0" parTransId="{F6105D95-F2F6-4F8D-B2F5-ABFFF11A3892}" sibTransId="{46DABE66-FE48-467B-AAE4-A63DBEFA5251}"/>
    <dgm:cxn modelId="{0223A8CF-B402-4387-9500-0DFE39AD6974}" type="presOf" srcId="{254D4660-27DA-44D0-B30B-616E0101D873}" destId="{3D0DE2B8-15D3-422A-8FB7-45CEC256B0DA}" srcOrd="0" destOrd="0" presId="urn:microsoft.com/office/officeart/2018/2/layout/IconVerticalSolidList"/>
    <dgm:cxn modelId="{EC3D177D-9F67-4FCC-8C4E-51B1F5218916}" type="presParOf" srcId="{A0BF43A7-2F23-43CF-8A79-04D1EA2903D6}" destId="{AB15DD42-0531-4C40-98EA-DCB1782FE6AB}" srcOrd="0" destOrd="0" presId="urn:microsoft.com/office/officeart/2018/2/layout/IconVerticalSolidList"/>
    <dgm:cxn modelId="{3B147B29-DAD1-4CBF-810F-1EED4DF2D737}" type="presParOf" srcId="{AB15DD42-0531-4C40-98EA-DCB1782FE6AB}" destId="{9ECBE3AF-9900-40ED-9B7F-0361CC3568F9}" srcOrd="0" destOrd="0" presId="urn:microsoft.com/office/officeart/2018/2/layout/IconVerticalSolidList"/>
    <dgm:cxn modelId="{780E1D13-26E3-4407-B8A0-F87E0955951F}" type="presParOf" srcId="{AB15DD42-0531-4C40-98EA-DCB1782FE6AB}" destId="{271D620A-3A11-4F98-868B-79C5D9879268}" srcOrd="1" destOrd="0" presId="urn:microsoft.com/office/officeart/2018/2/layout/IconVerticalSolidList"/>
    <dgm:cxn modelId="{8B00BE98-7C28-4149-A494-FF14845255A0}" type="presParOf" srcId="{AB15DD42-0531-4C40-98EA-DCB1782FE6AB}" destId="{3AA9692D-F19A-4AB7-8341-207EF8ADD9E0}" srcOrd="2" destOrd="0" presId="urn:microsoft.com/office/officeart/2018/2/layout/IconVerticalSolidList"/>
    <dgm:cxn modelId="{251755AC-2F71-4011-B965-C5ED72227072}" type="presParOf" srcId="{AB15DD42-0531-4C40-98EA-DCB1782FE6AB}" destId="{E8DF259A-3E36-40FE-99D6-D478193975C5}" srcOrd="3" destOrd="0" presId="urn:microsoft.com/office/officeart/2018/2/layout/IconVerticalSolidList"/>
    <dgm:cxn modelId="{A4A92911-A848-47B2-BE77-F02712B2F4E0}" type="presParOf" srcId="{A0BF43A7-2F23-43CF-8A79-04D1EA2903D6}" destId="{71F5FA12-3576-446B-8BF0-B00ADEED60F2}" srcOrd="1" destOrd="0" presId="urn:microsoft.com/office/officeart/2018/2/layout/IconVerticalSolidList"/>
    <dgm:cxn modelId="{058903F7-A4CC-47BF-81D6-D9DD91094474}" type="presParOf" srcId="{A0BF43A7-2F23-43CF-8A79-04D1EA2903D6}" destId="{1AC79B13-8239-494B-8721-571DBACDF0D6}" srcOrd="2" destOrd="0" presId="urn:microsoft.com/office/officeart/2018/2/layout/IconVerticalSolidList"/>
    <dgm:cxn modelId="{5A4E3073-9333-4DA3-A048-AC1ECFB56980}" type="presParOf" srcId="{1AC79B13-8239-494B-8721-571DBACDF0D6}" destId="{FDF815F9-7A09-4673-BA24-F6824427EE05}" srcOrd="0" destOrd="0" presId="urn:microsoft.com/office/officeart/2018/2/layout/IconVerticalSolidList"/>
    <dgm:cxn modelId="{3FB55A31-F496-44E0-B954-F39512BCBFC5}" type="presParOf" srcId="{1AC79B13-8239-494B-8721-571DBACDF0D6}" destId="{945D808D-405E-4F8B-A6AE-369DD20231FF}" srcOrd="1" destOrd="0" presId="urn:microsoft.com/office/officeart/2018/2/layout/IconVerticalSolidList"/>
    <dgm:cxn modelId="{97B7A466-2632-4C96-9C7D-6BA32F54DF51}" type="presParOf" srcId="{1AC79B13-8239-494B-8721-571DBACDF0D6}" destId="{0E353736-7AB9-4EF2-804F-A60B35892C42}" srcOrd="2" destOrd="0" presId="urn:microsoft.com/office/officeart/2018/2/layout/IconVerticalSolidList"/>
    <dgm:cxn modelId="{D8A459F1-1DC3-4E3D-9BAE-F0DCC2F608B9}" type="presParOf" srcId="{1AC79B13-8239-494B-8721-571DBACDF0D6}" destId="{3D0DE2B8-15D3-422A-8FB7-45CEC256B0DA}" srcOrd="3" destOrd="0" presId="urn:microsoft.com/office/officeart/2018/2/layout/IconVerticalSolidList"/>
    <dgm:cxn modelId="{5DDA83CB-4364-4EFD-B705-D44AC35189B9}" type="presParOf" srcId="{A0BF43A7-2F23-43CF-8A79-04D1EA2903D6}" destId="{DC7DDF5B-2F33-4BA0-89A0-27490F5D3325}" srcOrd="3" destOrd="0" presId="urn:microsoft.com/office/officeart/2018/2/layout/IconVerticalSolidList"/>
    <dgm:cxn modelId="{492D4662-0E7C-42F8-A66B-80A7921549B1}" type="presParOf" srcId="{A0BF43A7-2F23-43CF-8A79-04D1EA2903D6}" destId="{C614E4B1-C966-4C13-8A8C-7CF8C16112ED}" srcOrd="4" destOrd="0" presId="urn:microsoft.com/office/officeart/2018/2/layout/IconVerticalSolidList"/>
    <dgm:cxn modelId="{FEA4C88B-254A-407C-936B-60BDD679A80F}" type="presParOf" srcId="{C614E4B1-C966-4C13-8A8C-7CF8C16112ED}" destId="{C426614F-B18D-4F0C-AA18-173AFCADDC55}" srcOrd="0" destOrd="0" presId="urn:microsoft.com/office/officeart/2018/2/layout/IconVerticalSolidList"/>
    <dgm:cxn modelId="{4E30F00D-A267-4315-8FE7-279ADAE7AF70}" type="presParOf" srcId="{C614E4B1-C966-4C13-8A8C-7CF8C16112ED}" destId="{2EF39021-15A4-46A8-908E-A89E02635E66}" srcOrd="1" destOrd="0" presId="urn:microsoft.com/office/officeart/2018/2/layout/IconVerticalSolidList"/>
    <dgm:cxn modelId="{820F8917-2673-450D-9643-CC864DEDF3B0}" type="presParOf" srcId="{C614E4B1-C966-4C13-8A8C-7CF8C16112ED}" destId="{CE6FAD9C-95E4-4DEE-948F-1DE15BAB8CCA}" srcOrd="2" destOrd="0" presId="urn:microsoft.com/office/officeart/2018/2/layout/IconVerticalSolidList"/>
    <dgm:cxn modelId="{FC6965FB-0615-45C8-A9FF-9DC4BC57D358}" type="presParOf" srcId="{C614E4B1-C966-4C13-8A8C-7CF8C16112ED}" destId="{0B501BB0-CBE2-41E2-B0A7-0F7ECC01EC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60F9D-C2B3-4C42-BBC8-8FB8208D22B8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CB442-2059-449D-B69E-083A6E3C88C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C1D17-E1E7-464F-8479-9AA24D513CB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With 58 murders per 100,000 residents in 2019, Baltimore is the deadliest U.S. city with more than 500,000 residents…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In comparison: Guatemala, El Salvador and Honduras posted murder rates in 2019 of 21.5, 36 and 41.2 per 100,000 residents, respectively. *</a:t>
          </a:r>
          <a:endParaRPr lang="en-US" sz="1600" kern="1200" dirty="0"/>
        </a:p>
      </dsp:txBody>
      <dsp:txXfrm>
        <a:off x="1435590" y="531"/>
        <a:ext cx="9080009" cy="1242935"/>
      </dsp:txXfrm>
    </dsp:sp>
    <dsp:sp modelId="{55620E63-A3D1-42A9-A246-160DD96ADF5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C06E1-D043-471A-A581-65919802649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C2509-E141-4DE4-80EF-7E5F0F9FE165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Analyzing crime data in Baltimore to understand key predictors of crime</a:t>
          </a:r>
          <a:endParaRPr lang="en-US" sz="1600" kern="1200" dirty="0"/>
        </a:p>
      </dsp:txBody>
      <dsp:txXfrm>
        <a:off x="1435590" y="1554201"/>
        <a:ext cx="9080009" cy="1242935"/>
      </dsp:txXfrm>
    </dsp:sp>
    <dsp:sp modelId="{6EF6B9D6-CF22-4ECE-85D7-66C492698055}">
      <dsp:nvSpPr>
        <dsp:cNvPr id="0" name=""/>
        <dsp:cNvSpPr/>
      </dsp:nvSpPr>
      <dsp:spPr>
        <a:xfrm>
          <a:off x="0" y="3094223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EBA8C-025B-40FF-A0C8-95FD5983A2A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5797A-7CF1-4087-8501-B718F7159F2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Based on historical data, can we forecast crimes for years to come?</a:t>
          </a:r>
          <a:endParaRPr lang="en-US" sz="1600" kern="1200" dirty="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BE3AF-9900-40ED-9B7F-0361CC3568F9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D620A-3A11-4F98-868B-79C5D9879268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F259A-3E36-40FE-99D6-D478193975C5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dataset is available from Open Baltimore and has 292k rows beginning from 2011 and is updated monthly</a:t>
          </a:r>
        </a:p>
      </dsp:txBody>
      <dsp:txXfrm>
        <a:off x="1435988" y="531"/>
        <a:ext cx="9079611" cy="1243280"/>
      </dsp:txXfrm>
    </dsp:sp>
    <dsp:sp modelId="{FDF815F9-7A09-4673-BA24-F6824427EE05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D808D-405E-4F8B-A6AE-369DD20231FF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DE2B8-15D3-422A-8FB7-45CEC256B0DA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Additional datasets will be included based on formulated hypothesis, data such as weather patterns, city activity events, public services distribution, wealth and neighborhood data</a:t>
          </a:r>
        </a:p>
      </dsp:txBody>
      <dsp:txXfrm>
        <a:off x="1435988" y="1554631"/>
        <a:ext cx="9079611" cy="1243280"/>
      </dsp:txXfrm>
    </dsp:sp>
    <dsp:sp modelId="{C426614F-B18D-4F0C-AA18-173AFCADDC55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39021-15A4-46A8-908E-A89E02635E66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01BB0-CBE2-41E2-B0A7-0F7ECC01ECB7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will be stored on </a:t>
          </a:r>
          <a:r>
            <a:rPr lang="en-US" sz="2300" kern="1200" dirty="0" err="1"/>
            <a:t>MongoDb</a:t>
          </a:r>
          <a:r>
            <a:rPr lang="en-US" sz="2300" kern="1200" dirty="0"/>
            <a:t> and accessed through </a:t>
          </a:r>
          <a:r>
            <a:rPr lang="en-US" sz="2300" kern="1200" dirty="0" err="1"/>
            <a:t>PyMongo</a:t>
          </a:r>
          <a:r>
            <a:rPr lang="en-US" sz="2300" kern="1200" dirty="0"/>
            <a:t> </a:t>
          </a:r>
        </a:p>
      </dsp:txBody>
      <dsp:txXfrm>
        <a:off x="1435988" y="3108732"/>
        <a:ext cx="90796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A46A-0723-4F8C-AA4A-4F7A2597F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E30CC-641D-4E0C-B0D9-9BB130AA0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788CB-C582-4A81-B38E-A6BCB052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66DD-51B1-4BF7-9539-DEA51BFAEFD8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817D2-5B0C-4352-BE78-80208E35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E2DFE-2A43-470F-B5D1-2E3CE196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4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5115-61EB-41E9-A32B-D9E50C35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811CC-CBB2-461D-AAC2-89AC0DE63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DCAE2-4D89-49BF-B0FD-20B4A701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B686-1CE8-4A5E-8811-74B71CF5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12E6F-A943-431C-BA8C-B1A390EB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3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43B87-0A96-4A53-BB26-2F1A7A393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C62BE-5BB6-40B5-A178-5062F1F2C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48EC-D6E9-4AF6-81C9-21C9C269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9DE4-AD7B-432F-9E35-775F5F8CC6AD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26-4317-4741-B7CD-52A5EA8E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F4B01-024B-4675-B716-180D5329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5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7033-CB2C-4F28-9A78-88C06860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2C931-6A8B-48FA-A11F-47C25EAE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5DEA-BABB-450E-BE4D-1A2DA654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C4F2-2D1C-4F59-A86F-34174677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00BA0-E88C-428B-9F07-C74378BD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1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D0D4-88F6-46F5-B58D-E29DD18F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6D405-7872-48EF-A4A3-A9FCB6E7A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60D23-0DE6-4077-B3D2-D1FC7A41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9E6D-812C-4C70-BB51-98F32992DB43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7C5DE-7DDA-4237-AEFF-F6C5D777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F49D-BCB7-4A2C-9CE6-41E3B35B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7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322E-47E5-4F1F-A7C3-F80A4705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ED7DD-5402-4F55-925F-AA5026CC9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21518-4E1B-4F08-8252-32DBFE224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E2475-8481-4542-A10E-014793DF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87DF-640A-4181-8B82-4913718EF244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B5D4E-3B28-45CA-9D0D-7D3BFB39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83CCB-8ABA-46E6-814F-B988EE94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9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6F79-C7B7-4C51-85F0-B67BA9BC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0631F-943B-47E2-BF27-F90A2D84A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B9E48-2FD2-4D1F-9332-B43FF31AB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727D5-E3E0-4D3D-838A-4ACA6E358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1D81F-4ED4-480C-BCC9-B0280A82A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5F8D2-4763-4D4B-A29D-4F9F67B5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E3E1-3173-4AB6-90EF-CE84B9FBD77E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E08B7-009A-4D02-B7EA-250420E9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89974-C4C1-433B-8A66-3E9E38CF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2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C0D4-325E-4830-8892-D009E006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995DC-8079-4F52-89FB-17158447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35AAD-4E9D-41B9-944B-4276E57D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156A2-391C-402E-86C0-8BE6216F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4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EDC57-7E3B-426A-A8A2-4A592AB6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BAEE-D0AF-4323-A024-1416F995B386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74C88-E24D-40FF-B0A6-4601BC77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CC5B4-EF4D-4972-A85E-D0232107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4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D7E6-4920-4FF7-A706-4DFDCCE4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187E-8B8B-4A89-B511-2E623DC9B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B9C8F-1A61-42FE-A989-91BA8DDD3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D6C4D-3722-4D93-B1AF-0DA5AD72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5D421-F829-416F-9D34-E362DFBC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DE518-AE63-415A-9467-8E76A57B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1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7DE7-E8CC-458F-BE70-D5AC0891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749C7-1153-4AF1-88B3-8859AE895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2E83D-543D-4102-A596-91F816383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50255-A946-4DCD-B218-30AC041D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EFE7-E1FA-4CA7-8A5A-F9AB210CE638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FB51A-1C2B-45B7-A567-500BE336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6526E-2C10-45A5-9D56-AF5F2E70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7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EE4B1-4238-434A-A1A3-33D92A5C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E8631-70D0-4BF9-9A7A-485721178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96D44-6110-4685-8369-4C5F52133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4344A-D228-474D-853C-1C6204CCE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B3DD6-0B12-422E-8AC4-57A3F7C49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0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100" dirty="0">
                <a:solidFill>
                  <a:srgbClr val="000000"/>
                </a:solidFill>
              </a:rPr>
              <a:t>Baltimore Crime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Ion Barbus</a:t>
            </a:r>
          </a:p>
        </p:txBody>
      </p:sp>
      <p:sp>
        <p:nvSpPr>
          <p:cNvPr id="21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Handcuffs">
            <a:extLst>
              <a:ext uri="{FF2B5EF4-FFF2-40B4-BE49-F238E27FC236}">
                <a16:creationId xmlns:a16="http://schemas.microsoft.com/office/drawing/2014/main" id="{F8EC2098-E588-46DC-BF16-172A3852E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17"/>
    </mc:Choice>
    <mc:Fallback>
      <p:transition spd="slow" advTm="611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D3A61F-8A72-4C65-AE7A-8D1C6A316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7772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E1D14AA-EF55-4424-A0F4-66BF8C877122}"/>
              </a:ext>
            </a:extLst>
          </p:cNvPr>
          <p:cNvSpPr/>
          <p:nvPr/>
        </p:nvSpPr>
        <p:spPr>
          <a:xfrm>
            <a:off x="4692555" y="6373504"/>
            <a:ext cx="65668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effectLst/>
              </a:rPr>
              <a:t>* Kennedy, Sean. “'The Wire' Is Finished, but Baltimore Still Bleeds.” </a:t>
            </a:r>
            <a:r>
              <a:rPr lang="en-US" sz="1050" i="1" dirty="0">
                <a:effectLst/>
              </a:rPr>
              <a:t>The Wall Street Journal</a:t>
            </a:r>
            <a:r>
              <a:rPr lang="en-US" sz="1050" dirty="0">
                <a:effectLst/>
              </a:rPr>
              <a:t>, Dow Jones &amp; Company, 7 Feb. 2020, www.wsj.com/articles/the-wire-is-finished-but-baltimore-still-bleeds-11581119104.</a:t>
            </a: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774"/>
    </mc:Choice>
    <mc:Fallback>
      <p:transition spd="slow" advTm="8477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042FB-7039-47D7-8AF2-79FA48B5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60120"/>
            <a:ext cx="3867912" cy="416966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Goal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3744-453F-4CD0-91AE-C8C39580E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960120"/>
            <a:ext cx="5513832" cy="416966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Forecast crime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Predict unusual spikes in crime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Identify at risk neighborhoods and their characteristics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Identify predictors of crime</a:t>
            </a:r>
          </a:p>
        </p:txBody>
      </p:sp>
    </p:spTree>
    <p:extLst>
      <p:ext uri="{BB962C8B-B14F-4D97-AF65-F5344CB8AC3E}">
        <p14:creationId xmlns:p14="http://schemas.microsoft.com/office/powerpoint/2010/main" val="2535464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101"/>
    </mc:Choice>
    <mc:Fallback>
      <p:transition spd="slow" advTm="1351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0D84-753D-4225-97B0-3433537D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Tools and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DEB466-560A-4FEC-8A0D-52C3DAF2C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42215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9300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349"/>
    </mc:Choice>
    <mc:Fallback>
      <p:transition spd="slow" advTm="9434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24716F-C831-4AC2-BB0A-5EC60E4671B3}">
  <ds:schemaRefs>
    <ds:schemaRef ds:uri="16c05727-aa75-4e4a-9b5f-8a80a1165891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Baltimore Crime Data</vt:lpstr>
      <vt:lpstr>The Project</vt:lpstr>
      <vt:lpstr>Goal</vt:lpstr>
      <vt:lpstr>The Tools and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2020-02-09T04:25:54Z</dcterms:created>
  <dcterms:modified xsi:type="dcterms:W3CDTF">2020-02-09T21:43:53Z</dcterms:modified>
</cp:coreProperties>
</file>