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256" r:id="rId2"/>
    <p:sldId id="363" r:id="rId3"/>
    <p:sldId id="364" r:id="rId4"/>
    <p:sldId id="500" r:id="rId5"/>
    <p:sldId id="501" r:id="rId6"/>
    <p:sldId id="492" r:id="rId7"/>
    <p:sldId id="502" r:id="rId8"/>
    <p:sldId id="504" r:id="rId9"/>
    <p:sldId id="505" r:id="rId10"/>
    <p:sldId id="488" r:id="rId11"/>
    <p:sldId id="490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21" r:id="rId24"/>
    <p:sldId id="517" r:id="rId25"/>
    <p:sldId id="518" r:id="rId26"/>
    <p:sldId id="519" r:id="rId27"/>
    <p:sldId id="520" r:id="rId28"/>
    <p:sldId id="522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36" r:id="rId43"/>
    <p:sldId id="537" r:id="rId44"/>
    <p:sldId id="538" r:id="rId45"/>
    <p:sldId id="539" r:id="rId46"/>
    <p:sldId id="540" r:id="rId47"/>
    <p:sldId id="541" r:id="rId48"/>
    <p:sldId id="542" r:id="rId49"/>
    <p:sldId id="543" r:id="rId50"/>
    <p:sldId id="544" r:id="rId51"/>
    <p:sldId id="545" r:id="rId52"/>
    <p:sldId id="546" r:id="rId53"/>
    <p:sldId id="547" r:id="rId54"/>
  </p:sldIdLst>
  <p:sldSz cx="9144000" cy="6858000" type="screen4x3"/>
  <p:notesSz cx="7102475" cy="10234613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FF66"/>
    <a:srgbClr val="FFFFCC"/>
    <a:srgbClr val="663300"/>
    <a:srgbClr val="A50021"/>
    <a:srgbClr val="634B45"/>
    <a:srgbClr val="4C4F4B"/>
    <a:srgbClr val="5E615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88695" autoAdjust="0"/>
  </p:normalViewPr>
  <p:slideViewPr>
    <p:cSldViewPr>
      <p:cViewPr varScale="1">
        <p:scale>
          <a:sx n="91" d="100"/>
          <a:sy n="91" d="100"/>
        </p:scale>
        <p:origin x="90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36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7739" cy="511731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3093" y="1"/>
            <a:ext cx="3077739" cy="511731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r">
              <a:defRPr sz="1200"/>
            </a:lvl1pPr>
          </a:lstStyle>
          <a:p>
            <a:fld id="{89EE5664-094C-4974-8CA4-41F18BF3DA01}" type="datetimeFigureOut">
              <a:rPr lang="es-PE" smtClean="0"/>
              <a:pPr/>
              <a:t>22/04/2017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7739" cy="511731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3093" y="9721107"/>
            <a:ext cx="3077739" cy="511731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r">
              <a:defRPr sz="1200"/>
            </a:lvl1pPr>
          </a:lstStyle>
          <a:p>
            <a:fld id="{305346CA-39DD-48AB-86B1-3ED1D009C36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8504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7739" cy="511731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093" y="1"/>
            <a:ext cx="3077739" cy="511731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r">
              <a:defRPr sz="1200"/>
            </a:lvl1pPr>
          </a:lstStyle>
          <a:p>
            <a:fld id="{F8E38E38-90D1-4267-B528-BD9275D66613}" type="datetimeFigureOut">
              <a:rPr lang="es-PE" smtClean="0"/>
              <a:pPr/>
              <a:t>22/04/2017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9" tIns="47540" rIns="95079" bIns="4754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248" y="4861442"/>
            <a:ext cx="5681980" cy="4605576"/>
          </a:xfrm>
          <a:prstGeom prst="rect">
            <a:avLst/>
          </a:prstGeom>
        </p:spPr>
        <p:txBody>
          <a:bodyPr vert="horz" lIns="95079" tIns="47540" rIns="95079" bIns="4754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1731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1731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r">
              <a:defRPr sz="1200"/>
            </a:lvl1pPr>
          </a:lstStyle>
          <a:p>
            <a:fld id="{702B77EC-01F0-4AE1-ACAE-2781EBCD4F3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853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B77EC-01F0-4AE1-ACAE-2781EBCD4F35}" type="slidenum">
              <a:rPr lang="es-PE" smtClean="0"/>
              <a:pPr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145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B77EC-01F0-4AE1-ACAE-2781EBCD4F35}" type="slidenum">
              <a:rPr lang="es-PE" smtClean="0"/>
              <a:pPr/>
              <a:t>37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1891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B77EC-01F0-4AE1-ACAE-2781EBCD4F35}" type="slidenum">
              <a:rPr lang="es-PE" smtClean="0"/>
              <a:pPr/>
              <a:t>42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2813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B77EC-01F0-4AE1-ACAE-2781EBCD4F35}" type="slidenum">
              <a:rPr lang="es-PE" smtClean="0"/>
              <a:pPr/>
              <a:t>43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1409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B77EC-01F0-4AE1-ACAE-2781EBCD4F35}" type="slidenum">
              <a:rPr lang="es-PE" smtClean="0"/>
              <a:pPr/>
              <a:t>48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1358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B77EC-01F0-4AE1-ACAE-2781EBCD4F35}" type="slidenum">
              <a:rPr lang="es-PE" smtClean="0"/>
              <a:pPr/>
              <a:t>53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384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B77EC-01F0-4AE1-ACAE-2781EBCD4F35}" type="slidenum">
              <a:rPr lang="es-PE" smtClean="0"/>
              <a:pPr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97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B77EC-01F0-4AE1-ACAE-2781EBCD4F35}" type="slidenum">
              <a:rPr lang="es-PE" smtClean="0"/>
              <a:pPr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1648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B77EC-01F0-4AE1-ACAE-2781EBCD4F35}" type="slidenum">
              <a:rPr lang="es-PE" smtClean="0"/>
              <a:pPr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836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INAPLICACIÓN - APACHE 2.2.15 – JBOSS AS 6.1.0 – REHL – INTEL</a:t>
            </a:r>
            <a:r>
              <a:rPr lang="en-US" baseline="0" dirty="0" smtClean="0"/>
              <a:t> XEON CPU 5110 – VELOC 1.6 GHZ</a:t>
            </a:r>
            <a:endParaRPr lang="en-US" dirty="0" smtClean="0"/>
          </a:p>
          <a:p>
            <a:r>
              <a:rPr lang="en-US" dirty="0" smtClean="0"/>
              <a:t>SEACE v1 – APACHE 2.0.52</a:t>
            </a:r>
            <a:r>
              <a:rPr lang="en-US" baseline="0" dirty="0" smtClean="0"/>
              <a:t> </a:t>
            </a:r>
            <a:r>
              <a:rPr lang="en-US" dirty="0" smtClean="0"/>
              <a:t>– JBOSS</a:t>
            </a:r>
            <a:r>
              <a:rPr lang="en-US" baseline="0" dirty="0" smtClean="0"/>
              <a:t> 3.2.5 – 32 bit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B77EC-01F0-4AE1-ACAE-2781EBCD4F35}" type="slidenum">
              <a:rPr lang="es-PE" smtClean="0"/>
              <a:pPr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388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B77EC-01F0-4AE1-ACAE-2781EBCD4F35}" type="slidenum">
              <a:rPr lang="es-PE" smtClean="0"/>
              <a:pPr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1718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B77EC-01F0-4AE1-ACAE-2781EBCD4F35}" type="slidenum">
              <a:rPr lang="es-PE" smtClean="0"/>
              <a:pPr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3532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B77EC-01F0-4AE1-ACAE-2781EBCD4F35}" type="slidenum">
              <a:rPr lang="es-PE" smtClean="0"/>
              <a:pPr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170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B77EC-01F0-4AE1-ACAE-2781EBCD4F35}" type="slidenum">
              <a:rPr lang="es-PE" smtClean="0"/>
              <a:pPr/>
              <a:t>32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563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4 Imagen" descr="PPT Carátula.jpg"/>
          <p:cNvPicPr>
            <a:picLocks noChangeAspect="1"/>
          </p:cNvPicPr>
          <p:nvPr userDrawn="1"/>
        </p:nvPicPr>
        <p:blipFill>
          <a:blip r:embed="rId2"/>
          <a:srcRect t="54024" b="10994"/>
          <a:stretch>
            <a:fillRect/>
          </a:stretch>
        </p:blipFill>
        <p:spPr bwMode="auto">
          <a:xfrm>
            <a:off x="142875" y="2286000"/>
            <a:ext cx="8789988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383-158D-4CFB-963D-17B7D235384B}" type="datetimeFigureOut">
              <a:rPr lang="es-PE" smtClean="0"/>
              <a:pPr/>
              <a:t>22/04/2017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5AE6-8F7F-4ED8-933A-E6C3D5F99664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0" name="9 Rectángulo"/>
          <p:cNvSpPr/>
          <p:nvPr userDrawn="1"/>
        </p:nvSpPr>
        <p:spPr>
          <a:xfrm>
            <a:off x="0" y="0"/>
            <a:ext cx="9144000" cy="1714500"/>
          </a:xfrm>
          <a:prstGeom prst="rect">
            <a:avLst/>
          </a:prstGeom>
          <a:solidFill>
            <a:srgbClr val="EFA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  <p:pic>
        <p:nvPicPr>
          <p:cNvPr id="11" name="8 Imagen" descr="Logo OSCE copia.t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105525" y="214313"/>
            <a:ext cx="30384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8 Imagen" descr="Gran Sello MEF - OSCE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14313" y="500063"/>
            <a:ext cx="400050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Rectángulo"/>
          <p:cNvSpPr/>
          <p:nvPr userDrawn="1"/>
        </p:nvSpPr>
        <p:spPr>
          <a:xfrm>
            <a:off x="0" y="6143625"/>
            <a:ext cx="9144000" cy="500063"/>
          </a:xfrm>
          <a:prstGeom prst="rect">
            <a:avLst/>
          </a:prstGeom>
          <a:solidFill>
            <a:srgbClr val="EFA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  <p:sp>
        <p:nvSpPr>
          <p:cNvPr id="14" name="13 Rectángulo"/>
          <p:cNvSpPr/>
          <p:nvPr userDrawn="1"/>
        </p:nvSpPr>
        <p:spPr>
          <a:xfrm>
            <a:off x="0" y="4929188"/>
            <a:ext cx="9144000" cy="9286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  <p:sp>
        <p:nvSpPr>
          <p:cNvPr id="15" name="7 Rectángulo"/>
          <p:cNvSpPr>
            <a:spLocks noChangeArrowheads="1"/>
          </p:cNvSpPr>
          <p:nvPr userDrawn="1"/>
        </p:nvSpPr>
        <p:spPr bwMode="auto">
          <a:xfrm>
            <a:off x="2071670" y="5214950"/>
            <a:ext cx="5143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ES" altLang="es-PE" b="1" dirty="0" smtClean="0">
                <a:latin typeface="Arial" charset="0"/>
              </a:rPr>
              <a:t>Unidad</a:t>
            </a:r>
            <a:r>
              <a:rPr lang="es-ES" altLang="es-PE" b="1" baseline="0" dirty="0" smtClean="0">
                <a:latin typeface="Arial" charset="0"/>
              </a:rPr>
              <a:t> de Gestión de Desarrollo de Software</a:t>
            </a:r>
            <a:endParaRPr lang="es-PE" altLang="es-PE" dirty="0">
              <a:latin typeface="Arial" charset="0"/>
            </a:endParaRPr>
          </a:p>
        </p:txBody>
      </p:sp>
      <p:sp>
        <p:nvSpPr>
          <p:cNvPr id="2" name="CuadroTexto 1"/>
          <p:cNvSpPr txBox="1"/>
          <p:nvPr userDrawn="1"/>
        </p:nvSpPr>
        <p:spPr>
          <a:xfrm>
            <a:off x="457200" y="2996952"/>
            <a:ext cx="8229600" cy="10801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383-158D-4CFB-963D-17B7D235384B}" type="datetimeFigureOut">
              <a:rPr lang="es-PE" smtClean="0"/>
              <a:pPr/>
              <a:t>22/04/2017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5AE6-8F7F-4ED8-933A-E6C3D5F9966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383-158D-4CFB-963D-17B7D235384B}" type="datetimeFigureOut">
              <a:rPr lang="es-PE" smtClean="0"/>
              <a:pPr/>
              <a:t>22/04/2017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5AE6-8F7F-4ED8-933A-E6C3D5F9966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928802"/>
            <a:ext cx="8643998" cy="4357718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Ø"/>
              <a:defRPr sz="2800"/>
            </a:lvl1pPr>
            <a:lvl2pPr>
              <a:buFont typeface="Wingdings" pitchFamily="2" charset="2"/>
              <a:buChar char="ü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383-158D-4CFB-963D-17B7D235384B}" type="datetimeFigureOut">
              <a:rPr lang="es-PE" smtClean="0"/>
              <a:pPr/>
              <a:t>22/04/2017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5AE6-8F7F-4ED8-933A-E6C3D5F99664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85720" y="1214438"/>
            <a:ext cx="8643998" cy="642937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2400" b="1"/>
            </a:lvl1pPr>
          </a:lstStyle>
          <a:p>
            <a:pPr lvl="0"/>
            <a:r>
              <a:rPr lang="es-ES" noProof="0" dirty="0" smtClean="0"/>
              <a:t>Haga clic para modificar el Subtitulo</a:t>
            </a:r>
            <a:endParaRPr lang="es-E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2"/>
            <a:ext cx="86677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57422" y="357166"/>
            <a:ext cx="5572164" cy="42862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endParaRPr lang="es-E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383-158D-4CFB-963D-17B7D235384B}" type="datetimeFigureOut">
              <a:rPr lang="es-PE" smtClean="0"/>
              <a:pPr/>
              <a:t>22/04/2017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5AE6-8F7F-4ED8-933A-E6C3D5F9966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383-158D-4CFB-963D-17B7D235384B}" type="datetimeFigureOut">
              <a:rPr lang="es-PE" smtClean="0"/>
              <a:pPr/>
              <a:t>22/04/2017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5AE6-8F7F-4ED8-933A-E6C3D5F9966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383-158D-4CFB-963D-17B7D235384B}" type="datetimeFigureOut">
              <a:rPr lang="es-PE" smtClean="0"/>
              <a:pPr/>
              <a:t>22/04/2017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5AE6-8F7F-4ED8-933A-E6C3D5F9966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383-158D-4CFB-963D-17B7D235384B}" type="datetimeFigureOut">
              <a:rPr lang="es-PE" smtClean="0"/>
              <a:pPr/>
              <a:t>22/04/2017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5AE6-8F7F-4ED8-933A-E6C3D5F9966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383-158D-4CFB-963D-17B7D235384B}" type="datetimeFigureOut">
              <a:rPr lang="es-PE" smtClean="0"/>
              <a:pPr/>
              <a:t>22/04/2017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5AE6-8F7F-4ED8-933A-E6C3D5F9966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383-158D-4CFB-963D-17B7D235384B}" type="datetimeFigureOut">
              <a:rPr lang="es-PE" smtClean="0"/>
              <a:pPr/>
              <a:t>22/04/2017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5AE6-8F7F-4ED8-933A-E6C3D5F9966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A383-158D-4CFB-963D-17B7D235384B}" type="datetimeFigureOut">
              <a:rPr lang="es-PE" smtClean="0"/>
              <a:pPr/>
              <a:t>22/04/2017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5AE6-8F7F-4ED8-933A-E6C3D5F9966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A383-158D-4CFB-963D-17B7D235384B}" type="datetimeFigureOut">
              <a:rPr lang="es-PE" smtClean="0"/>
              <a:pPr/>
              <a:t>22/04/2017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65AE6-8F7F-4ED8-933A-E6C3D5F99664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428596" y="3000372"/>
            <a:ext cx="8315404" cy="93268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defTabSz="761970">
              <a:spcBef>
                <a:spcPts val="0"/>
              </a:spcBef>
              <a:defRPr/>
            </a:pPr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Arquitectura de Sistema</a:t>
            </a:r>
            <a:b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</a:br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SEACE</a:t>
            </a:r>
            <a:endParaRPr lang="es-E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itchFamily="34" charset="0"/>
              <a:ea typeface="+mn-ea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Diagrama de </a:t>
            </a:r>
            <a:r>
              <a:rPr lang="es-PE" dirty="0" smtClean="0"/>
              <a:t>plataformas tecnológicas - 01</a:t>
            </a:r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del SEACE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88840"/>
            <a:ext cx="814009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 smtClean="0"/>
              <a:t>Diagrama de </a:t>
            </a:r>
            <a:r>
              <a:rPr lang="es-PE" dirty="0" smtClean="0"/>
              <a:t>plataformas tecnológicas - 02</a:t>
            </a:r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del SEACE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" y="1964294"/>
            <a:ext cx="8896468" cy="39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 smtClean="0"/>
              <a:t>Diagrama de </a:t>
            </a:r>
            <a:r>
              <a:rPr lang="es-PE" dirty="0" smtClean="0"/>
              <a:t>plataformas tecnológicas - 03</a:t>
            </a:r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del SEACE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22" y="1841776"/>
            <a:ext cx="7308501" cy="424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2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428868"/>
            <a:ext cx="9144000" cy="15001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s-PE" sz="4000" dirty="0" smtClean="0"/>
              <a:t>Arquitectura del RNP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8131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Sistemas de información – Funcionalidades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del RNP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62353"/>
              </p:ext>
            </p:extLst>
          </p:nvPr>
        </p:nvGraphicFramePr>
        <p:xfrm>
          <a:off x="179512" y="1628800"/>
          <a:ext cx="875020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535"/>
                <a:gridCol w="6545671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Aplicaciones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Funcionalidades principales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Portal web RNP v2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400" u="none" dirty="0" smtClean="0"/>
                        <a:t>Enlaces a consultas en línea</a:t>
                      </a:r>
                      <a:r>
                        <a:rPr lang="es-PE" sz="1400" u="none" baseline="0" dirty="0" smtClean="0"/>
                        <a:t> sin clave RNP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u="none" dirty="0" smtClean="0"/>
                        <a:t>Enlaces a operaciones en línea</a:t>
                      </a:r>
                      <a:r>
                        <a:rPr lang="es-PE" sz="1400" u="none" baseline="0" dirty="0" smtClean="0"/>
                        <a:t> con clave RNP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u="none" baseline="0" dirty="0" smtClean="0"/>
                        <a:t>Enlaces a guías manuales y folletos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u="none" baseline="0" dirty="0" smtClean="0"/>
                        <a:t>Sección de orientación al proveedor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RNP v4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 smtClean="0"/>
                        <a:t>Trámites en línea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 smtClean="0"/>
                        <a:t>Bandeja de Mensajes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 smtClean="0"/>
                        <a:t>Cambio de clave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 smtClean="0"/>
                        <a:t>Impresión de constancias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400" dirty="0" smtClean="0"/>
                        <a:t>Consulta estado de trámites - bienes y servicios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 smtClean="0"/>
                        <a:t>Consulta estado de trámites - ejecutores y consultores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1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Tecnologías en los Sistemas de Información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del RNP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21343"/>
              </p:ext>
            </p:extLst>
          </p:nvPr>
        </p:nvGraphicFramePr>
        <p:xfrm>
          <a:off x="179512" y="1628800"/>
          <a:ext cx="8750206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535"/>
                <a:gridCol w="6545671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400" dirty="0" smtClean="0">
                          <a:latin typeface="+mn-lt"/>
                        </a:rPr>
                        <a:t>Sistemas</a:t>
                      </a:r>
                      <a:endParaRPr lang="es-P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>
                          <a:latin typeface="+mn-lt"/>
                        </a:rPr>
                        <a:t>Tecnologías principales</a:t>
                      </a:r>
                      <a:endParaRPr lang="es-PE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>
                          <a:latin typeface="+mn-lt"/>
                        </a:rPr>
                        <a:t>Portal web RNP v2</a:t>
                      </a:r>
                      <a:endParaRPr lang="es-P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400" u="none" dirty="0" smtClean="0">
                          <a:latin typeface="+mn-lt"/>
                        </a:rPr>
                        <a:t>PHP 5.3.19, </a:t>
                      </a:r>
                      <a:r>
                        <a:rPr lang="es-PE" sz="1400" u="none" dirty="0" err="1" smtClean="0">
                          <a:latin typeface="+mn-lt"/>
                        </a:rPr>
                        <a:t>Drupal</a:t>
                      </a:r>
                      <a:r>
                        <a:rPr lang="es-PE" sz="1400" u="none" dirty="0" smtClean="0">
                          <a:latin typeface="+mn-lt"/>
                        </a:rPr>
                        <a:t> 7.1.4</a:t>
                      </a:r>
                      <a:endParaRPr lang="es-PE" sz="1400" u="none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RNP v4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 6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u="none" dirty="0" err="1" smtClean="0"/>
                        <a:t>Transact</a:t>
                      </a:r>
                      <a:r>
                        <a:rPr lang="es-PE" sz="1400" u="none" dirty="0" smtClean="0"/>
                        <a:t>-SQL (SQL Server </a:t>
                      </a:r>
                      <a:r>
                        <a:rPr lang="es-PE" sz="1400" u="none" dirty="0" smtClean="0"/>
                        <a:t>2008</a:t>
                      </a:r>
                      <a:r>
                        <a:rPr lang="es-PE" sz="1400" u="none" dirty="0" smtClean="0"/>
                        <a:t>)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PL/SQL (Oracle 11g R2)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Plataformas tecnológicas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del RNP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336213"/>
              </p:ext>
            </p:extLst>
          </p:nvPr>
        </p:nvGraphicFramePr>
        <p:xfrm>
          <a:off x="179512" y="1700808"/>
          <a:ext cx="875020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5112568"/>
                <a:gridCol w="1909445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concreta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Aspectos generales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de referencia</a:t>
                      </a:r>
                      <a:endParaRPr lang="es-P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Portal web </a:t>
                      </a:r>
                      <a:r>
                        <a:rPr lang="es-PE" sz="1200" dirty="0" smtClean="0"/>
                        <a:t>RNP v2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</a:t>
                      </a:r>
                      <a:r>
                        <a:rPr lang="de-D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 Hat Enterprise Linux 6.2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WEB: Apache HTTP Server 2.2.15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5.5.28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Otros: PHP 5.3.19 +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Drupal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Portal Web </a:t>
                      </a:r>
                      <a:r>
                        <a:rPr lang="es-PE" sz="1200" dirty="0" err="1" smtClean="0"/>
                        <a:t>Drupal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RNP v4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Windows server 2003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WEB: Internet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Server (IIS) 6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MS SQL Server 2008, Oracle RAC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11g R2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Portal Web Windows 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9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PE" dirty="0"/>
              <a:t>Diagrama de </a:t>
            </a:r>
            <a:r>
              <a:rPr lang="es-PE" dirty="0" smtClean="0"/>
              <a:t>plataformas </a:t>
            </a:r>
            <a:r>
              <a:rPr lang="es-PE" dirty="0"/>
              <a:t>tecnológicas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del RNP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60848"/>
            <a:ext cx="707542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428868"/>
            <a:ext cx="9144000" cy="15001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s-PE" sz="4000" dirty="0" smtClean="0"/>
              <a:t>Arquitectura de Arbitraje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28727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Sistemas de información – Funcionalidades</a:t>
            </a:r>
          </a:p>
          <a:p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Arbitraje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31977"/>
              </p:ext>
            </p:extLst>
          </p:nvPr>
        </p:nvGraphicFramePr>
        <p:xfrm>
          <a:off x="179512" y="1628800"/>
          <a:ext cx="875020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535"/>
                <a:gridCol w="6545671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Aplicaciones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Funcionalidades</a:t>
                      </a:r>
                      <a:r>
                        <a:rPr lang="es-PE" sz="1400" baseline="0" dirty="0" smtClean="0"/>
                        <a:t> principales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>
                          <a:latin typeface="+mn-lt"/>
                        </a:rPr>
                        <a:t>Portal web Arbitraje v1</a:t>
                      </a:r>
                      <a:endParaRPr lang="es-P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400" u="none" dirty="0" smtClean="0">
                          <a:latin typeface="+mn-lt"/>
                        </a:rPr>
                        <a:t>Enlaces de</a:t>
                      </a:r>
                      <a:r>
                        <a:rPr lang="es-PE" sz="1400" u="none" baseline="0" dirty="0" smtClean="0">
                          <a:latin typeface="+mn-lt"/>
                        </a:rPr>
                        <a:t> acceso a: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400" u="none" baseline="0" dirty="0" smtClean="0">
                          <a:latin typeface="+mn-lt"/>
                        </a:rPr>
                        <a:t>Laudos arbitrales, actas de conciliación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u="none" dirty="0" smtClean="0">
                          <a:latin typeface="+mn-lt"/>
                        </a:rPr>
                        <a:t>Sentencias sobre arbitraje</a:t>
                      </a:r>
                      <a:r>
                        <a:rPr lang="es-PE" sz="1400" u="none" baseline="0" dirty="0" smtClean="0">
                          <a:latin typeface="+mn-lt"/>
                        </a:rPr>
                        <a:t> del poder judicial y tribunal constitucional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400" u="none" baseline="0" dirty="0" smtClean="0">
                          <a:latin typeface="+mn-lt"/>
                        </a:rPr>
                        <a:t>Resoluciones de Designación de Árbitros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400" u="none" baseline="0" dirty="0" smtClean="0">
                          <a:latin typeface="+mn-lt"/>
                        </a:rPr>
                        <a:t>Resoluciones de Recusación de Árbitros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u="none" baseline="0" dirty="0" smtClean="0">
                          <a:latin typeface="+mn-lt"/>
                        </a:rPr>
                        <a:t>Opiniones en Arbitraje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u="none" baseline="0" dirty="0" smtClean="0">
                          <a:latin typeface="+mn-lt"/>
                        </a:rPr>
                        <a:t>Análisis de laudos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u="none" baseline="0" dirty="0" smtClean="0">
                          <a:latin typeface="+mn-lt"/>
                        </a:rPr>
                        <a:t>Notificaciones de designaciones y recusaciones de árbitros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u="none" baseline="0" dirty="0" smtClean="0">
                          <a:latin typeface="+mn-lt"/>
                        </a:rPr>
                        <a:t>Sección de legislación aplicable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400" u="none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>
                          <a:latin typeface="+mn-lt"/>
                        </a:rPr>
                        <a:t>Arbitraje v2</a:t>
                      </a:r>
                      <a:endParaRPr lang="es-P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Buscador de notificación de designaciones y recusaciones de árbitros</a:t>
                      </a:r>
                      <a:endParaRPr lang="es-ES" sz="1400" dirty="0" smtClean="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 smtClean="0">
                          <a:latin typeface="+mn-lt"/>
                        </a:rPr>
                        <a:t>Consultas de </a:t>
                      </a:r>
                      <a:r>
                        <a:rPr lang="es-E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Nómina de árbitros para designación residual del OSCE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 de Record arbitral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>
                          <a:latin typeface="+mn-lt"/>
                        </a:rPr>
                        <a:t>RNAS v1</a:t>
                      </a:r>
                      <a:endParaRPr lang="es-P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Solicitud de inscripción a registro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nacional de árbitros y secretarios arbitrales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Inscripción y/o actualización en el Registro Nacional de Árbitros y Secretarios Arbitrales</a:t>
                      </a:r>
                      <a:endParaRPr lang="es-PE" sz="1400" b="0" i="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Buscador de árbitros y secretarios arbitrales del registro nacional</a:t>
                      </a:r>
                      <a:endParaRPr lang="es-ES" sz="140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7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57422" y="357166"/>
            <a:ext cx="5572164" cy="428628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Arquitectura de sistemas</a:t>
            </a:r>
          </a:p>
          <a:p>
            <a:endParaRPr lang="es-PE" dirty="0"/>
          </a:p>
          <a:p>
            <a:r>
              <a:rPr lang="es-PE" dirty="0" smtClean="0"/>
              <a:t>Sistemas de Información</a:t>
            </a:r>
          </a:p>
          <a:p>
            <a:endParaRPr lang="es-PE" dirty="0" smtClean="0"/>
          </a:p>
          <a:p>
            <a:r>
              <a:rPr lang="es-PE" dirty="0" smtClean="0"/>
              <a:t>Plataformas tecnológicas 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 smtClean="0"/>
              <a:t>TEMARIO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Tecnologías en los Sistemas de Información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Arbitraje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45605"/>
              </p:ext>
            </p:extLst>
          </p:nvPr>
        </p:nvGraphicFramePr>
        <p:xfrm>
          <a:off x="179512" y="1628800"/>
          <a:ext cx="8750206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535"/>
                <a:gridCol w="6545671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400" dirty="0" smtClean="0">
                          <a:latin typeface="+mn-lt"/>
                        </a:rPr>
                        <a:t>Sistemas</a:t>
                      </a:r>
                      <a:endParaRPr lang="es-P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>
                          <a:latin typeface="+mn-lt"/>
                        </a:rPr>
                        <a:t>Tecnologías principales</a:t>
                      </a:r>
                      <a:endParaRPr lang="es-PE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>
                          <a:latin typeface="+mn-lt"/>
                        </a:rPr>
                        <a:t>Portal web Arbitraje v1</a:t>
                      </a:r>
                      <a:endParaRPr lang="es-P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400" u="none" dirty="0" smtClean="0">
                          <a:latin typeface="+mn-lt"/>
                        </a:rPr>
                        <a:t>PHP 5.3.19, </a:t>
                      </a:r>
                      <a:r>
                        <a:rPr lang="es-PE" sz="1400" u="none" dirty="0" err="1" smtClean="0">
                          <a:latin typeface="+mn-lt"/>
                        </a:rPr>
                        <a:t>Drupal</a:t>
                      </a:r>
                      <a:r>
                        <a:rPr lang="es-PE" sz="1400" u="none" dirty="0" smtClean="0">
                          <a:latin typeface="+mn-lt"/>
                        </a:rPr>
                        <a:t> 7.1.4</a:t>
                      </a:r>
                      <a:endParaRPr lang="es-PE" sz="1400" u="none" baseline="0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>
                          <a:latin typeface="+mn-lt"/>
                        </a:rPr>
                        <a:t>Arbitraje v2</a:t>
                      </a:r>
                      <a:endParaRPr lang="es-P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JQuery JavaScript Library 1.8.3, JQuery UI 1.8.23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400" dirty="0" smtClean="0"/>
                        <a:t>Java EE 6: </a:t>
                      </a:r>
                      <a:r>
                        <a:rPr lang="es-PE" sz="1400" dirty="0" err="1" smtClean="0"/>
                        <a:t>Primefaces</a:t>
                      </a:r>
                      <a:r>
                        <a:rPr lang="es-PE" sz="1400" dirty="0" smtClean="0"/>
                        <a:t> 5.0 (JSF 2.0), EJB (3.1), </a:t>
                      </a:r>
                      <a:r>
                        <a:rPr lang="es-PE" sz="1400" dirty="0" err="1" smtClean="0">
                          <a:solidFill>
                            <a:srgbClr val="000000"/>
                          </a:solidFill>
                        </a:rPr>
                        <a:t>Hibernate</a:t>
                      </a:r>
                      <a:r>
                        <a:rPr lang="es-PE" sz="1400" dirty="0" smtClean="0">
                          <a:solidFill>
                            <a:srgbClr val="000000"/>
                          </a:solidFill>
                        </a:rPr>
                        <a:t> 4.2.14</a:t>
                      </a:r>
                      <a:endParaRPr lang="es-PE" sz="14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dirty="0" err="1" smtClean="0"/>
                        <a:t>Jasper</a:t>
                      </a:r>
                      <a:r>
                        <a:rPr lang="es-PE" sz="1400" dirty="0" smtClean="0"/>
                        <a:t> </a:t>
                      </a:r>
                      <a:r>
                        <a:rPr lang="es-PE" sz="1400" dirty="0" err="1" smtClean="0"/>
                        <a:t>Reports</a:t>
                      </a:r>
                      <a:r>
                        <a:rPr lang="es-PE" sz="1400" dirty="0" smtClean="0"/>
                        <a:t> 5.6.1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>
                          <a:latin typeface="+mn-lt"/>
                        </a:rPr>
                        <a:t>RNAS v1</a:t>
                      </a:r>
                      <a:endParaRPr lang="es-P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JQuery JavaScript Library 1.8.3, JQuery UI 1.8.23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400" dirty="0" smtClean="0"/>
                        <a:t>Java EE 6: </a:t>
                      </a:r>
                      <a:r>
                        <a:rPr lang="es-PE" sz="1400" dirty="0" err="1" smtClean="0"/>
                        <a:t>Primefaces</a:t>
                      </a:r>
                      <a:r>
                        <a:rPr lang="es-PE" sz="1400" dirty="0" smtClean="0"/>
                        <a:t> 5.0 (JSF 2.0), EJB (3.1), </a:t>
                      </a:r>
                      <a:r>
                        <a:rPr lang="es-PE" sz="1400" dirty="0" err="1" smtClean="0">
                          <a:solidFill>
                            <a:srgbClr val="000000"/>
                          </a:solidFill>
                        </a:rPr>
                        <a:t>Hibernate</a:t>
                      </a:r>
                      <a:r>
                        <a:rPr lang="es-PE" sz="1400" dirty="0" smtClean="0">
                          <a:solidFill>
                            <a:srgbClr val="000000"/>
                          </a:solidFill>
                        </a:rPr>
                        <a:t> 4.2.14</a:t>
                      </a:r>
                      <a:endParaRPr lang="es-PE" sz="14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dirty="0" err="1" smtClean="0"/>
                        <a:t>Jasper</a:t>
                      </a:r>
                      <a:r>
                        <a:rPr lang="es-PE" sz="1400" dirty="0" smtClean="0"/>
                        <a:t> </a:t>
                      </a:r>
                      <a:r>
                        <a:rPr lang="es-PE" sz="1400" dirty="0" err="1" smtClean="0"/>
                        <a:t>Reports</a:t>
                      </a:r>
                      <a:r>
                        <a:rPr lang="es-PE" sz="1400" dirty="0" smtClean="0"/>
                        <a:t> 5.6.1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8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Plataformas tecnológicas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Arbitraje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89431"/>
              </p:ext>
            </p:extLst>
          </p:nvPr>
        </p:nvGraphicFramePr>
        <p:xfrm>
          <a:off x="179512" y="1700808"/>
          <a:ext cx="87502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4320480"/>
                <a:gridCol w="2197477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concreta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Aspectos generales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de referencia</a:t>
                      </a:r>
                      <a:endParaRPr lang="es-P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+mn-lt"/>
                        </a:rPr>
                        <a:t>Portal web Arbitraje v1</a:t>
                      </a:r>
                      <a:endParaRPr lang="es-PE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Red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Hat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Enterprise Linux 6.2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WEB: Apache HTTP Server 2.2.15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5.5.28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Otros: PHP 5.3.19 +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Drupal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Portal web </a:t>
                      </a:r>
                      <a:r>
                        <a:rPr lang="es-PE" sz="1200" dirty="0" err="1" smtClean="0"/>
                        <a:t>Drupal</a:t>
                      </a:r>
                      <a:endParaRPr lang="es-PE" sz="1200" dirty="0" smtClean="0"/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+mn-lt"/>
                        </a:rPr>
                        <a:t>Sistemas Externos</a:t>
                      </a:r>
                      <a:endParaRPr lang="es-PE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Red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Hat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Enterprise Linux 6.4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Servidores WEB: Apache Http Server 2.2.22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Otros: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OpenJDK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7 - 64-bit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Middleware: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EAP 6.3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Oracle RAC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11g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Sistema</a:t>
                      </a:r>
                      <a:r>
                        <a:rPr lang="es-PE" sz="1200" baseline="0" dirty="0" smtClean="0"/>
                        <a:t> </a:t>
                      </a:r>
                      <a:r>
                        <a:rPr lang="es-PE" sz="1200" dirty="0" smtClean="0"/>
                        <a:t>Transaccional </a:t>
                      </a:r>
                      <a:r>
                        <a:rPr lang="es-PE" sz="1200" dirty="0" err="1" smtClean="0"/>
                        <a:t>JBoss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+mn-lt"/>
                        </a:rPr>
                        <a:t>Buscadores Públicos</a:t>
                      </a:r>
                      <a:endParaRPr lang="es-PE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Red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Hat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Enterprise Linux 6.4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Servidores WEB: Apache Http Server 2.2.22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Otros: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OpenJDK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7 - 64-bit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Middleware: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EAP 6.3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Oracle RAC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11g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Sistema</a:t>
                      </a:r>
                      <a:r>
                        <a:rPr lang="es-PE" sz="1200" baseline="0" dirty="0" smtClean="0"/>
                        <a:t> </a:t>
                      </a:r>
                      <a:r>
                        <a:rPr lang="es-PE" sz="1200" dirty="0" smtClean="0"/>
                        <a:t>Transaccional </a:t>
                      </a:r>
                      <a:r>
                        <a:rPr lang="es-PE" sz="1200" dirty="0" err="1" smtClean="0"/>
                        <a:t>JBoss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4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PE" dirty="0"/>
              <a:t>Diagrama de plataformas tecnológicas</a:t>
            </a:r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Arbitraje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31" y="1772816"/>
            <a:ext cx="6984776" cy="462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428868"/>
            <a:ext cx="9144000" cy="15001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s-PE" sz="4000" dirty="0" smtClean="0"/>
              <a:t>Arquitectura de Técnico Normativa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6587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Sistemas de información – Funcionalidades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Técnico Normativa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672240"/>
              </p:ext>
            </p:extLst>
          </p:nvPr>
        </p:nvGraphicFramePr>
        <p:xfrm>
          <a:off x="179512" y="1628800"/>
          <a:ext cx="875020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535"/>
                <a:gridCol w="6545671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Aplicaciones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Funcionalidades</a:t>
                      </a:r>
                      <a:r>
                        <a:rPr lang="es-PE" sz="1400" baseline="0" dirty="0" smtClean="0"/>
                        <a:t> principales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Portal web </a:t>
                      </a:r>
                      <a:r>
                        <a:rPr lang="es-PE" sz="1400" dirty="0" smtClean="0"/>
                        <a:t>Certificación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400" u="none" dirty="0" smtClean="0"/>
                        <a:t>Enlaces a </a:t>
                      </a:r>
                      <a:r>
                        <a:rPr lang="es-PE" sz="1400" u="none" dirty="0" smtClean="0"/>
                        <a:t>funcionalidades</a:t>
                      </a:r>
                      <a:r>
                        <a:rPr lang="es-PE" sz="1400" u="none" baseline="0" dirty="0" smtClean="0"/>
                        <a:t> del sistema de certificación v1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Accesos a información relacionada</a:t>
                      </a:r>
                      <a:r>
                        <a:rPr lang="es-P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procesos de certificación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4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Búsqueda de usuarios certificados en el sistema de certificación v1</a:t>
                      </a:r>
                      <a:endParaRPr lang="es-PE" sz="1400" u="none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Certificación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 smtClean="0"/>
                        <a:t>Registro de personas naturales para procesos de certificación.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 smtClean="0"/>
                        <a:t>Verificación y certificación de personas naturales relacionados</a:t>
                      </a:r>
                      <a:r>
                        <a:rPr lang="es-ES" sz="1400" baseline="0" dirty="0" smtClean="0"/>
                        <a:t> a tramite documentario del OSCE.</a:t>
                      </a:r>
                      <a:endParaRPr lang="es-E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INFOSCE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 smtClean="0"/>
                        <a:t>Buscador público de los informes opiniones que hayan emitido la dirección</a:t>
                      </a:r>
                      <a:r>
                        <a:rPr lang="es-ES" sz="1400" baseline="0" dirty="0" smtClean="0"/>
                        <a:t> técnico normativa </a:t>
                      </a:r>
                      <a:endParaRPr lang="es-E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0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Tecnologías en los Sistemas de Información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Técnico Normativa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28539"/>
              </p:ext>
            </p:extLst>
          </p:nvPr>
        </p:nvGraphicFramePr>
        <p:xfrm>
          <a:off x="179512" y="1628800"/>
          <a:ext cx="875020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535"/>
                <a:gridCol w="6545671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Aplicaciones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Tecnologías</a:t>
                      </a:r>
                      <a:r>
                        <a:rPr lang="es-PE" sz="1400" baseline="0" dirty="0" smtClean="0"/>
                        <a:t> principales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Portal web Certificación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400" u="none" dirty="0" smtClean="0">
                          <a:latin typeface="+mn-lt"/>
                        </a:rPr>
                        <a:t>ASP 6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u="none" dirty="0" smtClean="0"/>
                        <a:t>SQL Server 2008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Certificación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 6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u="none" dirty="0" err="1" smtClean="0"/>
                        <a:t>Transact</a:t>
                      </a:r>
                      <a:r>
                        <a:rPr lang="es-PE" sz="1400" u="none" dirty="0" smtClean="0"/>
                        <a:t>-SQL (SQL Server </a:t>
                      </a:r>
                      <a:r>
                        <a:rPr lang="es-PE" sz="1400" u="none" dirty="0" smtClean="0"/>
                        <a:t>2008</a:t>
                      </a:r>
                      <a:r>
                        <a:rPr lang="es-PE" sz="1400" u="none" dirty="0" smtClean="0"/>
                        <a:t>)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PL/SQL (Oracle 11g R2)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INFOSCE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JQuery JavaScript Library 1.8.3, JQuery UI 1.8.23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400" dirty="0" smtClean="0"/>
                        <a:t>Java EE 6: </a:t>
                      </a:r>
                      <a:r>
                        <a:rPr lang="es-PE" sz="1400" dirty="0" err="1" smtClean="0"/>
                        <a:t>Primefaces</a:t>
                      </a:r>
                      <a:r>
                        <a:rPr lang="es-PE" sz="1400" dirty="0" smtClean="0"/>
                        <a:t> 3.5 (JSF 2.0), EJB (3.1), </a:t>
                      </a:r>
                      <a:r>
                        <a:rPr lang="es-PE" sz="1400" dirty="0" err="1" smtClean="0">
                          <a:solidFill>
                            <a:srgbClr val="000000"/>
                          </a:solidFill>
                        </a:rPr>
                        <a:t>Hibernate</a:t>
                      </a:r>
                      <a:r>
                        <a:rPr lang="es-PE" sz="1400" dirty="0" smtClean="0">
                          <a:solidFill>
                            <a:srgbClr val="000000"/>
                          </a:solidFill>
                        </a:rPr>
                        <a:t> 4.2.14</a:t>
                      </a:r>
                      <a:endParaRPr lang="es-PE" sz="14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dirty="0" err="1" smtClean="0"/>
                        <a:t>Jasper</a:t>
                      </a:r>
                      <a:r>
                        <a:rPr lang="es-PE" sz="1400" dirty="0" smtClean="0"/>
                        <a:t> </a:t>
                      </a:r>
                      <a:r>
                        <a:rPr lang="es-PE" sz="1400" dirty="0" err="1" smtClean="0"/>
                        <a:t>Reports</a:t>
                      </a:r>
                      <a:r>
                        <a:rPr lang="es-PE" sz="1400" dirty="0" smtClean="0"/>
                        <a:t> 4.6.0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0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Plataformas tecnológicas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Técnico </a:t>
            </a:r>
            <a:r>
              <a:rPr lang="es-PE" dirty="0" smtClean="0"/>
              <a:t>Normativa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18483"/>
              </p:ext>
            </p:extLst>
          </p:nvPr>
        </p:nvGraphicFramePr>
        <p:xfrm>
          <a:off x="179512" y="1700808"/>
          <a:ext cx="875020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4824536"/>
                <a:gridCol w="1981453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concreta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Aspectos generales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de referencia</a:t>
                      </a:r>
                      <a:endParaRPr lang="es-P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Portal web Certificación v1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Windows server 2003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WEB: Internet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Server (IIS) 6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MS SQL Server 2008, Oracle RAC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11g R2 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Portal web </a:t>
                      </a:r>
                      <a:r>
                        <a:rPr lang="es-PE" sz="1200" dirty="0" err="1" smtClean="0"/>
                        <a:t>windows</a:t>
                      </a:r>
                      <a:endParaRPr lang="es-PE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Certificación v1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Windows server 2003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WEB: Internet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Server (IIS) 6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MS SQL Server 2008, Oracle RAC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11g R2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Portal web </a:t>
                      </a:r>
                      <a:r>
                        <a:rPr lang="es-PE" sz="1200" dirty="0" err="1" smtClean="0"/>
                        <a:t>windows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Buscadores Públicos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Red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Hat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Enterprise Linux 6.4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Servidores WEB: Apache Http Server 2.2.22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Otros: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OpenJDK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7 - 64-bit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Middleware: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EAP 6.3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Oracle RAC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11g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Sistema</a:t>
                      </a:r>
                      <a:r>
                        <a:rPr lang="es-PE" sz="1200" baseline="0" dirty="0" smtClean="0"/>
                        <a:t> </a:t>
                      </a:r>
                      <a:r>
                        <a:rPr lang="es-PE" sz="1200" dirty="0" smtClean="0"/>
                        <a:t>Transaccional </a:t>
                      </a:r>
                      <a:r>
                        <a:rPr lang="es-PE" sz="1200" dirty="0" err="1" smtClean="0"/>
                        <a:t>JBoss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3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PE" dirty="0"/>
              <a:t>Diagrama de plataformas tecnológicas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Técnico Normativa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00808"/>
            <a:ext cx="6867320" cy="48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428868"/>
            <a:ext cx="9144000" cy="15001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s-PE" sz="4000" dirty="0" smtClean="0"/>
              <a:t>Arquitectura de Tribunal de Contrataciones y Gestión de riesgos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29325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Sistemas de información – Funcionalidades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Tribunal de Contrataciones y Gestión de riesgos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514607"/>
              </p:ext>
            </p:extLst>
          </p:nvPr>
        </p:nvGraphicFramePr>
        <p:xfrm>
          <a:off x="179512" y="1628800"/>
          <a:ext cx="875020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535"/>
                <a:gridCol w="6545671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Aplicaciones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Funcionalidades</a:t>
                      </a:r>
                      <a:r>
                        <a:rPr lang="es-PE" sz="1400" baseline="0" dirty="0" smtClean="0"/>
                        <a:t> principales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STC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Registro, control y seguimiento de expedientes cuya resolución está a cargo del Tribunal de Contrataciones del Estado - TCE.</a:t>
                      </a:r>
                      <a:endParaRPr lang="es-PE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Supervisión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 smtClean="0"/>
                        <a:t>Permite la selección de muestra aleatoria y selectiva para la supervisión de contrataciones públicas según la normativa de contrataciones vigentes.</a:t>
                      </a:r>
                      <a:endParaRPr lang="es-E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0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428868"/>
            <a:ext cx="9144000" cy="15001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s-PE" sz="4000" dirty="0" smtClean="0"/>
              <a:t>Arquitectura de sistemas</a:t>
            </a:r>
            <a:endParaRPr lang="es-P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Tecnologías en los Sistemas de Información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Tribunal de Contrataciones y Gestión de riesgos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6833"/>
              </p:ext>
            </p:extLst>
          </p:nvPr>
        </p:nvGraphicFramePr>
        <p:xfrm>
          <a:off x="179512" y="1628800"/>
          <a:ext cx="8750206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535"/>
                <a:gridCol w="6545671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Aplicaciones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Tecnologías</a:t>
                      </a:r>
                      <a:r>
                        <a:rPr lang="es-PE" sz="1400" baseline="0" dirty="0" smtClean="0"/>
                        <a:t> principales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STC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400" u="none" dirty="0" smtClean="0">
                          <a:latin typeface="+mn-lt"/>
                        </a:rPr>
                        <a:t>ASP 6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u="none" dirty="0" err="1" smtClean="0"/>
                        <a:t>Transact</a:t>
                      </a:r>
                      <a:r>
                        <a:rPr lang="es-PE" sz="1400" u="none" dirty="0" smtClean="0"/>
                        <a:t>-SQL (SQL Server 2008)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PL/SQL (Oracle 11g R2)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Supervisión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 6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u="none" dirty="0" err="1" smtClean="0"/>
                        <a:t>Transact</a:t>
                      </a:r>
                      <a:r>
                        <a:rPr lang="es-PE" sz="1400" u="none" dirty="0" smtClean="0"/>
                        <a:t>-SQL (SQL Server 2000)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PL/SQL (Oracle 11g R2)</a:t>
                      </a:r>
                      <a:endParaRPr lang="es-PE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8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Plataformas tecnológicas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Tribunal de Contrataciones y Gestión de riesgos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11518"/>
              </p:ext>
            </p:extLst>
          </p:nvPr>
        </p:nvGraphicFramePr>
        <p:xfrm>
          <a:off x="179512" y="1700808"/>
          <a:ext cx="87502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4824536"/>
                <a:gridCol w="1981453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concreta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Aspectos generales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de referencia</a:t>
                      </a:r>
                      <a:endParaRPr lang="es-P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STC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Windows server 2003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WEB: Internet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Server (IIS) 6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MS SQL Server 2000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Portal web </a:t>
                      </a:r>
                      <a:r>
                        <a:rPr lang="es-PE" sz="1200" dirty="0" err="1" smtClean="0"/>
                        <a:t>windows</a:t>
                      </a:r>
                      <a:endParaRPr lang="es-PE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Supervisión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Windows server 2003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WEB: Internet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Server (IIS) 6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MS SQL Server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2000,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 RAC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11g R2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Portal web </a:t>
                      </a:r>
                      <a:r>
                        <a:rPr lang="es-PE" sz="1200" dirty="0" err="1" smtClean="0"/>
                        <a:t>windows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PE" dirty="0"/>
              <a:t>Diagrama de plataformas tecnológicas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Tribunal de Contrataciones y Gestión de riesgos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422" y="1484784"/>
            <a:ext cx="6169164" cy="3403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706" y="5091449"/>
            <a:ext cx="563602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428868"/>
            <a:ext cx="9144000" cy="15001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s-PE" sz="4000" dirty="0" smtClean="0"/>
              <a:t>Arquitectura de </a:t>
            </a:r>
            <a:r>
              <a:rPr lang="es-PE" sz="4000" dirty="0"/>
              <a:t>Estudios de inteligencia de negocio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15053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Sistemas de información – Funcionalidades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Estudios de inteligencia de negocio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78687"/>
              </p:ext>
            </p:extLst>
          </p:nvPr>
        </p:nvGraphicFramePr>
        <p:xfrm>
          <a:off x="179512" y="1628800"/>
          <a:ext cx="875020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535"/>
                <a:gridCol w="6545671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Aplicaciones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Funcionalidades</a:t>
                      </a:r>
                      <a:r>
                        <a:rPr lang="es-PE" sz="1400" baseline="0" dirty="0" smtClean="0"/>
                        <a:t> principales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CONOSCE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Indicadores de mercado</a:t>
                      </a:r>
                      <a:r>
                        <a:rPr lang="es-P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estatal de las contrataciones realizadas por UBIGEO de la entidad por fecha de convocatoria,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Indicadores generales de porcentaje de convocatorias desiertas, nulos.</a:t>
                      </a:r>
                      <a:endParaRPr lang="es-PE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s-PE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0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Tecnologías en los Sistemas de Información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Estudios de inteligencia de negocio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297909"/>
              </p:ext>
            </p:extLst>
          </p:nvPr>
        </p:nvGraphicFramePr>
        <p:xfrm>
          <a:off x="179512" y="1628800"/>
          <a:ext cx="875020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535"/>
                <a:gridCol w="6545671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Aplicaciones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Tecnologías</a:t>
                      </a:r>
                      <a:r>
                        <a:rPr lang="es-PE" sz="1400" baseline="0" dirty="0" smtClean="0"/>
                        <a:t> principales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CONOSCE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Pentaho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6.1.0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 11g R2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8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Plataformas tecnológicas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Estudios de inteligencia de negocio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15646"/>
              </p:ext>
            </p:extLst>
          </p:nvPr>
        </p:nvGraphicFramePr>
        <p:xfrm>
          <a:off x="179512" y="1700808"/>
          <a:ext cx="875020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4824536"/>
                <a:gridCol w="1981453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concreta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Aspectos generales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de referencia</a:t>
                      </a:r>
                      <a:endParaRPr lang="es-P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CONOSCE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Red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Hat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Enterprise Linux 6.4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Servidores WEB: Pen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Otros: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Hotspot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JDK 8 - 64-bit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Middleware: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Pentaho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6.1.0,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EAP 6.4.3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Oracle RAC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11g R2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Inteligencia de Negocio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251520" y="1340768"/>
            <a:ext cx="8643998" cy="642937"/>
          </a:xfrm>
        </p:spPr>
        <p:txBody>
          <a:bodyPr>
            <a:normAutofit/>
          </a:bodyPr>
          <a:lstStyle/>
          <a:p>
            <a:r>
              <a:rPr lang="es-PE" dirty="0"/>
              <a:t>Diagrama de plataformas tecnológicas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Estudios de inteligencia de negocio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636912"/>
            <a:ext cx="8252660" cy="207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428868"/>
            <a:ext cx="9144000" cy="15001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s-PE" sz="4000" dirty="0" smtClean="0"/>
              <a:t>Arquitectura de </a:t>
            </a:r>
            <a:r>
              <a:rPr lang="es-PE" sz="4000" dirty="0" smtClean="0"/>
              <a:t>oficina de comunicaciones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20048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Sistemas de información – Funcionalidades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oficina de comunicaciones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23910"/>
              </p:ext>
            </p:extLst>
          </p:nvPr>
        </p:nvGraphicFramePr>
        <p:xfrm>
          <a:off x="179512" y="1628800"/>
          <a:ext cx="8750206" cy="470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535"/>
                <a:gridCol w="6545671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Aplicaciones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Funcionalidades</a:t>
                      </a:r>
                      <a:r>
                        <a:rPr lang="es-PE" sz="1400" baseline="0" dirty="0" smtClean="0"/>
                        <a:t> principales</a:t>
                      </a:r>
                      <a:endParaRPr lang="es-PE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Portal web OSCE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400" dirty="0" smtClean="0"/>
                        <a:t>Información al publico</a:t>
                      </a:r>
                      <a:r>
                        <a:rPr lang="es-PE" sz="1400" baseline="0" dirty="0" smtClean="0"/>
                        <a:t> </a:t>
                      </a:r>
                      <a:r>
                        <a:rPr lang="es-PE" sz="1400" dirty="0" smtClean="0"/>
                        <a:t>general y accesos a los principales</a:t>
                      </a:r>
                      <a:r>
                        <a:rPr lang="es-PE" sz="1400" baseline="0" dirty="0" smtClean="0"/>
                        <a:t> sistemas de información del OSCE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Intranet institucional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dirty="0" smtClean="0"/>
                        <a:t>Información general y accesos a paginas de interés del personal de la institución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dirty="0" smtClean="0"/>
                        <a:t>Validación de constancias </a:t>
                      </a:r>
                      <a:r>
                        <a:rPr lang="es-ES" sz="1400" baseline="0" dirty="0" smtClean="0"/>
                        <a:t>de no estar inhabilitado para contratar con el estado y de capacidad libre de contratación</a:t>
                      </a:r>
                      <a:endParaRPr lang="es-PE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Trámite documentario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Gestión de procedimientos administrativos sean trámites TUPA y no TUPA</a:t>
                      </a:r>
                      <a:endParaRPr lang="es-PE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Módulo de Biblioteca - Alertas Bibliográficas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Registro de información relacionada a Alertas Bibliográficas para su difusión al personal de la Institución.</a:t>
                      </a:r>
                      <a:endParaRPr lang="es-PE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Módulo de Biblioteca - Catálogo Electrónico del Centro de Documentación sobre Contratación Pública del OSCE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Consulta en el 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Catálogo Electrónico del Centro de Documentación sobre Contratación Pública del OSCE</a:t>
                      </a:r>
                      <a:endParaRPr lang="es-PE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Módulo de Biblioteca - Registro de Información Bibliográfica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Registro de Información Bibliográfica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Gestión Integral de Administración Bibliotecaria</a:t>
                      </a:r>
                      <a:endParaRPr lang="es-PE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Módulo de mensajería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Gestión de</a:t>
                      </a:r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mensajería de documentación que se remite vía </a:t>
                      </a:r>
                      <a:r>
                        <a:rPr lang="es-E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courier</a:t>
                      </a:r>
                      <a:endParaRPr lang="es-PE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9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 smtClean="0"/>
              <a:t>Arquitectura de sistemas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</a:t>
            </a:r>
            <a:r>
              <a:rPr lang="es-PE" dirty="0" smtClean="0"/>
              <a:t>sistemas</a:t>
            </a:r>
            <a:endParaRPr lang="es-PE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69025"/>
            <a:ext cx="7921080" cy="51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Tecnologías en los Sistemas de Información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oficina de comunicaciones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55731"/>
              </p:ext>
            </p:extLst>
          </p:nvPr>
        </p:nvGraphicFramePr>
        <p:xfrm>
          <a:off x="179512" y="1628800"/>
          <a:ext cx="8750206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5509846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Aplicaciones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Tecnologías</a:t>
                      </a:r>
                      <a:r>
                        <a:rPr lang="es-PE" sz="1400" baseline="0" dirty="0" smtClean="0"/>
                        <a:t> principales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Portal web OSCE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 5.3.19, </a:t>
                      </a:r>
                      <a:r>
                        <a:rPr lang="es-P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Drupal</a:t>
                      </a: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7.1.4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Intranet institucional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 6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</a:t>
                      </a: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-SQL (SQL Server 2000)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Trámite documentario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 6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</a:t>
                      </a: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-SQL (SQL Server 2008)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PL/SQL (Oracle 11g R2)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Módulo de Biblioteca - Alertas Bibliográficas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Server 2000</a:t>
                      </a:r>
                      <a:endParaRPr lang="pt-B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Módulo de Biblioteca - Catálogo Electrónico del Centro de Documentación sobre Contratación Pública del OSCE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Aplicativo IBM </a:t>
                      </a:r>
                      <a:r>
                        <a:rPr lang="es-P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OmniFind</a:t>
                      </a: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(*)</a:t>
                      </a:r>
                      <a:endParaRPr lang="pt-B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Módulo de Biblioteca - Registro de Información Bibliográfica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Basic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 Access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Módulo de mensajería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ASP,</a:t>
                      </a:r>
                      <a:endParaRPr lang="es-PE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 Builder,</a:t>
                      </a:r>
                      <a:endParaRPr lang="es-PE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Server 2008</a:t>
                      </a:r>
                      <a:endParaRPr lang="pt-B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8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Plataformas tecnológicas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oficina de comunicaciones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89180"/>
              </p:ext>
            </p:extLst>
          </p:nvPr>
        </p:nvGraphicFramePr>
        <p:xfrm>
          <a:off x="179512" y="1700808"/>
          <a:ext cx="875020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  <a:gridCol w="3744416"/>
                <a:gridCol w="1981453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concreta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Aspectos generales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de referencia</a:t>
                      </a:r>
                      <a:endParaRPr lang="es-P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Portal web OSCE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</a:t>
                      </a:r>
                      <a:r>
                        <a:rPr lang="de-D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 Hat Enterprise Linux 6.2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WEB: Apache HTTP Server 2.2.15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5.5.28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Otros: PHP 5.3.19 +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Drupal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Portal Web </a:t>
                      </a:r>
                      <a:r>
                        <a:rPr lang="es-PE" sz="1200" dirty="0" err="1" smtClean="0"/>
                        <a:t>Drupal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Intranet institucional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Windows server 2003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WEB: Internet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Server (IIS) 6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MS SQL Server 2000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Portal Web Windows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Trámite documentario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Windows server 2003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WEB: Internet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Server (IIS) 6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MS SQL Server 2000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Portal Web Windows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Módulo de Biblioteca - Alertas Bibliográficas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Windows server 2003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WEB: Internet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Server (IIS) 6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MS SQL Server 2000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Portal Web Windows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Módulo de Biblioteca - Catálogo Electrónico del Centro de Documentación sobre Contratación Pública del OSCE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Middleware: Aplicativo IBM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OmniFind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(**)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Módulo de Biblioteca - Registro de Información Bibliográfica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Middleware: File Server Windows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datos: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 Access (**)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Cliente/servidor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Módulo de mensajería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Middleware: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 Server Windows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</a:t>
                      </a:r>
                      <a:r>
                        <a:rPr lang="es-PE" sz="1200" u="none" dirty="0" smtClean="0"/>
                        <a:t>SQL Server 2008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Cliente/servidor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251520" y="1340768"/>
            <a:ext cx="8643998" cy="642937"/>
          </a:xfrm>
        </p:spPr>
        <p:txBody>
          <a:bodyPr>
            <a:normAutofit/>
          </a:bodyPr>
          <a:lstStyle/>
          <a:p>
            <a:r>
              <a:rPr lang="es-PE" dirty="0"/>
              <a:t>Diagrama de plataformas </a:t>
            </a:r>
            <a:r>
              <a:rPr lang="es-PE" dirty="0" smtClean="0"/>
              <a:t>tecnológicas - 01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oficina de comunicaciones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58" y="1662236"/>
            <a:ext cx="7451321" cy="493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251520" y="1340768"/>
            <a:ext cx="8643998" cy="642937"/>
          </a:xfrm>
        </p:spPr>
        <p:txBody>
          <a:bodyPr>
            <a:normAutofit/>
          </a:bodyPr>
          <a:lstStyle/>
          <a:p>
            <a:r>
              <a:rPr lang="es-PE" dirty="0"/>
              <a:t>Diagrama de plataformas </a:t>
            </a:r>
            <a:r>
              <a:rPr lang="es-PE" dirty="0" smtClean="0"/>
              <a:t>tecnológicas - 02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oficina de comunicaciones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24" y="1662236"/>
            <a:ext cx="7514790" cy="502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428868"/>
            <a:ext cx="9144000" cy="15001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s-PE" sz="4000" dirty="0" smtClean="0"/>
              <a:t>Arquitectura de </a:t>
            </a:r>
            <a:r>
              <a:rPr lang="es-PE" sz="4000" dirty="0"/>
              <a:t>Administración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229463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Sistemas de información – Funcionalidades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Administración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449314"/>
              </p:ext>
            </p:extLst>
          </p:nvPr>
        </p:nvGraphicFramePr>
        <p:xfrm>
          <a:off x="179512" y="1628800"/>
          <a:ext cx="8750206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941894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Aplicaciones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Funcionalidades</a:t>
                      </a:r>
                      <a:r>
                        <a:rPr lang="es-PE" sz="1200" baseline="0" dirty="0" smtClean="0"/>
                        <a:t> principales</a:t>
                      </a:r>
                      <a:endParaRPr lang="es-P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Módulo de Finanzas - Aplicación de Caja - Administración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Permite la administración de información de la Caja del OSCE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Módulo de Finanzas - Aplicación de Caja - Módulo de Caja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Permite la emisión de facturas, anulación de facturas, modificación de bancos, modificación de código de tasas de bancos, entre otros.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Módulo de Finanzas - Consultas intranet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Consulta de información de pagos de los bancos procesados, modificar conciliaciones, devolución por inscripción y renovación de bienes y servicios y otros conceptos, reportes, etc.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Módulo de Finanzas - Aplicación de Caja - Módulo de Comprobante de Pago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Permite la emisión de comprobantes de retención, comprobantes de pago, documentos de pagos, letras, etc.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Módulo de Finanzas - Aplicación de Caja - Módulo de Ingresos - Estadísticas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Aplicación que genera estadísticas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de Convocatoria de Concursos CAS y CAP v1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Permite la convocatoria de Concursos CAS y CAP.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de Convocatoria de Concursos de Vocales del TCE v1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Permite la convocatoria de Concursos de Vocales del TCE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Módulo de legajo (RRHH)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Permite la administración del personal que labora en OSCE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6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Tecnologías en los Sistemas de Información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Administración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37643"/>
              </p:ext>
            </p:extLst>
          </p:nvPr>
        </p:nvGraphicFramePr>
        <p:xfrm>
          <a:off x="179512" y="1628800"/>
          <a:ext cx="875020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6085910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Aplicaciones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Tecnologías</a:t>
                      </a:r>
                      <a:r>
                        <a:rPr lang="es-PE" sz="1200" baseline="0" dirty="0" smtClean="0"/>
                        <a:t> principales</a:t>
                      </a:r>
                      <a:endParaRPr lang="es-P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Módulo de Finanzas - Aplicación de Caja - Administración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Basic 6.0,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Crystal Reports 8.0,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Server 2008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Módulo de Finanzas - Aplicación de Caja - Módulo de Caja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Basic 6.0,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Crystal Reports 8.0,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Server 2008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Módulo de Finanzas - Aplicación de Caja - Módulo de Comprobante de Pago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Basic 6.0,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Crystal Reports 8.0,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Server 2008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Módulo de Finanzas - Aplicación de Caja - Módulo de Ingresos - Estadísticas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Basic 6.0,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Crystal Reports 8.0,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Server 2008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Módulo de Finanzas - Consultas intranet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Server 2008 R2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de Convocatoria de Concursos CAS y CAP v1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 6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-SQL (SQL Server 2008)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de Convocatoria de Concursos de Vocales del TCE v1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 6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Macros Excel</a:t>
                      </a:r>
                      <a:endParaRPr lang="pt-B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-SQL (SQL Server 2008)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Módulo de legajo (RRHH)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 6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-SQL (SQL Server 2008)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5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Plataformas tecnológicas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Administración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1479"/>
              </p:ext>
            </p:extLst>
          </p:nvPr>
        </p:nvGraphicFramePr>
        <p:xfrm>
          <a:off x="179512" y="1700808"/>
          <a:ext cx="875020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4536504"/>
                <a:gridCol w="1981453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concreta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Aspectos generales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de referencia</a:t>
                      </a:r>
                      <a:endParaRPr lang="es-P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Módulo de Finanzas - Aplicación de Caja - Administración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Windows server 2003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WEB: Internet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Server (IIS) 6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MS SQL Server 2008, Oracle RAC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11g R2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Cliente/Servidor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Módulo de Finanzas - Aplicación de Caja - Módulo de Caja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Middleware: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 Server Windows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</a:t>
                      </a:r>
                      <a:r>
                        <a:rPr lang="es-PE" sz="1200" u="none" dirty="0" smtClean="0"/>
                        <a:t>SQL Server 2008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Cliente/Servidor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Módulo de Finanzas - Aplicación de Caja - Módulo de Comprobante de Pago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Middleware: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 Server Windows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</a:t>
                      </a:r>
                      <a:r>
                        <a:rPr lang="es-PE" sz="1200" u="none" dirty="0" smtClean="0"/>
                        <a:t>SQL Server 2008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Cliente/Servidor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Módulo de Finanzas - Aplicación de Caja - Módulo de Ingresos - Estadísticas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Middleware: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 Server Windows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</a:t>
                      </a:r>
                      <a:r>
                        <a:rPr lang="es-PE" sz="1200" u="none" dirty="0" smtClean="0"/>
                        <a:t>SQL Server 2008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Cliente/Servidor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Módulo de Finanzas - Consultas intranet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WEB: Internet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Server (IIS) 6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</a:t>
                      </a:r>
                      <a:r>
                        <a:rPr lang="es-PE" sz="1200" u="none" dirty="0" smtClean="0"/>
                        <a:t>SQL Server 2008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 Web Windows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de Convocatoria de Concursos CAS y CAP v1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WEB: Internet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Server (IIS) 6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</a:t>
                      </a:r>
                      <a:r>
                        <a:rPr lang="es-PE" sz="1200" u="none" dirty="0" smtClean="0"/>
                        <a:t>SQL Server 2008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 Web Windows 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de Convocatoria de Concursos de Vocales del TCE v1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WEB: Internet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Server (IIS) 6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</a:t>
                      </a:r>
                      <a:r>
                        <a:rPr lang="es-PE" sz="1200" u="none" dirty="0" smtClean="0"/>
                        <a:t>SQL Server 2008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 Web Windows 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Módulo de legajo (RRHH)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WEB: Internet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Server (IIS) 6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</a:t>
                      </a:r>
                      <a:r>
                        <a:rPr lang="es-PE" sz="1200" u="none" dirty="0" smtClean="0"/>
                        <a:t>SQL Server 2008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Portal Web Windows 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22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251520" y="1340768"/>
            <a:ext cx="8643998" cy="642937"/>
          </a:xfrm>
        </p:spPr>
        <p:txBody>
          <a:bodyPr>
            <a:normAutofit/>
          </a:bodyPr>
          <a:lstStyle/>
          <a:p>
            <a:r>
              <a:rPr lang="es-PE" dirty="0"/>
              <a:t>Diagrama de plataformas tecnológicas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Administración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204864"/>
            <a:ext cx="651189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428868"/>
            <a:ext cx="9144000" cy="15001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s-PE" sz="4000" dirty="0" smtClean="0"/>
              <a:t>Arquitectura de </a:t>
            </a:r>
            <a:r>
              <a:rPr lang="es-PE" sz="4000" dirty="0" smtClean="0"/>
              <a:t>Sistema Seguridad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28750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2428868"/>
            <a:ext cx="9144000" cy="15001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s-PE" sz="4000" dirty="0" smtClean="0"/>
              <a:t>Arquitectura del SEACE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40260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Sistemas de información – Funcionalidades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Sistema Seguridad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6428"/>
              </p:ext>
            </p:extLst>
          </p:nvPr>
        </p:nvGraphicFramePr>
        <p:xfrm>
          <a:off x="179512" y="1628800"/>
          <a:ext cx="87502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941894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Aplicaciones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Funcionalidades</a:t>
                      </a:r>
                      <a:r>
                        <a:rPr lang="es-PE" sz="1200" baseline="0" dirty="0" smtClean="0"/>
                        <a:t> principales</a:t>
                      </a:r>
                      <a:endParaRPr lang="es-P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Sistema de seguridad v1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Administración de usuarios.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integración a sistema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seguridad.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7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Tecnologías en los Sistemas de Información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Sistema Seguridad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956474"/>
              </p:ext>
            </p:extLst>
          </p:nvPr>
        </p:nvGraphicFramePr>
        <p:xfrm>
          <a:off x="179512" y="1628800"/>
          <a:ext cx="875020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6157918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Aplicaciones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Tecnologías</a:t>
                      </a:r>
                      <a:r>
                        <a:rPr lang="es-PE" sz="1400" baseline="0" dirty="0" smtClean="0"/>
                        <a:t> principales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Sistema de seguridad v1</a:t>
                      </a:r>
                    </a:p>
                    <a:p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JQuery JavaScript Library 1.8.3, JQuery UI 1.8.23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400" dirty="0" smtClean="0"/>
                        <a:t>Java EE 6: </a:t>
                      </a:r>
                      <a:r>
                        <a:rPr lang="es-PE" sz="1400" dirty="0" err="1" smtClean="0"/>
                        <a:t>Primefaces</a:t>
                      </a:r>
                      <a:r>
                        <a:rPr lang="es-PE" sz="1400" dirty="0" smtClean="0"/>
                        <a:t> 5.3 (JSF 2.0), EJB (3.1), </a:t>
                      </a:r>
                      <a:r>
                        <a:rPr lang="es-PE" sz="1400" dirty="0" err="1" smtClean="0">
                          <a:solidFill>
                            <a:srgbClr val="000000"/>
                          </a:solidFill>
                        </a:rPr>
                        <a:t>Hibernate</a:t>
                      </a:r>
                      <a:r>
                        <a:rPr lang="es-PE" sz="1400" dirty="0" smtClean="0">
                          <a:solidFill>
                            <a:srgbClr val="000000"/>
                          </a:solidFill>
                        </a:rPr>
                        <a:t> 4.2.14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dirty="0" smtClean="0">
                          <a:solidFill>
                            <a:srgbClr val="000000"/>
                          </a:solidFill>
                        </a:rPr>
                        <a:t>Spring Security 3.2.3</a:t>
                      </a:r>
                      <a:endParaRPr lang="es-PE" sz="14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dirty="0" err="1" smtClean="0"/>
                        <a:t>Jasper</a:t>
                      </a:r>
                      <a:r>
                        <a:rPr lang="es-PE" sz="1400" dirty="0" smtClean="0"/>
                        <a:t> </a:t>
                      </a:r>
                      <a:r>
                        <a:rPr lang="es-PE" sz="1400" dirty="0" err="1" smtClean="0"/>
                        <a:t>Reports</a:t>
                      </a:r>
                      <a:r>
                        <a:rPr lang="es-PE" sz="1400" dirty="0" smtClean="0"/>
                        <a:t> 5.6.1</a:t>
                      </a:r>
                      <a:endParaRPr lang="es-PE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2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Plataformas tecnológicas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Sistema Seguridad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910068"/>
              </p:ext>
            </p:extLst>
          </p:nvPr>
        </p:nvGraphicFramePr>
        <p:xfrm>
          <a:off x="179512" y="1700808"/>
          <a:ext cx="875020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4536504"/>
                <a:gridCol w="1981453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concreta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Aspectos generales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de referencia</a:t>
                      </a:r>
                      <a:endParaRPr lang="es-P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Sistema de seguridad 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Red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Hat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Enterprise Linux 6.4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Servidores WEB: Apache Http Server 2.2.22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Otros: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OpenJDK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7 - 64-bit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Middleware: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EAP 6.3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Oracle RAC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11g R2</a:t>
                      </a:r>
                    </a:p>
                    <a:p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Sistema</a:t>
                      </a:r>
                      <a:r>
                        <a:rPr lang="es-PE" sz="1200" baseline="0" dirty="0" smtClean="0"/>
                        <a:t> </a:t>
                      </a:r>
                      <a:r>
                        <a:rPr lang="es-PE" sz="1200" dirty="0" smtClean="0"/>
                        <a:t>Transaccional </a:t>
                      </a:r>
                      <a:r>
                        <a:rPr lang="es-PE" sz="1200" dirty="0" err="1" smtClean="0"/>
                        <a:t>JBoss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PE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5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251520" y="1340768"/>
            <a:ext cx="8643998" cy="642937"/>
          </a:xfrm>
        </p:spPr>
        <p:txBody>
          <a:bodyPr>
            <a:normAutofit/>
          </a:bodyPr>
          <a:lstStyle/>
          <a:p>
            <a:r>
              <a:rPr lang="es-PE" dirty="0"/>
              <a:t>Diagrama de plataformas tecnológicas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Sistema Seguridad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420888"/>
            <a:ext cx="707042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 smtClean="0"/>
              <a:t>Sistemas de información – Funcionalidades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del SEACE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071717"/>
              </p:ext>
            </p:extLst>
          </p:nvPr>
        </p:nvGraphicFramePr>
        <p:xfrm>
          <a:off x="179512" y="1628800"/>
          <a:ext cx="8750206" cy="497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535"/>
                <a:gridCol w="6545671"/>
              </a:tblGrid>
              <a:tr h="282328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Aplicaciones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Funcionalidades</a:t>
                      </a:r>
                      <a:r>
                        <a:rPr lang="es-PE" sz="1400" baseline="0" dirty="0" smtClean="0"/>
                        <a:t> principales</a:t>
                      </a:r>
                      <a:endParaRPr lang="es-PE" sz="1400" dirty="0"/>
                    </a:p>
                  </a:txBody>
                  <a:tcPr/>
                </a:tc>
              </a:tr>
              <a:tr h="898318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Portal web </a:t>
                      </a:r>
                      <a:r>
                        <a:rPr lang="es-PE" sz="1400" dirty="0" smtClean="0"/>
                        <a:t>SEACE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Información estadística del SEACE v2 (Planes anuales,</a:t>
                      </a:r>
                      <a:r>
                        <a:rPr lang="es-P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numero de convocatorias, otorgamiento de buena pro</a:t>
                      </a: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Buscador CUBSO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Accesos a información del SEACE v3 </a:t>
                      </a:r>
                    </a:p>
                  </a:txBody>
                  <a:tcPr/>
                </a:tc>
              </a:tr>
              <a:tr h="312272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SEACE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 smtClean="0"/>
                        <a:t>Módulo para procesos bajo el D.S.N°083-2004-PCM y Petroperú</a:t>
                      </a:r>
                    </a:p>
                  </a:txBody>
                  <a:tcPr/>
                </a:tc>
              </a:tr>
              <a:tr h="487658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SEACE v2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 smtClean="0"/>
                        <a:t>Administración de Fichas Técnicas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 smtClean="0"/>
                        <a:t>Administración de usuarios del SEACE v2</a:t>
                      </a:r>
                    </a:p>
                  </a:txBody>
                  <a:tcPr/>
                </a:tc>
              </a:tr>
              <a:tr h="692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SEACE v2.9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400" dirty="0" smtClean="0"/>
                        <a:t>Plan Anual de Contrataciones (PAC)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400" dirty="0" smtClean="0"/>
                        <a:t>Catálogo Único de Bienes, Servicios y Obras (CUBSO)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400" dirty="0" smtClean="0"/>
                        <a:t>Contratos</a:t>
                      </a:r>
                    </a:p>
                  </a:txBody>
                  <a:tcPr/>
                </a:tc>
              </a:tr>
              <a:tr h="1103647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SEACE v3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Administración (entidades, usuarios, parámetros</a:t>
                      </a:r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integración, </a:t>
                      </a:r>
                      <a:r>
                        <a:rPr lang="es-E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Actos </a:t>
                      </a: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Preparatorios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Procedimientos de Selección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Configurador de Procedimientos de Selección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integración SEACE – SIAF</a:t>
                      </a:r>
                    </a:p>
                  </a:txBody>
                  <a:tcPr/>
                </a:tc>
              </a:tr>
              <a:tr h="487658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SEACE</a:t>
                      </a:r>
                      <a:r>
                        <a:rPr lang="es-PE" sz="1400" baseline="0" dirty="0" smtClean="0"/>
                        <a:t> – Buscadores Públicos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 smtClean="0"/>
                        <a:t>Buscador público de procedimientos de selección </a:t>
                      </a:r>
                      <a:r>
                        <a:rPr lang="es-ES" sz="1400" dirty="0" smtClean="0"/>
                        <a:t>para el SEACE v2 y SEACE v3</a:t>
                      </a:r>
                      <a:endParaRPr lang="es-ES" sz="14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 smtClean="0"/>
                        <a:t>Buscador del registro de ordenes de compras y servicios</a:t>
                      </a:r>
                    </a:p>
                  </a:txBody>
                  <a:tcPr/>
                </a:tc>
              </a:tr>
              <a:tr h="4876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SEACE</a:t>
                      </a:r>
                      <a:r>
                        <a:rPr lang="es-PE" sz="1400" baseline="0" dirty="0" smtClean="0"/>
                        <a:t> – </a:t>
                      </a:r>
                      <a:r>
                        <a:rPr lang="es-PE" sz="1400" baseline="0" dirty="0" smtClean="0"/>
                        <a:t>Inaplicación</a:t>
                      </a:r>
                      <a:endParaRPr lang="es-P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 smtClean="0"/>
                        <a:t>Módulo de registro de Órdenes de Compra y Órdenes de Servicio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1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Tecnologías </a:t>
            </a:r>
            <a:r>
              <a:rPr lang="es-PE" dirty="0" smtClean="0"/>
              <a:t>en los Sistemas de Información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del SEACE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74396"/>
              </p:ext>
            </p:extLst>
          </p:nvPr>
        </p:nvGraphicFramePr>
        <p:xfrm>
          <a:off x="179512" y="1628800"/>
          <a:ext cx="8784976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6264696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Aplicaciones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Tecnologías</a:t>
                      </a:r>
                      <a:r>
                        <a:rPr lang="es-PE" sz="1400" baseline="0" dirty="0" smtClean="0"/>
                        <a:t> principales</a:t>
                      </a:r>
                      <a:endParaRPr lang="es-P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Portal web SEACE 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400" u="none" dirty="0" smtClean="0"/>
                        <a:t>ASP, JavaScript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400" u="none" dirty="0" err="1" smtClean="0"/>
                        <a:t>Transact</a:t>
                      </a:r>
                      <a:r>
                        <a:rPr lang="es-PE" sz="1400" u="none" dirty="0" smtClean="0"/>
                        <a:t>-SQL (SQL Server 2008)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SEACE v1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JSP, </a:t>
                      </a:r>
                      <a:r>
                        <a:rPr lang="es-P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2.4, XSLT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PL/SQL (Oracle 11g R2)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SEACE </a:t>
                      </a:r>
                      <a:r>
                        <a:rPr lang="es-PE" sz="1400" dirty="0" smtClean="0"/>
                        <a:t>v2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 </a:t>
                      </a: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u="none" dirty="0" err="1" smtClean="0"/>
                        <a:t>Transact</a:t>
                      </a:r>
                      <a:r>
                        <a:rPr lang="es-PE" sz="1400" u="none" dirty="0" smtClean="0"/>
                        <a:t>-SQL (SQL Server 2000, 2008)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PL/SQL (Oracle 11g R2)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SEACE </a:t>
                      </a:r>
                      <a:r>
                        <a:rPr lang="es-PE" sz="1400" dirty="0" smtClean="0"/>
                        <a:t>v2.9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JQuery </a:t>
                      </a:r>
                      <a:r>
                        <a:rPr lang="en-US" sz="1400" dirty="0" smtClean="0"/>
                        <a:t>JavaScript Library 1.11.1, Bootstrap 3.2.0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Servlet 2.5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SEACE </a:t>
                      </a:r>
                      <a:r>
                        <a:rPr lang="es-PE" sz="1400" dirty="0" smtClean="0"/>
                        <a:t>v3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JQuery Core 1.10.2, JQuery UI 1.11.0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dirty="0" smtClean="0"/>
                        <a:t>Java EE 5: </a:t>
                      </a:r>
                      <a:r>
                        <a:rPr lang="es-PE" sz="1400" dirty="0" err="1" smtClean="0"/>
                        <a:t>IceFaces</a:t>
                      </a:r>
                      <a:r>
                        <a:rPr lang="es-PE" sz="1400" dirty="0" smtClean="0"/>
                        <a:t> 1.8 (JSF 1.2),  EJB 3.0, </a:t>
                      </a:r>
                      <a:r>
                        <a:rPr lang="es-PE" sz="1400" dirty="0" err="1" smtClean="0"/>
                        <a:t>Hibernate</a:t>
                      </a:r>
                      <a:r>
                        <a:rPr lang="es-PE" sz="1400" dirty="0" smtClean="0"/>
                        <a:t> 3.2.5.GA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dirty="0" err="1" smtClean="0"/>
                        <a:t>Jasper</a:t>
                      </a:r>
                      <a:r>
                        <a:rPr lang="es-PE" sz="1400" dirty="0" smtClean="0"/>
                        <a:t> </a:t>
                      </a:r>
                      <a:r>
                        <a:rPr lang="es-PE" sz="1400" dirty="0" err="1" smtClean="0"/>
                        <a:t>Reports</a:t>
                      </a:r>
                      <a:r>
                        <a:rPr lang="es-PE" sz="1400" dirty="0" smtClean="0"/>
                        <a:t> 3.7.6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i="1" dirty="0" smtClean="0"/>
                        <a:t>SOA: BPEL, OSB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SEACE</a:t>
                      </a:r>
                      <a:r>
                        <a:rPr lang="es-PE" sz="1400" baseline="0" dirty="0" smtClean="0"/>
                        <a:t> </a:t>
                      </a:r>
                      <a:r>
                        <a:rPr lang="es-PE" sz="1400" baseline="0" dirty="0" smtClean="0"/>
                        <a:t>– </a:t>
                      </a:r>
                      <a:r>
                        <a:rPr lang="es-PE" sz="1400" baseline="0" dirty="0" smtClean="0"/>
                        <a:t>Buscadores </a:t>
                      </a:r>
                      <a:r>
                        <a:rPr lang="es-PE" sz="1400" baseline="0" dirty="0" smtClean="0"/>
                        <a:t>Públicos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JQuery JavaScript Library 1.8.3, JQuery UI 1.8.23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400" dirty="0" smtClean="0"/>
                        <a:t>Java EE 6: </a:t>
                      </a:r>
                      <a:r>
                        <a:rPr lang="es-PE" sz="1400" dirty="0" err="1" smtClean="0"/>
                        <a:t>Primefaces</a:t>
                      </a:r>
                      <a:r>
                        <a:rPr lang="es-PE" sz="1400" dirty="0" smtClean="0"/>
                        <a:t> 3.5 (JSF 2.0), EJB (3.1), </a:t>
                      </a:r>
                      <a:r>
                        <a:rPr lang="es-PE" sz="1400" dirty="0" err="1" smtClean="0">
                          <a:solidFill>
                            <a:srgbClr val="000000"/>
                          </a:solidFill>
                        </a:rPr>
                        <a:t>Hibernate</a:t>
                      </a:r>
                      <a:r>
                        <a:rPr lang="es-PE" sz="1400" dirty="0" smtClean="0">
                          <a:solidFill>
                            <a:srgbClr val="000000"/>
                          </a:solidFill>
                        </a:rPr>
                        <a:t> 4.2.14</a:t>
                      </a:r>
                      <a:endParaRPr lang="es-PE" sz="14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dirty="0" err="1" smtClean="0"/>
                        <a:t>Jasper</a:t>
                      </a:r>
                      <a:r>
                        <a:rPr lang="es-PE" sz="1400" dirty="0" smtClean="0"/>
                        <a:t> </a:t>
                      </a:r>
                      <a:r>
                        <a:rPr lang="es-PE" sz="1400" dirty="0" err="1" smtClean="0"/>
                        <a:t>Reports</a:t>
                      </a:r>
                      <a:r>
                        <a:rPr lang="es-PE" sz="1400" dirty="0" smtClean="0"/>
                        <a:t> 4.6.0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 smtClean="0"/>
                        <a:t>SEACE</a:t>
                      </a:r>
                      <a:r>
                        <a:rPr lang="es-PE" sz="1400" baseline="0" dirty="0" smtClean="0"/>
                        <a:t> </a:t>
                      </a:r>
                      <a:r>
                        <a:rPr lang="es-PE" sz="1400" baseline="0" dirty="0" smtClean="0"/>
                        <a:t>– Inaplicación</a:t>
                      </a:r>
                      <a:endParaRPr lang="es-PE" sz="1400" dirty="0" smtClean="0"/>
                    </a:p>
                    <a:p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JQuery JavaScript Library 1.8.3, JQuery UI 1.8.23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400" dirty="0" smtClean="0"/>
                        <a:t>Java EE 6: </a:t>
                      </a:r>
                      <a:r>
                        <a:rPr lang="es-PE" sz="1400" dirty="0" err="1" smtClean="0"/>
                        <a:t>Primefaces</a:t>
                      </a:r>
                      <a:r>
                        <a:rPr lang="es-PE" sz="1400" dirty="0" smtClean="0"/>
                        <a:t> 3.5 (JSF 2.0), EJB (3.1), </a:t>
                      </a:r>
                      <a:r>
                        <a:rPr lang="es-PE" sz="1400" dirty="0" err="1" smtClean="0">
                          <a:solidFill>
                            <a:srgbClr val="000000"/>
                          </a:solidFill>
                        </a:rPr>
                        <a:t>Hibernate</a:t>
                      </a:r>
                      <a:r>
                        <a:rPr lang="es-PE" sz="1400" dirty="0" smtClean="0">
                          <a:solidFill>
                            <a:srgbClr val="000000"/>
                          </a:solidFill>
                        </a:rPr>
                        <a:t> 3.6.6</a:t>
                      </a:r>
                      <a:endParaRPr lang="es-PE" sz="14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dirty="0" err="1" smtClean="0"/>
                        <a:t>Jasper</a:t>
                      </a:r>
                      <a:r>
                        <a:rPr lang="es-PE" sz="1400" dirty="0" smtClean="0"/>
                        <a:t> </a:t>
                      </a:r>
                      <a:r>
                        <a:rPr lang="es-PE" sz="1400" dirty="0" err="1" smtClean="0"/>
                        <a:t>Reports</a:t>
                      </a:r>
                      <a:r>
                        <a:rPr lang="es-PE" sz="1400" dirty="0" smtClean="0"/>
                        <a:t> 4.6.0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6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 smtClean="0"/>
              <a:t>Plataformas tecnológicas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del SEACE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984045"/>
              </p:ext>
            </p:extLst>
          </p:nvPr>
        </p:nvGraphicFramePr>
        <p:xfrm>
          <a:off x="179512" y="1700808"/>
          <a:ext cx="875020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5400600"/>
                <a:gridCol w="1765429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concreta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Aspectos generales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de referencia</a:t>
                      </a:r>
                      <a:endParaRPr lang="es-P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Portal web SEACE v1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Windows server 2003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WEB: Internet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Server (IIS) 6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 SQL Server 2008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R2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Oracle RAC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11g R2 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dirty="0" smtClean="0"/>
                        <a:t>Portal Web Windows 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SEACE v1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Red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Hat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Enterprise Linux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Servidores WEB: Apache Http Server 2.0.52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Middleware: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3.2.5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Oracle RAC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11g R2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Otros: JDK 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Sistema</a:t>
                      </a:r>
                      <a:r>
                        <a:rPr lang="es-PE" sz="1200" baseline="0" dirty="0" smtClean="0"/>
                        <a:t> </a:t>
                      </a:r>
                      <a:r>
                        <a:rPr lang="es-PE" sz="1200" dirty="0" smtClean="0"/>
                        <a:t>Transaccional </a:t>
                      </a:r>
                      <a:r>
                        <a:rPr lang="es-PE" sz="1200" dirty="0" err="1" smtClean="0"/>
                        <a:t>JBoss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SEACE </a:t>
                      </a:r>
                      <a:r>
                        <a:rPr lang="es-PE" sz="1200" dirty="0" smtClean="0"/>
                        <a:t>v2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Windows server 2003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 WEB: Internet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Server (IIS) 6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 SQL Server 2008 R2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Oracle RAC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11g R2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SEACE v2.9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Red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Hat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Enterprise Linux 6.4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Servidores WEB: Apache Http Server 2.2.22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Middleware: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EAP 6.3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Oracle RAC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11g R2, 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 SQL Server 2008 R2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Otros: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OpenJDK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7 - 64-bit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Sistema</a:t>
                      </a:r>
                      <a:r>
                        <a:rPr lang="es-PE" sz="1200" baseline="0" dirty="0" smtClean="0"/>
                        <a:t> </a:t>
                      </a:r>
                      <a:r>
                        <a:rPr lang="es-PE" sz="1200" dirty="0" smtClean="0"/>
                        <a:t>Transaccional </a:t>
                      </a:r>
                      <a:r>
                        <a:rPr lang="es-PE" sz="1200" dirty="0" err="1" smtClean="0"/>
                        <a:t>JBoss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SEACE </a:t>
                      </a:r>
                      <a:r>
                        <a:rPr lang="es-PE" sz="1200" dirty="0" smtClean="0"/>
                        <a:t>v3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AIX v7.1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Servidores WEB: IBM Http Server 2.2.14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Middleware: Oracle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Weblogic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Suite 11g, Oracle Internet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11g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Oracle RAC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11g R2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Gestor documental: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Alfresco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4.1.5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Otros: SDK 1.7.0 (IBM)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Sistema Transaccional</a:t>
                      </a:r>
                      <a:r>
                        <a:rPr lang="es-PE" sz="1200" baseline="0" dirty="0" smtClean="0"/>
                        <a:t> </a:t>
                      </a:r>
                      <a:r>
                        <a:rPr lang="es-PE" sz="1200" baseline="0" dirty="0" err="1" smtClean="0"/>
                        <a:t>Weblogic</a:t>
                      </a:r>
                      <a:r>
                        <a:rPr lang="es-PE" sz="1200" dirty="0" smtClean="0"/>
                        <a:t>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Gestión Documental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Alfresco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7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Plataformas tecnológicas</a:t>
            </a:r>
            <a:endParaRPr lang="es-PE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del SEACE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80894"/>
              </p:ext>
            </p:extLst>
          </p:nvPr>
        </p:nvGraphicFramePr>
        <p:xfrm>
          <a:off x="179512" y="1628800"/>
          <a:ext cx="885698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276"/>
                <a:gridCol w="4779444"/>
                <a:gridCol w="2376264"/>
              </a:tblGrid>
              <a:tr h="1390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concreta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Aspectos generales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de referencia</a:t>
                      </a:r>
                      <a:endParaRPr lang="es-PE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Buscadores </a:t>
                      </a:r>
                      <a:r>
                        <a:rPr lang="es-PE" sz="1200" dirty="0" smtClean="0"/>
                        <a:t>Públicos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Red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Hat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Enterprise Linux 6.4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Servidores WEB: Apache Http Server 2.2.22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Otros: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OpenJDK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7 - 64-bit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Middleware: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EAP 6.3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Oracle RAC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11g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Sistema</a:t>
                      </a:r>
                      <a:r>
                        <a:rPr lang="es-PE" sz="1200" baseline="0" dirty="0" smtClean="0"/>
                        <a:t> </a:t>
                      </a:r>
                      <a:r>
                        <a:rPr lang="es-PE" sz="1200" dirty="0" smtClean="0"/>
                        <a:t>Transaccional </a:t>
                      </a:r>
                      <a:r>
                        <a:rPr lang="es-PE" sz="1200" dirty="0" err="1" smtClean="0"/>
                        <a:t>JBoss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/>
                        <a:t>SEACE – Inaplicación</a:t>
                      </a:r>
                      <a:endParaRPr lang="es-P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Red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Hat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Enterprise Linux 6.3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Servidores WEB: Apache Http Server 2.2.22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Middleware: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6.1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Oracle RAC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11g R2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Otros: JDK 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Sistema</a:t>
                      </a:r>
                      <a:r>
                        <a:rPr lang="es-PE" sz="1200" baseline="0" dirty="0" smtClean="0"/>
                        <a:t> </a:t>
                      </a:r>
                      <a:r>
                        <a:rPr lang="es-PE" sz="1200" dirty="0" smtClean="0"/>
                        <a:t>Transaccional </a:t>
                      </a:r>
                      <a:r>
                        <a:rPr lang="es-PE" sz="1200" dirty="0" err="1" smtClean="0"/>
                        <a:t>JBoss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SEACE v3 - Integración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 Operativo: AIX 7.1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Middleware: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Weblogic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12C, Oracle SOA, Oracle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Bus, Oracle BAM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de Datos: Oracle RAC </a:t>
                      </a:r>
                      <a:r>
                        <a:rPr lang="es-PE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11g R2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Otros: SDK 1.7.0 (IBM)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Integración de Servicios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1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 anchor="ctr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11232</TotalTime>
  <Words>3196</Words>
  <Application>Microsoft Office PowerPoint</Application>
  <PresentationFormat>Presentación en pantalla (4:3)</PresentationFormat>
  <Paragraphs>593</Paragraphs>
  <Slides>53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8" baseType="lpstr">
      <vt:lpstr>Arial</vt:lpstr>
      <vt:lpstr>Calibri</vt:lpstr>
      <vt:lpstr>Lucida Sans Unicode</vt:lpstr>
      <vt:lpstr>Wingdings</vt:lpstr>
      <vt:lpstr>Tema de Office</vt:lpstr>
      <vt:lpstr>Arquitectura de Sistema SEACE</vt:lpstr>
      <vt:lpstr>Presentación de PowerPoint</vt:lpstr>
      <vt:lpstr>Presentación de PowerPoint</vt:lpstr>
      <vt:lpstr>Arquitectura de sistemas</vt:lpstr>
      <vt:lpstr>Presentación de PowerPoint</vt:lpstr>
      <vt:lpstr>Arquitectura del SEACE</vt:lpstr>
      <vt:lpstr>Arquitectura del SEACE</vt:lpstr>
      <vt:lpstr>Arquitectura del SEACE</vt:lpstr>
      <vt:lpstr>Arquitectura del SEACE</vt:lpstr>
      <vt:lpstr>Arquitectura del SEACE</vt:lpstr>
      <vt:lpstr>Arquitectura del SEACE</vt:lpstr>
      <vt:lpstr>Arquitectura del SEACE</vt:lpstr>
      <vt:lpstr>Presentación de PowerPoint</vt:lpstr>
      <vt:lpstr>Arquitectura del RNP</vt:lpstr>
      <vt:lpstr>Arquitectura del RNP</vt:lpstr>
      <vt:lpstr>Arquitectura del RNP</vt:lpstr>
      <vt:lpstr>Arquitectura del RNP</vt:lpstr>
      <vt:lpstr>Presentación de PowerPoint</vt:lpstr>
      <vt:lpstr>Arquitectura de Arbitraje</vt:lpstr>
      <vt:lpstr>Arquitectura de Arbitraje</vt:lpstr>
      <vt:lpstr>Arquitectura de Arbitraje</vt:lpstr>
      <vt:lpstr>Arquitectura de Arbitraje</vt:lpstr>
      <vt:lpstr>Presentación de PowerPoint</vt:lpstr>
      <vt:lpstr>Arquitectura de Técnico Normativa</vt:lpstr>
      <vt:lpstr>Arquitectura de Técnico Normativa</vt:lpstr>
      <vt:lpstr>Arquitectura de Técnico Normativa</vt:lpstr>
      <vt:lpstr>Arquitectura de Técnico Normativa</vt:lpstr>
      <vt:lpstr>Presentación de PowerPoint</vt:lpstr>
      <vt:lpstr>Arquitectura de Tribunal de Contrataciones y Gestión de riesgos</vt:lpstr>
      <vt:lpstr>Arquitectura de Tribunal de Contrataciones y Gestión de riesgos</vt:lpstr>
      <vt:lpstr>Arquitectura de Tribunal de Contrataciones y Gestión de riesgos</vt:lpstr>
      <vt:lpstr>Arquitectura de Tribunal de Contrataciones y Gestión de riesgos</vt:lpstr>
      <vt:lpstr>Presentación de PowerPoint</vt:lpstr>
      <vt:lpstr>Arquitectura de Estudios de inteligencia de negocio</vt:lpstr>
      <vt:lpstr>Arquitectura de Estudios de inteligencia de negocio</vt:lpstr>
      <vt:lpstr>Arquitectura de Estudios de inteligencia de negocio</vt:lpstr>
      <vt:lpstr>Arquitectura de Estudios de inteligencia de negocio</vt:lpstr>
      <vt:lpstr>Presentación de PowerPoint</vt:lpstr>
      <vt:lpstr>Arquitectura de oficina de comunicaciones</vt:lpstr>
      <vt:lpstr>Arquitectura de oficina de comunicaciones</vt:lpstr>
      <vt:lpstr>Arquitectura de oficina de comunicaciones</vt:lpstr>
      <vt:lpstr>Arquitectura de oficina de comunicaciones</vt:lpstr>
      <vt:lpstr>Arquitectura de oficina de comunicaciones</vt:lpstr>
      <vt:lpstr>Presentación de PowerPoint</vt:lpstr>
      <vt:lpstr>Arquitectura de Administración</vt:lpstr>
      <vt:lpstr>Arquitectura de Administración</vt:lpstr>
      <vt:lpstr>Arquitectura de Administración</vt:lpstr>
      <vt:lpstr>Arquitectura de Administración</vt:lpstr>
      <vt:lpstr>Presentación de PowerPoint</vt:lpstr>
      <vt:lpstr>Arquitectura de Sistema Seguridad</vt:lpstr>
      <vt:lpstr>Arquitectura de Sistema Seguridad</vt:lpstr>
      <vt:lpstr>Arquitectura de Sistema Seguridad</vt:lpstr>
      <vt:lpstr>Arquitectura de Sistema Seguridad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Milton Garcia Llamoca</dc:creator>
  <cp:lastModifiedBy>Milton Garcia Llamoca</cp:lastModifiedBy>
  <cp:revision>1404</cp:revision>
  <cp:lastPrinted>2016-07-21T18:55:29Z</cp:lastPrinted>
  <dcterms:created xsi:type="dcterms:W3CDTF">2012-11-10T18:45:54Z</dcterms:created>
  <dcterms:modified xsi:type="dcterms:W3CDTF">2017-04-22T19:09:24Z</dcterms:modified>
</cp:coreProperties>
</file>