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3" r:id="rId6"/>
    <p:sldId id="264" r:id="rId7"/>
    <p:sldId id="267" r:id="rId8"/>
    <p:sldId id="286" r:id="rId9"/>
    <p:sldId id="268" r:id="rId10"/>
    <p:sldId id="287" r:id="rId11"/>
    <p:sldId id="270" r:id="rId12"/>
    <p:sldId id="288" r:id="rId13"/>
    <p:sldId id="271" r:id="rId14"/>
    <p:sldId id="289" r:id="rId15"/>
    <p:sldId id="272" r:id="rId16"/>
    <p:sldId id="274" r:id="rId17"/>
    <p:sldId id="290" r:id="rId18"/>
    <p:sldId id="269" r:id="rId19"/>
    <p:sldId id="273" r:id="rId20"/>
    <p:sldId id="275" r:id="rId21"/>
    <p:sldId id="257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58" r:id="rId3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76505" autoAdjust="0"/>
  </p:normalViewPr>
  <p:slideViewPr>
    <p:cSldViewPr snapToGrid="0">
      <p:cViewPr varScale="1">
        <p:scale>
          <a:sx n="85" d="100"/>
          <a:sy n="85" d="100"/>
        </p:scale>
        <p:origin x="18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7E6EB-1EE0-4096-B2DD-6DD0F0F3EE3A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DD4D-AE4D-4F81-A590-5DC05E490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648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PE" b="1" dirty="0" smtClean="0"/>
              <a:t>Interfaz de registro S01: </a:t>
            </a:r>
            <a:r>
              <a:rPr lang="es-PE" dirty="0" smtClean="0"/>
              <a:t>formularios a través de los cuales el usuario realiza el registro y modificación de información en el sistema S01.</a:t>
            </a:r>
          </a:p>
          <a:p>
            <a:pPr lvl="0"/>
            <a:r>
              <a:rPr lang="es-PE" b="1" dirty="0" smtClean="0"/>
              <a:t>Interfaz de búsqueda S01: </a:t>
            </a:r>
            <a:r>
              <a:rPr lang="es-PE" dirty="0" smtClean="0"/>
              <a:t>formularios donde el usuario realiza las búsquedas y/o consultas de información en el sistema S01.</a:t>
            </a:r>
          </a:p>
          <a:p>
            <a:pPr lvl="0"/>
            <a:r>
              <a:rPr lang="es-PE" b="1" dirty="0" smtClean="0"/>
              <a:t>Registrar S01: </a:t>
            </a:r>
            <a:r>
              <a:rPr lang="es-PE" dirty="0" smtClean="0"/>
              <a:t>componentes software con la</a:t>
            </a:r>
            <a:r>
              <a:rPr lang="es-PE" b="1" dirty="0" smtClean="0"/>
              <a:t> </a:t>
            </a:r>
            <a:r>
              <a:rPr lang="es-PE" dirty="0" smtClean="0"/>
              <a:t>lógica de negocio utilizada por el sistema S01 para realizar el registro y modificación de la información del usuario.</a:t>
            </a:r>
          </a:p>
          <a:p>
            <a:pPr lvl="0"/>
            <a:r>
              <a:rPr lang="es-PE" b="1" dirty="0" smtClean="0"/>
              <a:t>Buscador S01: </a:t>
            </a:r>
            <a:r>
              <a:rPr lang="es-PE" dirty="0" smtClean="0"/>
              <a:t>componentes software con la lógica de negocio utilizada por el sistema S01 para realizar búsquedas y/o consultas de información del usuario.</a:t>
            </a:r>
          </a:p>
          <a:p>
            <a:pPr lvl="0"/>
            <a:r>
              <a:rPr lang="es-PE" b="1" dirty="0" smtClean="0"/>
              <a:t>Documentos S01: </a:t>
            </a:r>
            <a:r>
              <a:rPr lang="es-PE" dirty="0" smtClean="0"/>
              <a:t>componentes software con las funcionalidades para gestionar los documentos utilizados en el sistema S01.</a:t>
            </a:r>
          </a:p>
          <a:p>
            <a:pPr lvl="0"/>
            <a:r>
              <a:rPr lang="es-PE" b="1" dirty="0" smtClean="0"/>
              <a:t>Seguridad S01: </a:t>
            </a:r>
            <a:r>
              <a:rPr lang="es-PE" dirty="0" smtClean="0"/>
              <a:t>componentes software con las funcionalidades para gestionar la autenticación y autorización de usuarios del sistema S01.</a:t>
            </a:r>
          </a:p>
          <a:p>
            <a:pPr lvl="0"/>
            <a:r>
              <a:rPr lang="es-PE" b="1" dirty="0" smtClean="0"/>
              <a:t>Planificador de Tareas S01: </a:t>
            </a:r>
            <a:r>
              <a:rPr lang="es-PE" dirty="0" smtClean="0"/>
              <a:t>componentes software a través de los cuales se planifican la ejecución de tareas en el sistema S01, las tareas son implementadas a través de otros componentes software del sistema.</a:t>
            </a:r>
          </a:p>
          <a:p>
            <a:pPr lvl="0"/>
            <a:r>
              <a:rPr lang="es-PE" b="1" dirty="0" smtClean="0"/>
              <a:t>Procesador en Lotes S01: </a:t>
            </a:r>
            <a:r>
              <a:rPr lang="es-PE" dirty="0" smtClean="0"/>
              <a:t>componentes software que realizan procesamiento de lógica de negocio en lote del sistema S01, estas funcionalidades</a:t>
            </a:r>
            <a:r>
              <a:rPr lang="es-PE" b="1" dirty="0" smtClean="0"/>
              <a:t> </a:t>
            </a:r>
            <a:r>
              <a:rPr lang="es-PE" dirty="0" smtClean="0"/>
              <a:t>suelen realizarse en periodos prolongados por la cantidad de información que procesan.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85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435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75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464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03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24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5750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548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14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Aplicación Web – S01: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sistema del OSCE debe tener su aplicación web donde se implemente los servicios principales del usuarios,</a:t>
            </a:r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Interfaz de Registro S01: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formularios web a través de los cuales el usuario realiza el registro y modificación de información en el sistema S01.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Aplicación Móvil – Interesado 01: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OSCE debe disponer de aplicaciones móviles por cada interesado del OSCE y en el consolidar las funcionalidades de interés a través de las diferentes áreas organizacionales de la institución. 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Interfaz de Registro S01: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formularios de aplicaciones móviles a través de los cuales el usuario realiza el registro y modificación de información en el sistema S01.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Interfaz de Registro S02: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formularios de aplicaciones móviles a través de los cuales el usuario realiza el registro y modificación de información en el sistema S02.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Aplicación Buscador OSCE: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aplicación software del OSCE que consolide las búsquedas generales e interrelacionados de los sistemas del OSCE.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Interfaz de Búsqueda S01: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formularios web a través de los cuales el usuario realiza búsquedas de información del sistema S01.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Interfaz de Búsqueda S02: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formularios web a través de los cuales el usuario realiza búsquedas de información del sistema S02.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Servicios/Microservicios: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 los componentes software de lógica de negocio de los diferentes sistemas del OSCE, para que sean utilizados por las aplicaciones web y aplicaciones móviles del OSCE.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S01: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 software con la</a:t>
            </a:r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de negocio utilizada por el sistema S01 para realizar el registro y modificación de la información del usuario.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Buscador S01: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 software con la lógica de negocio utilizada por el sistema S01 para realizar búsquedas y/o consultas de información del usuario.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Procesamiento en lote S01: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componentes software que realizan procesamiento de lógica de negocio en lote del sistema S01, estas funcionalidades</a:t>
            </a:r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suelen realizarse en periodos prolongados por la cantidad de información que procesan.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Seguridad OSCE: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 software con las funcionalidades para gestionar la autenticación y autorización de usuarios de los sistema del OSCE.</a:t>
            </a:r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Documentos OSCE: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componentes software con las funcionalidades para gestionar los documentos utilizados por los sistemas del OSCE.</a:t>
            </a:r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Gestor de Eventos de Aplicaciones: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componentes software para que los diferentes sistemas del OSCE registren los eventos que realizan que invocan a otros componentes software que realizan el procesamiento asíncrono de sincronización de información, envió de notificación etc.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Servicios: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 los componentes software de lógica de negocio de los diferentes sistemas del OSCE y sistemas de entidades externas.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Planificador de Tarea S01: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 software a través de los cuales se planifican la ejecución de tareas de los sistemas del OSCE, las tareas son implementadas a través de otros componentes software del sistema.</a:t>
            </a:r>
          </a:p>
          <a:p>
            <a:pPr lvl="0"/>
            <a:r>
              <a:rPr lang="es-P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Sincronizar Información de Consultas OSCE: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 software con la lógica de optimización y transferencia de datos para los componentes de búsqueda de los sistemas del OSCE.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7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8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95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68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062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76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14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DD4D-AE4D-4F81-A590-5DC05E4908B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63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1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1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06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809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916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86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118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252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76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3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352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13B0E-382F-4AF8-8A26-C435F70BF11E}" type="datetimeFigureOut">
              <a:rPr lang="es-PE" smtClean="0"/>
              <a:t>17/12/2017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5CE9-1F5F-4567-BE24-7643FF6264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1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8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5029" y="357447"/>
            <a:ext cx="56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Plataforma </a:t>
            </a:r>
            <a:r>
              <a:rPr lang="es-PE" sz="2000" dirty="0" err="1" smtClean="0"/>
              <a:t>MySQL</a:t>
            </a:r>
            <a:r>
              <a:rPr lang="es-PE" sz="2000" dirty="0" smtClean="0"/>
              <a:t> </a:t>
            </a:r>
            <a:r>
              <a:rPr lang="es-PE" sz="2000" dirty="0" err="1" smtClean="0"/>
              <a:t>Cluster</a:t>
            </a:r>
            <a:endParaRPr lang="es-PE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880" y="1007290"/>
            <a:ext cx="11185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MySQL</a:t>
            </a:r>
            <a:r>
              <a:rPr lang="es-PE" sz="2000" dirty="0" smtClean="0"/>
              <a:t> 5.7 </a:t>
            </a:r>
            <a:r>
              <a:rPr lang="es-PE" sz="2000" dirty="0" err="1" smtClean="0"/>
              <a:t>Cluster</a:t>
            </a:r>
            <a:endParaRPr lang="es-P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1351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" y="173758"/>
            <a:ext cx="5366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Plataforma de Aplicaciones empresariales</a:t>
            </a:r>
            <a:endParaRPr lang="es-PE" sz="2000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80" y="173758"/>
            <a:ext cx="5357379" cy="66842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208280" y="1079862"/>
            <a:ext cx="5307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RHEL 7.4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OHS 12c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Weblogic</a:t>
            </a:r>
            <a:r>
              <a:rPr lang="es-PE" sz="2000" dirty="0" smtClean="0"/>
              <a:t> Server 12c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Oracle </a:t>
            </a:r>
            <a:r>
              <a:rPr lang="es-PE" sz="2000" dirty="0" err="1" smtClean="0"/>
              <a:t>Coherence</a:t>
            </a:r>
            <a:r>
              <a:rPr lang="es-PE" sz="2000" dirty="0" smtClean="0"/>
              <a:t> 12c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Java EE 7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8510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5029" y="357447"/>
            <a:ext cx="56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Plataforma de Aplicaciones empresariales</a:t>
            </a:r>
            <a:endParaRPr lang="es-PE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880" y="1007290"/>
            <a:ext cx="111854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OHS 12c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Weblogic</a:t>
            </a:r>
            <a:r>
              <a:rPr lang="es-PE" sz="2000" dirty="0" smtClean="0"/>
              <a:t> Server 12c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Oracle </a:t>
            </a:r>
            <a:r>
              <a:rPr lang="es-PE" sz="2000" dirty="0" err="1" smtClean="0"/>
              <a:t>Coherence</a:t>
            </a:r>
            <a:r>
              <a:rPr lang="es-PE" sz="2000" dirty="0" smtClean="0"/>
              <a:t> 12c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276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" y="173758"/>
            <a:ext cx="5366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Plataforma de Microservicios</a:t>
            </a:r>
            <a:endParaRPr lang="es-PE" sz="2000" dirty="0"/>
          </a:p>
        </p:txBody>
      </p:sp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86" y="739574"/>
            <a:ext cx="7821089" cy="54870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208280" y="1079862"/>
            <a:ext cx="530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RHEL 7.4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Kubernetes</a:t>
            </a:r>
            <a:r>
              <a:rPr lang="es-PE" sz="2000" dirty="0" smtClean="0"/>
              <a:t> 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Spring </a:t>
            </a:r>
            <a:r>
              <a:rPr lang="es-PE" sz="2000" dirty="0" err="1" smtClean="0"/>
              <a:t>Boot</a:t>
            </a:r>
            <a:endParaRPr lang="es-P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Spring </a:t>
            </a:r>
            <a:r>
              <a:rPr lang="es-PE" sz="2000" dirty="0" err="1" smtClean="0"/>
              <a:t>Batch</a:t>
            </a:r>
            <a:endParaRPr lang="es-P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Spring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91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5029" y="357447"/>
            <a:ext cx="56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Plataforma de Aplicaciones empresariales</a:t>
            </a:r>
            <a:endParaRPr lang="es-PE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880" y="1007290"/>
            <a:ext cx="111854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Kubernetes</a:t>
            </a:r>
            <a:r>
              <a:rPr lang="es-PE" sz="2000" dirty="0" smtClean="0"/>
              <a:t> 1.8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Spring </a:t>
            </a:r>
            <a:r>
              <a:rPr lang="es-PE" sz="2000" dirty="0" err="1" smtClean="0"/>
              <a:t>Boot</a:t>
            </a:r>
            <a:endParaRPr lang="es-P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Spring </a:t>
            </a:r>
            <a:r>
              <a:rPr lang="es-PE" sz="2000" dirty="0" err="1" smtClean="0"/>
              <a:t>Batch</a:t>
            </a:r>
            <a:endParaRPr lang="es-P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Spring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04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Plataforma de Servicios de integración</a:t>
            </a:r>
            <a:endParaRPr lang="es-PE" sz="2000" dirty="0"/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86" y="357996"/>
            <a:ext cx="5892280" cy="6492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0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Plataforma Servicio de Archivos</a:t>
            </a:r>
            <a:endParaRPr lang="es-PE" sz="2000" dirty="0"/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50" y="558051"/>
            <a:ext cx="5677882" cy="5261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208280" y="1079862"/>
            <a:ext cx="5307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RHEL 7.4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PaceMaker</a:t>
            </a:r>
            <a:endParaRPr lang="es-P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Corosync</a:t>
            </a:r>
            <a:endParaRPr lang="es-P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GFS2</a:t>
            </a:r>
          </a:p>
        </p:txBody>
      </p:sp>
    </p:spTree>
    <p:extLst>
      <p:ext uri="{BB962C8B-B14F-4D97-AF65-F5344CB8AC3E}">
        <p14:creationId xmlns:p14="http://schemas.microsoft.com/office/powerpoint/2010/main" val="25915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5029" y="357447"/>
            <a:ext cx="56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Plataforma Servicio de Archivos</a:t>
            </a:r>
            <a:endParaRPr lang="es-PE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880" y="1007290"/>
            <a:ext cx="111854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PaceMaker</a:t>
            </a:r>
            <a:endParaRPr lang="es-P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Corosync</a:t>
            </a:r>
            <a:endParaRPr lang="es-P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GFS2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42313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Plataforma de Pasarela de documentos</a:t>
            </a:r>
            <a:endParaRPr lang="es-PE" sz="2000" dirty="0"/>
          </a:p>
        </p:txBody>
      </p:sp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15" y="558051"/>
            <a:ext cx="8711738" cy="5809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3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Plataforma de Búsqueda</a:t>
            </a:r>
            <a:endParaRPr lang="es-PE" sz="2000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58" y="357996"/>
            <a:ext cx="8305165" cy="6308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1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PROPUESTA DE LA VISIÓN DE ARQUITECTURAS DE SOFTWARE PARA EL OSCE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Lista de problemas/escenarios a abordar</a:t>
            </a:r>
          </a:p>
          <a:p>
            <a:pPr lvl="1"/>
            <a:r>
              <a:rPr lang="es-PE" dirty="0"/>
              <a:t>Los nuevos sistemas del OSCE debe enfocarse en atender las necesidades de los interesados del OSCE como institución en lugar de atender sus necesidades por áreas organizacionales d el OSCE.</a:t>
            </a:r>
          </a:p>
          <a:p>
            <a:pPr lvl="1"/>
            <a:r>
              <a:rPr lang="es-PE" dirty="0"/>
              <a:t>Habilitar nueva arquitectura de software para las áreas de desarrollo permitirá realizar mejoras en los tiempos de atención de las necesidades del negocio en lo que aplicaciones software se refiere.</a:t>
            </a:r>
          </a:p>
          <a:p>
            <a:pPr lvl="1"/>
            <a:r>
              <a:rPr lang="es-PE" dirty="0"/>
              <a:t>Habilitar los servicios tecnológicos necesarios para incorporar arquitecturas de software que permitan que las aplicaciones software del OSCE puedan ser accedidas por los usuarios de los sistemas a través de dispositivos de escritorio y móviles.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3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Plataforma Oracle RAC</a:t>
            </a:r>
            <a:endParaRPr lang="es-PE" sz="2000" dirty="0"/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159" y="1104151"/>
            <a:ext cx="7183755" cy="5436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9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Arquitectura software para portales web </a:t>
            </a:r>
            <a:endParaRPr lang="es-PE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850743" y="1146547"/>
            <a:ext cx="508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 información de portales web permiten proporcionar información de alcance general a los usuarios de la institución.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Orientada a implementar portales web basados en sistemas de gestión de contenidos.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páginas web podrán utilizar información dinámica expuesta a través de la plataforma de </a:t>
            </a:r>
            <a:r>
              <a:rPr lang="es-PE" dirty="0" err="1"/>
              <a:t>microservicios</a:t>
            </a:r>
            <a:r>
              <a:rPr lang="es-PE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Los portales web podrán utilizar contenido web general del OSCE.</a:t>
            </a:r>
          </a:p>
          <a:p>
            <a:endParaRPr lang="es-PE" dirty="0"/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" y="848268"/>
            <a:ext cx="5785440" cy="3839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9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" y="1146547"/>
            <a:ext cx="6108647" cy="42963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Arquitectura software para Aplicaciones Web</a:t>
            </a:r>
            <a:endParaRPr lang="es-PE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850743" y="1146547"/>
            <a:ext cx="508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Las aplicaciones web proporcionan información transaccional, de consultas de los procesos de negocio de la institución.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Las aplicaciones web hacen uso de la plataforma de contenido web para publicar su propio contenido web y reutilizar contenido de otras aplicaciones web.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Las aplicaciones web acceden y procesan la información a través de las </a:t>
            </a:r>
            <a:r>
              <a:rPr lang="es-ES" dirty="0" err="1" smtClean="0"/>
              <a:t>API’s</a:t>
            </a:r>
            <a:r>
              <a:rPr lang="es-ES" dirty="0" smtClean="0"/>
              <a:t> expuestas en la plataforma de </a:t>
            </a:r>
            <a:r>
              <a:rPr lang="es-ES" dirty="0" err="1" smtClean="0"/>
              <a:t>microservicios</a:t>
            </a:r>
            <a:r>
              <a:rPr lang="es-E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Las aplicaciones web acceden y procesan la información a través de los servicios expuestos a través de la plataforma de aplicaciones empresariales.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Las aplicaciones web pueden ser expuestas a través de un sistema monolítico.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Las aplicaciones web acceden a los documentos del OSCE a través de la plataforma de documentos.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12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Arquitectura software para Aplicaciones Móviles</a:t>
            </a:r>
            <a:endParaRPr lang="es-PE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531429" y="877478"/>
            <a:ext cx="508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móviles proporcionan información transaccional, de consultas de los procesos de negocio de la institución.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móviles son publicadas en Apple App Store y Google  Play Store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móviles hacen uso de la plataforma de contenido web para reutilizar contenido de otras aplicaciones del OSCE.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móviles acceden y procesan la información a través de las </a:t>
            </a:r>
            <a:r>
              <a:rPr lang="es-PE" dirty="0" err="1"/>
              <a:t>API’s</a:t>
            </a:r>
            <a:r>
              <a:rPr lang="es-PE" dirty="0"/>
              <a:t> expuestas en la plataforma de </a:t>
            </a:r>
            <a:r>
              <a:rPr lang="es-PE" dirty="0" err="1"/>
              <a:t>microservicios</a:t>
            </a:r>
            <a:r>
              <a:rPr lang="es-PE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web acceden y procesan la información a través de los servicios expuestos a través de la plataforma de aplicaciones empresariales.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web acceden a los documentos del OSCE a través de la plataforma de documentos.</a:t>
            </a:r>
          </a:p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9" y="877478"/>
            <a:ext cx="5547798" cy="5000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6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577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Arquitectura software para Servicios de Integración</a:t>
            </a:r>
            <a:endParaRPr lang="es-PE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531429" y="877478"/>
            <a:ext cx="508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Los servicios de integración proporcionan información transaccional, de consultas de los procesos de negocio de la institución.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del OSCE deben acceder a los servicios de entidades externas a través de la plataforma de integración de servicios.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Las aplicaciones del OSCE deben acceder a los servicios internos a través de la plataforma de integración de servicios.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Los servicios internos a exponer en la plataforma de integración de servicios debe ser aquellos servicios que son reutilizables entre sistemas del OSCE</a:t>
            </a:r>
          </a:p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9" y="877478"/>
            <a:ext cx="5547798" cy="5000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7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843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Arquitectura software para Entorno de desarrollo de aplicaciones web</a:t>
            </a:r>
            <a:endParaRPr lang="es-PE" sz="2000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837157"/>
            <a:ext cx="11263086" cy="4576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6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843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Arquitectura software para de aplicaciones móviles</a:t>
            </a:r>
            <a:endParaRPr lang="es-PE" sz="20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6" y="787672"/>
            <a:ext cx="11274787" cy="4451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0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843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Arquitectura software para de servicios de integración</a:t>
            </a:r>
            <a:endParaRPr lang="es-PE" sz="2000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2" y="996723"/>
            <a:ext cx="10731954" cy="4838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4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5153" y="157941"/>
            <a:ext cx="843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Estrategias para la transición de arquitecturas de software en el OSCE</a:t>
            </a:r>
            <a:endParaRPr lang="es-PE" sz="20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30" y="718002"/>
            <a:ext cx="8723084" cy="5958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9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b="1" dirty="0"/>
              <a:t>ESTRATEGIA PARA INCORPORACIÓN DE MICROSERVICIOS</a:t>
            </a:r>
            <a:endParaRPr lang="es-PE" dirty="0"/>
          </a:p>
          <a:p>
            <a:pPr lvl="0"/>
            <a:r>
              <a:rPr lang="es-PE" dirty="0"/>
              <a:t>Todo nuevo desarrollo debe usar el estilo de arquitectura basado en </a:t>
            </a:r>
            <a:r>
              <a:rPr lang="es-PE" dirty="0" err="1"/>
              <a:t>microservicios</a:t>
            </a:r>
            <a:r>
              <a:rPr lang="es-PE" dirty="0"/>
              <a:t>.</a:t>
            </a:r>
          </a:p>
          <a:p>
            <a:pPr lvl="0"/>
            <a:r>
              <a:rPr lang="es-PE" dirty="0"/>
              <a:t>Implementar con la arquitectura de Microservicios los módulos que requieren elasticidad para soportar elevada carga transaccional.</a:t>
            </a:r>
          </a:p>
          <a:p>
            <a:pPr lvl="0"/>
            <a:r>
              <a:rPr lang="es-PE" dirty="0"/>
              <a:t>Realizar un diseño que permita estabilizar las </a:t>
            </a:r>
            <a:r>
              <a:rPr lang="es-PE" dirty="0" err="1"/>
              <a:t>API’s</a:t>
            </a:r>
            <a:r>
              <a:rPr lang="es-PE" dirty="0"/>
              <a:t> REST que son requeridas por los sistemas del OSCE de manera que se evite las refactorización de las integraciones que se den por el consumo de Microservicios.</a:t>
            </a:r>
          </a:p>
          <a:p>
            <a:pPr marL="457200" lvl="1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ESTRATEGIA </a:t>
            </a:r>
            <a:r>
              <a:rPr lang="es-PE" b="1" dirty="0"/>
              <a:t>PARA ACTUALIZACION DE “APLICACIONES EMPRESARIALES”</a:t>
            </a:r>
            <a:endParaRPr lang="es-PE" dirty="0"/>
          </a:p>
          <a:p>
            <a:pPr lvl="0"/>
            <a:r>
              <a:rPr lang="es-PE" dirty="0"/>
              <a:t>Identificar los servicios institucionales que estén implementados en otras tecnologías.</a:t>
            </a:r>
          </a:p>
          <a:p>
            <a:pPr lvl="0"/>
            <a:r>
              <a:rPr lang="es-PE" dirty="0"/>
              <a:t>Implementar los servicios.</a:t>
            </a:r>
          </a:p>
          <a:p>
            <a:pPr lvl="0"/>
            <a:r>
              <a:rPr lang="es-PE" dirty="0"/>
              <a:t>Implementar el desarrollo de la apps del OSCE con las funcionalidades de consultas del SEACE y RNP.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25153" y="157941"/>
            <a:ext cx="843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Estrategias para la transición de arquitecturas de software en el OSCE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767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PROPUESTA DE LA VISIÓN DE ARQUITECTURAS DE SOFTWARE PARA EL OSCE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OBJETIVOS ESPECÍFICOS</a:t>
            </a:r>
            <a:endParaRPr lang="es-PE" dirty="0"/>
          </a:p>
          <a:p>
            <a:pPr lvl="1"/>
            <a:r>
              <a:rPr lang="es-ES" dirty="0" smtClean="0"/>
              <a:t>Permitir que las aplicaciones software del OSCE sean compatibles con tecnologías de acceso común a los interesados del OSCE</a:t>
            </a:r>
          </a:p>
          <a:p>
            <a:pPr lvl="1"/>
            <a:r>
              <a:rPr lang="es-ES" dirty="0" smtClean="0"/>
              <a:t>Mejorar las funcionalidades de búsquedas y consultas de los diferentes sistemas del OSCE.</a:t>
            </a:r>
          </a:p>
          <a:p>
            <a:pPr lvl="1"/>
            <a:r>
              <a:rPr lang="es-ES" dirty="0" smtClean="0"/>
              <a:t>Permitir desarrollar aplicaciones software que consolide el acceso de la información de los interesados del OSCE.</a:t>
            </a:r>
          </a:p>
          <a:p>
            <a:pPr lvl="1"/>
            <a:r>
              <a:rPr lang="es-ES" dirty="0" smtClean="0"/>
              <a:t>Facilitar el intercambio de información entre los sistemas de las diferentes áreas organizacionales OSCE.</a:t>
            </a:r>
          </a:p>
          <a:p>
            <a:pPr lvl="1"/>
            <a:r>
              <a:rPr lang="es-ES" dirty="0" smtClean="0"/>
              <a:t>Proporcionar a los interesados del OSCE acceso único a las diferentes aplicaciones software que conformen los sistemas del OSCE.</a:t>
            </a:r>
          </a:p>
          <a:p>
            <a:pPr lvl="1"/>
            <a:r>
              <a:rPr lang="es-ES" dirty="0" smtClean="0"/>
              <a:t>Permitir que los sistemas del OSCE realicen notificaciones de información a los dispositivos de escritorios y móviles de los interesados del OSCE.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88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b="1" dirty="0" smtClean="0"/>
              <a:t>ESTRATEGIA </a:t>
            </a:r>
            <a:r>
              <a:rPr lang="es-PE" b="1" dirty="0"/>
              <a:t>PARA ESTANDARIZAR LOS SERVICIOS DE INTEGRACIÓN</a:t>
            </a:r>
            <a:endParaRPr lang="es-PE" dirty="0"/>
          </a:p>
          <a:p>
            <a:pPr lvl="0"/>
            <a:r>
              <a:rPr lang="es-PE" dirty="0"/>
              <a:t>Identificar los servicios institucionales que estén implementados en otras tecnologías.</a:t>
            </a:r>
          </a:p>
          <a:p>
            <a:pPr lvl="0"/>
            <a:r>
              <a:rPr lang="es-PE" dirty="0"/>
              <a:t>Implementar los servicios.</a:t>
            </a:r>
          </a:p>
          <a:p>
            <a:pPr lvl="0"/>
            <a:r>
              <a:rPr lang="es-PE" dirty="0"/>
              <a:t>Implementar el desarrollo de la apps del OSCE con las funcionalidades de consultas del SEACE y RNP.</a:t>
            </a:r>
          </a:p>
          <a:p>
            <a:pPr marL="0" indent="0">
              <a:buNone/>
            </a:pPr>
            <a:r>
              <a:rPr lang="es-PE" dirty="0"/>
              <a:t> </a:t>
            </a: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ESTRATEGIA </a:t>
            </a:r>
            <a:r>
              <a:rPr lang="es-PE" b="1" dirty="0"/>
              <a:t>PARA INCORPORACION DE  “APLICACIONES MÓVILES”</a:t>
            </a:r>
            <a:endParaRPr lang="es-PE" dirty="0"/>
          </a:p>
          <a:p>
            <a:pPr lvl="0"/>
            <a:r>
              <a:rPr lang="es-PE" dirty="0"/>
              <a:t>Implementar y disponer de servicios o </a:t>
            </a:r>
            <a:r>
              <a:rPr lang="es-PE" dirty="0" err="1"/>
              <a:t>microservicios</a:t>
            </a:r>
            <a:r>
              <a:rPr lang="es-PE" dirty="0"/>
              <a:t> de seguridad basada en </a:t>
            </a:r>
            <a:r>
              <a:rPr lang="es-PE" dirty="0" err="1"/>
              <a:t>tokens</a:t>
            </a:r>
            <a:r>
              <a:rPr lang="es-PE" dirty="0"/>
              <a:t> JWT y/o </a:t>
            </a:r>
            <a:r>
              <a:rPr lang="es-PE" dirty="0" err="1"/>
              <a:t>OAuth</a:t>
            </a:r>
            <a:r>
              <a:rPr lang="es-PE" dirty="0"/>
              <a:t> 2.</a:t>
            </a:r>
          </a:p>
          <a:p>
            <a:pPr lvl="0"/>
            <a:r>
              <a:rPr lang="es-PE" dirty="0"/>
              <a:t>Habilitar las plataformas tecnológicas de Microservicios y/o aplicaciones empresariales.</a:t>
            </a:r>
          </a:p>
          <a:p>
            <a:pPr lvl="0"/>
            <a:r>
              <a:rPr lang="es-PE" dirty="0"/>
              <a:t>Habilitar los productos software para el desarrollo de aplicaciones móviles.</a:t>
            </a:r>
          </a:p>
          <a:p>
            <a:pPr lvl="0"/>
            <a:r>
              <a:rPr lang="es-PE" dirty="0"/>
              <a:t>Implementar el desarrollo de la apps del OSCE con las funcionalidades de consultas del SEACE y RNP.</a:t>
            </a:r>
          </a:p>
          <a:p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25153" y="157941"/>
            <a:ext cx="843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Estrategias para la transición de arquitecturas de software en el OSCE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8503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4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41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PROPUESTA DE LA VISIÓN DE ARQUITECTURAS DE SOFTWARE PARA EL OSCE</a:t>
            </a:r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74" y="2440766"/>
            <a:ext cx="5037051" cy="4192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532475" y="1845425"/>
            <a:ext cx="85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GENERALIZACIÓN DE SISTEMAS ACTUALES DEL OSCE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720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41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PROPUESTA DE LA VISIÓN DE ARQUITECTURAS DE SOFTWARE PARA EL OSCE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08279" y="1687483"/>
            <a:ext cx="85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GENERALIZACIÓN DE LOS NUEVOS SISTEMAS DEL OSCE</a:t>
            </a:r>
            <a:endParaRPr lang="es-PE" sz="2000" dirty="0"/>
          </a:p>
        </p:txBody>
      </p:sp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23" y="2087593"/>
            <a:ext cx="5560753" cy="461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4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41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PROPUESTA DE LA VISIÓN DE ARQUITECTURAS DE SOFTWARE PARA EL OSCE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08279" y="1687483"/>
            <a:ext cx="85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PROPUESTA DE PLATAFORMAS TECNOLOGICAS </a:t>
            </a:r>
            <a:endParaRPr lang="es-PE" sz="2000" dirty="0"/>
          </a:p>
        </p:txBody>
      </p:sp>
      <p:pic>
        <p:nvPicPr>
          <p:cNvPr id="6" name="Imagen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7"/>
          <a:stretch/>
        </p:blipFill>
        <p:spPr bwMode="auto">
          <a:xfrm>
            <a:off x="1670742" y="2087593"/>
            <a:ext cx="7706013" cy="46457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23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08280" y="274319"/>
            <a:ext cx="566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Plataforma de Portales web</a:t>
            </a:r>
            <a:endParaRPr lang="es-PE" sz="2000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67" y="274319"/>
            <a:ext cx="5420477" cy="6076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208280" y="1079862"/>
            <a:ext cx="5660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RHEL 7.4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Apache HTTP Server 2.4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PHP 7.1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Wordpress</a:t>
            </a:r>
            <a:r>
              <a:rPr lang="es-PE" sz="2000" dirty="0" smtClean="0"/>
              <a:t> 4.8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1390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08280" y="274319"/>
            <a:ext cx="566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Plataforma de Portales web</a:t>
            </a:r>
            <a:endParaRPr lang="es-PE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08280" y="1079862"/>
            <a:ext cx="111854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RHEL 7.4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Apache HTTP Server 2.4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  <a:endParaRPr lang="es-P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PHP 7.1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  <a:endParaRPr lang="es-P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Wordpress</a:t>
            </a:r>
            <a:r>
              <a:rPr lang="es-PE" sz="2000" dirty="0" smtClean="0"/>
              <a:t> 4.8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Características: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Escenarios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Fuentes de referencia: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1296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5029" y="357447"/>
            <a:ext cx="56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Plataforma </a:t>
            </a:r>
            <a:r>
              <a:rPr lang="es-PE" sz="2000" dirty="0" err="1" smtClean="0"/>
              <a:t>MySQL</a:t>
            </a:r>
            <a:r>
              <a:rPr lang="es-PE" sz="2000" dirty="0" smtClean="0"/>
              <a:t> </a:t>
            </a:r>
            <a:r>
              <a:rPr lang="es-PE" sz="2000" dirty="0" err="1" smtClean="0"/>
              <a:t>Cluster</a:t>
            </a:r>
            <a:endParaRPr lang="es-PE" sz="2000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64" y="557502"/>
            <a:ext cx="5982336" cy="59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353423" y="1413690"/>
            <a:ext cx="566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/>
              <a:t>RHEL 7.4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/>
              <a:t>MySQL</a:t>
            </a:r>
            <a:r>
              <a:rPr lang="es-PE" sz="2000" dirty="0" smtClean="0"/>
              <a:t> 5.7 </a:t>
            </a:r>
            <a:r>
              <a:rPr lang="es-PE" sz="2000" dirty="0" err="1" smtClean="0"/>
              <a:t>Cluster</a:t>
            </a:r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42324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1878</Words>
  <Application>Microsoft Office PowerPoint</Application>
  <PresentationFormat>Panorámica</PresentationFormat>
  <Paragraphs>205</Paragraphs>
  <Slides>31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Presentación de PowerPoint</vt:lpstr>
      <vt:lpstr>PROPUESTA DE LA VISIÓN DE ARQUITECTURAS DE SOFTWARE PARA EL OSCE</vt:lpstr>
      <vt:lpstr>PROPUESTA DE LA VISIÓN DE ARQUITECTURAS DE SOFTWARE PARA EL OSCE</vt:lpstr>
      <vt:lpstr>PROPUESTA DE LA VISIÓN DE ARQUITECTURAS DE SOFTWARE PARA EL OSCE</vt:lpstr>
      <vt:lpstr>PROPUESTA DE LA VISIÓN DE ARQUITECTURAS DE SOFTWARE PARA EL OSCE</vt:lpstr>
      <vt:lpstr>PROPUESTA DE LA VISIÓN DE ARQUITECTURAS DE SOFTWARE PARA EL OSCE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2017-12-18T02:39:58Z</dcterms:created>
  <dcterms:modified xsi:type="dcterms:W3CDTF">2017-12-18T03:39:46Z</dcterms:modified>
</cp:coreProperties>
</file>