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DEAFA-48D1-485D-A0A9-07F1D5CCF643}" type="doc">
      <dgm:prSet loTypeId="urn:microsoft.com/office/officeart/2005/8/layout/vList5" loCatId="list" qsTypeId="urn:microsoft.com/office/officeart/2005/8/quickstyle/simple4" qsCatId="simple" csTypeId="urn:microsoft.com/office/officeart/2005/8/colors/accent0_3" csCatId="mainScheme"/>
      <dgm:spPr/>
      <dgm:t>
        <a:bodyPr/>
        <a:lstStyle/>
        <a:p>
          <a:endParaRPr lang="en-US"/>
        </a:p>
      </dgm:t>
    </dgm:pt>
    <dgm:pt modelId="{76FD6BF7-F259-4E7F-AC00-62849523C64F}">
      <dgm:prSet/>
      <dgm:spPr/>
      <dgm:t>
        <a:bodyPr/>
        <a:lstStyle/>
        <a:p>
          <a:r>
            <a:rPr lang="en-US"/>
            <a:t>Problem Description</a:t>
          </a:r>
        </a:p>
      </dgm:t>
    </dgm:pt>
    <dgm:pt modelId="{5CD5A160-1D04-406F-BA62-700CBA6E4984}" type="parTrans" cxnId="{A6A19650-38E1-4DC0-AD68-80D1366994A0}">
      <dgm:prSet/>
      <dgm:spPr/>
      <dgm:t>
        <a:bodyPr/>
        <a:lstStyle/>
        <a:p>
          <a:endParaRPr lang="en-US"/>
        </a:p>
      </dgm:t>
    </dgm:pt>
    <dgm:pt modelId="{9546F85E-159C-41E2-9C36-63FA690AC5C5}" type="sibTrans" cxnId="{A6A19650-38E1-4DC0-AD68-80D1366994A0}">
      <dgm:prSet/>
      <dgm:spPr/>
      <dgm:t>
        <a:bodyPr/>
        <a:lstStyle/>
        <a:p>
          <a:endParaRPr lang="en-US"/>
        </a:p>
      </dgm:t>
    </dgm:pt>
    <dgm:pt modelId="{8A791FBC-C0FB-4081-92B9-27EC6024CFBF}">
      <dgm:prSet/>
      <dgm:spPr/>
      <dgm:t>
        <a:bodyPr/>
        <a:lstStyle/>
        <a:p>
          <a:r>
            <a:rPr lang="en-US"/>
            <a:t>Data Description</a:t>
          </a:r>
        </a:p>
      </dgm:t>
    </dgm:pt>
    <dgm:pt modelId="{A15E7274-A0FD-4C32-AB96-70935BFD3FC4}" type="parTrans" cxnId="{AB19A172-F2E9-4EBD-A398-F0FC8026AA73}">
      <dgm:prSet/>
      <dgm:spPr/>
      <dgm:t>
        <a:bodyPr/>
        <a:lstStyle/>
        <a:p>
          <a:endParaRPr lang="en-US"/>
        </a:p>
      </dgm:t>
    </dgm:pt>
    <dgm:pt modelId="{2096E1EF-AD56-4634-AF64-AC1491819E7E}" type="sibTrans" cxnId="{AB19A172-F2E9-4EBD-A398-F0FC8026AA73}">
      <dgm:prSet/>
      <dgm:spPr/>
      <dgm:t>
        <a:bodyPr/>
        <a:lstStyle/>
        <a:p>
          <a:endParaRPr lang="en-US"/>
        </a:p>
      </dgm:t>
    </dgm:pt>
    <dgm:pt modelId="{813F93AC-D60E-4EA5-B4D2-9CE171127DBC}">
      <dgm:prSet/>
      <dgm:spPr/>
      <dgm:t>
        <a:bodyPr/>
        <a:lstStyle/>
        <a:p>
          <a:r>
            <a:rPr lang="en-US"/>
            <a:t>Data Collection</a:t>
          </a:r>
        </a:p>
      </dgm:t>
    </dgm:pt>
    <dgm:pt modelId="{D9B16125-7B87-4CA5-A62A-F7C37FAB0D34}" type="parTrans" cxnId="{BEF21A45-3A78-4FD8-A971-71CB7D4F1B99}">
      <dgm:prSet/>
      <dgm:spPr/>
      <dgm:t>
        <a:bodyPr/>
        <a:lstStyle/>
        <a:p>
          <a:endParaRPr lang="en-US"/>
        </a:p>
      </dgm:t>
    </dgm:pt>
    <dgm:pt modelId="{A928901A-BB78-4028-A408-F820CE567C15}" type="sibTrans" cxnId="{BEF21A45-3A78-4FD8-A971-71CB7D4F1B99}">
      <dgm:prSet/>
      <dgm:spPr/>
      <dgm:t>
        <a:bodyPr/>
        <a:lstStyle/>
        <a:p>
          <a:endParaRPr lang="en-US"/>
        </a:p>
      </dgm:t>
    </dgm:pt>
    <dgm:pt modelId="{602C8D56-1806-47FF-92BE-45B3F42B5B24}">
      <dgm:prSet/>
      <dgm:spPr/>
      <dgm:t>
        <a:bodyPr/>
        <a:lstStyle/>
        <a:p>
          <a:r>
            <a:rPr lang="en-US"/>
            <a:t>Methodology</a:t>
          </a:r>
        </a:p>
      </dgm:t>
    </dgm:pt>
    <dgm:pt modelId="{17CC851F-5E9B-4EE0-B3AC-5D1B9A9FFA1D}" type="parTrans" cxnId="{1BE6C061-2751-4621-B3AF-784C5C9CB4C4}">
      <dgm:prSet/>
      <dgm:spPr/>
      <dgm:t>
        <a:bodyPr/>
        <a:lstStyle/>
        <a:p>
          <a:endParaRPr lang="en-US"/>
        </a:p>
      </dgm:t>
    </dgm:pt>
    <dgm:pt modelId="{79D72CF3-763C-4936-AEA3-B760C932571B}" type="sibTrans" cxnId="{1BE6C061-2751-4621-B3AF-784C5C9CB4C4}">
      <dgm:prSet/>
      <dgm:spPr/>
      <dgm:t>
        <a:bodyPr/>
        <a:lstStyle/>
        <a:p>
          <a:endParaRPr lang="en-US"/>
        </a:p>
      </dgm:t>
    </dgm:pt>
    <dgm:pt modelId="{83DF3934-C4E2-4582-9B8A-104BEA16E904}">
      <dgm:prSet/>
      <dgm:spPr/>
      <dgm:t>
        <a:bodyPr/>
        <a:lstStyle/>
        <a:p>
          <a:r>
            <a:rPr lang="en-US"/>
            <a:t>Results</a:t>
          </a:r>
        </a:p>
      </dgm:t>
    </dgm:pt>
    <dgm:pt modelId="{E8C2F318-0514-4BF1-955D-4C6EC8B2A648}" type="parTrans" cxnId="{23B05046-261B-4E7E-A013-2A91393E74AF}">
      <dgm:prSet/>
      <dgm:spPr/>
      <dgm:t>
        <a:bodyPr/>
        <a:lstStyle/>
        <a:p>
          <a:endParaRPr lang="en-US"/>
        </a:p>
      </dgm:t>
    </dgm:pt>
    <dgm:pt modelId="{74A89EBA-9627-448E-BA66-99B6DE18B152}" type="sibTrans" cxnId="{23B05046-261B-4E7E-A013-2A91393E74AF}">
      <dgm:prSet/>
      <dgm:spPr/>
      <dgm:t>
        <a:bodyPr/>
        <a:lstStyle/>
        <a:p>
          <a:endParaRPr lang="en-US"/>
        </a:p>
      </dgm:t>
    </dgm:pt>
    <dgm:pt modelId="{28994CE7-B67C-4DB2-9DD4-9043423AA705}">
      <dgm:prSet/>
      <dgm:spPr/>
      <dgm:t>
        <a:bodyPr/>
        <a:lstStyle/>
        <a:p>
          <a:r>
            <a:rPr lang="en-US"/>
            <a:t>Discussion and Conclusion</a:t>
          </a:r>
        </a:p>
      </dgm:t>
    </dgm:pt>
    <dgm:pt modelId="{7E237D86-77D4-4524-8941-2902AAC5030E}" type="parTrans" cxnId="{83D1BD27-1B2B-4E6B-B2D0-4366E4AA2012}">
      <dgm:prSet/>
      <dgm:spPr/>
      <dgm:t>
        <a:bodyPr/>
        <a:lstStyle/>
        <a:p>
          <a:endParaRPr lang="en-US"/>
        </a:p>
      </dgm:t>
    </dgm:pt>
    <dgm:pt modelId="{4E53311D-2D69-4831-9D59-1AE6E87C3BAC}" type="sibTrans" cxnId="{83D1BD27-1B2B-4E6B-B2D0-4366E4AA2012}">
      <dgm:prSet/>
      <dgm:spPr/>
      <dgm:t>
        <a:bodyPr/>
        <a:lstStyle/>
        <a:p>
          <a:endParaRPr lang="en-US"/>
        </a:p>
      </dgm:t>
    </dgm:pt>
    <dgm:pt modelId="{348A9A36-9605-2341-86D6-63E17ECA7A66}" type="pres">
      <dgm:prSet presAssocID="{6C1DEAFA-48D1-485D-A0A9-07F1D5CCF643}" presName="Name0" presStyleCnt="0">
        <dgm:presLayoutVars>
          <dgm:dir/>
          <dgm:animLvl val="lvl"/>
          <dgm:resizeHandles val="exact"/>
        </dgm:presLayoutVars>
      </dgm:prSet>
      <dgm:spPr/>
    </dgm:pt>
    <dgm:pt modelId="{6589990B-3CFA-9048-B5D1-8C318513B2D0}" type="pres">
      <dgm:prSet presAssocID="{76FD6BF7-F259-4E7F-AC00-62849523C64F}" presName="linNode" presStyleCnt="0"/>
      <dgm:spPr/>
    </dgm:pt>
    <dgm:pt modelId="{2D216704-2802-6D44-B588-1D67E806F818}" type="pres">
      <dgm:prSet presAssocID="{76FD6BF7-F259-4E7F-AC00-62849523C64F}" presName="parentText" presStyleLbl="node1" presStyleIdx="0" presStyleCnt="6">
        <dgm:presLayoutVars>
          <dgm:chMax val="1"/>
          <dgm:bulletEnabled val="1"/>
        </dgm:presLayoutVars>
      </dgm:prSet>
      <dgm:spPr/>
    </dgm:pt>
    <dgm:pt modelId="{FFDC3912-88F8-074C-8043-1164633EB052}" type="pres">
      <dgm:prSet presAssocID="{9546F85E-159C-41E2-9C36-63FA690AC5C5}" presName="sp" presStyleCnt="0"/>
      <dgm:spPr/>
    </dgm:pt>
    <dgm:pt modelId="{CC34A607-D8F7-B44F-8820-7EFBC2F7E626}" type="pres">
      <dgm:prSet presAssocID="{8A791FBC-C0FB-4081-92B9-27EC6024CFBF}" presName="linNode" presStyleCnt="0"/>
      <dgm:spPr/>
    </dgm:pt>
    <dgm:pt modelId="{BD7C8C7E-4F78-F843-BC22-F7512780F176}" type="pres">
      <dgm:prSet presAssocID="{8A791FBC-C0FB-4081-92B9-27EC6024CFBF}" presName="parentText" presStyleLbl="node1" presStyleIdx="1" presStyleCnt="6">
        <dgm:presLayoutVars>
          <dgm:chMax val="1"/>
          <dgm:bulletEnabled val="1"/>
        </dgm:presLayoutVars>
      </dgm:prSet>
      <dgm:spPr/>
    </dgm:pt>
    <dgm:pt modelId="{2D499A23-A75D-6E46-9498-1A7770156342}" type="pres">
      <dgm:prSet presAssocID="{2096E1EF-AD56-4634-AF64-AC1491819E7E}" presName="sp" presStyleCnt="0"/>
      <dgm:spPr/>
    </dgm:pt>
    <dgm:pt modelId="{E010EB01-95F4-CB48-B334-6B059592A005}" type="pres">
      <dgm:prSet presAssocID="{813F93AC-D60E-4EA5-B4D2-9CE171127DBC}" presName="linNode" presStyleCnt="0"/>
      <dgm:spPr/>
    </dgm:pt>
    <dgm:pt modelId="{84376C01-06E1-EE4D-87E9-E96477564295}" type="pres">
      <dgm:prSet presAssocID="{813F93AC-D60E-4EA5-B4D2-9CE171127DBC}" presName="parentText" presStyleLbl="node1" presStyleIdx="2" presStyleCnt="6">
        <dgm:presLayoutVars>
          <dgm:chMax val="1"/>
          <dgm:bulletEnabled val="1"/>
        </dgm:presLayoutVars>
      </dgm:prSet>
      <dgm:spPr/>
    </dgm:pt>
    <dgm:pt modelId="{0CC207E1-C880-2D4A-91AF-AFA1225BC981}" type="pres">
      <dgm:prSet presAssocID="{A928901A-BB78-4028-A408-F820CE567C15}" presName="sp" presStyleCnt="0"/>
      <dgm:spPr/>
    </dgm:pt>
    <dgm:pt modelId="{D5EB684F-EF06-FB4E-A334-EB7BF73A298D}" type="pres">
      <dgm:prSet presAssocID="{602C8D56-1806-47FF-92BE-45B3F42B5B24}" presName="linNode" presStyleCnt="0"/>
      <dgm:spPr/>
    </dgm:pt>
    <dgm:pt modelId="{0C32B8F2-77EB-0146-A008-9ADAD0B4FF67}" type="pres">
      <dgm:prSet presAssocID="{602C8D56-1806-47FF-92BE-45B3F42B5B24}" presName="parentText" presStyleLbl="node1" presStyleIdx="3" presStyleCnt="6">
        <dgm:presLayoutVars>
          <dgm:chMax val="1"/>
          <dgm:bulletEnabled val="1"/>
        </dgm:presLayoutVars>
      </dgm:prSet>
      <dgm:spPr/>
    </dgm:pt>
    <dgm:pt modelId="{4D49461F-4018-D64C-A032-D9DB4E379954}" type="pres">
      <dgm:prSet presAssocID="{79D72CF3-763C-4936-AEA3-B760C932571B}" presName="sp" presStyleCnt="0"/>
      <dgm:spPr/>
    </dgm:pt>
    <dgm:pt modelId="{25BA5689-F8A1-A541-9BAE-91775D7FB8A8}" type="pres">
      <dgm:prSet presAssocID="{83DF3934-C4E2-4582-9B8A-104BEA16E904}" presName="linNode" presStyleCnt="0"/>
      <dgm:spPr/>
    </dgm:pt>
    <dgm:pt modelId="{EE7C7974-2FB1-6C45-874E-91BAF6FBBF97}" type="pres">
      <dgm:prSet presAssocID="{83DF3934-C4E2-4582-9B8A-104BEA16E904}" presName="parentText" presStyleLbl="node1" presStyleIdx="4" presStyleCnt="6">
        <dgm:presLayoutVars>
          <dgm:chMax val="1"/>
          <dgm:bulletEnabled val="1"/>
        </dgm:presLayoutVars>
      </dgm:prSet>
      <dgm:spPr/>
    </dgm:pt>
    <dgm:pt modelId="{707B1987-E123-4C4E-92F2-FF5A8662D9CE}" type="pres">
      <dgm:prSet presAssocID="{74A89EBA-9627-448E-BA66-99B6DE18B152}" presName="sp" presStyleCnt="0"/>
      <dgm:spPr/>
    </dgm:pt>
    <dgm:pt modelId="{6BC8C3B0-9BB2-A040-BA1D-63CAC1475870}" type="pres">
      <dgm:prSet presAssocID="{28994CE7-B67C-4DB2-9DD4-9043423AA705}" presName="linNode" presStyleCnt="0"/>
      <dgm:spPr/>
    </dgm:pt>
    <dgm:pt modelId="{89D436BE-0388-B54F-B944-B1490C07801F}" type="pres">
      <dgm:prSet presAssocID="{28994CE7-B67C-4DB2-9DD4-9043423AA705}" presName="parentText" presStyleLbl="node1" presStyleIdx="5" presStyleCnt="6">
        <dgm:presLayoutVars>
          <dgm:chMax val="1"/>
          <dgm:bulletEnabled val="1"/>
        </dgm:presLayoutVars>
      </dgm:prSet>
      <dgm:spPr/>
    </dgm:pt>
  </dgm:ptLst>
  <dgm:cxnLst>
    <dgm:cxn modelId="{83D1BD27-1B2B-4E6B-B2D0-4366E4AA2012}" srcId="{6C1DEAFA-48D1-485D-A0A9-07F1D5CCF643}" destId="{28994CE7-B67C-4DB2-9DD4-9043423AA705}" srcOrd="5" destOrd="0" parTransId="{7E237D86-77D4-4524-8941-2902AAC5030E}" sibTransId="{4E53311D-2D69-4831-9D59-1AE6E87C3BAC}"/>
    <dgm:cxn modelId="{BEF21A45-3A78-4FD8-A971-71CB7D4F1B99}" srcId="{6C1DEAFA-48D1-485D-A0A9-07F1D5CCF643}" destId="{813F93AC-D60E-4EA5-B4D2-9CE171127DBC}" srcOrd="2" destOrd="0" parTransId="{D9B16125-7B87-4CA5-A62A-F7C37FAB0D34}" sibTransId="{A928901A-BB78-4028-A408-F820CE567C15}"/>
    <dgm:cxn modelId="{23B05046-261B-4E7E-A013-2A91393E74AF}" srcId="{6C1DEAFA-48D1-485D-A0A9-07F1D5CCF643}" destId="{83DF3934-C4E2-4582-9B8A-104BEA16E904}" srcOrd="4" destOrd="0" parTransId="{E8C2F318-0514-4BF1-955D-4C6EC8B2A648}" sibTransId="{74A89EBA-9627-448E-BA66-99B6DE18B152}"/>
    <dgm:cxn modelId="{A6A19650-38E1-4DC0-AD68-80D1366994A0}" srcId="{6C1DEAFA-48D1-485D-A0A9-07F1D5CCF643}" destId="{76FD6BF7-F259-4E7F-AC00-62849523C64F}" srcOrd="0" destOrd="0" parTransId="{5CD5A160-1D04-406F-BA62-700CBA6E4984}" sibTransId="{9546F85E-159C-41E2-9C36-63FA690AC5C5}"/>
    <dgm:cxn modelId="{1BE6C061-2751-4621-B3AF-784C5C9CB4C4}" srcId="{6C1DEAFA-48D1-485D-A0A9-07F1D5CCF643}" destId="{602C8D56-1806-47FF-92BE-45B3F42B5B24}" srcOrd="3" destOrd="0" parTransId="{17CC851F-5E9B-4EE0-B3AC-5D1B9A9FFA1D}" sibTransId="{79D72CF3-763C-4936-AEA3-B760C932571B}"/>
    <dgm:cxn modelId="{AB19A172-F2E9-4EBD-A398-F0FC8026AA73}" srcId="{6C1DEAFA-48D1-485D-A0A9-07F1D5CCF643}" destId="{8A791FBC-C0FB-4081-92B9-27EC6024CFBF}" srcOrd="1" destOrd="0" parTransId="{A15E7274-A0FD-4C32-AB96-70935BFD3FC4}" sibTransId="{2096E1EF-AD56-4634-AF64-AC1491819E7E}"/>
    <dgm:cxn modelId="{CE01267B-2961-6C4C-AAA0-8527DD9636B6}" type="presOf" srcId="{28994CE7-B67C-4DB2-9DD4-9043423AA705}" destId="{89D436BE-0388-B54F-B944-B1490C07801F}" srcOrd="0" destOrd="0" presId="urn:microsoft.com/office/officeart/2005/8/layout/vList5"/>
    <dgm:cxn modelId="{80E3EF7B-2CB0-624D-A09E-B1702C23BCFD}" type="presOf" srcId="{813F93AC-D60E-4EA5-B4D2-9CE171127DBC}" destId="{84376C01-06E1-EE4D-87E9-E96477564295}" srcOrd="0" destOrd="0" presId="urn:microsoft.com/office/officeart/2005/8/layout/vList5"/>
    <dgm:cxn modelId="{4EFB5185-C7B3-A14D-AE5D-5994306DEEBF}" type="presOf" srcId="{6C1DEAFA-48D1-485D-A0A9-07F1D5CCF643}" destId="{348A9A36-9605-2341-86D6-63E17ECA7A66}" srcOrd="0" destOrd="0" presId="urn:microsoft.com/office/officeart/2005/8/layout/vList5"/>
    <dgm:cxn modelId="{B7972DCD-5941-9C45-8E11-AC43D74F6FC5}" type="presOf" srcId="{8A791FBC-C0FB-4081-92B9-27EC6024CFBF}" destId="{BD7C8C7E-4F78-F843-BC22-F7512780F176}" srcOrd="0" destOrd="0" presId="urn:microsoft.com/office/officeart/2005/8/layout/vList5"/>
    <dgm:cxn modelId="{05E6A6D6-D02E-F54F-BBFD-2061388A87F2}" type="presOf" srcId="{602C8D56-1806-47FF-92BE-45B3F42B5B24}" destId="{0C32B8F2-77EB-0146-A008-9ADAD0B4FF67}" srcOrd="0" destOrd="0" presId="urn:microsoft.com/office/officeart/2005/8/layout/vList5"/>
    <dgm:cxn modelId="{3612C2E7-E2C6-E640-B555-55F87FCAF65E}" type="presOf" srcId="{83DF3934-C4E2-4582-9B8A-104BEA16E904}" destId="{EE7C7974-2FB1-6C45-874E-91BAF6FBBF97}" srcOrd="0" destOrd="0" presId="urn:microsoft.com/office/officeart/2005/8/layout/vList5"/>
    <dgm:cxn modelId="{D5739AEA-371E-584A-A127-6BE16A60D94F}" type="presOf" srcId="{76FD6BF7-F259-4E7F-AC00-62849523C64F}" destId="{2D216704-2802-6D44-B588-1D67E806F818}" srcOrd="0" destOrd="0" presId="urn:microsoft.com/office/officeart/2005/8/layout/vList5"/>
    <dgm:cxn modelId="{BF9EB016-8256-EA48-AA01-8DD5FB21D098}" type="presParOf" srcId="{348A9A36-9605-2341-86D6-63E17ECA7A66}" destId="{6589990B-3CFA-9048-B5D1-8C318513B2D0}" srcOrd="0" destOrd="0" presId="urn:microsoft.com/office/officeart/2005/8/layout/vList5"/>
    <dgm:cxn modelId="{CECA7D09-D834-3248-B0D2-94B4385EA7AA}" type="presParOf" srcId="{6589990B-3CFA-9048-B5D1-8C318513B2D0}" destId="{2D216704-2802-6D44-B588-1D67E806F818}" srcOrd="0" destOrd="0" presId="urn:microsoft.com/office/officeart/2005/8/layout/vList5"/>
    <dgm:cxn modelId="{9A6BF232-D1DF-CA40-8801-7736160209E2}" type="presParOf" srcId="{348A9A36-9605-2341-86D6-63E17ECA7A66}" destId="{FFDC3912-88F8-074C-8043-1164633EB052}" srcOrd="1" destOrd="0" presId="urn:microsoft.com/office/officeart/2005/8/layout/vList5"/>
    <dgm:cxn modelId="{42532906-2954-2B43-AE5B-771015428BE0}" type="presParOf" srcId="{348A9A36-9605-2341-86D6-63E17ECA7A66}" destId="{CC34A607-D8F7-B44F-8820-7EFBC2F7E626}" srcOrd="2" destOrd="0" presId="urn:microsoft.com/office/officeart/2005/8/layout/vList5"/>
    <dgm:cxn modelId="{1BE76A7A-F710-ED49-B692-929AB5CEDDE5}" type="presParOf" srcId="{CC34A607-D8F7-B44F-8820-7EFBC2F7E626}" destId="{BD7C8C7E-4F78-F843-BC22-F7512780F176}" srcOrd="0" destOrd="0" presId="urn:microsoft.com/office/officeart/2005/8/layout/vList5"/>
    <dgm:cxn modelId="{17A199E9-6DB3-C842-A7FA-04E4FD9A756B}" type="presParOf" srcId="{348A9A36-9605-2341-86D6-63E17ECA7A66}" destId="{2D499A23-A75D-6E46-9498-1A7770156342}" srcOrd="3" destOrd="0" presId="urn:microsoft.com/office/officeart/2005/8/layout/vList5"/>
    <dgm:cxn modelId="{9A620332-156A-4940-83B3-32C8A7B81EFA}" type="presParOf" srcId="{348A9A36-9605-2341-86D6-63E17ECA7A66}" destId="{E010EB01-95F4-CB48-B334-6B059592A005}" srcOrd="4" destOrd="0" presId="urn:microsoft.com/office/officeart/2005/8/layout/vList5"/>
    <dgm:cxn modelId="{F2283B04-F633-CE40-8DF7-6905A7E7C18A}" type="presParOf" srcId="{E010EB01-95F4-CB48-B334-6B059592A005}" destId="{84376C01-06E1-EE4D-87E9-E96477564295}" srcOrd="0" destOrd="0" presId="urn:microsoft.com/office/officeart/2005/8/layout/vList5"/>
    <dgm:cxn modelId="{9F97A7DC-3095-1649-809D-D4E243C4CF6C}" type="presParOf" srcId="{348A9A36-9605-2341-86D6-63E17ECA7A66}" destId="{0CC207E1-C880-2D4A-91AF-AFA1225BC981}" srcOrd="5" destOrd="0" presId="urn:microsoft.com/office/officeart/2005/8/layout/vList5"/>
    <dgm:cxn modelId="{04B0D62E-4ADA-BF42-A0A2-54D10FC7E3F5}" type="presParOf" srcId="{348A9A36-9605-2341-86D6-63E17ECA7A66}" destId="{D5EB684F-EF06-FB4E-A334-EB7BF73A298D}" srcOrd="6" destOrd="0" presId="urn:microsoft.com/office/officeart/2005/8/layout/vList5"/>
    <dgm:cxn modelId="{191972D8-5F05-BA4E-9943-8DEF3062BF1F}" type="presParOf" srcId="{D5EB684F-EF06-FB4E-A334-EB7BF73A298D}" destId="{0C32B8F2-77EB-0146-A008-9ADAD0B4FF67}" srcOrd="0" destOrd="0" presId="urn:microsoft.com/office/officeart/2005/8/layout/vList5"/>
    <dgm:cxn modelId="{1334F02A-F1D9-9949-9BC9-69D2776A4E0B}" type="presParOf" srcId="{348A9A36-9605-2341-86D6-63E17ECA7A66}" destId="{4D49461F-4018-D64C-A032-D9DB4E379954}" srcOrd="7" destOrd="0" presId="urn:microsoft.com/office/officeart/2005/8/layout/vList5"/>
    <dgm:cxn modelId="{EA6C278A-1D41-B440-9FCE-1849AEA1AC70}" type="presParOf" srcId="{348A9A36-9605-2341-86D6-63E17ECA7A66}" destId="{25BA5689-F8A1-A541-9BAE-91775D7FB8A8}" srcOrd="8" destOrd="0" presId="urn:microsoft.com/office/officeart/2005/8/layout/vList5"/>
    <dgm:cxn modelId="{FAA2137A-57EB-9740-989F-0FB396BFA5AE}" type="presParOf" srcId="{25BA5689-F8A1-A541-9BAE-91775D7FB8A8}" destId="{EE7C7974-2FB1-6C45-874E-91BAF6FBBF97}" srcOrd="0" destOrd="0" presId="urn:microsoft.com/office/officeart/2005/8/layout/vList5"/>
    <dgm:cxn modelId="{073A5152-34E9-CB4B-9305-25F4A4AA4B0B}" type="presParOf" srcId="{348A9A36-9605-2341-86D6-63E17ECA7A66}" destId="{707B1987-E123-4C4E-92F2-FF5A8662D9CE}" srcOrd="9" destOrd="0" presId="urn:microsoft.com/office/officeart/2005/8/layout/vList5"/>
    <dgm:cxn modelId="{8724F454-9DBC-264C-981A-434A39DADB38}" type="presParOf" srcId="{348A9A36-9605-2341-86D6-63E17ECA7A66}" destId="{6BC8C3B0-9BB2-A040-BA1D-63CAC1475870}" srcOrd="10" destOrd="0" presId="urn:microsoft.com/office/officeart/2005/8/layout/vList5"/>
    <dgm:cxn modelId="{015FB306-19E6-C842-AE66-F3F208FC10CE}" type="presParOf" srcId="{6BC8C3B0-9BB2-A040-BA1D-63CAC1475870}" destId="{89D436BE-0388-B54F-B944-B1490C07801F}"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BD6F9-ABAD-431E-B024-5A5960FE1C22}"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35C16A06-6F20-4D88-9E96-3B1DDCCD0CA9}">
      <dgm:prSet/>
      <dgm:spPr/>
      <dgm:t>
        <a:bodyPr/>
        <a:lstStyle/>
        <a:p>
          <a:r>
            <a:rPr lang="en-US"/>
            <a:t>We (a team of 6 people) want to set up our office in an area with a rich concentration of Fortune 500 companies</a:t>
          </a:r>
        </a:p>
      </dgm:t>
    </dgm:pt>
    <dgm:pt modelId="{25DB856E-15C1-4F35-925A-D750C3A3C100}" type="parTrans" cxnId="{CA4CD20F-F9DA-4EE0-9BBB-E49FA9D41CA9}">
      <dgm:prSet/>
      <dgm:spPr/>
      <dgm:t>
        <a:bodyPr/>
        <a:lstStyle/>
        <a:p>
          <a:endParaRPr lang="en-US"/>
        </a:p>
      </dgm:t>
    </dgm:pt>
    <dgm:pt modelId="{5D6812B0-33E9-4263-8C7F-C83616994455}" type="sibTrans" cxnId="{CA4CD20F-F9DA-4EE0-9BBB-E49FA9D41CA9}">
      <dgm:prSet/>
      <dgm:spPr/>
      <dgm:t>
        <a:bodyPr/>
        <a:lstStyle/>
        <a:p>
          <a:endParaRPr lang="en-US"/>
        </a:p>
      </dgm:t>
    </dgm:pt>
    <dgm:pt modelId="{CDAF92B9-3E43-43AB-ACB2-5C48A8DCE3BC}">
      <dgm:prSet/>
      <dgm:spPr/>
      <dgm:t>
        <a:bodyPr/>
        <a:lstStyle/>
        <a:p>
          <a:r>
            <a:rPr lang="en-US"/>
            <a:t>The choice is California, where most of the Fortune 500 companies are located</a:t>
          </a:r>
        </a:p>
      </dgm:t>
    </dgm:pt>
    <dgm:pt modelId="{219A67F9-563E-4732-997B-720DEB9A0414}" type="parTrans" cxnId="{609518B2-52A5-43B7-B3BD-50F690EA3F70}">
      <dgm:prSet/>
      <dgm:spPr/>
      <dgm:t>
        <a:bodyPr/>
        <a:lstStyle/>
        <a:p>
          <a:endParaRPr lang="en-US"/>
        </a:p>
      </dgm:t>
    </dgm:pt>
    <dgm:pt modelId="{487A43EF-2109-4491-9C3B-E296ADA2A8EF}" type="sibTrans" cxnId="{609518B2-52A5-43B7-B3BD-50F690EA3F70}">
      <dgm:prSet/>
      <dgm:spPr/>
      <dgm:t>
        <a:bodyPr/>
        <a:lstStyle/>
        <a:p>
          <a:endParaRPr lang="en-US"/>
        </a:p>
      </dgm:t>
    </dgm:pt>
    <dgm:pt modelId="{17CAF9A3-93E0-47ED-A6DF-0DE8DA5B8955}">
      <dgm:prSet/>
      <dgm:spPr/>
      <dgm:t>
        <a:bodyPr/>
        <a:lstStyle/>
        <a:p>
          <a:r>
            <a:rPr lang="en-US"/>
            <a:t>Our hypothesis is that would be in Bay Area, between San Francisco and San Jose.</a:t>
          </a:r>
        </a:p>
      </dgm:t>
    </dgm:pt>
    <dgm:pt modelId="{14FD6A94-0236-4431-8609-74141E06F374}" type="parTrans" cxnId="{0DA24808-3B43-46DB-B7A9-A0BCC9779972}">
      <dgm:prSet/>
      <dgm:spPr/>
      <dgm:t>
        <a:bodyPr/>
        <a:lstStyle/>
        <a:p>
          <a:endParaRPr lang="en-US"/>
        </a:p>
      </dgm:t>
    </dgm:pt>
    <dgm:pt modelId="{DB567C9C-03E3-4985-BEC0-83C5E8A866D8}" type="sibTrans" cxnId="{0DA24808-3B43-46DB-B7A9-A0BCC9779972}">
      <dgm:prSet/>
      <dgm:spPr/>
      <dgm:t>
        <a:bodyPr/>
        <a:lstStyle/>
        <a:p>
          <a:endParaRPr lang="en-US"/>
        </a:p>
      </dgm:t>
    </dgm:pt>
    <dgm:pt modelId="{71D564E9-F101-434E-A165-EF3ADC2ED4E8}">
      <dgm:prSet/>
      <dgm:spPr/>
      <dgm:t>
        <a:bodyPr/>
        <a:lstStyle/>
        <a:p>
          <a:r>
            <a:rPr lang="en-US"/>
            <a:t>In this project, the aim is to:</a:t>
          </a:r>
        </a:p>
      </dgm:t>
    </dgm:pt>
    <dgm:pt modelId="{955562AD-0B35-40BF-93FA-AFDBD6C7AE77}" type="parTrans" cxnId="{C1FD7CB5-464D-4176-801D-1F382287008C}">
      <dgm:prSet/>
      <dgm:spPr/>
      <dgm:t>
        <a:bodyPr/>
        <a:lstStyle/>
        <a:p>
          <a:endParaRPr lang="en-US"/>
        </a:p>
      </dgm:t>
    </dgm:pt>
    <dgm:pt modelId="{845281B2-91C9-46A0-8097-EA5F36436563}" type="sibTrans" cxnId="{C1FD7CB5-464D-4176-801D-1F382287008C}">
      <dgm:prSet/>
      <dgm:spPr/>
      <dgm:t>
        <a:bodyPr/>
        <a:lstStyle/>
        <a:p>
          <a:endParaRPr lang="en-US"/>
        </a:p>
      </dgm:t>
    </dgm:pt>
    <dgm:pt modelId="{E91755E6-F45C-4125-856E-5EB3E514C416}">
      <dgm:prSet/>
      <dgm:spPr/>
      <dgm:t>
        <a:bodyPr/>
        <a:lstStyle/>
        <a:p>
          <a:r>
            <a:rPr lang="en-US"/>
            <a:t>Create a list of major companies (Fortune 500) in the US</a:t>
          </a:r>
        </a:p>
      </dgm:t>
    </dgm:pt>
    <dgm:pt modelId="{A8E352FB-8B25-4301-BE74-AB468D7CE66D}" type="parTrans" cxnId="{F1A57768-448F-4DD7-9114-C48C06DDC12E}">
      <dgm:prSet/>
      <dgm:spPr/>
      <dgm:t>
        <a:bodyPr/>
        <a:lstStyle/>
        <a:p>
          <a:endParaRPr lang="en-US"/>
        </a:p>
      </dgm:t>
    </dgm:pt>
    <dgm:pt modelId="{021EC641-38DE-4AF2-9F33-0EC817CFCF62}" type="sibTrans" cxnId="{F1A57768-448F-4DD7-9114-C48C06DDC12E}">
      <dgm:prSet/>
      <dgm:spPr/>
      <dgm:t>
        <a:bodyPr/>
        <a:lstStyle/>
        <a:p>
          <a:endParaRPr lang="en-US"/>
        </a:p>
      </dgm:t>
    </dgm:pt>
    <dgm:pt modelId="{75B1651E-14F4-4067-AAA4-37405E685E01}">
      <dgm:prSet/>
      <dgm:spPr/>
      <dgm:t>
        <a:bodyPr/>
        <a:lstStyle/>
        <a:p>
          <a:r>
            <a:rPr lang="en-US"/>
            <a:t>Reduce the list to only the ones with headquarter in California</a:t>
          </a:r>
        </a:p>
      </dgm:t>
    </dgm:pt>
    <dgm:pt modelId="{89637652-28BE-48B9-81F6-521C4D47F73B}" type="parTrans" cxnId="{F3AE6A8B-828B-46A5-8B2E-44473E24FF0C}">
      <dgm:prSet/>
      <dgm:spPr/>
      <dgm:t>
        <a:bodyPr/>
        <a:lstStyle/>
        <a:p>
          <a:endParaRPr lang="en-US"/>
        </a:p>
      </dgm:t>
    </dgm:pt>
    <dgm:pt modelId="{14ECBAAD-7118-437F-832D-EEFD3E2A60A9}" type="sibTrans" cxnId="{F3AE6A8B-828B-46A5-8B2E-44473E24FF0C}">
      <dgm:prSet/>
      <dgm:spPr/>
      <dgm:t>
        <a:bodyPr/>
        <a:lstStyle/>
        <a:p>
          <a:endParaRPr lang="en-US"/>
        </a:p>
      </dgm:t>
    </dgm:pt>
    <dgm:pt modelId="{1C7D8795-0B29-43EE-B5AC-6769ACAAF212}">
      <dgm:prSet/>
      <dgm:spPr/>
      <dgm:t>
        <a:bodyPr/>
        <a:lstStyle/>
        <a:p>
          <a:r>
            <a:rPr lang="en-US"/>
            <a:t>In CA, find out an area with most concentration of Fortune 500 headquarters</a:t>
          </a:r>
        </a:p>
      </dgm:t>
    </dgm:pt>
    <dgm:pt modelId="{EB8F53AE-F171-4CCD-97A8-317794808483}" type="parTrans" cxnId="{B5F00049-626D-4005-A269-0A1D52623C03}">
      <dgm:prSet/>
      <dgm:spPr/>
      <dgm:t>
        <a:bodyPr/>
        <a:lstStyle/>
        <a:p>
          <a:endParaRPr lang="en-US"/>
        </a:p>
      </dgm:t>
    </dgm:pt>
    <dgm:pt modelId="{BDB37514-6E0A-49FD-951A-6B4FFE81ACD1}" type="sibTrans" cxnId="{B5F00049-626D-4005-A269-0A1D52623C03}">
      <dgm:prSet/>
      <dgm:spPr/>
      <dgm:t>
        <a:bodyPr/>
        <a:lstStyle/>
        <a:p>
          <a:endParaRPr lang="en-US"/>
        </a:p>
      </dgm:t>
    </dgm:pt>
    <dgm:pt modelId="{D36E2177-F48E-4671-8315-F27BF49B59B3}">
      <dgm:prSet/>
      <dgm:spPr/>
      <dgm:t>
        <a:bodyPr/>
        <a:lstStyle/>
        <a:p>
          <a:r>
            <a:rPr lang="en-US"/>
            <a:t>This insight already will help to decide on a suitable location for our start-up company.</a:t>
          </a:r>
        </a:p>
      </dgm:t>
    </dgm:pt>
    <dgm:pt modelId="{B1324A42-7460-41D8-8EBD-6F8AFE86C16F}" type="parTrans" cxnId="{7C9B84C4-5AD4-41AC-BE7C-6B2692D91E02}">
      <dgm:prSet/>
      <dgm:spPr/>
      <dgm:t>
        <a:bodyPr/>
        <a:lstStyle/>
        <a:p>
          <a:endParaRPr lang="en-US"/>
        </a:p>
      </dgm:t>
    </dgm:pt>
    <dgm:pt modelId="{A0AD7864-AA5A-4E75-B6D9-1D8A3EFBF992}" type="sibTrans" cxnId="{7C9B84C4-5AD4-41AC-BE7C-6B2692D91E02}">
      <dgm:prSet/>
      <dgm:spPr/>
      <dgm:t>
        <a:bodyPr/>
        <a:lstStyle/>
        <a:p>
          <a:endParaRPr lang="en-US"/>
        </a:p>
      </dgm:t>
    </dgm:pt>
    <dgm:pt modelId="{226544F2-C9F6-8C49-B6D6-8B12AACA1C3F}" type="pres">
      <dgm:prSet presAssocID="{072BD6F9-ABAD-431E-B024-5A5960FE1C22}" presName="Name0" presStyleCnt="0">
        <dgm:presLayoutVars>
          <dgm:dir/>
          <dgm:animLvl val="lvl"/>
          <dgm:resizeHandles val="exact"/>
        </dgm:presLayoutVars>
      </dgm:prSet>
      <dgm:spPr/>
    </dgm:pt>
    <dgm:pt modelId="{F686D632-C6CC-0D4B-BA6A-7109ECF699C7}" type="pres">
      <dgm:prSet presAssocID="{35C16A06-6F20-4D88-9E96-3B1DDCCD0CA9}" presName="linNode" presStyleCnt="0"/>
      <dgm:spPr/>
    </dgm:pt>
    <dgm:pt modelId="{F26EF03B-87BF-A94F-94D8-66963CA01752}" type="pres">
      <dgm:prSet presAssocID="{35C16A06-6F20-4D88-9E96-3B1DDCCD0CA9}" presName="parentText" presStyleLbl="node1" presStyleIdx="0" presStyleCnt="4">
        <dgm:presLayoutVars>
          <dgm:chMax val="1"/>
          <dgm:bulletEnabled val="1"/>
        </dgm:presLayoutVars>
      </dgm:prSet>
      <dgm:spPr/>
    </dgm:pt>
    <dgm:pt modelId="{F5ED8059-B319-6E47-BD20-A9BD66506A5D}" type="pres">
      <dgm:prSet presAssocID="{5D6812B0-33E9-4263-8C7F-C83616994455}" presName="sp" presStyleCnt="0"/>
      <dgm:spPr/>
    </dgm:pt>
    <dgm:pt modelId="{ED9289C0-F854-FB45-8F3D-1F72A8B31611}" type="pres">
      <dgm:prSet presAssocID="{CDAF92B9-3E43-43AB-ACB2-5C48A8DCE3BC}" presName="linNode" presStyleCnt="0"/>
      <dgm:spPr/>
    </dgm:pt>
    <dgm:pt modelId="{065CC0DF-3B6A-E14B-AE0F-4A27AB11E43D}" type="pres">
      <dgm:prSet presAssocID="{CDAF92B9-3E43-43AB-ACB2-5C48A8DCE3BC}" presName="parentText" presStyleLbl="node1" presStyleIdx="1" presStyleCnt="4">
        <dgm:presLayoutVars>
          <dgm:chMax val="1"/>
          <dgm:bulletEnabled val="1"/>
        </dgm:presLayoutVars>
      </dgm:prSet>
      <dgm:spPr/>
    </dgm:pt>
    <dgm:pt modelId="{AAF998AD-34A1-C945-BC2D-F36DDCAB708E}" type="pres">
      <dgm:prSet presAssocID="{CDAF92B9-3E43-43AB-ACB2-5C48A8DCE3BC}" presName="descendantText" presStyleLbl="alignAccFollowNode1" presStyleIdx="0" presStyleCnt="2">
        <dgm:presLayoutVars>
          <dgm:bulletEnabled val="1"/>
        </dgm:presLayoutVars>
      </dgm:prSet>
      <dgm:spPr/>
    </dgm:pt>
    <dgm:pt modelId="{43C8BF0E-939F-9744-ADFD-2C8EA9527F3F}" type="pres">
      <dgm:prSet presAssocID="{487A43EF-2109-4491-9C3B-E296ADA2A8EF}" presName="sp" presStyleCnt="0"/>
      <dgm:spPr/>
    </dgm:pt>
    <dgm:pt modelId="{85F1BB99-E92B-1940-B756-73FBBF64FB79}" type="pres">
      <dgm:prSet presAssocID="{71D564E9-F101-434E-A165-EF3ADC2ED4E8}" presName="linNode" presStyleCnt="0"/>
      <dgm:spPr/>
    </dgm:pt>
    <dgm:pt modelId="{39891425-46B6-1340-BE87-07F4EA039FAB}" type="pres">
      <dgm:prSet presAssocID="{71D564E9-F101-434E-A165-EF3ADC2ED4E8}" presName="parentText" presStyleLbl="node1" presStyleIdx="2" presStyleCnt="4">
        <dgm:presLayoutVars>
          <dgm:chMax val="1"/>
          <dgm:bulletEnabled val="1"/>
        </dgm:presLayoutVars>
      </dgm:prSet>
      <dgm:spPr/>
    </dgm:pt>
    <dgm:pt modelId="{B44E235F-B45B-B142-AF13-2CA527DDB873}" type="pres">
      <dgm:prSet presAssocID="{71D564E9-F101-434E-A165-EF3ADC2ED4E8}" presName="descendantText" presStyleLbl="alignAccFollowNode1" presStyleIdx="1" presStyleCnt="2">
        <dgm:presLayoutVars>
          <dgm:bulletEnabled val="1"/>
        </dgm:presLayoutVars>
      </dgm:prSet>
      <dgm:spPr/>
    </dgm:pt>
    <dgm:pt modelId="{537AD7EA-F5C0-1444-9B5C-3E6A3E223CB1}" type="pres">
      <dgm:prSet presAssocID="{845281B2-91C9-46A0-8097-EA5F36436563}" presName="sp" presStyleCnt="0"/>
      <dgm:spPr/>
    </dgm:pt>
    <dgm:pt modelId="{6B0C83FD-76E1-6644-8AED-9FDD36CE6C46}" type="pres">
      <dgm:prSet presAssocID="{D36E2177-F48E-4671-8315-F27BF49B59B3}" presName="linNode" presStyleCnt="0"/>
      <dgm:spPr/>
    </dgm:pt>
    <dgm:pt modelId="{D1AB0E8D-B2EF-7A40-94B5-E738BAF429CD}" type="pres">
      <dgm:prSet presAssocID="{D36E2177-F48E-4671-8315-F27BF49B59B3}" presName="parentText" presStyleLbl="node1" presStyleIdx="3" presStyleCnt="4">
        <dgm:presLayoutVars>
          <dgm:chMax val="1"/>
          <dgm:bulletEnabled val="1"/>
        </dgm:presLayoutVars>
      </dgm:prSet>
      <dgm:spPr/>
    </dgm:pt>
  </dgm:ptLst>
  <dgm:cxnLst>
    <dgm:cxn modelId="{34429706-4370-1645-AD03-46B4F385C22A}" type="presOf" srcId="{17CAF9A3-93E0-47ED-A6DF-0DE8DA5B8955}" destId="{AAF998AD-34A1-C945-BC2D-F36DDCAB708E}" srcOrd="0" destOrd="0" presId="urn:microsoft.com/office/officeart/2005/8/layout/vList5"/>
    <dgm:cxn modelId="{0DA24808-3B43-46DB-B7A9-A0BCC9779972}" srcId="{CDAF92B9-3E43-43AB-ACB2-5C48A8DCE3BC}" destId="{17CAF9A3-93E0-47ED-A6DF-0DE8DA5B8955}" srcOrd="0" destOrd="0" parTransId="{14FD6A94-0236-4431-8609-74141E06F374}" sibTransId="{DB567C9C-03E3-4985-BEC0-83C5E8A866D8}"/>
    <dgm:cxn modelId="{E1CD590C-DDF9-9245-A5E9-ADD2E13BC13B}" type="presOf" srcId="{75B1651E-14F4-4067-AAA4-37405E685E01}" destId="{B44E235F-B45B-B142-AF13-2CA527DDB873}" srcOrd="0" destOrd="1" presId="urn:microsoft.com/office/officeart/2005/8/layout/vList5"/>
    <dgm:cxn modelId="{CA4CD20F-F9DA-4EE0-9BBB-E49FA9D41CA9}" srcId="{072BD6F9-ABAD-431E-B024-5A5960FE1C22}" destId="{35C16A06-6F20-4D88-9E96-3B1DDCCD0CA9}" srcOrd="0" destOrd="0" parTransId="{25DB856E-15C1-4F35-925A-D750C3A3C100}" sibTransId="{5D6812B0-33E9-4263-8C7F-C83616994455}"/>
    <dgm:cxn modelId="{B1A7F70F-9182-AE40-A4AB-5AD4E670B831}" type="presOf" srcId="{35C16A06-6F20-4D88-9E96-3B1DDCCD0CA9}" destId="{F26EF03B-87BF-A94F-94D8-66963CA01752}" srcOrd="0" destOrd="0" presId="urn:microsoft.com/office/officeart/2005/8/layout/vList5"/>
    <dgm:cxn modelId="{09B33636-03C0-E142-8E05-ACE3DF59ACB2}" type="presOf" srcId="{072BD6F9-ABAD-431E-B024-5A5960FE1C22}" destId="{226544F2-C9F6-8C49-B6D6-8B12AACA1C3F}" srcOrd="0" destOrd="0" presId="urn:microsoft.com/office/officeart/2005/8/layout/vList5"/>
    <dgm:cxn modelId="{B5F00049-626D-4005-A269-0A1D52623C03}" srcId="{71D564E9-F101-434E-A165-EF3ADC2ED4E8}" destId="{1C7D8795-0B29-43EE-B5AC-6769ACAAF212}" srcOrd="2" destOrd="0" parTransId="{EB8F53AE-F171-4CCD-97A8-317794808483}" sibTransId="{BDB37514-6E0A-49FD-951A-6B4FFE81ACD1}"/>
    <dgm:cxn modelId="{F1A57768-448F-4DD7-9114-C48C06DDC12E}" srcId="{71D564E9-F101-434E-A165-EF3ADC2ED4E8}" destId="{E91755E6-F45C-4125-856E-5EB3E514C416}" srcOrd="0" destOrd="0" parTransId="{A8E352FB-8B25-4301-BE74-AB468D7CE66D}" sibTransId="{021EC641-38DE-4AF2-9F33-0EC817CFCF62}"/>
    <dgm:cxn modelId="{75FDFC7A-42E9-9B4A-BF45-B50D0EF9F915}" type="presOf" srcId="{1C7D8795-0B29-43EE-B5AC-6769ACAAF212}" destId="{B44E235F-B45B-B142-AF13-2CA527DDB873}" srcOrd="0" destOrd="2" presId="urn:microsoft.com/office/officeart/2005/8/layout/vList5"/>
    <dgm:cxn modelId="{F3AE6A8B-828B-46A5-8B2E-44473E24FF0C}" srcId="{71D564E9-F101-434E-A165-EF3ADC2ED4E8}" destId="{75B1651E-14F4-4067-AAA4-37405E685E01}" srcOrd="1" destOrd="0" parTransId="{89637652-28BE-48B9-81F6-521C4D47F73B}" sibTransId="{14ECBAAD-7118-437F-832D-EEFD3E2A60A9}"/>
    <dgm:cxn modelId="{0878CCA6-C850-6F41-AB6F-7C5C72A50ACE}" type="presOf" srcId="{71D564E9-F101-434E-A165-EF3ADC2ED4E8}" destId="{39891425-46B6-1340-BE87-07F4EA039FAB}" srcOrd="0" destOrd="0" presId="urn:microsoft.com/office/officeart/2005/8/layout/vList5"/>
    <dgm:cxn modelId="{609518B2-52A5-43B7-B3BD-50F690EA3F70}" srcId="{072BD6F9-ABAD-431E-B024-5A5960FE1C22}" destId="{CDAF92B9-3E43-43AB-ACB2-5C48A8DCE3BC}" srcOrd="1" destOrd="0" parTransId="{219A67F9-563E-4732-997B-720DEB9A0414}" sibTransId="{487A43EF-2109-4491-9C3B-E296ADA2A8EF}"/>
    <dgm:cxn modelId="{C1FD7CB5-464D-4176-801D-1F382287008C}" srcId="{072BD6F9-ABAD-431E-B024-5A5960FE1C22}" destId="{71D564E9-F101-434E-A165-EF3ADC2ED4E8}" srcOrd="2" destOrd="0" parTransId="{955562AD-0B35-40BF-93FA-AFDBD6C7AE77}" sibTransId="{845281B2-91C9-46A0-8097-EA5F36436563}"/>
    <dgm:cxn modelId="{7C9B84C4-5AD4-41AC-BE7C-6B2692D91E02}" srcId="{072BD6F9-ABAD-431E-B024-5A5960FE1C22}" destId="{D36E2177-F48E-4671-8315-F27BF49B59B3}" srcOrd="3" destOrd="0" parTransId="{B1324A42-7460-41D8-8EBD-6F8AFE86C16F}" sibTransId="{A0AD7864-AA5A-4E75-B6D9-1D8A3EFBF992}"/>
    <dgm:cxn modelId="{ACDED0D2-52BE-724C-9BBB-3B5DD22C62B0}" type="presOf" srcId="{E91755E6-F45C-4125-856E-5EB3E514C416}" destId="{B44E235F-B45B-B142-AF13-2CA527DDB873}" srcOrd="0" destOrd="0" presId="urn:microsoft.com/office/officeart/2005/8/layout/vList5"/>
    <dgm:cxn modelId="{52D73BD3-1EAF-414C-94DF-0DC3519D0D7D}" type="presOf" srcId="{CDAF92B9-3E43-43AB-ACB2-5C48A8DCE3BC}" destId="{065CC0DF-3B6A-E14B-AE0F-4A27AB11E43D}" srcOrd="0" destOrd="0" presId="urn:microsoft.com/office/officeart/2005/8/layout/vList5"/>
    <dgm:cxn modelId="{5124B5F9-F96F-584E-98FF-04887CBE3D12}" type="presOf" srcId="{D36E2177-F48E-4671-8315-F27BF49B59B3}" destId="{D1AB0E8D-B2EF-7A40-94B5-E738BAF429CD}" srcOrd="0" destOrd="0" presId="urn:microsoft.com/office/officeart/2005/8/layout/vList5"/>
    <dgm:cxn modelId="{493B123E-73D6-9E4A-9E39-EB183B9F1B05}" type="presParOf" srcId="{226544F2-C9F6-8C49-B6D6-8B12AACA1C3F}" destId="{F686D632-C6CC-0D4B-BA6A-7109ECF699C7}" srcOrd="0" destOrd="0" presId="urn:microsoft.com/office/officeart/2005/8/layout/vList5"/>
    <dgm:cxn modelId="{6718D908-54E6-824E-812C-176F76E3F373}" type="presParOf" srcId="{F686D632-C6CC-0D4B-BA6A-7109ECF699C7}" destId="{F26EF03B-87BF-A94F-94D8-66963CA01752}" srcOrd="0" destOrd="0" presId="urn:microsoft.com/office/officeart/2005/8/layout/vList5"/>
    <dgm:cxn modelId="{878C0C64-CE50-B04B-BFE8-35E6E1267F35}" type="presParOf" srcId="{226544F2-C9F6-8C49-B6D6-8B12AACA1C3F}" destId="{F5ED8059-B319-6E47-BD20-A9BD66506A5D}" srcOrd="1" destOrd="0" presId="urn:microsoft.com/office/officeart/2005/8/layout/vList5"/>
    <dgm:cxn modelId="{7049DD62-FEBB-2D49-A246-9CC7E3DC0D89}" type="presParOf" srcId="{226544F2-C9F6-8C49-B6D6-8B12AACA1C3F}" destId="{ED9289C0-F854-FB45-8F3D-1F72A8B31611}" srcOrd="2" destOrd="0" presId="urn:microsoft.com/office/officeart/2005/8/layout/vList5"/>
    <dgm:cxn modelId="{E2426339-B5F7-9A44-B459-93FDFDCF9DBD}" type="presParOf" srcId="{ED9289C0-F854-FB45-8F3D-1F72A8B31611}" destId="{065CC0DF-3B6A-E14B-AE0F-4A27AB11E43D}" srcOrd="0" destOrd="0" presId="urn:microsoft.com/office/officeart/2005/8/layout/vList5"/>
    <dgm:cxn modelId="{DEA96BD1-41C8-F445-8C95-BE550283FAA7}" type="presParOf" srcId="{ED9289C0-F854-FB45-8F3D-1F72A8B31611}" destId="{AAF998AD-34A1-C945-BC2D-F36DDCAB708E}" srcOrd="1" destOrd="0" presId="urn:microsoft.com/office/officeart/2005/8/layout/vList5"/>
    <dgm:cxn modelId="{D8670777-5AAD-8549-90A3-3044F6A531BB}" type="presParOf" srcId="{226544F2-C9F6-8C49-B6D6-8B12AACA1C3F}" destId="{43C8BF0E-939F-9744-ADFD-2C8EA9527F3F}" srcOrd="3" destOrd="0" presId="urn:microsoft.com/office/officeart/2005/8/layout/vList5"/>
    <dgm:cxn modelId="{77DE4ECB-D15C-5749-82AF-C917C0AB5625}" type="presParOf" srcId="{226544F2-C9F6-8C49-B6D6-8B12AACA1C3F}" destId="{85F1BB99-E92B-1940-B756-73FBBF64FB79}" srcOrd="4" destOrd="0" presId="urn:microsoft.com/office/officeart/2005/8/layout/vList5"/>
    <dgm:cxn modelId="{F2274BC4-5CEE-1448-B783-357477144ECE}" type="presParOf" srcId="{85F1BB99-E92B-1940-B756-73FBBF64FB79}" destId="{39891425-46B6-1340-BE87-07F4EA039FAB}" srcOrd="0" destOrd="0" presId="urn:microsoft.com/office/officeart/2005/8/layout/vList5"/>
    <dgm:cxn modelId="{E375CBF2-6551-D548-8A9E-00A3C530C441}" type="presParOf" srcId="{85F1BB99-E92B-1940-B756-73FBBF64FB79}" destId="{B44E235F-B45B-B142-AF13-2CA527DDB873}" srcOrd="1" destOrd="0" presId="urn:microsoft.com/office/officeart/2005/8/layout/vList5"/>
    <dgm:cxn modelId="{F74B0E3C-98BB-1448-B0B1-BAA3A2F78B61}" type="presParOf" srcId="{226544F2-C9F6-8C49-B6D6-8B12AACA1C3F}" destId="{537AD7EA-F5C0-1444-9B5C-3E6A3E223CB1}" srcOrd="5" destOrd="0" presId="urn:microsoft.com/office/officeart/2005/8/layout/vList5"/>
    <dgm:cxn modelId="{A8A1104D-ED0B-DC42-B180-172DF24A1C54}" type="presParOf" srcId="{226544F2-C9F6-8C49-B6D6-8B12AACA1C3F}" destId="{6B0C83FD-76E1-6644-8AED-9FDD36CE6C46}" srcOrd="6" destOrd="0" presId="urn:microsoft.com/office/officeart/2005/8/layout/vList5"/>
    <dgm:cxn modelId="{4F8E322D-E702-E044-AEAF-FDC492E5B34A}" type="presParOf" srcId="{6B0C83FD-76E1-6644-8AED-9FDD36CE6C46}" destId="{D1AB0E8D-B2EF-7A40-94B5-E738BAF429CD}"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49163-D71D-4D27-A56C-4F95A46CE0D0}" type="doc">
      <dgm:prSet loTypeId="urn:microsoft.com/office/officeart/2005/8/layout/hierarchy1" loCatId="hierarchy" qsTypeId="urn:microsoft.com/office/officeart/2005/8/quickstyle/simple5" qsCatId="simple" csTypeId="urn:microsoft.com/office/officeart/2005/8/colors/colorful2" csCatId="colorful"/>
      <dgm:spPr/>
      <dgm:t>
        <a:bodyPr/>
        <a:lstStyle/>
        <a:p>
          <a:endParaRPr lang="en-US"/>
        </a:p>
      </dgm:t>
    </dgm:pt>
    <dgm:pt modelId="{A996D233-277F-4EBF-8937-CAC80466FD38}">
      <dgm:prSet/>
      <dgm:spPr/>
      <dgm:t>
        <a:bodyPr/>
        <a:lstStyle/>
        <a:p>
          <a:r>
            <a:rPr lang="en-US"/>
            <a:t>This project is rather a start of much longer journey, in which I want to collect and visualize all type of data about Fortune 500 companies. They year by year performance, relocation of headquarters and their reasons, moving up and down the list of ranking, changes in industry, etc. However, here, I focused on California and specifically on Bay Area as we have vested interest in it.</a:t>
          </a:r>
        </a:p>
      </dgm:t>
    </dgm:pt>
    <dgm:pt modelId="{3EA9226D-FC1B-4FB8-8001-BB33BD092AF2}" type="parTrans" cxnId="{275BFCEF-9E39-48E8-9562-69F62F719ECA}">
      <dgm:prSet/>
      <dgm:spPr/>
      <dgm:t>
        <a:bodyPr/>
        <a:lstStyle/>
        <a:p>
          <a:endParaRPr lang="en-US"/>
        </a:p>
      </dgm:t>
    </dgm:pt>
    <dgm:pt modelId="{C6F8B860-B44C-4D7F-B389-EF4BC876D676}" type="sibTrans" cxnId="{275BFCEF-9E39-48E8-9562-69F62F719ECA}">
      <dgm:prSet/>
      <dgm:spPr/>
      <dgm:t>
        <a:bodyPr/>
        <a:lstStyle/>
        <a:p>
          <a:endParaRPr lang="en-US"/>
        </a:p>
      </dgm:t>
    </dgm:pt>
    <dgm:pt modelId="{2E38014C-DABA-4E17-A4BB-3874A344C826}">
      <dgm:prSet/>
      <dgm:spPr/>
      <dgm:t>
        <a:bodyPr/>
        <a:lstStyle/>
        <a:p>
          <a:r>
            <a:rPr lang="en-US" b="1"/>
            <a:t>One special thanks to the fellow leaner for grading this humble work!</a:t>
          </a:r>
          <a:endParaRPr lang="en-US"/>
        </a:p>
      </dgm:t>
    </dgm:pt>
    <dgm:pt modelId="{CE7D8080-7B22-45FA-A3F9-A1FA2405E7FE}" type="parTrans" cxnId="{DDEE63AC-640C-405C-A2F6-EBBC0710634F}">
      <dgm:prSet/>
      <dgm:spPr/>
      <dgm:t>
        <a:bodyPr/>
        <a:lstStyle/>
        <a:p>
          <a:endParaRPr lang="en-US"/>
        </a:p>
      </dgm:t>
    </dgm:pt>
    <dgm:pt modelId="{3288C756-49EF-485E-87A5-B544C011B32E}" type="sibTrans" cxnId="{DDEE63AC-640C-405C-A2F6-EBBC0710634F}">
      <dgm:prSet/>
      <dgm:spPr/>
      <dgm:t>
        <a:bodyPr/>
        <a:lstStyle/>
        <a:p>
          <a:endParaRPr lang="en-US"/>
        </a:p>
      </dgm:t>
    </dgm:pt>
    <dgm:pt modelId="{471ECFC3-8869-454C-A289-74FC10F82A57}" type="pres">
      <dgm:prSet presAssocID="{F4A49163-D71D-4D27-A56C-4F95A46CE0D0}" presName="hierChild1" presStyleCnt="0">
        <dgm:presLayoutVars>
          <dgm:chPref val="1"/>
          <dgm:dir/>
          <dgm:animOne val="branch"/>
          <dgm:animLvl val="lvl"/>
          <dgm:resizeHandles/>
        </dgm:presLayoutVars>
      </dgm:prSet>
      <dgm:spPr/>
    </dgm:pt>
    <dgm:pt modelId="{B279B5CB-3F7A-D44E-A9EE-9A32E764E416}" type="pres">
      <dgm:prSet presAssocID="{A996D233-277F-4EBF-8937-CAC80466FD38}" presName="hierRoot1" presStyleCnt="0"/>
      <dgm:spPr/>
    </dgm:pt>
    <dgm:pt modelId="{61935436-7A35-6449-A772-A26A600E62D0}" type="pres">
      <dgm:prSet presAssocID="{A996D233-277F-4EBF-8937-CAC80466FD38}" presName="composite" presStyleCnt="0"/>
      <dgm:spPr/>
    </dgm:pt>
    <dgm:pt modelId="{9D80945A-92D5-754A-BC78-CB3A3CB81D1D}" type="pres">
      <dgm:prSet presAssocID="{A996D233-277F-4EBF-8937-CAC80466FD38}" presName="background" presStyleLbl="node0" presStyleIdx="0" presStyleCnt="2"/>
      <dgm:spPr/>
    </dgm:pt>
    <dgm:pt modelId="{FA0B415D-6038-0F42-9889-76A5487F24FD}" type="pres">
      <dgm:prSet presAssocID="{A996D233-277F-4EBF-8937-CAC80466FD38}" presName="text" presStyleLbl="fgAcc0" presStyleIdx="0" presStyleCnt="2">
        <dgm:presLayoutVars>
          <dgm:chPref val="3"/>
        </dgm:presLayoutVars>
      </dgm:prSet>
      <dgm:spPr/>
    </dgm:pt>
    <dgm:pt modelId="{88708984-3A56-3C4E-8CB0-BAB235B78319}" type="pres">
      <dgm:prSet presAssocID="{A996D233-277F-4EBF-8937-CAC80466FD38}" presName="hierChild2" presStyleCnt="0"/>
      <dgm:spPr/>
    </dgm:pt>
    <dgm:pt modelId="{77E85C1D-D6A3-5444-88F4-D9BE14C35BBE}" type="pres">
      <dgm:prSet presAssocID="{2E38014C-DABA-4E17-A4BB-3874A344C826}" presName="hierRoot1" presStyleCnt="0"/>
      <dgm:spPr/>
    </dgm:pt>
    <dgm:pt modelId="{726C2CF5-2DE2-7E4B-82D0-250A98D57AE6}" type="pres">
      <dgm:prSet presAssocID="{2E38014C-DABA-4E17-A4BB-3874A344C826}" presName="composite" presStyleCnt="0"/>
      <dgm:spPr/>
    </dgm:pt>
    <dgm:pt modelId="{88F9AE36-6BF8-A74D-ACDF-534DE288BD2A}" type="pres">
      <dgm:prSet presAssocID="{2E38014C-DABA-4E17-A4BB-3874A344C826}" presName="background" presStyleLbl="node0" presStyleIdx="1" presStyleCnt="2"/>
      <dgm:spPr/>
    </dgm:pt>
    <dgm:pt modelId="{0E29A389-FDAF-AD4D-B241-BCBCEABE7133}" type="pres">
      <dgm:prSet presAssocID="{2E38014C-DABA-4E17-A4BB-3874A344C826}" presName="text" presStyleLbl="fgAcc0" presStyleIdx="1" presStyleCnt="2">
        <dgm:presLayoutVars>
          <dgm:chPref val="3"/>
        </dgm:presLayoutVars>
      </dgm:prSet>
      <dgm:spPr/>
    </dgm:pt>
    <dgm:pt modelId="{446BE546-ED84-6948-B964-31B3EB2529E2}" type="pres">
      <dgm:prSet presAssocID="{2E38014C-DABA-4E17-A4BB-3874A344C826}" presName="hierChild2" presStyleCnt="0"/>
      <dgm:spPr/>
    </dgm:pt>
  </dgm:ptLst>
  <dgm:cxnLst>
    <dgm:cxn modelId="{C29FD63C-A564-C24C-916F-EB08BCCAA8D9}" type="presOf" srcId="{A996D233-277F-4EBF-8937-CAC80466FD38}" destId="{FA0B415D-6038-0F42-9889-76A5487F24FD}" srcOrd="0" destOrd="0" presId="urn:microsoft.com/office/officeart/2005/8/layout/hierarchy1"/>
    <dgm:cxn modelId="{4E4E187C-2D54-D34E-95A1-F1491CFDEBD9}" type="presOf" srcId="{F4A49163-D71D-4D27-A56C-4F95A46CE0D0}" destId="{471ECFC3-8869-454C-A289-74FC10F82A57}" srcOrd="0" destOrd="0" presId="urn:microsoft.com/office/officeart/2005/8/layout/hierarchy1"/>
    <dgm:cxn modelId="{DDEE63AC-640C-405C-A2F6-EBBC0710634F}" srcId="{F4A49163-D71D-4D27-A56C-4F95A46CE0D0}" destId="{2E38014C-DABA-4E17-A4BB-3874A344C826}" srcOrd="1" destOrd="0" parTransId="{CE7D8080-7B22-45FA-A3F9-A1FA2405E7FE}" sibTransId="{3288C756-49EF-485E-87A5-B544C011B32E}"/>
    <dgm:cxn modelId="{603AA8D0-E4CE-1F4A-A4A1-05AE8EFAB809}" type="presOf" srcId="{2E38014C-DABA-4E17-A4BB-3874A344C826}" destId="{0E29A389-FDAF-AD4D-B241-BCBCEABE7133}" srcOrd="0" destOrd="0" presId="urn:microsoft.com/office/officeart/2005/8/layout/hierarchy1"/>
    <dgm:cxn modelId="{275BFCEF-9E39-48E8-9562-69F62F719ECA}" srcId="{F4A49163-D71D-4D27-A56C-4F95A46CE0D0}" destId="{A996D233-277F-4EBF-8937-CAC80466FD38}" srcOrd="0" destOrd="0" parTransId="{3EA9226D-FC1B-4FB8-8001-BB33BD092AF2}" sibTransId="{C6F8B860-B44C-4D7F-B389-EF4BC876D676}"/>
    <dgm:cxn modelId="{F8AE2039-029F-834D-B45D-F6D5167C1661}" type="presParOf" srcId="{471ECFC3-8869-454C-A289-74FC10F82A57}" destId="{B279B5CB-3F7A-D44E-A9EE-9A32E764E416}" srcOrd="0" destOrd="0" presId="urn:microsoft.com/office/officeart/2005/8/layout/hierarchy1"/>
    <dgm:cxn modelId="{81CEFDEE-D7B9-4844-A7CE-06E903961F7F}" type="presParOf" srcId="{B279B5CB-3F7A-D44E-A9EE-9A32E764E416}" destId="{61935436-7A35-6449-A772-A26A600E62D0}" srcOrd="0" destOrd="0" presId="urn:microsoft.com/office/officeart/2005/8/layout/hierarchy1"/>
    <dgm:cxn modelId="{1EABF145-AAE4-9B4A-A86E-8C19B1B2CB6E}" type="presParOf" srcId="{61935436-7A35-6449-A772-A26A600E62D0}" destId="{9D80945A-92D5-754A-BC78-CB3A3CB81D1D}" srcOrd="0" destOrd="0" presId="urn:microsoft.com/office/officeart/2005/8/layout/hierarchy1"/>
    <dgm:cxn modelId="{963A2EA5-AC3B-A441-B3C4-53BDB56C2BB4}" type="presParOf" srcId="{61935436-7A35-6449-A772-A26A600E62D0}" destId="{FA0B415D-6038-0F42-9889-76A5487F24FD}" srcOrd="1" destOrd="0" presId="urn:microsoft.com/office/officeart/2005/8/layout/hierarchy1"/>
    <dgm:cxn modelId="{BC516CEB-81B6-F042-9A92-D20E3536E62D}" type="presParOf" srcId="{B279B5CB-3F7A-D44E-A9EE-9A32E764E416}" destId="{88708984-3A56-3C4E-8CB0-BAB235B78319}" srcOrd="1" destOrd="0" presId="urn:microsoft.com/office/officeart/2005/8/layout/hierarchy1"/>
    <dgm:cxn modelId="{B9756A10-A5B5-D94C-AC13-A692D391433D}" type="presParOf" srcId="{471ECFC3-8869-454C-A289-74FC10F82A57}" destId="{77E85C1D-D6A3-5444-88F4-D9BE14C35BBE}" srcOrd="1" destOrd="0" presId="urn:microsoft.com/office/officeart/2005/8/layout/hierarchy1"/>
    <dgm:cxn modelId="{40F24E1A-9CE9-F846-A551-8CAD7C9347CD}" type="presParOf" srcId="{77E85C1D-D6A3-5444-88F4-D9BE14C35BBE}" destId="{726C2CF5-2DE2-7E4B-82D0-250A98D57AE6}" srcOrd="0" destOrd="0" presId="urn:microsoft.com/office/officeart/2005/8/layout/hierarchy1"/>
    <dgm:cxn modelId="{821843C4-E819-0245-8AD7-002D65D3BFE1}" type="presParOf" srcId="{726C2CF5-2DE2-7E4B-82D0-250A98D57AE6}" destId="{88F9AE36-6BF8-A74D-ACDF-534DE288BD2A}" srcOrd="0" destOrd="0" presId="urn:microsoft.com/office/officeart/2005/8/layout/hierarchy1"/>
    <dgm:cxn modelId="{BCEB09D7-43C3-F242-A35F-7A33477DF4A8}" type="presParOf" srcId="{726C2CF5-2DE2-7E4B-82D0-250A98D57AE6}" destId="{0E29A389-FDAF-AD4D-B241-BCBCEABE7133}" srcOrd="1" destOrd="0" presId="urn:microsoft.com/office/officeart/2005/8/layout/hierarchy1"/>
    <dgm:cxn modelId="{A4CC11CC-E682-9643-B8AD-37F44C5935D9}" type="presParOf" srcId="{77E85C1D-D6A3-5444-88F4-D9BE14C35BBE}" destId="{446BE546-ED84-6948-B964-31B3EB2529E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16704-2802-6D44-B588-1D67E806F818}">
      <dsp:nvSpPr>
        <dsp:cNvPr id="0" name=""/>
        <dsp:cNvSpPr/>
      </dsp:nvSpPr>
      <dsp:spPr>
        <a:xfrm>
          <a:off x="2205179" y="1206"/>
          <a:ext cx="2480827" cy="7026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Problem Description</a:t>
          </a:r>
        </a:p>
      </dsp:txBody>
      <dsp:txXfrm>
        <a:off x="2239480" y="35507"/>
        <a:ext cx="2412225" cy="634048"/>
      </dsp:txXfrm>
    </dsp:sp>
    <dsp:sp modelId="{BD7C8C7E-4F78-F843-BC22-F7512780F176}">
      <dsp:nvSpPr>
        <dsp:cNvPr id="0" name=""/>
        <dsp:cNvSpPr/>
      </dsp:nvSpPr>
      <dsp:spPr>
        <a:xfrm>
          <a:off x="2205179" y="738990"/>
          <a:ext cx="2480827" cy="7026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Data Description</a:t>
          </a:r>
        </a:p>
      </dsp:txBody>
      <dsp:txXfrm>
        <a:off x="2239480" y="773291"/>
        <a:ext cx="2412225" cy="634048"/>
      </dsp:txXfrm>
    </dsp:sp>
    <dsp:sp modelId="{84376C01-06E1-EE4D-87E9-E96477564295}">
      <dsp:nvSpPr>
        <dsp:cNvPr id="0" name=""/>
        <dsp:cNvSpPr/>
      </dsp:nvSpPr>
      <dsp:spPr>
        <a:xfrm>
          <a:off x="2205179" y="1476773"/>
          <a:ext cx="2480827" cy="7026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Data Collection</a:t>
          </a:r>
        </a:p>
      </dsp:txBody>
      <dsp:txXfrm>
        <a:off x="2239480" y="1511074"/>
        <a:ext cx="2412225" cy="634048"/>
      </dsp:txXfrm>
    </dsp:sp>
    <dsp:sp modelId="{0C32B8F2-77EB-0146-A008-9ADAD0B4FF67}">
      <dsp:nvSpPr>
        <dsp:cNvPr id="0" name=""/>
        <dsp:cNvSpPr/>
      </dsp:nvSpPr>
      <dsp:spPr>
        <a:xfrm>
          <a:off x="2205179" y="2214557"/>
          <a:ext cx="2480827" cy="7026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Methodology</a:t>
          </a:r>
        </a:p>
      </dsp:txBody>
      <dsp:txXfrm>
        <a:off x="2239480" y="2248858"/>
        <a:ext cx="2412225" cy="634048"/>
      </dsp:txXfrm>
    </dsp:sp>
    <dsp:sp modelId="{EE7C7974-2FB1-6C45-874E-91BAF6FBBF97}">
      <dsp:nvSpPr>
        <dsp:cNvPr id="0" name=""/>
        <dsp:cNvSpPr/>
      </dsp:nvSpPr>
      <dsp:spPr>
        <a:xfrm>
          <a:off x="2205179" y="2952340"/>
          <a:ext cx="2480827" cy="7026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Results</a:t>
          </a:r>
        </a:p>
      </dsp:txBody>
      <dsp:txXfrm>
        <a:off x="2239480" y="2986641"/>
        <a:ext cx="2412225" cy="634048"/>
      </dsp:txXfrm>
    </dsp:sp>
    <dsp:sp modelId="{89D436BE-0388-B54F-B944-B1490C07801F}">
      <dsp:nvSpPr>
        <dsp:cNvPr id="0" name=""/>
        <dsp:cNvSpPr/>
      </dsp:nvSpPr>
      <dsp:spPr>
        <a:xfrm>
          <a:off x="2205179" y="3690124"/>
          <a:ext cx="2480827" cy="7026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Discussion and Conclusion</a:t>
          </a:r>
        </a:p>
      </dsp:txBody>
      <dsp:txXfrm>
        <a:off x="2239480" y="3724425"/>
        <a:ext cx="2412225" cy="634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EF03B-87BF-A94F-94D8-66963CA01752}">
      <dsp:nvSpPr>
        <dsp:cNvPr id="0" name=""/>
        <dsp:cNvSpPr/>
      </dsp:nvSpPr>
      <dsp:spPr>
        <a:xfrm>
          <a:off x="0" y="2199"/>
          <a:ext cx="2480827" cy="105773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We (a team of 6 people) want to set up our office in an area with a rich concentration of Fortune 500 companies</a:t>
          </a:r>
        </a:p>
      </dsp:txBody>
      <dsp:txXfrm>
        <a:off x="51634" y="53833"/>
        <a:ext cx="2377559" cy="954463"/>
      </dsp:txXfrm>
    </dsp:sp>
    <dsp:sp modelId="{AAF998AD-34A1-C945-BC2D-F36DDCAB708E}">
      <dsp:nvSpPr>
        <dsp:cNvPr id="0" name=""/>
        <dsp:cNvSpPr/>
      </dsp:nvSpPr>
      <dsp:spPr>
        <a:xfrm rot="5400000">
          <a:off x="4262914" y="-563497"/>
          <a:ext cx="846184" cy="4410359"/>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Our hypothesis is that would be in Bay Area, between San Francisco and San Jose.</a:t>
          </a:r>
        </a:p>
      </dsp:txBody>
      <dsp:txXfrm rot="-5400000">
        <a:off x="2480827" y="1259897"/>
        <a:ext cx="4369052" cy="763570"/>
      </dsp:txXfrm>
    </dsp:sp>
    <dsp:sp modelId="{065CC0DF-3B6A-E14B-AE0F-4A27AB11E43D}">
      <dsp:nvSpPr>
        <dsp:cNvPr id="0" name=""/>
        <dsp:cNvSpPr/>
      </dsp:nvSpPr>
      <dsp:spPr>
        <a:xfrm>
          <a:off x="0" y="1112816"/>
          <a:ext cx="2480827" cy="105773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The choice is California, where most of the Fortune 500 companies are located</a:t>
          </a:r>
        </a:p>
      </dsp:txBody>
      <dsp:txXfrm>
        <a:off x="51634" y="1164450"/>
        <a:ext cx="2377559" cy="954463"/>
      </dsp:txXfrm>
    </dsp:sp>
    <dsp:sp modelId="{B44E235F-B45B-B142-AF13-2CA527DDB873}">
      <dsp:nvSpPr>
        <dsp:cNvPr id="0" name=""/>
        <dsp:cNvSpPr/>
      </dsp:nvSpPr>
      <dsp:spPr>
        <a:xfrm rot="5400000">
          <a:off x="4262914" y="547119"/>
          <a:ext cx="846184" cy="4410359"/>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Create a list of major companies (Fortune 500) in the US</a:t>
          </a:r>
        </a:p>
        <a:p>
          <a:pPr marL="57150" lvl="1" indent="-57150" algn="l" defTabSz="488950">
            <a:lnSpc>
              <a:spcPct val="90000"/>
            </a:lnSpc>
            <a:spcBef>
              <a:spcPct val="0"/>
            </a:spcBef>
            <a:spcAft>
              <a:spcPct val="15000"/>
            </a:spcAft>
            <a:buChar char="•"/>
          </a:pPr>
          <a:r>
            <a:rPr lang="en-US" sz="1100" kern="1200"/>
            <a:t>Reduce the list to only the ones with headquarter in California</a:t>
          </a:r>
        </a:p>
        <a:p>
          <a:pPr marL="57150" lvl="1" indent="-57150" algn="l" defTabSz="488950">
            <a:lnSpc>
              <a:spcPct val="90000"/>
            </a:lnSpc>
            <a:spcBef>
              <a:spcPct val="0"/>
            </a:spcBef>
            <a:spcAft>
              <a:spcPct val="15000"/>
            </a:spcAft>
            <a:buChar char="•"/>
          </a:pPr>
          <a:r>
            <a:rPr lang="en-US" sz="1100" kern="1200"/>
            <a:t>In CA, find out an area with most concentration of Fortune 500 headquarters</a:t>
          </a:r>
        </a:p>
      </dsp:txBody>
      <dsp:txXfrm rot="-5400000">
        <a:off x="2480827" y="2370514"/>
        <a:ext cx="4369052" cy="763570"/>
      </dsp:txXfrm>
    </dsp:sp>
    <dsp:sp modelId="{39891425-46B6-1340-BE87-07F4EA039FAB}">
      <dsp:nvSpPr>
        <dsp:cNvPr id="0" name=""/>
        <dsp:cNvSpPr/>
      </dsp:nvSpPr>
      <dsp:spPr>
        <a:xfrm>
          <a:off x="0" y="2223434"/>
          <a:ext cx="2480827" cy="105773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In this project, the aim is to:</a:t>
          </a:r>
        </a:p>
      </dsp:txBody>
      <dsp:txXfrm>
        <a:off x="51634" y="2275068"/>
        <a:ext cx="2377559" cy="954463"/>
      </dsp:txXfrm>
    </dsp:sp>
    <dsp:sp modelId="{D1AB0E8D-B2EF-7A40-94B5-E738BAF429CD}">
      <dsp:nvSpPr>
        <dsp:cNvPr id="0" name=""/>
        <dsp:cNvSpPr/>
      </dsp:nvSpPr>
      <dsp:spPr>
        <a:xfrm>
          <a:off x="0" y="3334051"/>
          <a:ext cx="2480827" cy="105773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This insight already will help to decide on a suitable location for our start-up company.</a:t>
          </a:r>
        </a:p>
      </dsp:txBody>
      <dsp:txXfrm>
        <a:off x="51634" y="3385685"/>
        <a:ext cx="2377559" cy="954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0945A-92D5-754A-BC78-CB3A3CB81D1D}">
      <dsp:nvSpPr>
        <dsp:cNvPr id="0" name=""/>
        <dsp:cNvSpPr/>
      </dsp:nvSpPr>
      <dsp:spPr>
        <a:xfrm>
          <a:off x="1331" y="466883"/>
          <a:ext cx="4672458" cy="296701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A0B415D-6038-0F42-9889-76A5487F24FD}">
      <dsp:nvSpPr>
        <dsp:cNvPr id="0" name=""/>
        <dsp:cNvSpPr/>
      </dsp:nvSpPr>
      <dsp:spPr>
        <a:xfrm>
          <a:off x="520493" y="960087"/>
          <a:ext cx="4672458" cy="2967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This project is rather a start of much longer journey, in which I want to collect and visualize all type of data about Fortune 500 companies. They year by year performance, relocation of headquarters and their reasons, moving up and down the list of ranking, changes in industry, etc. However, here, I focused on California and specifically on Bay Area as we have vested interest in it.</a:t>
          </a:r>
        </a:p>
      </dsp:txBody>
      <dsp:txXfrm>
        <a:off x="607394" y="1046988"/>
        <a:ext cx="4498656" cy="2793209"/>
      </dsp:txXfrm>
    </dsp:sp>
    <dsp:sp modelId="{88F9AE36-6BF8-A74D-ACDF-534DE288BD2A}">
      <dsp:nvSpPr>
        <dsp:cNvPr id="0" name=""/>
        <dsp:cNvSpPr/>
      </dsp:nvSpPr>
      <dsp:spPr>
        <a:xfrm>
          <a:off x="5712114" y="466883"/>
          <a:ext cx="4672458" cy="296701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29A389-FDAF-AD4D-B241-BCBCEABE7133}">
      <dsp:nvSpPr>
        <dsp:cNvPr id="0" name=""/>
        <dsp:cNvSpPr/>
      </dsp:nvSpPr>
      <dsp:spPr>
        <a:xfrm>
          <a:off x="6231276" y="960087"/>
          <a:ext cx="4672458" cy="2967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One special thanks to the fellow leaner for grading this humble work!</a:t>
          </a:r>
          <a:endParaRPr lang="en-US" sz="1900" kern="1200"/>
        </a:p>
      </dsp:txBody>
      <dsp:txXfrm>
        <a:off x="6318177" y="1046988"/>
        <a:ext cx="4498656" cy="27932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C7B9-9AAB-E84D-B64A-F26D06E75B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2B3B9E-66A4-644B-B8BC-69A546ACC3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A8296-EA2C-6841-A3CF-78FF8A8FD207}"/>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5" name="Footer Placeholder 4">
            <a:extLst>
              <a:ext uri="{FF2B5EF4-FFF2-40B4-BE49-F238E27FC236}">
                <a16:creationId xmlns:a16="http://schemas.microsoft.com/office/drawing/2014/main" id="{4C46F438-DD10-2E40-9644-D8FC114C0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973D2-1A37-9945-823D-FF64AFB42E33}"/>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366456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B560-E9E9-784C-83CF-2455975EE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7770DB-8F6B-F442-BACE-93805A88D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50128-7C91-4A4B-9109-7438ABD0F2C6}"/>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5" name="Footer Placeholder 4">
            <a:extLst>
              <a:ext uri="{FF2B5EF4-FFF2-40B4-BE49-F238E27FC236}">
                <a16:creationId xmlns:a16="http://schemas.microsoft.com/office/drawing/2014/main" id="{E7B8AEE1-E6BA-2E45-8C51-1835FAB81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D1A83-A462-C447-950D-11FACAD7BC67}"/>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142771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3EE004-F161-5349-887D-9BA5797EAC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ED871A-E696-0448-96DA-2EF2F96B8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0932B-29D0-F342-86CD-3F6F761E9DC7}"/>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5" name="Footer Placeholder 4">
            <a:extLst>
              <a:ext uri="{FF2B5EF4-FFF2-40B4-BE49-F238E27FC236}">
                <a16:creationId xmlns:a16="http://schemas.microsoft.com/office/drawing/2014/main" id="{43B2B3F3-3668-4A49-83B5-E14B67639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B78BC-B890-AC41-B53A-CD412FFAE995}"/>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288909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F00B-3FA2-1045-B819-9A6DDBBDF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72AB2-C6EE-0A40-A5B0-BCAF95E307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E99AA-91AF-F944-A4CE-32B0DC4346A7}"/>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5" name="Footer Placeholder 4">
            <a:extLst>
              <a:ext uri="{FF2B5EF4-FFF2-40B4-BE49-F238E27FC236}">
                <a16:creationId xmlns:a16="http://schemas.microsoft.com/office/drawing/2014/main" id="{CDA215BD-6332-EA46-BA1B-FD57B33D0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88FB7-F5A2-2149-837F-F2ADD8D4A760}"/>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271501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B72C-D523-B74E-AB9B-A27A9ABB4B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6A4D5-B274-924B-9525-7EDE592DA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83468A-901A-9D44-ABF2-184B3CDF0E4E}"/>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5" name="Footer Placeholder 4">
            <a:extLst>
              <a:ext uri="{FF2B5EF4-FFF2-40B4-BE49-F238E27FC236}">
                <a16:creationId xmlns:a16="http://schemas.microsoft.com/office/drawing/2014/main" id="{44C8DE26-1F33-AC48-AD8C-01E5E2104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F1A0B-8182-F248-9211-5B796C60A893}"/>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419208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5FD1-46BD-F847-955E-FE7EF416E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83966C-9BD8-154F-9458-94B2B41740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D5C0B4-DC1D-A541-B3AF-A2CDEC7643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4F322D-D331-AA4E-B687-C569AA59A87B}"/>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6" name="Footer Placeholder 5">
            <a:extLst>
              <a:ext uri="{FF2B5EF4-FFF2-40B4-BE49-F238E27FC236}">
                <a16:creationId xmlns:a16="http://schemas.microsoft.com/office/drawing/2014/main" id="{F800E537-80E4-0340-A507-12DAAB294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D6405-91AC-E44A-B972-E5BDCE25E49A}"/>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365421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6356-D344-4842-BAA3-6FF88CFD81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6C438-C4BB-224B-867C-03E6950F0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E52CEE-27EC-B341-B48B-D3DD431D87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831CFD-A536-C049-B82A-EA6078C48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F5E59-A0B7-7745-A5F1-20FB067CF4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4FE7B-CDB9-0F49-8DDF-8A25BC0B52D2}"/>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8" name="Footer Placeholder 7">
            <a:extLst>
              <a:ext uri="{FF2B5EF4-FFF2-40B4-BE49-F238E27FC236}">
                <a16:creationId xmlns:a16="http://schemas.microsoft.com/office/drawing/2014/main" id="{8423E766-3334-0B49-92F3-395FD9583F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0C704-AF9A-EB41-8709-38A6D8882D46}"/>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126235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51F2-C7B0-FC4A-8616-EB7616C9F7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EE2472-0BAD-3B46-BB2B-4B45816109D4}"/>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4" name="Footer Placeholder 3">
            <a:extLst>
              <a:ext uri="{FF2B5EF4-FFF2-40B4-BE49-F238E27FC236}">
                <a16:creationId xmlns:a16="http://schemas.microsoft.com/office/drawing/2014/main" id="{F6209653-0C81-3D41-9022-5E3535C47C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65657-71E3-AC46-A067-122F6E3AB363}"/>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192739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07881-5DBE-6242-975B-D1863EE58D7E}"/>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3" name="Footer Placeholder 2">
            <a:extLst>
              <a:ext uri="{FF2B5EF4-FFF2-40B4-BE49-F238E27FC236}">
                <a16:creationId xmlns:a16="http://schemas.microsoft.com/office/drawing/2014/main" id="{72AC432B-846E-AA47-8F13-D0D6E0D4A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C93A7-1388-F741-BBAB-7B8272CF0857}"/>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351065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19A2-0256-C949-A458-8C0E0F7B4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8382B-4EF4-7940-8F3D-C3166CC29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646B2-F8D9-5447-9D9D-A55AADB83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6C03F-82A8-A94D-8117-345D19868ABA}"/>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6" name="Footer Placeholder 5">
            <a:extLst>
              <a:ext uri="{FF2B5EF4-FFF2-40B4-BE49-F238E27FC236}">
                <a16:creationId xmlns:a16="http://schemas.microsoft.com/office/drawing/2014/main" id="{40813A14-85C5-E64B-BD27-21391EA1A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1381-052A-3F45-A542-FC4A3B2738AA}"/>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393184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325E-A145-8140-885D-45DB88542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3A382E-8B4C-9B4D-9A02-D532006DA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137403-D6B6-5042-98FB-12497A5F2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E85AE-6543-254E-8A0D-9A89A8FF0E91}"/>
              </a:ext>
            </a:extLst>
          </p:cNvPr>
          <p:cNvSpPr>
            <a:spLocks noGrp="1"/>
          </p:cNvSpPr>
          <p:nvPr>
            <p:ph type="dt" sz="half" idx="10"/>
          </p:nvPr>
        </p:nvSpPr>
        <p:spPr/>
        <p:txBody>
          <a:bodyPr/>
          <a:lstStyle/>
          <a:p>
            <a:fld id="{B414BCFE-9E30-9447-AEDE-786038E3A2C3}" type="datetimeFigureOut">
              <a:rPr lang="en-US" smtClean="0"/>
              <a:t>7/7/20</a:t>
            </a:fld>
            <a:endParaRPr lang="en-US"/>
          </a:p>
        </p:txBody>
      </p:sp>
      <p:sp>
        <p:nvSpPr>
          <p:cNvPr id="6" name="Footer Placeholder 5">
            <a:extLst>
              <a:ext uri="{FF2B5EF4-FFF2-40B4-BE49-F238E27FC236}">
                <a16:creationId xmlns:a16="http://schemas.microsoft.com/office/drawing/2014/main" id="{71FDF82D-5312-9643-A9DB-0235ECF27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E462E-CBA7-144D-966F-1808A3FBEA95}"/>
              </a:ext>
            </a:extLst>
          </p:cNvPr>
          <p:cNvSpPr>
            <a:spLocks noGrp="1"/>
          </p:cNvSpPr>
          <p:nvPr>
            <p:ph type="sldNum" sz="quarter" idx="12"/>
          </p:nvPr>
        </p:nvSpPr>
        <p:spPr/>
        <p:txBody>
          <a:bodyPr/>
          <a:lstStyle/>
          <a:p>
            <a:fld id="{D8A1DD65-4985-DC41-B9C3-54AD4D813C33}" type="slidenum">
              <a:rPr lang="en-US" smtClean="0"/>
              <a:t>‹#›</a:t>
            </a:fld>
            <a:endParaRPr lang="en-US"/>
          </a:p>
        </p:txBody>
      </p:sp>
    </p:spTree>
    <p:extLst>
      <p:ext uri="{BB962C8B-B14F-4D97-AF65-F5344CB8AC3E}">
        <p14:creationId xmlns:p14="http://schemas.microsoft.com/office/powerpoint/2010/main" val="19285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9698B-8707-254B-9AC9-C5BB5FBB6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5F0896-2631-A246-AB36-BEA6C8D3B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B7477-6A20-9842-894F-459EE72EB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4BCFE-9E30-9447-AEDE-786038E3A2C3}" type="datetimeFigureOut">
              <a:rPr lang="en-US" smtClean="0"/>
              <a:t>7/7/20</a:t>
            </a:fld>
            <a:endParaRPr lang="en-US"/>
          </a:p>
        </p:txBody>
      </p:sp>
      <p:sp>
        <p:nvSpPr>
          <p:cNvPr id="5" name="Footer Placeholder 4">
            <a:extLst>
              <a:ext uri="{FF2B5EF4-FFF2-40B4-BE49-F238E27FC236}">
                <a16:creationId xmlns:a16="http://schemas.microsoft.com/office/drawing/2014/main" id="{384A50BC-EB6E-AD43-9D6E-00F55E48C1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7AC0EF-50B6-2441-9525-C85E42BFE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1DD65-4985-DC41-B9C3-54AD4D813C33}" type="slidenum">
              <a:rPr lang="en-US" smtClean="0"/>
              <a:t>‹#›</a:t>
            </a:fld>
            <a:endParaRPr lang="en-US"/>
          </a:p>
        </p:txBody>
      </p:sp>
    </p:spTree>
    <p:extLst>
      <p:ext uri="{BB962C8B-B14F-4D97-AF65-F5344CB8AC3E}">
        <p14:creationId xmlns:p14="http://schemas.microsoft.com/office/powerpoint/2010/main" val="139625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atlong.net/category/cities-236-15.html" TargetMode="External"/><Relationship Id="rId2" Type="http://schemas.openxmlformats.org/officeDocument/2006/relationships/hyperlink" Target="https://en.wikipedia.org/wiki/List_of_largest_companies_in_the_United_States_by_reven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6CED0BE-3095-4AFD-8E4B-FCFDF7D258F3}"/>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90E18FC-3E43-0C45-BC52-A815794F48E1}"/>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Start-up Location in San Francisco</a:t>
            </a:r>
            <a:endParaRPr lang="en-US">
              <a:solidFill>
                <a:srgbClr val="FFFFFF"/>
              </a:solidFill>
            </a:endParaRPr>
          </a:p>
        </p:txBody>
      </p:sp>
      <p:sp>
        <p:nvSpPr>
          <p:cNvPr id="3" name="Subtitle 2">
            <a:extLst>
              <a:ext uri="{FF2B5EF4-FFF2-40B4-BE49-F238E27FC236}">
                <a16:creationId xmlns:a16="http://schemas.microsoft.com/office/drawing/2014/main" id="{6B74A9C9-7301-4947-8233-269FC5C323E1}"/>
              </a:ext>
            </a:extLst>
          </p:cNvPr>
          <p:cNvSpPr>
            <a:spLocks noGrp="1"/>
          </p:cNvSpPr>
          <p:nvPr>
            <p:ph type="subTitle" idx="1"/>
          </p:nvPr>
        </p:nvSpPr>
        <p:spPr>
          <a:xfrm>
            <a:off x="1524000" y="4159404"/>
            <a:ext cx="9144000" cy="1098395"/>
          </a:xfrm>
        </p:spPr>
        <p:txBody>
          <a:bodyPr>
            <a:normAutofit/>
          </a:bodyPr>
          <a:lstStyle/>
          <a:p>
            <a:pPr fontAlgn="base"/>
            <a:r>
              <a:rPr lang="en-US">
                <a:solidFill>
                  <a:srgbClr val="FFFFFF"/>
                </a:solidFill>
              </a:rPr>
              <a:t>by </a:t>
            </a:r>
          </a:p>
          <a:p>
            <a:pPr fontAlgn="base"/>
            <a:r>
              <a:rPr lang="en-US">
                <a:solidFill>
                  <a:srgbClr val="FFFFFF"/>
                </a:solidFill>
              </a:rPr>
              <a:t>Joseph Barjis</a:t>
            </a:r>
          </a:p>
        </p:txBody>
      </p:sp>
    </p:spTree>
    <p:extLst>
      <p:ext uri="{BB962C8B-B14F-4D97-AF65-F5344CB8AC3E}">
        <p14:creationId xmlns:p14="http://schemas.microsoft.com/office/powerpoint/2010/main" val="1686182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D7DBA56-579E-4C72-ACB5-7A26361BEDE8}"/>
              </a:ext>
            </a:extLst>
          </p:cNvPr>
          <p:cNvPicPr>
            <a:picLocks noChangeAspect="1"/>
          </p:cNvPicPr>
          <p:nvPr/>
        </p:nvPicPr>
        <p:blipFill rotWithShape="1">
          <a:blip r:embed="rId2">
            <a:alphaModFix amt="35000"/>
          </a:blip>
          <a:srcRect r="1" b="36"/>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C974218-E053-BD4E-9BE0-016C9B53A9D7}"/>
              </a:ext>
            </a:extLst>
          </p:cNvPr>
          <p:cNvSpPr>
            <a:spLocks noGrp="1"/>
          </p:cNvSpPr>
          <p:nvPr>
            <p:ph type="title"/>
          </p:nvPr>
        </p:nvSpPr>
        <p:spPr>
          <a:xfrm>
            <a:off x="643467" y="321734"/>
            <a:ext cx="10905066" cy="1135737"/>
          </a:xfrm>
        </p:spPr>
        <p:txBody>
          <a:bodyPr>
            <a:normAutofit/>
          </a:bodyPr>
          <a:lstStyle/>
          <a:p>
            <a:r>
              <a:rPr lang="en-US" sz="3600" b="1"/>
              <a:t>Conclusion</a:t>
            </a:r>
            <a:endParaRPr lang="en-US"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6EA47E2-D8C7-4F88-AB11-019EC1F46D60}"/>
              </a:ext>
            </a:extLst>
          </p:cNvPr>
          <p:cNvGraphicFramePr>
            <a:graphicFrameLocks noGrp="1"/>
          </p:cNvGraphicFramePr>
          <p:nvPr>
            <p:ph idx="1"/>
            <p:extLst>
              <p:ext uri="{D42A27DB-BD31-4B8C-83A1-F6EECF244321}">
                <p14:modId xmlns:p14="http://schemas.microsoft.com/office/powerpoint/2010/main" val="1017514140"/>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93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2C41CB-0CC5-4DDC-A868-99FA72191EDF}"/>
              </a:ext>
            </a:extLst>
          </p:cNvPr>
          <p:cNvPicPr>
            <a:picLocks noChangeAspect="1"/>
          </p:cNvPicPr>
          <p:nvPr/>
        </p:nvPicPr>
        <p:blipFill rotWithShape="1">
          <a:blip r:embed="rId2"/>
          <a:srcRect t="25000"/>
          <a:stretch/>
        </p:blipFill>
        <p:spPr>
          <a:xfrm>
            <a:off x="20" y="10"/>
            <a:ext cx="12191981" cy="6857990"/>
          </a:xfrm>
          <a:prstGeom prst="rect">
            <a:avLst/>
          </a:prstGeom>
        </p:spPr>
      </p:pic>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48CC9C-E82A-844C-A057-30A9E8BC3C30}"/>
              </a:ext>
            </a:extLst>
          </p:cNvPr>
          <p:cNvSpPr>
            <a:spLocks noGrp="1"/>
          </p:cNvSpPr>
          <p:nvPr>
            <p:ph type="title"/>
          </p:nvPr>
        </p:nvSpPr>
        <p:spPr>
          <a:xfrm>
            <a:off x="643467" y="321734"/>
            <a:ext cx="6891186" cy="1135737"/>
          </a:xfrm>
        </p:spPr>
        <p:txBody>
          <a:bodyPr>
            <a:normAutofit/>
          </a:bodyPr>
          <a:lstStyle/>
          <a:p>
            <a:r>
              <a:rPr lang="en-US" sz="3600"/>
              <a:t>Content</a:t>
            </a:r>
          </a:p>
        </p:txBody>
      </p:sp>
      <p:grpSp>
        <p:nvGrpSpPr>
          <p:cNvPr id="17" name="Group 1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595624D-AED9-4C51-8F77-3A4C998E843A}"/>
              </a:ext>
            </a:extLst>
          </p:cNvPr>
          <p:cNvGraphicFramePr>
            <a:graphicFrameLocks noGrp="1"/>
          </p:cNvGraphicFramePr>
          <p:nvPr>
            <p:ph idx="1"/>
            <p:extLst>
              <p:ext uri="{D42A27DB-BD31-4B8C-83A1-F6EECF244321}">
                <p14:modId xmlns:p14="http://schemas.microsoft.com/office/powerpoint/2010/main" val="3248065810"/>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665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DFB67B-5D97-0F41-8ED1-F333CE7DE56A}"/>
              </a:ext>
            </a:extLst>
          </p:cNvPr>
          <p:cNvSpPr>
            <a:spLocks noGrp="1"/>
          </p:cNvSpPr>
          <p:nvPr>
            <p:ph type="title"/>
          </p:nvPr>
        </p:nvSpPr>
        <p:spPr>
          <a:xfrm>
            <a:off x="643466" y="321734"/>
            <a:ext cx="6891187" cy="1135737"/>
          </a:xfrm>
        </p:spPr>
        <p:txBody>
          <a:bodyPr>
            <a:normAutofit/>
          </a:bodyPr>
          <a:lstStyle/>
          <a:p>
            <a:r>
              <a:rPr lang="en-US" sz="3600" b="1"/>
              <a:t>PROBLEM DESCRIPTION</a:t>
            </a:r>
            <a:r>
              <a:rPr lang="en-US" sz="3600">
                <a:effectLst/>
              </a:rPr>
              <a:t> </a:t>
            </a:r>
            <a:endParaRPr lang="en-US" sz="360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0CFCF8E-D758-4A21-BB62-C59F8A7E5C54}"/>
              </a:ext>
            </a:extLst>
          </p:cNvPr>
          <p:cNvPicPr>
            <a:picLocks noChangeAspect="1"/>
          </p:cNvPicPr>
          <p:nvPr/>
        </p:nvPicPr>
        <p:blipFill rotWithShape="1">
          <a:blip r:embed="rId2"/>
          <a:srcRect l="20022" r="40293" b="2"/>
          <a:stretch/>
        </p:blipFill>
        <p:spPr>
          <a:xfrm>
            <a:off x="8129873" y="10"/>
            <a:ext cx="4062128" cy="6857990"/>
          </a:xfrm>
          <a:prstGeom prst="rect">
            <a:avLst/>
          </a:prstGeom>
        </p:spPr>
      </p:pic>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AD0542A1-B21D-4FC1-A88D-707AEAE75F19}"/>
              </a:ext>
            </a:extLst>
          </p:cNvPr>
          <p:cNvGraphicFramePr>
            <a:graphicFrameLocks noGrp="1"/>
          </p:cNvGraphicFramePr>
          <p:nvPr>
            <p:ph idx="1"/>
            <p:extLst>
              <p:ext uri="{D42A27DB-BD31-4B8C-83A1-F6EECF244321}">
                <p14:modId xmlns:p14="http://schemas.microsoft.com/office/powerpoint/2010/main" val="80227719"/>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466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151E3E-23E4-A34B-AF67-1A0A85B93B9E}"/>
              </a:ext>
            </a:extLst>
          </p:cNvPr>
          <p:cNvSpPr>
            <a:spLocks noGrp="1"/>
          </p:cNvSpPr>
          <p:nvPr>
            <p:ph type="title"/>
          </p:nvPr>
        </p:nvSpPr>
        <p:spPr>
          <a:xfrm>
            <a:off x="643467" y="1698171"/>
            <a:ext cx="3962061" cy="4516360"/>
          </a:xfrm>
        </p:spPr>
        <p:txBody>
          <a:bodyPr anchor="t">
            <a:normAutofit/>
          </a:bodyPr>
          <a:lstStyle/>
          <a:p>
            <a:r>
              <a:rPr lang="en-US" sz="3600" b="1"/>
              <a:t>DATA DESCRIPTION</a:t>
            </a:r>
            <a:endParaRPr lang="en-US"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9EA2AE0-5012-2C45-918F-5ED295F3B38A}"/>
              </a:ext>
            </a:extLst>
          </p:cNvPr>
          <p:cNvSpPr>
            <a:spLocks noGrp="1"/>
          </p:cNvSpPr>
          <p:nvPr>
            <p:ph idx="1"/>
          </p:nvPr>
        </p:nvSpPr>
        <p:spPr>
          <a:xfrm>
            <a:off x="5070020" y="1698170"/>
            <a:ext cx="6478513" cy="4516361"/>
          </a:xfrm>
        </p:spPr>
        <p:txBody>
          <a:bodyPr>
            <a:normAutofit/>
          </a:bodyPr>
          <a:lstStyle/>
          <a:p>
            <a:pPr fontAlgn="base"/>
            <a:r>
              <a:rPr lang="en-US" sz="2000"/>
              <a:t>The data used in this project were acquired from two sources</a:t>
            </a:r>
          </a:p>
          <a:p>
            <a:pPr fontAlgn="base"/>
            <a:r>
              <a:rPr lang="en-US" sz="2000"/>
              <a:t>Based on these data, I will draw a map of locations that are favorable to other big companies (Fortune 500).</a:t>
            </a:r>
          </a:p>
          <a:p>
            <a:pPr fontAlgn="base"/>
            <a:r>
              <a:rPr lang="en-US" sz="2000"/>
              <a:t>This exploration of locations should help me to recommend the right location for our start-up Data Science company.</a:t>
            </a:r>
          </a:p>
          <a:p>
            <a:pPr fontAlgn="base"/>
            <a:r>
              <a:rPr lang="en-US" sz="2000" b="1"/>
              <a:t>DATA SOURCES</a:t>
            </a:r>
            <a:endParaRPr lang="en-US" sz="2000"/>
          </a:p>
          <a:p>
            <a:pPr fontAlgn="base"/>
            <a:r>
              <a:rPr lang="en-US" sz="2000">
                <a:hlinkClick r:id="rId2"/>
              </a:rPr>
              <a:t>https://en.wikipedia.org/wiki/List_of_largest_companies_in_the_United_States_by_revenue</a:t>
            </a:r>
            <a:endParaRPr lang="en-US" sz="2000"/>
          </a:p>
          <a:p>
            <a:pPr fontAlgn="base"/>
            <a:r>
              <a:rPr lang="en-US" sz="2000">
                <a:hlinkClick r:id="rId3"/>
              </a:rPr>
              <a:t>https://www.latlong.net/category/cities-236-15.html</a:t>
            </a:r>
            <a:endParaRPr lang="en-US"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3602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2F0422-4B74-144B-B307-07E7C5E1B444}"/>
              </a:ext>
            </a:extLst>
          </p:cNvPr>
          <p:cNvSpPr>
            <a:spLocks noGrp="1"/>
          </p:cNvSpPr>
          <p:nvPr>
            <p:ph type="title"/>
          </p:nvPr>
        </p:nvSpPr>
        <p:spPr>
          <a:xfrm>
            <a:off x="643467" y="321734"/>
            <a:ext cx="10905066" cy="1135737"/>
          </a:xfrm>
        </p:spPr>
        <p:txBody>
          <a:bodyPr>
            <a:normAutofit/>
          </a:bodyPr>
          <a:lstStyle/>
          <a:p>
            <a:r>
              <a:rPr lang="en-US" sz="3600" b="1"/>
              <a:t>Methodology</a:t>
            </a:r>
            <a:endParaRPr lang="en-US" sz="3600"/>
          </a:p>
        </p:txBody>
      </p:sp>
      <p:sp>
        <p:nvSpPr>
          <p:cNvPr id="3" name="Content Placeholder 2">
            <a:extLst>
              <a:ext uri="{FF2B5EF4-FFF2-40B4-BE49-F238E27FC236}">
                <a16:creationId xmlns:a16="http://schemas.microsoft.com/office/drawing/2014/main" id="{C40F4E69-1D9D-5542-BADF-46DBEAB81873}"/>
              </a:ext>
            </a:extLst>
          </p:cNvPr>
          <p:cNvSpPr>
            <a:spLocks noGrp="1"/>
          </p:cNvSpPr>
          <p:nvPr>
            <p:ph idx="1"/>
          </p:nvPr>
        </p:nvSpPr>
        <p:spPr>
          <a:xfrm>
            <a:off x="643468" y="1782981"/>
            <a:ext cx="6891188" cy="4393982"/>
          </a:xfrm>
        </p:spPr>
        <p:txBody>
          <a:bodyPr>
            <a:normAutofit/>
          </a:bodyPr>
          <a:lstStyle/>
          <a:p>
            <a:pPr fontAlgn="base"/>
            <a:r>
              <a:rPr lang="en-US" sz="2000" b="1"/>
              <a:t>Data Collection</a:t>
            </a:r>
          </a:p>
          <a:p>
            <a:pPr lvl="1" fontAlgn="base"/>
            <a:r>
              <a:rPr lang="en-US" sz="2000"/>
              <a:t>The project used a Wiki page with a list of largest companies in the US. The web page processing resulted in three dataframes. The second one was the one with data I needed, i.e., name of the companies and their headquarter location.</a:t>
            </a:r>
          </a:p>
        </p:txBody>
      </p:sp>
      <p:pic>
        <p:nvPicPr>
          <p:cNvPr id="4" name="Picture 3" descr="A screenshot of a cell phone&#10;&#10;Description automatically generated">
            <a:extLst>
              <a:ext uri="{FF2B5EF4-FFF2-40B4-BE49-F238E27FC236}">
                <a16:creationId xmlns:a16="http://schemas.microsoft.com/office/drawing/2014/main" id="{6EEE8CE1-E23A-0A4B-99DA-181745868F35}"/>
              </a:ext>
            </a:extLst>
          </p:cNvPr>
          <p:cNvPicPr/>
          <p:nvPr/>
        </p:nvPicPr>
        <p:blipFill rotWithShape="1">
          <a:blip r:embed="rId2"/>
          <a:srcRect l="22456" r="32780" b="-1"/>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47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1520-8D94-D340-80D9-0FA01F730C83}"/>
              </a:ext>
            </a:extLst>
          </p:cNvPr>
          <p:cNvSpPr>
            <a:spLocks noGrp="1"/>
          </p:cNvSpPr>
          <p:nvPr>
            <p:ph type="title"/>
          </p:nvPr>
        </p:nvSpPr>
        <p:spPr>
          <a:xfrm>
            <a:off x="838200" y="365126"/>
            <a:ext cx="5340605" cy="1146176"/>
          </a:xfrm>
        </p:spPr>
        <p:txBody>
          <a:bodyPr>
            <a:normAutofit/>
          </a:bodyPr>
          <a:lstStyle/>
          <a:p>
            <a:pPr fontAlgn="base"/>
            <a:r>
              <a:rPr lang="en-US" b="1" dirty="0"/>
              <a:t>Results</a:t>
            </a:r>
            <a:endParaRPr lang="en-US" dirty="0"/>
          </a:p>
        </p:txBody>
      </p:sp>
      <p:sp>
        <p:nvSpPr>
          <p:cNvPr id="12" name="Freeform: Shape 11">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93D4AAA3-68BA-7E4E-80D7-FCAAF3155598}"/>
              </a:ext>
            </a:extLst>
          </p:cNvPr>
          <p:cNvSpPr>
            <a:spLocks noGrp="1"/>
          </p:cNvSpPr>
          <p:nvPr>
            <p:ph idx="1"/>
          </p:nvPr>
        </p:nvSpPr>
        <p:spPr>
          <a:xfrm>
            <a:off x="838200" y="2173288"/>
            <a:ext cx="3603171" cy="3639684"/>
          </a:xfrm>
        </p:spPr>
        <p:txBody>
          <a:bodyPr anchor="ctr">
            <a:normAutofit/>
          </a:bodyPr>
          <a:lstStyle/>
          <a:p>
            <a:r>
              <a:rPr lang="en-US" sz="2000">
                <a:solidFill>
                  <a:srgbClr val="FFFFFF"/>
                </a:solidFill>
              </a:rPr>
              <a:t>First of all, finally, I was able to create one dataframe that contains the list of all Fortune 500 companies headquartered in California and added to each company their Long and Lat coordinates. I will also build a few visual reports that shows the final results.</a:t>
            </a:r>
          </a:p>
          <a:p>
            <a:pPr marL="0" indent="0">
              <a:buNone/>
            </a:pPr>
            <a:endParaRPr lang="en-US" sz="2000">
              <a:solidFill>
                <a:srgbClr val="FFFFFF"/>
              </a:solidFill>
            </a:endParaRPr>
          </a:p>
        </p:txBody>
      </p:sp>
      <p:pic>
        <p:nvPicPr>
          <p:cNvPr id="7" name="Picture 6" descr="A screenshot of a cell phone&#10;&#10;Description automatically generated">
            <a:extLst>
              <a:ext uri="{FF2B5EF4-FFF2-40B4-BE49-F238E27FC236}">
                <a16:creationId xmlns:a16="http://schemas.microsoft.com/office/drawing/2014/main" id="{5C4D57B7-3742-BF4F-A31F-01FAF24FF6B0}"/>
              </a:ext>
            </a:extLst>
          </p:cNvPr>
          <p:cNvPicPr/>
          <p:nvPr/>
        </p:nvPicPr>
        <p:blipFill>
          <a:blip r:embed="rId2"/>
          <a:stretch>
            <a:fillRect/>
          </a:stretch>
        </p:blipFill>
        <p:spPr>
          <a:xfrm>
            <a:off x="6183088" y="3347811"/>
            <a:ext cx="5170711" cy="1654627"/>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00667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475CB4F-2B80-D84B-9212-E610990FB949}"/>
              </a:ext>
            </a:extLst>
          </p:cNvPr>
          <p:cNvPicPr/>
          <p:nvPr/>
        </p:nvPicPr>
        <p:blipFill rotWithShape="1">
          <a:blip r:embed="rId2"/>
          <a:srcRect l="24000" r="-1" b="-1"/>
          <a:stretch/>
        </p:blipFill>
        <p:spPr>
          <a:xfrm>
            <a:off x="20" y="10"/>
            <a:ext cx="12191981" cy="6857990"/>
          </a:xfrm>
          <a:prstGeom prst="rect">
            <a:avLst/>
          </a:prstGeom>
        </p:spPr>
      </p:pic>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9382A3-CB18-604E-AA80-838054137BB4}"/>
              </a:ext>
            </a:extLst>
          </p:cNvPr>
          <p:cNvSpPr>
            <a:spLocks noGrp="1"/>
          </p:cNvSpPr>
          <p:nvPr>
            <p:ph type="title"/>
          </p:nvPr>
        </p:nvSpPr>
        <p:spPr>
          <a:xfrm>
            <a:off x="643467" y="321734"/>
            <a:ext cx="6891186" cy="1135737"/>
          </a:xfrm>
        </p:spPr>
        <p:txBody>
          <a:bodyPr>
            <a:normAutofit/>
          </a:bodyPr>
          <a:lstStyle/>
          <a:p>
            <a:r>
              <a:rPr lang="en-US" sz="3600"/>
              <a:t>Data Visualization</a:t>
            </a:r>
            <a:r>
              <a:rPr lang="en-US" sz="3600">
                <a:effectLst/>
              </a:rPr>
              <a:t> </a:t>
            </a:r>
            <a:endParaRPr lang="en-US" sz="3600"/>
          </a:p>
        </p:txBody>
      </p:sp>
      <p:sp>
        <p:nvSpPr>
          <p:cNvPr id="3" name="Content Placeholder 2">
            <a:extLst>
              <a:ext uri="{FF2B5EF4-FFF2-40B4-BE49-F238E27FC236}">
                <a16:creationId xmlns:a16="http://schemas.microsoft.com/office/drawing/2014/main" id="{76F03D60-90AC-F242-9753-7E8C06677C5C}"/>
              </a:ext>
            </a:extLst>
          </p:cNvPr>
          <p:cNvSpPr>
            <a:spLocks noGrp="1"/>
          </p:cNvSpPr>
          <p:nvPr>
            <p:ph idx="1"/>
          </p:nvPr>
        </p:nvSpPr>
        <p:spPr>
          <a:xfrm>
            <a:off x="643467" y="1782981"/>
            <a:ext cx="6891187" cy="4393982"/>
          </a:xfrm>
        </p:spPr>
        <p:txBody>
          <a:bodyPr>
            <a:normAutofit/>
          </a:bodyPr>
          <a:lstStyle/>
          <a:p>
            <a:r>
              <a:rPr lang="en-US" sz="2000" b="1" i="1"/>
              <a:t>Lest have a look what industry represents most of the Fortune 500 companies in CA. As seen below, it is Technology and second one is Semiconductor</a:t>
            </a:r>
          </a:p>
          <a:p>
            <a:pPr marL="0" indent="0">
              <a:buNone/>
            </a:pPr>
            <a:endParaRPr lang="en-US" sz="2000"/>
          </a:p>
        </p:txBody>
      </p:sp>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09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CFA66B-5F6E-7C48-B757-84C156961FA2}"/>
              </a:ext>
            </a:extLst>
          </p:cNvPr>
          <p:cNvSpPr>
            <a:spLocks noGrp="1"/>
          </p:cNvSpPr>
          <p:nvPr>
            <p:ph type="title"/>
          </p:nvPr>
        </p:nvSpPr>
        <p:spPr>
          <a:xfrm>
            <a:off x="643467" y="321734"/>
            <a:ext cx="4970877" cy="1135737"/>
          </a:xfrm>
        </p:spPr>
        <p:txBody>
          <a:bodyPr>
            <a:normAutofit/>
          </a:bodyPr>
          <a:lstStyle/>
          <a:p>
            <a:r>
              <a:rPr lang="en-US" sz="2500" b="1"/>
              <a:t>Superimpose Fortune 500 Headquarters onto the Map of Bay Area</a:t>
            </a:r>
            <a:endParaRPr lang="en-US" sz="2500"/>
          </a:p>
        </p:txBody>
      </p:sp>
      <p:sp>
        <p:nvSpPr>
          <p:cNvPr id="3" name="Content Placeholder 2">
            <a:extLst>
              <a:ext uri="{FF2B5EF4-FFF2-40B4-BE49-F238E27FC236}">
                <a16:creationId xmlns:a16="http://schemas.microsoft.com/office/drawing/2014/main" id="{76E84B8E-7872-5041-A5CC-889E8017D4BF}"/>
              </a:ext>
            </a:extLst>
          </p:cNvPr>
          <p:cNvSpPr>
            <a:spLocks noGrp="1"/>
          </p:cNvSpPr>
          <p:nvPr>
            <p:ph idx="1"/>
          </p:nvPr>
        </p:nvSpPr>
        <p:spPr>
          <a:xfrm>
            <a:off x="643468" y="1782981"/>
            <a:ext cx="4970877" cy="4393982"/>
          </a:xfrm>
        </p:spPr>
        <p:txBody>
          <a:bodyPr>
            <a:normAutofit/>
          </a:bodyPr>
          <a:lstStyle/>
          <a:p>
            <a:r>
              <a:rPr lang="en-US" sz="2000"/>
              <a:t>As a final step, now we superimpose the headquarter of Fortune 500 companies that are located in the Bay Area, which was our primary goal for this project.</a:t>
            </a:r>
          </a:p>
        </p:txBody>
      </p:sp>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F279797D-7FE9-B94F-AFBE-2B281B8C17BD}"/>
              </a:ext>
            </a:extLst>
          </p:cNvPr>
          <p:cNvPicPr/>
          <p:nvPr/>
        </p:nvPicPr>
        <p:blipFill rotWithShape="1">
          <a:blip r:embed="rId2"/>
          <a:srcRect r="-1" b="7999"/>
          <a:stretch/>
        </p:blipFill>
        <p:spPr>
          <a:xfrm>
            <a:off x="6255922" y="685726"/>
            <a:ext cx="5486548" cy="5486548"/>
          </a:xfrm>
          <a:custGeom>
            <a:avLst/>
            <a:gdLst/>
            <a:ahLst/>
            <a:cxnLst/>
            <a:rect l="l" t="t" r="r" b="b"/>
            <a:pathLst>
              <a:path w="4291285" h="4291285">
                <a:moveTo>
                  <a:pt x="2145643" y="0"/>
                </a:moveTo>
                <a:lnTo>
                  <a:pt x="4291285" y="2145643"/>
                </a:lnTo>
                <a:lnTo>
                  <a:pt x="2145643" y="4291285"/>
                </a:lnTo>
                <a:lnTo>
                  <a:pt x="0" y="2145643"/>
                </a:lnTo>
                <a:close/>
              </a:path>
            </a:pathLst>
          </a:custGeom>
        </p:spPr>
      </p:pic>
    </p:spTree>
    <p:extLst>
      <p:ext uri="{BB962C8B-B14F-4D97-AF65-F5344CB8AC3E}">
        <p14:creationId xmlns:p14="http://schemas.microsoft.com/office/powerpoint/2010/main" val="61588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12E309-9E03-CC4A-A64E-97EFF9068FA5}"/>
              </a:ext>
            </a:extLst>
          </p:cNvPr>
          <p:cNvSpPr>
            <a:spLocks noGrp="1"/>
          </p:cNvSpPr>
          <p:nvPr>
            <p:ph type="title"/>
          </p:nvPr>
        </p:nvSpPr>
        <p:spPr>
          <a:xfrm>
            <a:off x="643468" y="643467"/>
            <a:ext cx="4804064" cy="5571065"/>
          </a:xfrm>
        </p:spPr>
        <p:txBody>
          <a:bodyPr>
            <a:normAutofit/>
          </a:bodyPr>
          <a:lstStyle/>
          <a:p>
            <a:r>
              <a:rPr lang="en-US" sz="3600" b="1"/>
              <a:t>Discussion</a:t>
            </a:r>
            <a:endParaRPr lang="en-US" sz="3600"/>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882A2E4-C549-D940-91E3-8228363FAABE}"/>
              </a:ext>
            </a:extLst>
          </p:cNvPr>
          <p:cNvSpPr>
            <a:spLocks noGrp="1"/>
          </p:cNvSpPr>
          <p:nvPr>
            <p:ph idx="1"/>
          </p:nvPr>
        </p:nvSpPr>
        <p:spPr>
          <a:xfrm>
            <a:off x="6090998" y="643467"/>
            <a:ext cx="5457533" cy="5571065"/>
          </a:xfrm>
        </p:spPr>
        <p:txBody>
          <a:bodyPr anchor="ctr">
            <a:normAutofit/>
          </a:bodyPr>
          <a:lstStyle/>
          <a:p>
            <a:pPr fontAlgn="base"/>
            <a:r>
              <a:rPr lang="en-US" sz="2000"/>
              <a:t>This capstone project allowed to dive much deeper than any previous courses. It revealed that Data Science as much hard and technical skill as it is soft skill, imagination, and creativity. While of course accurate data collection and availability is crucial, but the many ways of presenting and visualizing it is even more important.</a:t>
            </a:r>
          </a:p>
          <a:p>
            <a:pPr fontAlgn="base"/>
            <a:r>
              <a:rPr lang="en-US" sz="2000"/>
              <a:t>For me, it is a start of a new career. I took these courses to shift my career from Agile Development of Complex Enterprise Solutions to Data Science or a hybrid of the two.</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63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Words>
  <Application>Microsoft Macintosh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Start-up Location in San Francisco</vt:lpstr>
      <vt:lpstr>Content</vt:lpstr>
      <vt:lpstr>PROBLEM DESCRIPTION </vt:lpstr>
      <vt:lpstr>DATA DESCRIPTION</vt:lpstr>
      <vt:lpstr>Methodology</vt:lpstr>
      <vt:lpstr>Results</vt:lpstr>
      <vt:lpstr>Data Visualization </vt:lpstr>
      <vt:lpstr>Superimpose Fortune 500 Headquarters onto the Map of Bay Area</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Location in San Francisco</dc:title>
  <dc:creator>Joseph Barjis</dc:creator>
  <cp:lastModifiedBy>Joseph Barjis</cp:lastModifiedBy>
  <cp:revision>1</cp:revision>
  <dcterms:created xsi:type="dcterms:W3CDTF">2020-07-07T08:40:02Z</dcterms:created>
  <dcterms:modified xsi:type="dcterms:W3CDTF">2020-07-07T08:40:25Z</dcterms:modified>
</cp:coreProperties>
</file>