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32"/>
  </p:notesMasterIdLst>
  <p:sldIdLst>
    <p:sldId id="282" r:id="rId3"/>
    <p:sldId id="257" r:id="rId4"/>
    <p:sldId id="281" r:id="rId5"/>
    <p:sldId id="258" r:id="rId6"/>
    <p:sldId id="259"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3" r:id="rId28"/>
    <p:sldId id="285" r:id="rId29"/>
    <p:sldId id="284" r:id="rId30"/>
    <p:sldId id="286" r:id="rId31"/>
  </p:sldIdLst>
  <p:sldSz cx="9144000" cy="6858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5C91C3"/>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98" autoAdjust="0"/>
    <p:restoredTop sz="96120" autoAdjust="0"/>
  </p:normalViewPr>
  <p:slideViewPr>
    <p:cSldViewPr snapToGrid="0">
      <p:cViewPr>
        <p:scale>
          <a:sx n="106" d="100"/>
          <a:sy n="106" d="100"/>
        </p:scale>
        <p:origin x="300" y="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5E4FC7-EC6D-4CA5-91DD-2EDACB15C13E}" type="datetimeFigureOut">
              <a:rPr lang="es-CO" smtClean="0"/>
              <a:t>9/06/2022</a:t>
            </a:fld>
            <a:endParaRPr lang="es-CO"/>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ED227A-16D9-4E13-B2A0-33006208DE85}" type="slidenum">
              <a:rPr lang="es-CO" smtClean="0"/>
              <a:t>‹Nº›</a:t>
            </a:fld>
            <a:endParaRPr lang="es-CO"/>
          </a:p>
        </p:txBody>
      </p:sp>
    </p:spTree>
    <p:extLst>
      <p:ext uri="{BB962C8B-B14F-4D97-AF65-F5344CB8AC3E}">
        <p14:creationId xmlns:p14="http://schemas.microsoft.com/office/powerpoint/2010/main" val="314379747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35ED227A-16D9-4E13-B2A0-33006208DE85}" type="slidenum">
              <a:rPr lang="es-CO" smtClean="0"/>
              <a:t>1</a:t>
            </a:fld>
            <a:endParaRPr lang="es-CO"/>
          </a:p>
        </p:txBody>
      </p:sp>
    </p:spTree>
    <p:extLst>
      <p:ext uri="{BB962C8B-B14F-4D97-AF65-F5344CB8AC3E}">
        <p14:creationId xmlns:p14="http://schemas.microsoft.com/office/powerpoint/2010/main" val="3784165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35ED227A-16D9-4E13-B2A0-33006208DE85}" type="slidenum">
              <a:rPr lang="es-CO" smtClean="0"/>
              <a:t>10</a:t>
            </a:fld>
            <a:endParaRPr lang="es-CO"/>
          </a:p>
        </p:txBody>
      </p:sp>
    </p:spTree>
    <p:extLst>
      <p:ext uri="{BB962C8B-B14F-4D97-AF65-F5344CB8AC3E}">
        <p14:creationId xmlns:p14="http://schemas.microsoft.com/office/powerpoint/2010/main" val="1829752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35ED227A-16D9-4E13-B2A0-33006208DE85}" type="slidenum">
              <a:rPr lang="es-CO" smtClean="0"/>
              <a:t>11</a:t>
            </a:fld>
            <a:endParaRPr lang="es-CO"/>
          </a:p>
        </p:txBody>
      </p:sp>
    </p:spTree>
    <p:extLst>
      <p:ext uri="{BB962C8B-B14F-4D97-AF65-F5344CB8AC3E}">
        <p14:creationId xmlns:p14="http://schemas.microsoft.com/office/powerpoint/2010/main" val="661448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35ED227A-16D9-4E13-B2A0-33006208DE85}" type="slidenum">
              <a:rPr lang="es-CO" smtClean="0"/>
              <a:t>12</a:t>
            </a:fld>
            <a:endParaRPr lang="es-CO"/>
          </a:p>
        </p:txBody>
      </p:sp>
    </p:spTree>
    <p:extLst>
      <p:ext uri="{BB962C8B-B14F-4D97-AF65-F5344CB8AC3E}">
        <p14:creationId xmlns:p14="http://schemas.microsoft.com/office/powerpoint/2010/main" val="2159887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35ED227A-16D9-4E13-B2A0-33006208DE85}" type="slidenum">
              <a:rPr lang="es-CO" smtClean="0"/>
              <a:t>13</a:t>
            </a:fld>
            <a:endParaRPr lang="es-CO"/>
          </a:p>
        </p:txBody>
      </p:sp>
    </p:spTree>
    <p:extLst>
      <p:ext uri="{BB962C8B-B14F-4D97-AF65-F5344CB8AC3E}">
        <p14:creationId xmlns:p14="http://schemas.microsoft.com/office/powerpoint/2010/main" val="11523015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35ED227A-16D9-4E13-B2A0-33006208DE85}" type="slidenum">
              <a:rPr lang="es-CO" smtClean="0"/>
              <a:t>14</a:t>
            </a:fld>
            <a:endParaRPr lang="es-CO"/>
          </a:p>
        </p:txBody>
      </p:sp>
    </p:spTree>
    <p:extLst>
      <p:ext uri="{BB962C8B-B14F-4D97-AF65-F5344CB8AC3E}">
        <p14:creationId xmlns:p14="http://schemas.microsoft.com/office/powerpoint/2010/main" val="10824598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35ED227A-16D9-4E13-B2A0-33006208DE85}" type="slidenum">
              <a:rPr lang="es-CO" smtClean="0"/>
              <a:t>15</a:t>
            </a:fld>
            <a:endParaRPr lang="es-CO"/>
          </a:p>
        </p:txBody>
      </p:sp>
    </p:spTree>
    <p:extLst>
      <p:ext uri="{BB962C8B-B14F-4D97-AF65-F5344CB8AC3E}">
        <p14:creationId xmlns:p14="http://schemas.microsoft.com/office/powerpoint/2010/main" val="27872970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35ED227A-16D9-4E13-B2A0-33006208DE85}" type="slidenum">
              <a:rPr lang="es-CO" smtClean="0"/>
              <a:t>16</a:t>
            </a:fld>
            <a:endParaRPr lang="es-CO"/>
          </a:p>
        </p:txBody>
      </p:sp>
    </p:spTree>
    <p:extLst>
      <p:ext uri="{BB962C8B-B14F-4D97-AF65-F5344CB8AC3E}">
        <p14:creationId xmlns:p14="http://schemas.microsoft.com/office/powerpoint/2010/main" val="3951484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35ED227A-16D9-4E13-B2A0-33006208DE85}" type="slidenum">
              <a:rPr lang="es-CO" smtClean="0"/>
              <a:t>17</a:t>
            </a:fld>
            <a:endParaRPr lang="es-CO"/>
          </a:p>
        </p:txBody>
      </p:sp>
    </p:spTree>
    <p:extLst>
      <p:ext uri="{BB962C8B-B14F-4D97-AF65-F5344CB8AC3E}">
        <p14:creationId xmlns:p14="http://schemas.microsoft.com/office/powerpoint/2010/main" val="18206990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35ED227A-16D9-4E13-B2A0-33006208DE85}" type="slidenum">
              <a:rPr lang="es-CO" smtClean="0"/>
              <a:t>18</a:t>
            </a:fld>
            <a:endParaRPr lang="es-CO"/>
          </a:p>
        </p:txBody>
      </p:sp>
    </p:spTree>
    <p:extLst>
      <p:ext uri="{BB962C8B-B14F-4D97-AF65-F5344CB8AC3E}">
        <p14:creationId xmlns:p14="http://schemas.microsoft.com/office/powerpoint/2010/main" val="3087983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35ED227A-16D9-4E13-B2A0-33006208DE85}" type="slidenum">
              <a:rPr lang="es-CO" smtClean="0"/>
              <a:t>19</a:t>
            </a:fld>
            <a:endParaRPr lang="es-CO"/>
          </a:p>
        </p:txBody>
      </p:sp>
    </p:spTree>
    <p:extLst>
      <p:ext uri="{BB962C8B-B14F-4D97-AF65-F5344CB8AC3E}">
        <p14:creationId xmlns:p14="http://schemas.microsoft.com/office/powerpoint/2010/main" val="4246998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35ED227A-16D9-4E13-B2A0-33006208DE85}" type="slidenum">
              <a:rPr lang="es-CO" smtClean="0"/>
              <a:t>2</a:t>
            </a:fld>
            <a:endParaRPr lang="es-CO"/>
          </a:p>
        </p:txBody>
      </p:sp>
    </p:spTree>
    <p:extLst>
      <p:ext uri="{BB962C8B-B14F-4D97-AF65-F5344CB8AC3E}">
        <p14:creationId xmlns:p14="http://schemas.microsoft.com/office/powerpoint/2010/main" val="33277316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35ED227A-16D9-4E13-B2A0-33006208DE85}" type="slidenum">
              <a:rPr lang="es-CO" smtClean="0"/>
              <a:t>20</a:t>
            </a:fld>
            <a:endParaRPr lang="es-CO"/>
          </a:p>
        </p:txBody>
      </p:sp>
    </p:spTree>
    <p:extLst>
      <p:ext uri="{BB962C8B-B14F-4D97-AF65-F5344CB8AC3E}">
        <p14:creationId xmlns:p14="http://schemas.microsoft.com/office/powerpoint/2010/main" val="29194484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35ED227A-16D9-4E13-B2A0-33006208DE85}" type="slidenum">
              <a:rPr lang="es-CO" smtClean="0"/>
              <a:t>21</a:t>
            </a:fld>
            <a:endParaRPr lang="es-CO"/>
          </a:p>
        </p:txBody>
      </p:sp>
    </p:spTree>
    <p:extLst>
      <p:ext uri="{BB962C8B-B14F-4D97-AF65-F5344CB8AC3E}">
        <p14:creationId xmlns:p14="http://schemas.microsoft.com/office/powerpoint/2010/main" val="7576424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35ED227A-16D9-4E13-B2A0-33006208DE85}" type="slidenum">
              <a:rPr lang="es-CO" smtClean="0"/>
              <a:t>22</a:t>
            </a:fld>
            <a:endParaRPr lang="es-CO"/>
          </a:p>
        </p:txBody>
      </p:sp>
    </p:spTree>
    <p:extLst>
      <p:ext uri="{BB962C8B-B14F-4D97-AF65-F5344CB8AC3E}">
        <p14:creationId xmlns:p14="http://schemas.microsoft.com/office/powerpoint/2010/main" val="1694728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35ED227A-16D9-4E13-B2A0-33006208DE85}" type="slidenum">
              <a:rPr lang="es-CO" smtClean="0"/>
              <a:t>23</a:t>
            </a:fld>
            <a:endParaRPr lang="es-CO"/>
          </a:p>
        </p:txBody>
      </p:sp>
    </p:spTree>
    <p:extLst>
      <p:ext uri="{BB962C8B-B14F-4D97-AF65-F5344CB8AC3E}">
        <p14:creationId xmlns:p14="http://schemas.microsoft.com/office/powerpoint/2010/main" val="2685288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35ED227A-16D9-4E13-B2A0-33006208DE85}" type="slidenum">
              <a:rPr lang="es-CO" smtClean="0"/>
              <a:t>24</a:t>
            </a:fld>
            <a:endParaRPr lang="es-CO"/>
          </a:p>
        </p:txBody>
      </p:sp>
    </p:spTree>
    <p:extLst>
      <p:ext uri="{BB962C8B-B14F-4D97-AF65-F5344CB8AC3E}">
        <p14:creationId xmlns:p14="http://schemas.microsoft.com/office/powerpoint/2010/main" val="7037176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35ED227A-16D9-4E13-B2A0-33006208DE85}" type="slidenum">
              <a:rPr lang="es-CO" smtClean="0"/>
              <a:t>25</a:t>
            </a:fld>
            <a:endParaRPr lang="es-CO"/>
          </a:p>
        </p:txBody>
      </p:sp>
    </p:spTree>
    <p:extLst>
      <p:ext uri="{BB962C8B-B14F-4D97-AF65-F5344CB8AC3E}">
        <p14:creationId xmlns:p14="http://schemas.microsoft.com/office/powerpoint/2010/main" val="334283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35ED227A-16D9-4E13-B2A0-33006208DE85}" type="slidenum">
              <a:rPr lang="es-CO" smtClean="0"/>
              <a:t>26</a:t>
            </a:fld>
            <a:endParaRPr lang="es-CO"/>
          </a:p>
        </p:txBody>
      </p:sp>
    </p:spTree>
    <p:extLst>
      <p:ext uri="{BB962C8B-B14F-4D97-AF65-F5344CB8AC3E}">
        <p14:creationId xmlns:p14="http://schemas.microsoft.com/office/powerpoint/2010/main" val="27233157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35ED227A-16D9-4E13-B2A0-33006208DE85}" type="slidenum">
              <a:rPr lang="es-CO" smtClean="0"/>
              <a:t>27</a:t>
            </a:fld>
            <a:endParaRPr lang="es-CO"/>
          </a:p>
        </p:txBody>
      </p:sp>
    </p:spTree>
    <p:extLst>
      <p:ext uri="{BB962C8B-B14F-4D97-AF65-F5344CB8AC3E}">
        <p14:creationId xmlns:p14="http://schemas.microsoft.com/office/powerpoint/2010/main" val="26214086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35ED227A-16D9-4E13-B2A0-33006208DE85}" type="slidenum">
              <a:rPr lang="es-CO" smtClean="0"/>
              <a:t>28</a:t>
            </a:fld>
            <a:endParaRPr lang="es-CO"/>
          </a:p>
        </p:txBody>
      </p:sp>
    </p:spTree>
    <p:extLst>
      <p:ext uri="{BB962C8B-B14F-4D97-AF65-F5344CB8AC3E}">
        <p14:creationId xmlns:p14="http://schemas.microsoft.com/office/powerpoint/2010/main" val="19707252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35ED227A-16D9-4E13-B2A0-33006208DE85}" type="slidenum">
              <a:rPr lang="es-CO" smtClean="0"/>
              <a:t>29</a:t>
            </a:fld>
            <a:endParaRPr lang="es-CO"/>
          </a:p>
        </p:txBody>
      </p:sp>
    </p:spTree>
    <p:extLst>
      <p:ext uri="{BB962C8B-B14F-4D97-AF65-F5344CB8AC3E}">
        <p14:creationId xmlns:p14="http://schemas.microsoft.com/office/powerpoint/2010/main" val="4030667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35ED227A-16D9-4E13-B2A0-33006208DE85}" type="slidenum">
              <a:rPr lang="es-CO" smtClean="0"/>
              <a:t>3</a:t>
            </a:fld>
            <a:endParaRPr lang="es-CO"/>
          </a:p>
        </p:txBody>
      </p:sp>
    </p:spTree>
    <p:extLst>
      <p:ext uri="{BB962C8B-B14F-4D97-AF65-F5344CB8AC3E}">
        <p14:creationId xmlns:p14="http://schemas.microsoft.com/office/powerpoint/2010/main" val="2668000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35ED227A-16D9-4E13-B2A0-33006208DE85}" type="slidenum">
              <a:rPr lang="es-CO" smtClean="0"/>
              <a:t>4</a:t>
            </a:fld>
            <a:endParaRPr lang="es-CO"/>
          </a:p>
        </p:txBody>
      </p:sp>
    </p:spTree>
    <p:extLst>
      <p:ext uri="{BB962C8B-B14F-4D97-AF65-F5344CB8AC3E}">
        <p14:creationId xmlns:p14="http://schemas.microsoft.com/office/powerpoint/2010/main" val="2649661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35ED227A-16D9-4E13-B2A0-33006208DE85}" type="slidenum">
              <a:rPr lang="es-CO" smtClean="0"/>
              <a:t>5</a:t>
            </a:fld>
            <a:endParaRPr lang="es-CO"/>
          </a:p>
        </p:txBody>
      </p:sp>
    </p:spTree>
    <p:extLst>
      <p:ext uri="{BB962C8B-B14F-4D97-AF65-F5344CB8AC3E}">
        <p14:creationId xmlns:p14="http://schemas.microsoft.com/office/powerpoint/2010/main" val="3243892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35ED227A-16D9-4E13-B2A0-33006208DE85}" type="slidenum">
              <a:rPr lang="es-CO" smtClean="0"/>
              <a:t>6</a:t>
            </a:fld>
            <a:endParaRPr lang="es-CO"/>
          </a:p>
        </p:txBody>
      </p:sp>
    </p:spTree>
    <p:extLst>
      <p:ext uri="{BB962C8B-B14F-4D97-AF65-F5344CB8AC3E}">
        <p14:creationId xmlns:p14="http://schemas.microsoft.com/office/powerpoint/2010/main" val="478533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35ED227A-16D9-4E13-B2A0-33006208DE85}" type="slidenum">
              <a:rPr lang="es-CO" smtClean="0"/>
              <a:t>7</a:t>
            </a:fld>
            <a:endParaRPr lang="es-CO"/>
          </a:p>
        </p:txBody>
      </p:sp>
    </p:spTree>
    <p:extLst>
      <p:ext uri="{BB962C8B-B14F-4D97-AF65-F5344CB8AC3E}">
        <p14:creationId xmlns:p14="http://schemas.microsoft.com/office/powerpoint/2010/main" val="1719417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35ED227A-16D9-4E13-B2A0-33006208DE85}" type="slidenum">
              <a:rPr lang="es-CO" smtClean="0"/>
              <a:t>8</a:t>
            </a:fld>
            <a:endParaRPr lang="es-CO"/>
          </a:p>
        </p:txBody>
      </p:sp>
    </p:spTree>
    <p:extLst>
      <p:ext uri="{BB962C8B-B14F-4D97-AF65-F5344CB8AC3E}">
        <p14:creationId xmlns:p14="http://schemas.microsoft.com/office/powerpoint/2010/main" val="235405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35ED227A-16D9-4E13-B2A0-33006208DE85}" type="slidenum">
              <a:rPr lang="es-CO" smtClean="0"/>
              <a:t>9</a:t>
            </a:fld>
            <a:endParaRPr lang="es-CO"/>
          </a:p>
        </p:txBody>
      </p:sp>
    </p:spTree>
    <p:extLst>
      <p:ext uri="{BB962C8B-B14F-4D97-AF65-F5344CB8AC3E}">
        <p14:creationId xmlns:p14="http://schemas.microsoft.com/office/powerpoint/2010/main" val="2341135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90950AB-9FA5-4CC6-803A-0BC7A12700E4}" type="datetimeFigureOut">
              <a:rPr lang="es-CO" smtClean="0"/>
              <a:t>9/06/2022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49A6661-FB87-4958-B11E-3A995E89807F}" type="slidenum">
              <a:rPr lang="es-CO" smtClean="0"/>
              <a:t>‹Nº›</a:t>
            </a:fld>
            <a:endParaRPr lang="es-CO"/>
          </a:p>
        </p:txBody>
      </p:sp>
    </p:spTree>
    <p:extLst>
      <p:ext uri="{BB962C8B-B14F-4D97-AF65-F5344CB8AC3E}">
        <p14:creationId xmlns:p14="http://schemas.microsoft.com/office/powerpoint/2010/main" val="1833829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90950AB-9FA5-4CC6-803A-0BC7A12700E4}" type="datetimeFigureOut">
              <a:rPr lang="es-CO" smtClean="0"/>
              <a:t>9/06/2022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49A6661-FB87-4958-B11E-3A995E89807F}" type="slidenum">
              <a:rPr lang="es-CO" smtClean="0"/>
              <a:t>‹Nº›</a:t>
            </a:fld>
            <a:endParaRPr lang="es-CO"/>
          </a:p>
        </p:txBody>
      </p:sp>
    </p:spTree>
    <p:extLst>
      <p:ext uri="{BB962C8B-B14F-4D97-AF65-F5344CB8AC3E}">
        <p14:creationId xmlns:p14="http://schemas.microsoft.com/office/powerpoint/2010/main" val="1064183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90950AB-9FA5-4CC6-803A-0BC7A12700E4}" type="datetimeFigureOut">
              <a:rPr lang="es-CO" smtClean="0"/>
              <a:t>9/06/2022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49A6661-FB87-4958-B11E-3A995E89807F}" type="slidenum">
              <a:rPr lang="es-CO" smtClean="0"/>
              <a:t>‹Nº›</a:t>
            </a:fld>
            <a:endParaRPr lang="es-CO"/>
          </a:p>
        </p:txBody>
      </p:sp>
    </p:spTree>
    <p:extLst>
      <p:ext uri="{BB962C8B-B14F-4D97-AF65-F5344CB8AC3E}">
        <p14:creationId xmlns:p14="http://schemas.microsoft.com/office/powerpoint/2010/main" val="2276482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Marcador de contenido 2">
            <a:extLst>
              <a:ext uri="{FF2B5EF4-FFF2-40B4-BE49-F238E27FC236}">
                <a16:creationId xmlns:a16="http://schemas.microsoft.com/office/drawing/2014/main" id="{2CDE86F8-DC10-483D-A1B7-3F9677402DA7}"/>
              </a:ext>
            </a:extLst>
          </p:cNvPr>
          <p:cNvSpPr txBox="1">
            <a:spLocks/>
          </p:cNvSpPr>
          <p:nvPr userDrawn="1"/>
        </p:nvSpPr>
        <p:spPr>
          <a:xfrm>
            <a:off x="143007" y="145987"/>
            <a:ext cx="797320" cy="2800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CO" sz="800" dirty="0">
                <a:solidFill>
                  <a:srgbClr val="0070C0"/>
                </a:solidFill>
                <a:latin typeface="Segoe UI" panose="020B0502040204020203" pitchFamily="34" charset="0"/>
                <a:cs typeface="Segoe UI" panose="020B0502040204020203" pitchFamily="34" charset="0"/>
              </a:rPr>
              <a:t>Versión 0.1</a:t>
            </a:r>
          </a:p>
        </p:txBody>
      </p:sp>
      <p:sp>
        <p:nvSpPr>
          <p:cNvPr id="8" name="Marcador de contenido 2">
            <a:extLst>
              <a:ext uri="{FF2B5EF4-FFF2-40B4-BE49-F238E27FC236}">
                <a16:creationId xmlns:a16="http://schemas.microsoft.com/office/drawing/2014/main" id="{11757946-4EAB-4214-8192-BCD334E4762E}"/>
              </a:ext>
            </a:extLst>
          </p:cNvPr>
          <p:cNvSpPr txBox="1">
            <a:spLocks/>
          </p:cNvSpPr>
          <p:nvPr userDrawn="1"/>
        </p:nvSpPr>
        <p:spPr>
          <a:xfrm>
            <a:off x="6229351" y="200133"/>
            <a:ext cx="2762250" cy="280037"/>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CO" sz="1400" dirty="0">
                <a:solidFill>
                  <a:srgbClr val="0070C0"/>
                </a:solidFill>
                <a:latin typeface="Segoe UI" panose="020B0502040204020203" pitchFamily="34" charset="0"/>
                <a:cs typeface="Segoe UI" panose="020B0502040204020203" pitchFamily="34" charset="0"/>
              </a:rPr>
              <a:t>Manual Herramienta de Gestión - Máquinas  //  2022</a:t>
            </a:r>
          </a:p>
        </p:txBody>
      </p:sp>
      <p:sp>
        <p:nvSpPr>
          <p:cNvPr id="9" name="Marcador de contenido 2">
            <a:extLst>
              <a:ext uri="{FF2B5EF4-FFF2-40B4-BE49-F238E27FC236}">
                <a16:creationId xmlns:a16="http://schemas.microsoft.com/office/drawing/2014/main" id="{1C523945-8269-4B0B-96CF-7A35439592F5}"/>
              </a:ext>
            </a:extLst>
          </p:cNvPr>
          <p:cNvSpPr txBox="1">
            <a:spLocks/>
          </p:cNvSpPr>
          <p:nvPr userDrawn="1"/>
        </p:nvSpPr>
        <p:spPr>
          <a:xfrm>
            <a:off x="7362824" y="6573672"/>
            <a:ext cx="1628775" cy="28003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CO" sz="800" dirty="0">
                <a:solidFill>
                  <a:srgbClr val="0070C0"/>
                </a:solidFill>
                <a:latin typeface="Segoe UI" panose="020B0502040204020203" pitchFamily="34" charset="0"/>
                <a:cs typeface="Segoe UI" panose="020B0502040204020203" pitchFamily="34" charset="0"/>
              </a:rPr>
              <a:t>#SomosFluvial    #JuntosNavegamos</a:t>
            </a:r>
          </a:p>
        </p:txBody>
      </p:sp>
      <p:cxnSp>
        <p:nvCxnSpPr>
          <p:cNvPr id="10" name="Conector recto 9">
            <a:extLst>
              <a:ext uri="{FF2B5EF4-FFF2-40B4-BE49-F238E27FC236}">
                <a16:creationId xmlns:a16="http://schemas.microsoft.com/office/drawing/2014/main" id="{997CE80B-35C3-4D35-95D0-EAD5714A6529}"/>
              </a:ext>
            </a:extLst>
          </p:cNvPr>
          <p:cNvCxnSpPr>
            <a:cxnSpLocks/>
          </p:cNvCxnSpPr>
          <p:nvPr userDrawn="1"/>
        </p:nvCxnSpPr>
        <p:spPr>
          <a:xfrm>
            <a:off x="428625" y="6685115"/>
            <a:ext cx="6944011"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9681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A90950AB-9FA5-4CC6-803A-0BC7A12700E4}" type="datetimeFigureOut">
              <a:rPr lang="es-CO" smtClean="0"/>
              <a:t>9/06/2022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49A6661-FB87-4958-B11E-3A995E89807F}" type="slidenum">
              <a:rPr lang="es-CO" smtClean="0"/>
              <a:t>‹Nº›</a:t>
            </a:fld>
            <a:endParaRPr lang="es-CO"/>
          </a:p>
        </p:txBody>
      </p:sp>
    </p:spTree>
    <p:extLst>
      <p:ext uri="{BB962C8B-B14F-4D97-AF65-F5344CB8AC3E}">
        <p14:creationId xmlns:p14="http://schemas.microsoft.com/office/powerpoint/2010/main" val="655831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90950AB-9FA5-4CC6-803A-0BC7A12700E4}" type="datetimeFigureOut">
              <a:rPr lang="es-CO" smtClean="0"/>
              <a:t>9/06/2022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949A6661-FB87-4958-B11E-3A995E89807F}" type="slidenum">
              <a:rPr lang="es-CO" smtClean="0"/>
              <a:t>‹Nº›</a:t>
            </a:fld>
            <a:endParaRPr lang="es-CO"/>
          </a:p>
        </p:txBody>
      </p:sp>
    </p:spTree>
    <p:extLst>
      <p:ext uri="{BB962C8B-B14F-4D97-AF65-F5344CB8AC3E}">
        <p14:creationId xmlns:p14="http://schemas.microsoft.com/office/powerpoint/2010/main" val="1027117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90950AB-9FA5-4CC6-803A-0BC7A12700E4}" type="datetimeFigureOut">
              <a:rPr lang="es-CO" smtClean="0"/>
              <a:t>9/06/2022</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949A6661-FB87-4958-B11E-3A995E89807F}" type="slidenum">
              <a:rPr lang="es-CO" smtClean="0"/>
              <a:t>‹Nº›</a:t>
            </a:fld>
            <a:endParaRPr lang="es-CO"/>
          </a:p>
        </p:txBody>
      </p:sp>
    </p:spTree>
    <p:extLst>
      <p:ext uri="{BB962C8B-B14F-4D97-AF65-F5344CB8AC3E}">
        <p14:creationId xmlns:p14="http://schemas.microsoft.com/office/powerpoint/2010/main" val="4282941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90950AB-9FA5-4CC6-803A-0BC7A12700E4}" type="datetimeFigureOut">
              <a:rPr lang="es-CO" smtClean="0"/>
              <a:t>9/06/2022</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949A6661-FB87-4958-B11E-3A995E89807F}" type="slidenum">
              <a:rPr lang="es-CO" smtClean="0"/>
              <a:t>‹Nº›</a:t>
            </a:fld>
            <a:endParaRPr lang="es-CO"/>
          </a:p>
        </p:txBody>
      </p:sp>
    </p:spTree>
    <p:extLst>
      <p:ext uri="{BB962C8B-B14F-4D97-AF65-F5344CB8AC3E}">
        <p14:creationId xmlns:p14="http://schemas.microsoft.com/office/powerpoint/2010/main" val="649675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0950AB-9FA5-4CC6-803A-0BC7A12700E4}" type="datetimeFigureOut">
              <a:rPr lang="es-CO" smtClean="0"/>
              <a:t>9/06/2022</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949A6661-FB87-4958-B11E-3A995E89807F}" type="slidenum">
              <a:rPr lang="es-CO" smtClean="0"/>
              <a:t>‹Nº›</a:t>
            </a:fld>
            <a:endParaRPr lang="es-CO"/>
          </a:p>
        </p:txBody>
      </p:sp>
    </p:spTree>
    <p:extLst>
      <p:ext uri="{BB962C8B-B14F-4D97-AF65-F5344CB8AC3E}">
        <p14:creationId xmlns:p14="http://schemas.microsoft.com/office/powerpoint/2010/main" val="533204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A90950AB-9FA5-4CC6-803A-0BC7A12700E4}" type="datetimeFigureOut">
              <a:rPr lang="es-CO" smtClean="0"/>
              <a:t>9/06/2022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949A6661-FB87-4958-B11E-3A995E89807F}" type="slidenum">
              <a:rPr lang="es-CO" smtClean="0"/>
              <a:t>‹Nº›</a:t>
            </a:fld>
            <a:endParaRPr lang="es-CO"/>
          </a:p>
        </p:txBody>
      </p:sp>
    </p:spTree>
    <p:extLst>
      <p:ext uri="{BB962C8B-B14F-4D97-AF65-F5344CB8AC3E}">
        <p14:creationId xmlns:p14="http://schemas.microsoft.com/office/powerpoint/2010/main" val="3059113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A90950AB-9FA5-4CC6-803A-0BC7A12700E4}" type="datetimeFigureOut">
              <a:rPr lang="es-CO" smtClean="0"/>
              <a:t>9/06/2022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949A6661-FB87-4958-B11E-3A995E89807F}" type="slidenum">
              <a:rPr lang="es-CO" smtClean="0"/>
              <a:t>‹Nº›</a:t>
            </a:fld>
            <a:endParaRPr lang="es-CO"/>
          </a:p>
        </p:txBody>
      </p:sp>
    </p:spTree>
    <p:extLst>
      <p:ext uri="{BB962C8B-B14F-4D97-AF65-F5344CB8AC3E}">
        <p14:creationId xmlns:p14="http://schemas.microsoft.com/office/powerpoint/2010/main" val="3190266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0950AB-9FA5-4CC6-803A-0BC7A12700E4}" type="datetimeFigureOut">
              <a:rPr lang="es-CO" smtClean="0"/>
              <a:t>9/06/2022</a:t>
            </a:fld>
            <a:endParaRPr lang="es-CO"/>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s-CO" dirty="0"/>
              <a:t>1</a:t>
            </a:r>
          </a:p>
        </p:txBody>
      </p:sp>
    </p:spTree>
    <p:extLst>
      <p:ext uri="{BB962C8B-B14F-4D97-AF65-F5344CB8AC3E}">
        <p14:creationId xmlns:p14="http://schemas.microsoft.com/office/powerpoint/2010/main" val="7882826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png"/><Relationship Id="rId5" Type="http://schemas.microsoft.com/office/2007/relationships/hdphoto" Target="../media/hdphoto1.wdp"/><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3.png"/><Relationship Id="rId5" Type="http://schemas.microsoft.com/office/2007/relationships/hdphoto" Target="../media/hdphoto1.wdp"/><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8.png"/><Relationship Id="rId5" Type="http://schemas.microsoft.com/office/2007/relationships/hdphoto" Target="../media/hdphoto1.wdp"/><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0.png"/><Relationship Id="rId5" Type="http://schemas.microsoft.com/office/2007/relationships/hdphoto" Target="../media/hdphoto1.wdp"/><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0.png"/></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microsoft.com/office/2007/relationships/hdphoto" Target="../media/hdphoto1.wdp"/><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microsoft.com/office/2007/relationships/hdphoto" Target="../media/hdphoto1.wdp"/><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n 15">
            <a:extLst>
              <a:ext uri="{FF2B5EF4-FFF2-40B4-BE49-F238E27FC236}">
                <a16:creationId xmlns:a16="http://schemas.microsoft.com/office/drawing/2014/main" id="{36480351-8766-4D95-AF4E-C927494AC15C}"/>
              </a:ext>
            </a:extLst>
          </p:cNvPr>
          <p:cNvPicPr>
            <a:picLocks noChangeAspect="1"/>
          </p:cNvPicPr>
          <p:nvPr/>
        </p:nvPicPr>
        <p:blipFill rotWithShape="1">
          <a:blip r:embed="rId3">
            <a:extLst>
              <a:ext uri="{28A0092B-C50C-407E-A947-70E740481C1C}">
                <a14:useLocalDpi xmlns:a14="http://schemas.microsoft.com/office/drawing/2010/main" val="0"/>
              </a:ext>
            </a:extLst>
          </a:blip>
          <a:srcRect l="11029" b="17376"/>
          <a:stretch/>
        </p:blipFill>
        <p:spPr>
          <a:xfrm flipV="1">
            <a:off x="0" y="-1"/>
            <a:ext cx="9144000" cy="5661153"/>
          </a:xfrm>
          <a:prstGeom prst="rect">
            <a:avLst/>
          </a:prstGeom>
        </p:spPr>
      </p:pic>
      <p:sp>
        <p:nvSpPr>
          <p:cNvPr id="4" name="Título 1">
            <a:extLst>
              <a:ext uri="{FF2B5EF4-FFF2-40B4-BE49-F238E27FC236}">
                <a16:creationId xmlns:a16="http://schemas.microsoft.com/office/drawing/2014/main" id="{D4B7C52E-2BE3-4AE8-8511-74122C14A8C1}"/>
              </a:ext>
            </a:extLst>
          </p:cNvPr>
          <p:cNvSpPr txBox="1">
            <a:spLocks/>
          </p:cNvSpPr>
          <p:nvPr/>
        </p:nvSpPr>
        <p:spPr>
          <a:xfrm>
            <a:off x="2566480" y="3177330"/>
            <a:ext cx="5284809" cy="11906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CO" sz="4800" b="1" dirty="0">
                <a:solidFill>
                  <a:schemeClr val="bg1"/>
                </a:solidFill>
                <a:latin typeface="Segoe UI" panose="020B0502040204020203" pitchFamily="34" charset="0"/>
                <a:ea typeface="+mn-ea"/>
                <a:cs typeface="Segoe UI" panose="020B0502040204020203" pitchFamily="34" charset="0"/>
              </a:rPr>
              <a:t>Manual</a:t>
            </a:r>
          </a:p>
          <a:p>
            <a:pPr algn="l"/>
            <a:r>
              <a:rPr lang="es-CO" sz="3100" b="1" dirty="0">
                <a:solidFill>
                  <a:schemeClr val="bg1"/>
                </a:solidFill>
                <a:latin typeface="Segoe UI" panose="020B0502040204020203" pitchFamily="34" charset="0"/>
                <a:ea typeface="+mn-ea"/>
                <a:cs typeface="Segoe UI" panose="020B0502040204020203" pitchFamily="34" charset="0"/>
              </a:rPr>
              <a:t>Herramienta De máquinas</a:t>
            </a:r>
          </a:p>
        </p:txBody>
      </p:sp>
      <p:grpSp>
        <p:nvGrpSpPr>
          <p:cNvPr id="11" name="Grupo 10">
            <a:extLst>
              <a:ext uri="{FF2B5EF4-FFF2-40B4-BE49-F238E27FC236}">
                <a16:creationId xmlns:a16="http://schemas.microsoft.com/office/drawing/2014/main" id="{C8F8ACA7-DF61-41B0-B6B2-3DD47AE9E936}"/>
              </a:ext>
            </a:extLst>
          </p:cNvPr>
          <p:cNvGrpSpPr/>
          <p:nvPr/>
        </p:nvGrpSpPr>
        <p:grpSpPr>
          <a:xfrm>
            <a:off x="3288659" y="5843252"/>
            <a:ext cx="2566682" cy="914400"/>
            <a:chOff x="2230272" y="2133600"/>
            <a:chExt cx="4162045" cy="1482760"/>
          </a:xfrm>
        </p:grpSpPr>
        <p:pic>
          <p:nvPicPr>
            <p:cNvPr id="8" name="Imagen 7">
              <a:extLst>
                <a:ext uri="{FF2B5EF4-FFF2-40B4-BE49-F238E27FC236}">
                  <a16:creationId xmlns:a16="http://schemas.microsoft.com/office/drawing/2014/main" id="{DBE09133-4000-4039-B825-E4EB2F13DE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5775" y="2133600"/>
              <a:ext cx="2096542" cy="1482760"/>
            </a:xfrm>
            <a:prstGeom prst="rect">
              <a:avLst/>
            </a:prstGeom>
          </p:spPr>
        </p:pic>
        <p:pic>
          <p:nvPicPr>
            <p:cNvPr id="10" name="Imagen 9">
              <a:extLst>
                <a:ext uri="{FF2B5EF4-FFF2-40B4-BE49-F238E27FC236}">
                  <a16:creationId xmlns:a16="http://schemas.microsoft.com/office/drawing/2014/main" id="{6A55C250-64CD-4F8D-8453-CB1108A075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0272" y="2246459"/>
              <a:ext cx="2003721" cy="1201392"/>
            </a:xfrm>
            <a:prstGeom prst="rect">
              <a:avLst/>
            </a:prstGeom>
          </p:spPr>
        </p:pic>
      </p:grpSp>
      <p:sp>
        <p:nvSpPr>
          <p:cNvPr id="13" name="Título 1">
            <a:extLst>
              <a:ext uri="{FF2B5EF4-FFF2-40B4-BE49-F238E27FC236}">
                <a16:creationId xmlns:a16="http://schemas.microsoft.com/office/drawing/2014/main" id="{FB780EE7-3527-45B4-821C-0BEC68073C76}"/>
              </a:ext>
            </a:extLst>
          </p:cNvPr>
          <p:cNvSpPr txBox="1">
            <a:spLocks/>
          </p:cNvSpPr>
          <p:nvPr/>
        </p:nvSpPr>
        <p:spPr>
          <a:xfrm>
            <a:off x="-877499" y="2300691"/>
            <a:ext cx="3661583" cy="2571526"/>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CO" sz="23300" b="1" dirty="0">
                <a:solidFill>
                  <a:schemeClr val="bg1"/>
                </a:solidFill>
                <a:latin typeface="Segoe UI" panose="020B0502040204020203" pitchFamily="34" charset="0"/>
                <a:ea typeface="+mn-ea"/>
                <a:cs typeface="Segoe UI" panose="020B0502040204020203" pitchFamily="34" charset="0"/>
              </a:rPr>
              <a:t>01</a:t>
            </a:r>
            <a:r>
              <a:rPr lang="es-CO" sz="4800" b="1" dirty="0">
                <a:solidFill>
                  <a:schemeClr val="bg1"/>
                </a:solidFill>
                <a:latin typeface="Segoe UI" panose="020B0502040204020203" pitchFamily="34" charset="0"/>
                <a:ea typeface="+mn-ea"/>
                <a:cs typeface="Segoe UI" panose="020B0502040204020203" pitchFamily="34" charset="0"/>
              </a:rPr>
              <a:t>.</a:t>
            </a:r>
          </a:p>
        </p:txBody>
      </p:sp>
      <p:sp>
        <p:nvSpPr>
          <p:cNvPr id="14" name="Título 1">
            <a:extLst>
              <a:ext uri="{FF2B5EF4-FFF2-40B4-BE49-F238E27FC236}">
                <a16:creationId xmlns:a16="http://schemas.microsoft.com/office/drawing/2014/main" id="{2048E367-E11F-4081-AC7F-5498C889C20E}"/>
              </a:ext>
            </a:extLst>
          </p:cNvPr>
          <p:cNvSpPr txBox="1">
            <a:spLocks/>
          </p:cNvSpPr>
          <p:nvPr/>
        </p:nvSpPr>
        <p:spPr>
          <a:xfrm rot="16200000">
            <a:off x="1125843" y="3438527"/>
            <a:ext cx="1087525" cy="4289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CO" sz="2000" b="1" dirty="0">
                <a:solidFill>
                  <a:srgbClr val="5C91C3"/>
                </a:solidFill>
                <a:latin typeface="Segoe UI" panose="020B0502040204020203" pitchFamily="34" charset="0"/>
                <a:ea typeface="+mn-ea"/>
                <a:cs typeface="Segoe UI" panose="020B0502040204020203" pitchFamily="34" charset="0"/>
              </a:rPr>
              <a:t>Versión</a:t>
            </a:r>
          </a:p>
        </p:txBody>
      </p:sp>
    </p:spTree>
    <p:extLst>
      <p:ext uri="{BB962C8B-B14F-4D97-AF65-F5344CB8AC3E}">
        <p14:creationId xmlns:p14="http://schemas.microsoft.com/office/powerpoint/2010/main" val="768713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2">
            <a:extLst>
              <a:ext uri="{FF2B5EF4-FFF2-40B4-BE49-F238E27FC236}">
                <a16:creationId xmlns:a16="http://schemas.microsoft.com/office/drawing/2014/main" id="{25350C98-9C7F-468F-9078-3DD88E6C2332}"/>
              </a:ext>
            </a:extLst>
          </p:cNvPr>
          <p:cNvSpPr txBox="1">
            <a:spLocks/>
          </p:cNvSpPr>
          <p:nvPr/>
        </p:nvSpPr>
        <p:spPr>
          <a:xfrm>
            <a:off x="4721087" y="473915"/>
            <a:ext cx="4008319" cy="29136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CO" sz="1200" b="1" dirty="0">
                <a:solidFill>
                  <a:srgbClr val="0070C0"/>
                </a:solidFill>
                <a:latin typeface="Segoe UI" panose="020B0502040204020203" pitchFamily="34" charset="0"/>
                <a:cs typeface="Segoe UI" panose="020B0502040204020203" pitchFamily="34" charset="0"/>
              </a:rPr>
              <a:t>NUEVO REGISTRO</a:t>
            </a:r>
          </a:p>
          <a:p>
            <a:pPr marL="0" indent="0" algn="just">
              <a:buNone/>
            </a:pPr>
            <a:r>
              <a:rPr lang="es-CO" sz="1200" dirty="0">
                <a:solidFill>
                  <a:schemeClr val="tx1">
                    <a:lumMod val="65000"/>
                    <a:lumOff val="35000"/>
                  </a:schemeClr>
                </a:solidFill>
                <a:latin typeface="Segoe UI" panose="020B0502040204020203" pitchFamily="34" charset="0"/>
                <a:cs typeface="Segoe UI" panose="020B0502040204020203" pitchFamily="34" charset="0"/>
              </a:rPr>
              <a:t>Presione el botón NUEVO REGISTRO ubicado en la parte superior del archivo de registros para realizar un nuevo registro de operaciones. Seguido a esto se abrirá una ventana en la que se deben registrar los seriales y los horómetros de los equipos (En caso de que el remolcador no cuente con el equipo, ingrese “NA”). Se debe seleccionar la fecha del día para el cual se va a realizar el registro de operaciones.</a:t>
            </a:r>
          </a:p>
          <a:p>
            <a:pPr marL="0" indent="0" algn="just">
              <a:buNone/>
            </a:pPr>
            <a:r>
              <a:rPr lang="es-CO" sz="1200" dirty="0">
                <a:solidFill>
                  <a:schemeClr val="tx1">
                    <a:lumMod val="65000"/>
                    <a:lumOff val="35000"/>
                  </a:schemeClr>
                </a:solidFill>
                <a:latin typeface="Segoe UI" panose="020B0502040204020203" pitchFamily="34" charset="0"/>
                <a:cs typeface="Segoe UI" panose="020B0502040204020203" pitchFamily="34" charset="0"/>
              </a:rPr>
              <a:t>Para registrar los seriales presione el botón GUARDAR CAMBIO. Recuerde que el programa no lo dejará continuar si no se encuentran registrados todos los seriales de los equipos.</a:t>
            </a:r>
          </a:p>
          <a:p>
            <a:pPr marL="0" indent="0" algn="just">
              <a:buNone/>
            </a:pPr>
            <a:r>
              <a:rPr lang="es-CO" sz="1200" dirty="0">
                <a:solidFill>
                  <a:schemeClr val="tx1">
                    <a:lumMod val="65000"/>
                    <a:lumOff val="35000"/>
                  </a:schemeClr>
                </a:solidFill>
                <a:latin typeface="Segoe UI" panose="020B0502040204020203" pitchFamily="34" charset="0"/>
                <a:cs typeface="Segoe UI" panose="020B0502040204020203" pitchFamily="34" charset="0"/>
              </a:rPr>
              <a:t>En caso de que no se haya realizado ningún cambio en los seriales, presione SIGUIENTE para continuar.</a:t>
            </a:r>
          </a:p>
        </p:txBody>
      </p:sp>
      <p:sp>
        <p:nvSpPr>
          <p:cNvPr id="7" name="Marcador de contenido 2">
            <a:extLst>
              <a:ext uri="{FF2B5EF4-FFF2-40B4-BE49-F238E27FC236}">
                <a16:creationId xmlns:a16="http://schemas.microsoft.com/office/drawing/2014/main" id="{534106E3-D6EA-485D-99AF-5708509D8859}"/>
              </a:ext>
            </a:extLst>
          </p:cNvPr>
          <p:cNvSpPr txBox="1">
            <a:spLocks/>
          </p:cNvSpPr>
          <p:nvPr/>
        </p:nvSpPr>
        <p:spPr>
          <a:xfrm>
            <a:off x="4361519" y="3677480"/>
            <a:ext cx="4367887" cy="25723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CO" sz="1200" b="1" dirty="0">
                <a:solidFill>
                  <a:srgbClr val="0070C0"/>
                </a:solidFill>
                <a:latin typeface="Segoe UI" panose="020B0502040204020203" pitchFamily="34" charset="0"/>
                <a:cs typeface="Segoe UI" panose="020B0502040204020203" pitchFamily="34" charset="0"/>
              </a:rPr>
              <a:t>VENTANA DE REGISTROS DE CAMBIOS DE ACEITE.</a:t>
            </a:r>
          </a:p>
          <a:p>
            <a:pPr marL="0" indent="0" algn="just">
              <a:buNone/>
            </a:pPr>
            <a:r>
              <a:rPr lang="es-CO" sz="1200" dirty="0">
                <a:solidFill>
                  <a:schemeClr val="tx1">
                    <a:lumMod val="65000"/>
                    <a:lumOff val="35000"/>
                  </a:schemeClr>
                </a:solidFill>
                <a:latin typeface="Segoe UI" panose="020B0502040204020203" pitchFamily="34" charset="0"/>
                <a:cs typeface="Segoe UI" panose="020B0502040204020203" pitchFamily="34" charset="0"/>
              </a:rPr>
              <a:t>Registre si se ha realizado un cambio de aceite para alguno de los motores o cajas reductoras y si se ha realizado algún cambio de batería en alguno de los equipos. </a:t>
            </a:r>
          </a:p>
          <a:p>
            <a:pPr marL="0" indent="0" algn="just">
              <a:buNone/>
            </a:pPr>
            <a:r>
              <a:rPr lang="es-CO" sz="1200" dirty="0">
                <a:solidFill>
                  <a:schemeClr val="tx1">
                    <a:lumMod val="65000"/>
                    <a:lumOff val="35000"/>
                  </a:schemeClr>
                </a:solidFill>
                <a:latin typeface="Segoe UI" panose="020B0502040204020203" pitchFamily="34" charset="0"/>
                <a:cs typeface="Segoe UI" panose="020B0502040204020203" pitchFamily="34" charset="0"/>
              </a:rPr>
              <a:t>Presione el botón REGISTRAR CAMBIO correspondiente para guardar los cambios. En el campo FECHA se debe ingresar la fecha en la cual se realizó el cambio de aceite o el cambio de batería. En el campo HORAS registre los horómetros correspondientes.</a:t>
            </a:r>
          </a:p>
          <a:p>
            <a:pPr marL="0" indent="0" algn="just">
              <a:buNone/>
            </a:pPr>
            <a:r>
              <a:rPr lang="es-CO" sz="1200" dirty="0">
                <a:solidFill>
                  <a:schemeClr val="tx1">
                    <a:lumMod val="65000"/>
                    <a:lumOff val="35000"/>
                  </a:schemeClr>
                </a:solidFill>
                <a:latin typeface="Segoe UI" panose="020B0502040204020203" pitchFamily="34" charset="0"/>
                <a:cs typeface="Segoe UI" panose="020B0502040204020203" pitchFamily="34" charset="0"/>
              </a:rPr>
              <a:t>Presione SIGUIENTE para continuar (en caso de que no se haya registrado ningún cambio de aceite o batería, presione SIGUIENTE) y aparecerá la siguiente ventana para realizar el registro de operaciones.</a:t>
            </a:r>
          </a:p>
        </p:txBody>
      </p:sp>
      <p:grpSp>
        <p:nvGrpSpPr>
          <p:cNvPr id="2" name="Grupo 1">
            <a:extLst>
              <a:ext uri="{FF2B5EF4-FFF2-40B4-BE49-F238E27FC236}">
                <a16:creationId xmlns:a16="http://schemas.microsoft.com/office/drawing/2014/main" id="{7AE84648-AE47-4A75-AC29-F4F1E0BB7664}"/>
              </a:ext>
            </a:extLst>
          </p:cNvPr>
          <p:cNvGrpSpPr/>
          <p:nvPr/>
        </p:nvGrpSpPr>
        <p:grpSpPr>
          <a:xfrm>
            <a:off x="378687" y="1010628"/>
            <a:ext cx="3861717" cy="1768004"/>
            <a:chOff x="378687" y="1010628"/>
            <a:chExt cx="3964713" cy="1815158"/>
          </a:xfrm>
        </p:grpSpPr>
        <p:pic>
          <p:nvPicPr>
            <p:cNvPr id="8" name="Imagen 7">
              <a:extLst>
                <a:ext uri="{FF2B5EF4-FFF2-40B4-BE49-F238E27FC236}">
                  <a16:creationId xmlns:a16="http://schemas.microsoft.com/office/drawing/2014/main" id="{F4A42C1A-C5AE-45DE-82EE-D150CEDABC6A}"/>
                </a:ext>
              </a:extLst>
            </p:cNvPr>
            <p:cNvPicPr/>
            <p:nvPr/>
          </p:nvPicPr>
          <p:blipFill rotWithShape="1">
            <a:blip r:embed="rId3"/>
            <a:srcRect l="460" t="1999" r="1"/>
            <a:stretch/>
          </p:blipFill>
          <p:spPr>
            <a:xfrm>
              <a:off x="430307" y="1010628"/>
              <a:ext cx="3913093" cy="1764662"/>
            </a:xfrm>
            <a:prstGeom prst="rect">
              <a:avLst/>
            </a:prstGeom>
            <a:ln>
              <a:noFill/>
            </a:ln>
            <a:effectLst>
              <a:outerShdw blurRad="139700" dist="38100" dir="2700000" sx="99000" sy="99000" algn="tl" rotWithShape="0">
                <a:prstClr val="black">
                  <a:alpha val="28000"/>
                </a:prstClr>
              </a:outerShdw>
            </a:effectLst>
          </p:spPr>
        </p:pic>
        <p:pic>
          <p:nvPicPr>
            <p:cNvPr id="10" name="Imagen 9">
              <a:extLst>
                <a:ext uri="{FF2B5EF4-FFF2-40B4-BE49-F238E27FC236}">
                  <a16:creationId xmlns:a16="http://schemas.microsoft.com/office/drawing/2014/main" id="{ACEDE7A9-4B19-436D-AE6C-04F4EB8D32DD}"/>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8163" r="93367">
                          <a14:foregroundMark x1="13776" y1="71531" x2="29898" y2="74286"/>
                          <a14:foregroundMark x1="93469" y1="42347" x2="93469" y2="42347"/>
                          <a14:foregroundMark x1="8163" y1="60714" x2="8367" y2="64286"/>
                        </a14:backgroundRemoval>
                      </a14:imgEffect>
                    </a14:imgLayer>
                  </a14:imgProps>
                </a:ext>
                <a:ext uri="{28A0092B-C50C-407E-A947-70E740481C1C}">
                  <a14:useLocalDpi xmlns:a14="http://schemas.microsoft.com/office/drawing/2010/main" val="0"/>
                </a:ext>
              </a:extLst>
            </a:blip>
            <a:srcRect l="5000" t="21389" r="4861" b="21389"/>
            <a:stretch/>
          </p:blipFill>
          <p:spPr>
            <a:xfrm rot="930235">
              <a:off x="378687" y="2346892"/>
              <a:ext cx="754373" cy="478894"/>
            </a:xfrm>
            <a:prstGeom prst="rect">
              <a:avLst/>
            </a:prstGeom>
          </p:spPr>
        </p:pic>
      </p:grpSp>
      <p:grpSp>
        <p:nvGrpSpPr>
          <p:cNvPr id="3" name="Grupo 2">
            <a:extLst>
              <a:ext uri="{FF2B5EF4-FFF2-40B4-BE49-F238E27FC236}">
                <a16:creationId xmlns:a16="http://schemas.microsoft.com/office/drawing/2014/main" id="{FF97F73A-FA59-4F5E-B471-CC751F0DC1F6}"/>
              </a:ext>
            </a:extLst>
          </p:cNvPr>
          <p:cNvGrpSpPr/>
          <p:nvPr/>
        </p:nvGrpSpPr>
        <p:grpSpPr>
          <a:xfrm>
            <a:off x="430307" y="3387588"/>
            <a:ext cx="3648454" cy="2911367"/>
            <a:chOff x="430307" y="3387588"/>
            <a:chExt cx="3648454" cy="2911367"/>
          </a:xfrm>
        </p:grpSpPr>
        <p:pic>
          <p:nvPicPr>
            <p:cNvPr id="9" name="Imagen 8">
              <a:extLst>
                <a:ext uri="{FF2B5EF4-FFF2-40B4-BE49-F238E27FC236}">
                  <a16:creationId xmlns:a16="http://schemas.microsoft.com/office/drawing/2014/main" id="{689B2893-0ACF-4D0D-B400-6392526CA14F}"/>
                </a:ext>
              </a:extLst>
            </p:cNvPr>
            <p:cNvPicPr/>
            <p:nvPr/>
          </p:nvPicPr>
          <p:blipFill rotWithShape="1">
            <a:blip r:embed="rId6"/>
            <a:srcRect l="652" r="1" b="1127"/>
            <a:stretch/>
          </p:blipFill>
          <p:spPr>
            <a:xfrm>
              <a:off x="430307" y="3387588"/>
              <a:ext cx="3648454" cy="2862272"/>
            </a:xfrm>
            <a:prstGeom prst="rect">
              <a:avLst/>
            </a:prstGeom>
            <a:ln>
              <a:noFill/>
            </a:ln>
            <a:effectLst>
              <a:outerShdw blurRad="139700" dist="38100" dir="2700000" sx="99000" sy="99000" algn="tl" rotWithShape="0">
                <a:prstClr val="black">
                  <a:alpha val="28000"/>
                </a:prstClr>
              </a:outerShdw>
            </a:effectLst>
          </p:spPr>
        </p:pic>
        <p:pic>
          <p:nvPicPr>
            <p:cNvPr id="12" name="Imagen 11">
              <a:extLst>
                <a:ext uri="{FF2B5EF4-FFF2-40B4-BE49-F238E27FC236}">
                  <a16:creationId xmlns:a16="http://schemas.microsoft.com/office/drawing/2014/main" id="{3B7B84BD-EF46-4DDE-B97C-2C8029862508}"/>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8163" r="93367">
                          <a14:foregroundMark x1="13776" y1="71531" x2="29898" y2="74286"/>
                          <a14:foregroundMark x1="93469" y1="42347" x2="93469" y2="42347"/>
                          <a14:foregroundMark x1="8163" y1="60714" x2="8367" y2="64286"/>
                        </a14:backgroundRemoval>
                      </a14:imgEffect>
                    </a14:imgLayer>
                  </a14:imgProps>
                </a:ext>
                <a:ext uri="{28A0092B-C50C-407E-A947-70E740481C1C}">
                  <a14:useLocalDpi xmlns:a14="http://schemas.microsoft.com/office/drawing/2010/main" val="0"/>
                </a:ext>
              </a:extLst>
            </a:blip>
            <a:srcRect l="5000" t="21389" r="4861" b="21389"/>
            <a:stretch/>
          </p:blipFill>
          <p:spPr>
            <a:xfrm rot="930235">
              <a:off x="436864" y="5903175"/>
              <a:ext cx="623449" cy="395780"/>
            </a:xfrm>
            <a:prstGeom prst="rect">
              <a:avLst/>
            </a:prstGeom>
          </p:spPr>
        </p:pic>
      </p:grpSp>
    </p:spTree>
    <p:extLst>
      <p:ext uri="{BB962C8B-B14F-4D97-AF65-F5344CB8AC3E}">
        <p14:creationId xmlns:p14="http://schemas.microsoft.com/office/powerpoint/2010/main" val="295266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2">
            <a:extLst>
              <a:ext uri="{FF2B5EF4-FFF2-40B4-BE49-F238E27FC236}">
                <a16:creationId xmlns:a16="http://schemas.microsoft.com/office/drawing/2014/main" id="{25350C98-9C7F-468F-9078-3DD88E6C2332}"/>
              </a:ext>
            </a:extLst>
          </p:cNvPr>
          <p:cNvSpPr txBox="1">
            <a:spLocks/>
          </p:cNvSpPr>
          <p:nvPr/>
        </p:nvSpPr>
        <p:spPr>
          <a:xfrm>
            <a:off x="775252" y="5585357"/>
            <a:ext cx="7593496" cy="7255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CO" sz="1500" dirty="0">
                <a:solidFill>
                  <a:schemeClr val="tx1">
                    <a:lumMod val="65000"/>
                    <a:lumOff val="35000"/>
                  </a:schemeClr>
                </a:solidFill>
                <a:latin typeface="Segoe UI" panose="020B0502040204020203" pitchFamily="34" charset="0"/>
                <a:cs typeface="Segoe UI" panose="020B0502040204020203" pitchFamily="34" charset="0"/>
              </a:rPr>
              <a:t>En caso de que no aparezca un valor en “Combustible inicial”, se deberá ingresar el combustible con el cual se inició el día que está registrando. Para registrar el día, llene los datos pertinentes y presione GUARDAR.</a:t>
            </a:r>
          </a:p>
        </p:txBody>
      </p:sp>
      <p:grpSp>
        <p:nvGrpSpPr>
          <p:cNvPr id="2" name="Grupo 1">
            <a:extLst>
              <a:ext uri="{FF2B5EF4-FFF2-40B4-BE49-F238E27FC236}">
                <a16:creationId xmlns:a16="http://schemas.microsoft.com/office/drawing/2014/main" id="{5FEB59A0-7B6C-43D4-8DF2-A99C6B55034E}"/>
              </a:ext>
            </a:extLst>
          </p:cNvPr>
          <p:cNvGrpSpPr/>
          <p:nvPr/>
        </p:nvGrpSpPr>
        <p:grpSpPr>
          <a:xfrm>
            <a:off x="825409" y="687676"/>
            <a:ext cx="7493183" cy="4680256"/>
            <a:chOff x="706272" y="637436"/>
            <a:chExt cx="7731456" cy="4829082"/>
          </a:xfrm>
        </p:grpSpPr>
        <p:pic>
          <p:nvPicPr>
            <p:cNvPr id="6" name="Imagen 5">
              <a:extLst>
                <a:ext uri="{FF2B5EF4-FFF2-40B4-BE49-F238E27FC236}">
                  <a16:creationId xmlns:a16="http://schemas.microsoft.com/office/drawing/2014/main" id="{38D80EE1-58AC-4026-A4FC-F918CD0681D3}"/>
                </a:ext>
              </a:extLst>
            </p:cNvPr>
            <p:cNvPicPr/>
            <p:nvPr/>
          </p:nvPicPr>
          <p:blipFill rotWithShape="1">
            <a:blip r:embed="rId3"/>
            <a:srcRect l="135" t="408" r="223"/>
            <a:stretch/>
          </p:blipFill>
          <p:spPr>
            <a:xfrm>
              <a:off x="706272" y="637436"/>
              <a:ext cx="7731456" cy="4829082"/>
            </a:xfrm>
            <a:prstGeom prst="rect">
              <a:avLst/>
            </a:prstGeom>
            <a:ln>
              <a:noFill/>
            </a:ln>
            <a:effectLst>
              <a:outerShdw blurRad="139700" dist="38100" dir="2700000" sx="99000" sy="99000" algn="tl" rotWithShape="0">
                <a:prstClr val="black">
                  <a:alpha val="28000"/>
                </a:prstClr>
              </a:outerShdw>
            </a:effectLst>
          </p:spPr>
        </p:pic>
        <p:pic>
          <p:nvPicPr>
            <p:cNvPr id="10" name="Imagen 9">
              <a:extLst>
                <a:ext uri="{FF2B5EF4-FFF2-40B4-BE49-F238E27FC236}">
                  <a16:creationId xmlns:a16="http://schemas.microsoft.com/office/drawing/2014/main" id="{5D8713E8-90FD-4D8B-886F-8F0D7AA31994}"/>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8163" r="93367">
                          <a14:foregroundMark x1="13776" y1="71531" x2="29898" y2="74286"/>
                          <a14:foregroundMark x1="93469" y1="42347" x2="93469" y2="42347"/>
                          <a14:foregroundMark x1="8163" y1="60714" x2="8367" y2="64286"/>
                        </a14:backgroundRemoval>
                      </a14:imgEffect>
                    </a14:imgLayer>
                  </a14:imgProps>
                </a:ext>
                <a:ext uri="{28A0092B-C50C-407E-A947-70E740481C1C}">
                  <a14:useLocalDpi xmlns:a14="http://schemas.microsoft.com/office/drawing/2010/main" val="0"/>
                </a:ext>
              </a:extLst>
            </a:blip>
            <a:srcRect l="5000" t="21389" r="4861" b="21389"/>
            <a:stretch/>
          </p:blipFill>
          <p:spPr>
            <a:xfrm rot="930235">
              <a:off x="6741387" y="4490017"/>
              <a:ext cx="754373" cy="478894"/>
            </a:xfrm>
            <a:prstGeom prst="rect">
              <a:avLst/>
            </a:prstGeom>
          </p:spPr>
        </p:pic>
      </p:grpSp>
    </p:spTree>
    <p:extLst>
      <p:ext uri="{BB962C8B-B14F-4D97-AF65-F5344CB8AC3E}">
        <p14:creationId xmlns:p14="http://schemas.microsoft.com/office/powerpoint/2010/main" val="1494016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2">
            <a:extLst>
              <a:ext uri="{FF2B5EF4-FFF2-40B4-BE49-F238E27FC236}">
                <a16:creationId xmlns:a16="http://schemas.microsoft.com/office/drawing/2014/main" id="{25350C98-9C7F-468F-9078-3DD88E6C2332}"/>
              </a:ext>
            </a:extLst>
          </p:cNvPr>
          <p:cNvSpPr txBox="1">
            <a:spLocks/>
          </p:cNvSpPr>
          <p:nvPr/>
        </p:nvSpPr>
        <p:spPr>
          <a:xfrm>
            <a:off x="557441" y="4399713"/>
            <a:ext cx="3129342" cy="16915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CO" sz="1300" b="1" dirty="0">
                <a:solidFill>
                  <a:srgbClr val="0070C0"/>
                </a:solidFill>
                <a:latin typeface="Segoe UI" panose="020B0502040204020203" pitchFamily="34" charset="0"/>
                <a:cs typeface="Segoe UI" panose="020B0502040204020203" pitchFamily="34" charset="0"/>
              </a:rPr>
              <a:t>SOLICITUDES DE MANTENIMIENTO</a:t>
            </a:r>
          </a:p>
          <a:p>
            <a:pPr marL="0" indent="0" algn="just">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Desde este módulo podrá ver las solicitudes de mantenimiento generadas así como también generar nuevas solicitudes. </a:t>
            </a:r>
          </a:p>
          <a:p>
            <a:pPr marL="0" indent="0" algn="just">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Presione la imagen correspondiente para abrir el archivo de solicitudes de mantenimiento.</a:t>
            </a:r>
          </a:p>
        </p:txBody>
      </p:sp>
      <p:sp>
        <p:nvSpPr>
          <p:cNvPr id="7" name="Marcador de contenido 2">
            <a:extLst>
              <a:ext uri="{FF2B5EF4-FFF2-40B4-BE49-F238E27FC236}">
                <a16:creationId xmlns:a16="http://schemas.microsoft.com/office/drawing/2014/main" id="{534106E3-D6EA-485D-99AF-5708509D8859}"/>
              </a:ext>
            </a:extLst>
          </p:cNvPr>
          <p:cNvSpPr txBox="1">
            <a:spLocks/>
          </p:cNvSpPr>
          <p:nvPr/>
        </p:nvSpPr>
        <p:spPr>
          <a:xfrm>
            <a:off x="3934153" y="4399713"/>
            <a:ext cx="4707186" cy="13104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CO" sz="1300" b="1" dirty="0">
                <a:solidFill>
                  <a:srgbClr val="0070C0"/>
                </a:solidFill>
                <a:latin typeface="Segoe UI" panose="020B0502040204020203" pitchFamily="34" charset="0"/>
                <a:cs typeface="Segoe UI" panose="020B0502040204020203" pitchFamily="34" charset="0"/>
              </a:rPr>
              <a:t>MÓDULO SOLICITUDES                                                           DE MANTENIMIENTO</a:t>
            </a:r>
          </a:p>
          <a:p>
            <a:pPr marL="0" indent="0" algn="just">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Presione la imagen correspondiente a SOLICITUDES DE MANTENIMIENTO para visualizar las solicitudes que se han generado y en qué estado se encuentran.</a:t>
            </a:r>
          </a:p>
        </p:txBody>
      </p:sp>
      <p:grpSp>
        <p:nvGrpSpPr>
          <p:cNvPr id="2" name="Grupo 1">
            <a:extLst>
              <a:ext uri="{FF2B5EF4-FFF2-40B4-BE49-F238E27FC236}">
                <a16:creationId xmlns:a16="http://schemas.microsoft.com/office/drawing/2014/main" id="{9F7EE615-18B5-4970-925E-7B13893619F7}"/>
              </a:ext>
            </a:extLst>
          </p:cNvPr>
          <p:cNvGrpSpPr/>
          <p:nvPr/>
        </p:nvGrpSpPr>
        <p:grpSpPr>
          <a:xfrm>
            <a:off x="510802" y="1019310"/>
            <a:ext cx="3086765" cy="2879492"/>
            <a:chOff x="361189" y="378052"/>
            <a:chExt cx="2336704" cy="2179797"/>
          </a:xfrm>
        </p:grpSpPr>
        <p:pic>
          <p:nvPicPr>
            <p:cNvPr id="6" name="Imagen 5">
              <a:extLst>
                <a:ext uri="{FF2B5EF4-FFF2-40B4-BE49-F238E27FC236}">
                  <a16:creationId xmlns:a16="http://schemas.microsoft.com/office/drawing/2014/main" id="{370C42A9-277E-44EB-939C-BC507ADAFA68}"/>
                </a:ext>
              </a:extLst>
            </p:cNvPr>
            <p:cNvPicPr/>
            <p:nvPr/>
          </p:nvPicPr>
          <p:blipFill rotWithShape="1">
            <a:blip r:embed="rId3"/>
            <a:srcRect r="51827" b="12921"/>
            <a:stretch/>
          </p:blipFill>
          <p:spPr>
            <a:xfrm>
              <a:off x="430307" y="378052"/>
              <a:ext cx="2267586" cy="2179797"/>
            </a:xfrm>
            <a:prstGeom prst="rect">
              <a:avLst/>
            </a:prstGeom>
            <a:ln>
              <a:noFill/>
            </a:ln>
            <a:effectLst>
              <a:outerShdw blurRad="139700" dist="38100" dir="2700000" sx="99000" sy="99000" algn="tl" rotWithShape="0">
                <a:prstClr val="black">
                  <a:alpha val="28000"/>
                </a:prstClr>
              </a:outerShdw>
            </a:effectLst>
          </p:spPr>
        </p:pic>
        <p:pic>
          <p:nvPicPr>
            <p:cNvPr id="12" name="Imagen 11">
              <a:extLst>
                <a:ext uri="{FF2B5EF4-FFF2-40B4-BE49-F238E27FC236}">
                  <a16:creationId xmlns:a16="http://schemas.microsoft.com/office/drawing/2014/main" id="{7CE1B75C-4E90-4045-B431-648ED9BD1138}"/>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8163" r="93367">
                          <a14:foregroundMark x1="13776" y1="71531" x2="29898" y2="74286"/>
                          <a14:foregroundMark x1="93469" y1="42347" x2="93469" y2="42347"/>
                          <a14:foregroundMark x1="8163" y1="60714" x2="8367" y2="64286"/>
                        </a14:backgroundRemoval>
                      </a14:imgEffect>
                    </a14:imgLayer>
                  </a14:imgProps>
                </a:ext>
                <a:ext uri="{28A0092B-C50C-407E-A947-70E740481C1C}">
                  <a14:useLocalDpi xmlns:a14="http://schemas.microsoft.com/office/drawing/2010/main" val="0"/>
                </a:ext>
              </a:extLst>
            </a:blip>
            <a:srcRect l="5000" t="21389" r="4861" b="21389"/>
            <a:stretch/>
          </p:blipFill>
          <p:spPr>
            <a:xfrm rot="930235">
              <a:off x="361189" y="1268358"/>
              <a:ext cx="1069960" cy="825003"/>
            </a:xfrm>
            <a:prstGeom prst="rect">
              <a:avLst/>
            </a:prstGeom>
          </p:spPr>
        </p:pic>
      </p:grpSp>
      <p:grpSp>
        <p:nvGrpSpPr>
          <p:cNvPr id="3" name="Grupo 2">
            <a:extLst>
              <a:ext uri="{FF2B5EF4-FFF2-40B4-BE49-F238E27FC236}">
                <a16:creationId xmlns:a16="http://schemas.microsoft.com/office/drawing/2014/main" id="{EC7AE2BB-D446-4178-8A49-D5850AE43DFA}"/>
              </a:ext>
            </a:extLst>
          </p:cNvPr>
          <p:cNvGrpSpPr/>
          <p:nvPr/>
        </p:nvGrpSpPr>
        <p:grpSpPr>
          <a:xfrm>
            <a:off x="3934152" y="759324"/>
            <a:ext cx="4707187" cy="3399463"/>
            <a:chOff x="430306" y="3180554"/>
            <a:chExt cx="4707187" cy="3399463"/>
          </a:xfrm>
        </p:grpSpPr>
        <p:pic>
          <p:nvPicPr>
            <p:cNvPr id="9" name="Imagen 8">
              <a:extLst>
                <a:ext uri="{FF2B5EF4-FFF2-40B4-BE49-F238E27FC236}">
                  <a16:creationId xmlns:a16="http://schemas.microsoft.com/office/drawing/2014/main" id="{D4FD991B-C916-4D40-A9DA-DED112E6E897}"/>
                </a:ext>
              </a:extLst>
            </p:cNvPr>
            <p:cNvPicPr/>
            <p:nvPr/>
          </p:nvPicPr>
          <p:blipFill rotWithShape="1">
            <a:blip r:embed="rId6"/>
            <a:srcRect l="295" t="507"/>
            <a:stretch/>
          </p:blipFill>
          <p:spPr>
            <a:xfrm>
              <a:off x="430306" y="3180554"/>
              <a:ext cx="4707187" cy="3371814"/>
            </a:xfrm>
            <a:prstGeom prst="rect">
              <a:avLst/>
            </a:prstGeom>
            <a:ln>
              <a:noFill/>
            </a:ln>
            <a:effectLst>
              <a:outerShdw blurRad="139700" dist="38100" dir="2700000" sx="99000" sy="99000" algn="tl" rotWithShape="0">
                <a:prstClr val="black">
                  <a:alpha val="28000"/>
                </a:prstClr>
              </a:outerShdw>
            </a:effectLst>
          </p:spPr>
        </p:pic>
        <p:pic>
          <p:nvPicPr>
            <p:cNvPr id="13" name="Imagen 12">
              <a:extLst>
                <a:ext uri="{FF2B5EF4-FFF2-40B4-BE49-F238E27FC236}">
                  <a16:creationId xmlns:a16="http://schemas.microsoft.com/office/drawing/2014/main" id="{0A5EA2AA-D419-4E5F-BD9B-76D55233026D}"/>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8163" r="93367">
                          <a14:foregroundMark x1="13776" y1="71531" x2="29898" y2="74286"/>
                          <a14:foregroundMark x1="93469" y1="42347" x2="93469" y2="42347"/>
                          <a14:foregroundMark x1="8163" y1="60714" x2="8367" y2="64286"/>
                        </a14:backgroundRemoval>
                      </a14:imgEffect>
                    </a14:imgLayer>
                  </a14:imgProps>
                </a:ext>
                <a:ext uri="{28A0092B-C50C-407E-A947-70E740481C1C}">
                  <a14:useLocalDpi xmlns:a14="http://schemas.microsoft.com/office/drawing/2010/main" val="0"/>
                </a:ext>
              </a:extLst>
            </a:blip>
            <a:srcRect l="5000" t="21389" r="4861" b="21389"/>
            <a:stretch/>
          </p:blipFill>
          <p:spPr>
            <a:xfrm rot="608019">
              <a:off x="501790" y="6101123"/>
              <a:ext cx="1121046" cy="478894"/>
            </a:xfrm>
            <a:prstGeom prst="rect">
              <a:avLst/>
            </a:prstGeom>
          </p:spPr>
        </p:pic>
      </p:grpSp>
      <p:sp>
        <p:nvSpPr>
          <p:cNvPr id="8" name="Título 1">
            <a:extLst>
              <a:ext uri="{FF2B5EF4-FFF2-40B4-BE49-F238E27FC236}">
                <a16:creationId xmlns:a16="http://schemas.microsoft.com/office/drawing/2014/main" id="{562332F8-CE1F-4918-8E8E-10CE393BFEFE}"/>
              </a:ext>
            </a:extLst>
          </p:cNvPr>
          <p:cNvSpPr txBox="1">
            <a:spLocks/>
          </p:cNvSpPr>
          <p:nvPr/>
        </p:nvSpPr>
        <p:spPr>
          <a:xfrm>
            <a:off x="1657879" y="3976626"/>
            <a:ext cx="792611" cy="5621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2400" b="1" dirty="0">
                <a:solidFill>
                  <a:srgbClr val="0070C0"/>
                </a:solidFill>
                <a:latin typeface="Segoe UI" panose="020B0502040204020203" pitchFamily="34" charset="0"/>
                <a:ea typeface="+mn-ea"/>
                <a:cs typeface="Segoe UI" panose="020B0502040204020203" pitchFamily="34" charset="0"/>
              </a:rPr>
              <a:t>05.</a:t>
            </a:r>
          </a:p>
        </p:txBody>
      </p:sp>
    </p:spTree>
    <p:extLst>
      <p:ext uri="{BB962C8B-B14F-4D97-AF65-F5344CB8AC3E}">
        <p14:creationId xmlns:p14="http://schemas.microsoft.com/office/powerpoint/2010/main" val="1063124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2">
            <a:extLst>
              <a:ext uri="{FF2B5EF4-FFF2-40B4-BE49-F238E27FC236}">
                <a16:creationId xmlns:a16="http://schemas.microsoft.com/office/drawing/2014/main" id="{25350C98-9C7F-468F-9078-3DD88E6C2332}"/>
              </a:ext>
            </a:extLst>
          </p:cNvPr>
          <p:cNvSpPr txBox="1">
            <a:spLocks/>
          </p:cNvSpPr>
          <p:nvPr/>
        </p:nvSpPr>
        <p:spPr>
          <a:xfrm>
            <a:off x="4494968" y="1664054"/>
            <a:ext cx="4247914" cy="16897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CO" sz="1300" b="1" dirty="0">
                <a:solidFill>
                  <a:srgbClr val="0070C0"/>
                </a:solidFill>
                <a:latin typeface="Segoe UI" panose="020B0502040204020203" pitchFamily="34" charset="0"/>
                <a:cs typeface="Segoe UI" panose="020B0502040204020203" pitchFamily="34" charset="0"/>
              </a:rPr>
              <a:t>INGRESAR NUEVA SOLICITUD</a:t>
            </a:r>
          </a:p>
          <a:p>
            <a:pPr marL="0" indent="0" algn="just">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Presionando el botón de ingresar nueva solicitud accederá al formato de solicitudes de mantenimiento.</a:t>
            </a:r>
          </a:p>
          <a:p>
            <a:pPr marL="0" indent="0" algn="just">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En este, los campos marcados </a:t>
            </a:r>
            <a:r>
              <a:rPr lang="es-CO" sz="1300" b="1" dirty="0">
                <a:solidFill>
                  <a:schemeClr val="tx1">
                    <a:lumMod val="65000"/>
                    <a:lumOff val="35000"/>
                  </a:schemeClr>
                </a:solidFill>
                <a:latin typeface="Segoe UI" panose="020B0502040204020203" pitchFamily="34" charset="0"/>
                <a:cs typeface="Segoe UI" panose="020B0502040204020203" pitchFamily="34" charset="0"/>
              </a:rPr>
              <a:t>con * son obligatorios.</a:t>
            </a:r>
          </a:p>
          <a:p>
            <a:pPr marL="0" indent="0" algn="just">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Para cargar las imágenes de evidencia presione clic en el recuadro y seleccione la imagen (Recuerde que solo se podrán adjuntar imágenes en formato JPEG o JPG).</a:t>
            </a:r>
          </a:p>
          <a:p>
            <a:pPr marL="0" indent="0" algn="just">
              <a:buNone/>
            </a:pPr>
            <a:endParaRPr lang="es-CO" sz="1300"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7" name="Marcador de contenido 2">
            <a:extLst>
              <a:ext uri="{FF2B5EF4-FFF2-40B4-BE49-F238E27FC236}">
                <a16:creationId xmlns:a16="http://schemas.microsoft.com/office/drawing/2014/main" id="{534106E3-D6EA-485D-99AF-5708509D8859}"/>
              </a:ext>
            </a:extLst>
          </p:cNvPr>
          <p:cNvSpPr txBox="1">
            <a:spLocks/>
          </p:cNvSpPr>
          <p:nvPr/>
        </p:nvSpPr>
        <p:spPr>
          <a:xfrm>
            <a:off x="4494968" y="4573514"/>
            <a:ext cx="4247914" cy="14338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Al terminar de llenar el formato de solicitud, presione el botón GUARDAR ubicado al final del formato. Luego de hacer clic se pedirá ingresar una breve descripción de la solicitud (no mas de 50 caracteres). </a:t>
            </a:r>
          </a:p>
          <a:p>
            <a:pPr marL="0" indent="0" algn="just">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Presione aceptar para continuar (En caso de pedir verificación presione SI) y espere hasta guardar los datos y generar los archivos de la solicitud.</a:t>
            </a:r>
          </a:p>
        </p:txBody>
      </p:sp>
      <p:pic>
        <p:nvPicPr>
          <p:cNvPr id="10" name="Imagen 9">
            <a:extLst>
              <a:ext uri="{FF2B5EF4-FFF2-40B4-BE49-F238E27FC236}">
                <a16:creationId xmlns:a16="http://schemas.microsoft.com/office/drawing/2014/main" id="{A6E979CD-53FC-4393-A345-8B953B05B4DE}"/>
              </a:ext>
            </a:extLst>
          </p:cNvPr>
          <p:cNvPicPr/>
          <p:nvPr/>
        </p:nvPicPr>
        <p:blipFill rotWithShape="1">
          <a:blip r:embed="rId3"/>
          <a:srcRect l="-1" r="43102"/>
          <a:stretch/>
        </p:blipFill>
        <p:spPr>
          <a:xfrm>
            <a:off x="442728" y="770587"/>
            <a:ext cx="3734189" cy="3476658"/>
          </a:xfrm>
          <a:prstGeom prst="rect">
            <a:avLst/>
          </a:prstGeom>
          <a:ln>
            <a:noFill/>
          </a:ln>
          <a:effectLst>
            <a:outerShdw blurRad="139700" dist="38100" dir="2700000" sx="99000" sy="99000" algn="tl" rotWithShape="0">
              <a:prstClr val="black">
                <a:alpha val="28000"/>
              </a:prstClr>
            </a:outerShdw>
          </a:effectLst>
        </p:spPr>
      </p:pic>
      <p:pic>
        <p:nvPicPr>
          <p:cNvPr id="11" name="Imagen 10">
            <a:extLst>
              <a:ext uri="{FF2B5EF4-FFF2-40B4-BE49-F238E27FC236}">
                <a16:creationId xmlns:a16="http://schemas.microsoft.com/office/drawing/2014/main" id="{BE1FFDBA-5CF2-44A9-AF42-B3C8D7192F76}"/>
              </a:ext>
            </a:extLst>
          </p:cNvPr>
          <p:cNvPicPr/>
          <p:nvPr/>
        </p:nvPicPr>
        <p:blipFill rotWithShape="1">
          <a:blip r:embed="rId4"/>
          <a:srcRect l="1028" t="2650" r="423" b="1755"/>
          <a:stretch/>
        </p:blipFill>
        <p:spPr>
          <a:xfrm>
            <a:off x="442728" y="4573514"/>
            <a:ext cx="3734189" cy="1433820"/>
          </a:xfrm>
          <a:prstGeom prst="rect">
            <a:avLst/>
          </a:prstGeom>
          <a:ln>
            <a:noFill/>
          </a:ln>
          <a:effectLst>
            <a:outerShdw blurRad="139700" dist="38100" dir="2700000" sx="99000" sy="99000" algn="tl" rotWithShape="0">
              <a:prstClr val="black">
                <a:alpha val="28000"/>
              </a:prstClr>
            </a:outerShdw>
          </a:effectLst>
        </p:spPr>
      </p:pic>
    </p:spTree>
    <p:extLst>
      <p:ext uri="{BB962C8B-B14F-4D97-AF65-F5344CB8AC3E}">
        <p14:creationId xmlns:p14="http://schemas.microsoft.com/office/powerpoint/2010/main" val="1782489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contenido 2">
            <a:extLst>
              <a:ext uri="{FF2B5EF4-FFF2-40B4-BE49-F238E27FC236}">
                <a16:creationId xmlns:a16="http://schemas.microsoft.com/office/drawing/2014/main" id="{0FA87E2C-BF92-4595-8A51-87DBE647856E}"/>
              </a:ext>
            </a:extLst>
          </p:cNvPr>
          <p:cNvSpPr txBox="1">
            <a:spLocks/>
          </p:cNvSpPr>
          <p:nvPr/>
        </p:nvSpPr>
        <p:spPr>
          <a:xfrm>
            <a:off x="1360034" y="5856646"/>
            <a:ext cx="6423933" cy="4955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CO" sz="1500" dirty="0">
                <a:solidFill>
                  <a:schemeClr val="tx1">
                    <a:lumMod val="65000"/>
                    <a:lumOff val="35000"/>
                  </a:schemeClr>
                </a:solidFill>
                <a:latin typeface="Segoe UI" panose="020B0502040204020203" pitchFamily="34" charset="0"/>
                <a:cs typeface="Segoe UI" panose="020B0502040204020203" pitchFamily="34" charset="0"/>
              </a:rPr>
              <a:t>Automáticamente regresará a la ventana principal de las solicitudes de mantenimiento donde se podrá ver la solicitud creada con estado ACTIVA.</a:t>
            </a:r>
          </a:p>
        </p:txBody>
      </p:sp>
      <p:grpSp>
        <p:nvGrpSpPr>
          <p:cNvPr id="2" name="Grupo 1">
            <a:extLst>
              <a:ext uri="{FF2B5EF4-FFF2-40B4-BE49-F238E27FC236}">
                <a16:creationId xmlns:a16="http://schemas.microsoft.com/office/drawing/2014/main" id="{19A19371-286D-47B5-A636-8F9CF4647448}"/>
              </a:ext>
            </a:extLst>
          </p:cNvPr>
          <p:cNvGrpSpPr/>
          <p:nvPr/>
        </p:nvGrpSpPr>
        <p:grpSpPr>
          <a:xfrm>
            <a:off x="981331" y="533192"/>
            <a:ext cx="7181338" cy="5102567"/>
            <a:chOff x="928992" y="533192"/>
            <a:chExt cx="7286017" cy="5176945"/>
          </a:xfrm>
        </p:grpSpPr>
        <p:pic>
          <p:nvPicPr>
            <p:cNvPr id="6" name="Imagen 5">
              <a:extLst>
                <a:ext uri="{FF2B5EF4-FFF2-40B4-BE49-F238E27FC236}">
                  <a16:creationId xmlns:a16="http://schemas.microsoft.com/office/drawing/2014/main" id="{CC11169F-A767-4DCC-94FD-75CD4382B1C0}"/>
                </a:ext>
              </a:extLst>
            </p:cNvPr>
            <p:cNvPicPr/>
            <p:nvPr/>
          </p:nvPicPr>
          <p:blipFill rotWithShape="1">
            <a:blip r:embed="rId3"/>
            <a:srcRect l="210" t="484" b="549"/>
            <a:stretch/>
          </p:blipFill>
          <p:spPr>
            <a:xfrm>
              <a:off x="928992" y="533192"/>
              <a:ext cx="7286017" cy="5176945"/>
            </a:xfrm>
            <a:prstGeom prst="rect">
              <a:avLst/>
            </a:prstGeom>
            <a:ln>
              <a:noFill/>
            </a:ln>
            <a:effectLst>
              <a:outerShdw blurRad="139700" dist="38100" dir="2700000" sx="99000" sy="99000" algn="tl" rotWithShape="0">
                <a:prstClr val="black">
                  <a:alpha val="28000"/>
                </a:prstClr>
              </a:outerShdw>
            </a:effectLst>
          </p:spPr>
        </p:pic>
        <p:pic>
          <p:nvPicPr>
            <p:cNvPr id="12" name="Imagen 11">
              <a:extLst>
                <a:ext uri="{FF2B5EF4-FFF2-40B4-BE49-F238E27FC236}">
                  <a16:creationId xmlns:a16="http://schemas.microsoft.com/office/drawing/2014/main" id="{E949C03E-2AD5-498C-8645-34392FE01E96}"/>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8163" r="93367">
                          <a14:foregroundMark x1="13776" y1="71531" x2="29898" y2="74286"/>
                          <a14:foregroundMark x1="93469" y1="42347" x2="93469" y2="42347"/>
                          <a14:foregroundMark x1="8163" y1="60714" x2="8367" y2="64286"/>
                        </a14:backgroundRemoval>
                      </a14:imgEffect>
                    </a14:imgLayer>
                  </a14:imgProps>
                </a:ext>
                <a:ext uri="{28A0092B-C50C-407E-A947-70E740481C1C}">
                  <a14:useLocalDpi xmlns:a14="http://schemas.microsoft.com/office/drawing/2010/main" val="0"/>
                </a:ext>
              </a:extLst>
            </a:blip>
            <a:srcRect l="5000" t="21389" r="4861" b="21389"/>
            <a:stretch/>
          </p:blipFill>
          <p:spPr>
            <a:xfrm rot="1378863">
              <a:off x="5213900" y="1389472"/>
              <a:ext cx="754373" cy="542045"/>
            </a:xfrm>
            <a:prstGeom prst="rect">
              <a:avLst/>
            </a:prstGeom>
          </p:spPr>
        </p:pic>
      </p:grpSp>
    </p:spTree>
    <p:extLst>
      <p:ext uri="{BB962C8B-B14F-4D97-AF65-F5344CB8AC3E}">
        <p14:creationId xmlns:p14="http://schemas.microsoft.com/office/powerpoint/2010/main" val="4086817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2">
            <a:extLst>
              <a:ext uri="{FF2B5EF4-FFF2-40B4-BE49-F238E27FC236}">
                <a16:creationId xmlns:a16="http://schemas.microsoft.com/office/drawing/2014/main" id="{25350C98-9C7F-468F-9078-3DD88E6C2332}"/>
              </a:ext>
            </a:extLst>
          </p:cNvPr>
          <p:cNvSpPr txBox="1">
            <a:spLocks/>
          </p:cNvSpPr>
          <p:nvPr/>
        </p:nvSpPr>
        <p:spPr>
          <a:xfrm>
            <a:off x="451405" y="4608603"/>
            <a:ext cx="4197310" cy="12385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CO" sz="1300" b="1" dirty="0">
                <a:solidFill>
                  <a:srgbClr val="0070C0"/>
                </a:solidFill>
                <a:latin typeface="Segoe UI" panose="020B0502040204020203" pitchFamily="34" charset="0"/>
                <a:cs typeface="Segoe UI" panose="020B0502040204020203" pitchFamily="34" charset="0"/>
              </a:rPr>
              <a:t>INGRESAR UDN</a:t>
            </a:r>
          </a:p>
          <a:p>
            <a:pPr marL="0" indent="0" algn="just">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Seleccione la solicitud a la que desea ingresar la UDN y presione el botón INGRESAR UDN.</a:t>
            </a:r>
          </a:p>
          <a:p>
            <a:pPr marL="0" indent="0" algn="just">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Ingrese la UDN correspondiente en el cuadro de texto y presione ACEPTAR.</a:t>
            </a:r>
          </a:p>
        </p:txBody>
      </p:sp>
      <p:sp>
        <p:nvSpPr>
          <p:cNvPr id="7" name="Marcador de contenido 2">
            <a:extLst>
              <a:ext uri="{FF2B5EF4-FFF2-40B4-BE49-F238E27FC236}">
                <a16:creationId xmlns:a16="http://schemas.microsoft.com/office/drawing/2014/main" id="{534106E3-D6EA-485D-99AF-5708509D8859}"/>
              </a:ext>
            </a:extLst>
          </p:cNvPr>
          <p:cNvSpPr txBox="1">
            <a:spLocks/>
          </p:cNvSpPr>
          <p:nvPr/>
        </p:nvSpPr>
        <p:spPr>
          <a:xfrm>
            <a:off x="5165387" y="2406090"/>
            <a:ext cx="3563901" cy="400095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s-CO" sz="1200" b="1" dirty="0">
                <a:solidFill>
                  <a:srgbClr val="0070C0"/>
                </a:solidFill>
                <a:latin typeface="Segoe UI" panose="020B0502040204020203" pitchFamily="34" charset="0"/>
                <a:cs typeface="Segoe UI" panose="020B0502040204020203" pitchFamily="34" charset="0"/>
              </a:rPr>
              <a:t>CERRAR SOLICITUD:</a:t>
            </a:r>
          </a:p>
          <a:p>
            <a:pPr marL="0" indent="0" algn="just">
              <a:spcBef>
                <a:spcPts val="0"/>
              </a:spcBef>
              <a:buNone/>
            </a:pPr>
            <a:r>
              <a:rPr lang="es-CO" sz="1200" dirty="0">
                <a:solidFill>
                  <a:schemeClr val="tx1">
                    <a:lumMod val="65000"/>
                    <a:lumOff val="35000"/>
                  </a:schemeClr>
                </a:solidFill>
                <a:latin typeface="Segoe UI" panose="020B0502040204020203" pitchFamily="34" charset="0"/>
                <a:cs typeface="Segoe UI" panose="020B0502040204020203" pitchFamily="34" charset="0"/>
              </a:rPr>
              <a:t>Para cerrar una solicitud, selecciónela y presione el botón CERRAR SOLICITUD para abrir la ventana de cierre de solicitud.</a:t>
            </a:r>
          </a:p>
          <a:p>
            <a:pPr marL="0" indent="0" algn="just">
              <a:spcAft>
                <a:spcPts val="1200"/>
              </a:spcAft>
              <a:buNone/>
            </a:pPr>
            <a:r>
              <a:rPr lang="es-CO" sz="1200" dirty="0">
                <a:solidFill>
                  <a:schemeClr val="tx1">
                    <a:lumMod val="65000"/>
                    <a:lumOff val="35000"/>
                  </a:schemeClr>
                </a:solidFill>
                <a:latin typeface="Segoe UI" panose="020B0502040204020203" pitchFamily="34" charset="0"/>
                <a:cs typeface="Segoe UI" panose="020B0502040204020203" pitchFamily="34" charset="0"/>
              </a:rPr>
              <a:t>En esta ventana ingrese la OT (Si aplica), adjunte el archivo de soporte si cuenta con él. Ingrese la descripción del cierre y presione el botón GUARDAR.</a:t>
            </a:r>
          </a:p>
          <a:p>
            <a:pPr marL="0" indent="0" algn="just">
              <a:lnSpc>
                <a:spcPct val="100000"/>
              </a:lnSpc>
              <a:spcBef>
                <a:spcPts val="0"/>
              </a:spcBef>
              <a:buNone/>
            </a:pPr>
            <a:r>
              <a:rPr lang="es-CO" sz="1200" b="1" dirty="0">
                <a:solidFill>
                  <a:srgbClr val="0070C0"/>
                </a:solidFill>
                <a:latin typeface="Segoe UI" panose="020B0502040204020203" pitchFamily="34" charset="0"/>
                <a:cs typeface="Segoe UI" panose="020B0502040204020203" pitchFamily="34" charset="0"/>
              </a:rPr>
              <a:t>ELIMINAR SOLICITUD:</a:t>
            </a:r>
          </a:p>
          <a:p>
            <a:pPr marL="0" indent="0" algn="just">
              <a:lnSpc>
                <a:spcPct val="100000"/>
              </a:lnSpc>
              <a:spcBef>
                <a:spcPts val="0"/>
              </a:spcBef>
              <a:spcAft>
                <a:spcPts val="1200"/>
              </a:spcAft>
              <a:buNone/>
            </a:pPr>
            <a:r>
              <a:rPr lang="es-CO" sz="1200" dirty="0">
                <a:solidFill>
                  <a:schemeClr val="tx1">
                    <a:lumMod val="65000"/>
                    <a:lumOff val="35000"/>
                  </a:schemeClr>
                </a:solidFill>
                <a:latin typeface="Segoe UI" panose="020B0502040204020203" pitchFamily="34" charset="0"/>
                <a:cs typeface="Segoe UI" panose="020B0502040204020203" pitchFamily="34" charset="0"/>
              </a:rPr>
              <a:t>Para eliminar una solicitud, selecciónela y presione el botón ELIMINAR SOLICITUD. Recuerde que no se pueden eliminar solicitudes que se encuentren CERRADAS.</a:t>
            </a:r>
          </a:p>
          <a:p>
            <a:pPr marL="0" indent="0" algn="just">
              <a:lnSpc>
                <a:spcPct val="100000"/>
              </a:lnSpc>
              <a:spcBef>
                <a:spcPts val="0"/>
              </a:spcBef>
              <a:buNone/>
            </a:pPr>
            <a:r>
              <a:rPr lang="es-CO" sz="1200" b="1" dirty="0">
                <a:solidFill>
                  <a:srgbClr val="0070C0"/>
                </a:solidFill>
                <a:latin typeface="Segoe UI" panose="020B0502040204020203" pitchFamily="34" charset="0"/>
                <a:cs typeface="Segoe UI" panose="020B0502040204020203" pitchFamily="34" charset="0"/>
              </a:rPr>
              <a:t>REESTABLECER BD:</a:t>
            </a:r>
          </a:p>
          <a:p>
            <a:pPr marL="0" indent="0" algn="just">
              <a:lnSpc>
                <a:spcPct val="100000"/>
              </a:lnSpc>
              <a:spcBef>
                <a:spcPts val="0"/>
              </a:spcBef>
              <a:buNone/>
            </a:pPr>
            <a:r>
              <a:rPr lang="es-CO" sz="1200" dirty="0">
                <a:solidFill>
                  <a:schemeClr val="tx1">
                    <a:lumMod val="65000"/>
                    <a:lumOff val="35000"/>
                  </a:schemeClr>
                </a:solidFill>
                <a:latin typeface="Segoe UI" panose="020B0502040204020203" pitchFamily="34" charset="0"/>
                <a:cs typeface="Segoe UI" panose="020B0502040204020203" pitchFamily="34" charset="0"/>
              </a:rPr>
              <a:t>Con este botón se podrá realizar un restablecimiento de la base de datos en caso de pérdida, para realizar el restablecimiento, presione el botón y seleccione el archivo que contiene la base de datos que desea reestablecer (NO UTILIZAR SIN AUTORIZACIÓN DEL SUPERVISOR).</a:t>
            </a:r>
          </a:p>
        </p:txBody>
      </p:sp>
      <p:grpSp>
        <p:nvGrpSpPr>
          <p:cNvPr id="18" name="Grupo 17">
            <a:extLst>
              <a:ext uri="{FF2B5EF4-FFF2-40B4-BE49-F238E27FC236}">
                <a16:creationId xmlns:a16="http://schemas.microsoft.com/office/drawing/2014/main" id="{D1353F9A-C6E9-4B61-9E15-7897DCA7BE10}"/>
              </a:ext>
            </a:extLst>
          </p:cNvPr>
          <p:cNvGrpSpPr/>
          <p:nvPr/>
        </p:nvGrpSpPr>
        <p:grpSpPr>
          <a:xfrm>
            <a:off x="202075" y="1045815"/>
            <a:ext cx="4695971" cy="3251863"/>
            <a:chOff x="202075" y="1045815"/>
            <a:chExt cx="4695971" cy="3251863"/>
          </a:xfrm>
        </p:grpSpPr>
        <p:pic>
          <p:nvPicPr>
            <p:cNvPr id="8" name="Imagen 7">
              <a:extLst>
                <a:ext uri="{FF2B5EF4-FFF2-40B4-BE49-F238E27FC236}">
                  <a16:creationId xmlns:a16="http://schemas.microsoft.com/office/drawing/2014/main" id="{4CA7B430-614C-42D8-84B1-BA07623D052B}"/>
                </a:ext>
              </a:extLst>
            </p:cNvPr>
            <p:cNvPicPr/>
            <p:nvPr/>
          </p:nvPicPr>
          <p:blipFill>
            <a:blip r:embed="rId3"/>
            <a:stretch>
              <a:fillRect/>
            </a:stretch>
          </p:blipFill>
          <p:spPr>
            <a:xfrm>
              <a:off x="346923" y="1045815"/>
              <a:ext cx="4551123" cy="3251863"/>
            </a:xfrm>
            <a:prstGeom prst="rect">
              <a:avLst/>
            </a:prstGeom>
            <a:ln>
              <a:noFill/>
            </a:ln>
            <a:effectLst>
              <a:outerShdw blurRad="139700" dist="38100" dir="2700000" sx="99000" sy="99000" algn="tl" rotWithShape="0">
                <a:prstClr val="black">
                  <a:alpha val="28000"/>
                </a:prstClr>
              </a:outerShdw>
            </a:effectLst>
          </p:spPr>
        </p:pic>
        <p:pic>
          <p:nvPicPr>
            <p:cNvPr id="12" name="Imagen 11">
              <a:extLst>
                <a:ext uri="{FF2B5EF4-FFF2-40B4-BE49-F238E27FC236}">
                  <a16:creationId xmlns:a16="http://schemas.microsoft.com/office/drawing/2014/main" id="{CE78BDFB-A8D1-4E4B-B354-633ECFBC994D}"/>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8163" r="93367">
                          <a14:foregroundMark x1="13776" y1="71531" x2="29898" y2="74286"/>
                          <a14:foregroundMark x1="93469" y1="42347" x2="93469" y2="42347"/>
                          <a14:foregroundMark x1="8163" y1="60714" x2="8367" y2="64286"/>
                        </a14:backgroundRemoval>
                      </a14:imgEffect>
                    </a14:imgLayer>
                  </a14:imgProps>
                </a:ext>
                <a:ext uri="{28A0092B-C50C-407E-A947-70E740481C1C}">
                  <a14:useLocalDpi xmlns:a14="http://schemas.microsoft.com/office/drawing/2010/main" val="0"/>
                </a:ext>
              </a:extLst>
            </a:blip>
            <a:srcRect l="5000" t="21389" r="4861" b="21389"/>
            <a:stretch/>
          </p:blipFill>
          <p:spPr>
            <a:xfrm rot="550309">
              <a:off x="202075" y="1171978"/>
              <a:ext cx="528836" cy="232598"/>
            </a:xfrm>
            <a:prstGeom prst="rect">
              <a:avLst/>
            </a:prstGeom>
          </p:spPr>
        </p:pic>
        <p:pic>
          <p:nvPicPr>
            <p:cNvPr id="13" name="Imagen 12">
              <a:extLst>
                <a:ext uri="{FF2B5EF4-FFF2-40B4-BE49-F238E27FC236}">
                  <a16:creationId xmlns:a16="http://schemas.microsoft.com/office/drawing/2014/main" id="{C3DC8DE1-63A8-4989-B870-5AB002968711}"/>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8163" r="93367">
                          <a14:foregroundMark x1="13776" y1="71531" x2="29898" y2="74286"/>
                          <a14:foregroundMark x1="93469" y1="42347" x2="93469" y2="42347"/>
                          <a14:foregroundMark x1="8163" y1="60714" x2="8367" y2="64286"/>
                        </a14:backgroundRemoval>
                      </a14:imgEffect>
                    </a14:imgLayer>
                  </a14:imgProps>
                </a:ext>
                <a:ext uri="{28A0092B-C50C-407E-A947-70E740481C1C}">
                  <a14:useLocalDpi xmlns:a14="http://schemas.microsoft.com/office/drawing/2010/main" val="0"/>
                </a:ext>
              </a:extLst>
            </a:blip>
            <a:srcRect l="5000" t="21389" r="4861" b="21389"/>
            <a:stretch/>
          </p:blipFill>
          <p:spPr>
            <a:xfrm rot="930235">
              <a:off x="3113344" y="1947449"/>
              <a:ext cx="368128" cy="233696"/>
            </a:xfrm>
            <a:prstGeom prst="rect">
              <a:avLst/>
            </a:prstGeom>
          </p:spPr>
        </p:pic>
      </p:grpSp>
      <p:grpSp>
        <p:nvGrpSpPr>
          <p:cNvPr id="19" name="Grupo 18">
            <a:extLst>
              <a:ext uri="{FF2B5EF4-FFF2-40B4-BE49-F238E27FC236}">
                <a16:creationId xmlns:a16="http://schemas.microsoft.com/office/drawing/2014/main" id="{DA4629E9-C2D2-434C-A921-C4603DF58478}"/>
              </a:ext>
            </a:extLst>
          </p:cNvPr>
          <p:cNvGrpSpPr/>
          <p:nvPr/>
        </p:nvGrpSpPr>
        <p:grpSpPr>
          <a:xfrm>
            <a:off x="5241515" y="450952"/>
            <a:ext cx="3411644" cy="1820973"/>
            <a:chOff x="5241515" y="450952"/>
            <a:chExt cx="3411644" cy="1820973"/>
          </a:xfrm>
        </p:grpSpPr>
        <p:pic>
          <p:nvPicPr>
            <p:cNvPr id="10" name="Imagen 9">
              <a:extLst>
                <a:ext uri="{FF2B5EF4-FFF2-40B4-BE49-F238E27FC236}">
                  <a16:creationId xmlns:a16="http://schemas.microsoft.com/office/drawing/2014/main" id="{1098679A-E131-4C6C-B7AC-0624BB56A21C}"/>
                </a:ext>
              </a:extLst>
            </p:cNvPr>
            <p:cNvPicPr/>
            <p:nvPr/>
          </p:nvPicPr>
          <p:blipFill rotWithShape="1">
            <a:blip r:embed="rId6"/>
            <a:srcRect l="427" t="526" b="1"/>
            <a:stretch/>
          </p:blipFill>
          <p:spPr>
            <a:xfrm>
              <a:off x="5241515" y="450952"/>
              <a:ext cx="3411644" cy="1820973"/>
            </a:xfrm>
            <a:prstGeom prst="rect">
              <a:avLst/>
            </a:prstGeom>
            <a:ln>
              <a:noFill/>
            </a:ln>
            <a:effectLst>
              <a:outerShdw blurRad="139700" dist="38100" dir="2700000" sx="99000" sy="99000" algn="tl" rotWithShape="0">
                <a:prstClr val="black">
                  <a:alpha val="28000"/>
                </a:prstClr>
              </a:outerShdw>
            </a:effectLst>
          </p:spPr>
        </p:pic>
        <p:pic>
          <p:nvPicPr>
            <p:cNvPr id="14" name="Imagen 13">
              <a:extLst>
                <a:ext uri="{FF2B5EF4-FFF2-40B4-BE49-F238E27FC236}">
                  <a16:creationId xmlns:a16="http://schemas.microsoft.com/office/drawing/2014/main" id="{8FB7BF62-7206-4F15-82E2-0D6224C8B028}"/>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8163" r="93367">
                          <a14:foregroundMark x1="13776" y1="71531" x2="29898" y2="74286"/>
                          <a14:foregroundMark x1="93469" y1="42347" x2="93469" y2="42347"/>
                          <a14:foregroundMark x1="8163" y1="60714" x2="8367" y2="64286"/>
                        </a14:backgroundRemoval>
                      </a14:imgEffect>
                    </a14:imgLayer>
                  </a14:imgProps>
                </a:ext>
                <a:ext uri="{28A0092B-C50C-407E-A947-70E740481C1C}">
                  <a14:useLocalDpi xmlns:a14="http://schemas.microsoft.com/office/drawing/2010/main" val="0"/>
                </a:ext>
              </a:extLst>
            </a:blip>
            <a:srcRect l="5000" t="21389" r="4861" b="21389"/>
            <a:stretch/>
          </p:blipFill>
          <p:spPr>
            <a:xfrm rot="930235">
              <a:off x="6277714" y="1834942"/>
              <a:ext cx="632934" cy="401802"/>
            </a:xfrm>
            <a:prstGeom prst="rect">
              <a:avLst/>
            </a:prstGeom>
          </p:spPr>
        </p:pic>
      </p:grpSp>
    </p:spTree>
    <p:extLst>
      <p:ext uri="{BB962C8B-B14F-4D97-AF65-F5344CB8AC3E}">
        <p14:creationId xmlns:p14="http://schemas.microsoft.com/office/powerpoint/2010/main" val="1071787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contenido 2">
            <a:extLst>
              <a:ext uri="{FF2B5EF4-FFF2-40B4-BE49-F238E27FC236}">
                <a16:creationId xmlns:a16="http://schemas.microsoft.com/office/drawing/2014/main" id="{0FA87E2C-BF92-4595-8A51-87DBE647856E}"/>
              </a:ext>
            </a:extLst>
          </p:cNvPr>
          <p:cNvSpPr txBox="1">
            <a:spLocks/>
          </p:cNvSpPr>
          <p:nvPr/>
        </p:nvSpPr>
        <p:spPr>
          <a:xfrm>
            <a:off x="778429" y="564202"/>
            <a:ext cx="4723417" cy="6712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es-CO" sz="1400" b="1" dirty="0">
                <a:solidFill>
                  <a:srgbClr val="0070C0"/>
                </a:solidFill>
                <a:latin typeface="Segoe UI" panose="020B0502040204020203" pitchFamily="34" charset="0"/>
                <a:cs typeface="Segoe UI" panose="020B0502040204020203" pitchFamily="34" charset="0"/>
              </a:rPr>
              <a:t>REGISTRO DE ACTIVIDADES DE MANTENIMIENTO</a:t>
            </a:r>
          </a:p>
          <a:p>
            <a:pPr marL="0" indent="0" algn="ctr">
              <a:lnSpc>
                <a:spcPct val="100000"/>
              </a:lnSpc>
              <a:spcBef>
                <a:spcPts val="0"/>
              </a:spcBef>
              <a:buNone/>
            </a:pPr>
            <a:r>
              <a:rPr lang="es-CO" sz="1400" dirty="0">
                <a:solidFill>
                  <a:schemeClr val="tx1">
                    <a:lumMod val="65000"/>
                    <a:lumOff val="35000"/>
                  </a:schemeClr>
                </a:solidFill>
                <a:latin typeface="Segoe UI" panose="020B0502040204020203" pitchFamily="34" charset="0"/>
                <a:cs typeface="Segoe UI" panose="020B0502040204020203" pitchFamily="34" charset="0"/>
              </a:rPr>
              <a:t>Presione la imagen correspondiente para abrir la ventana de registro de actividades de mantenimiento.</a:t>
            </a:r>
          </a:p>
        </p:txBody>
      </p:sp>
      <p:sp>
        <p:nvSpPr>
          <p:cNvPr id="7" name="Marcador de contenido 2">
            <a:extLst>
              <a:ext uri="{FF2B5EF4-FFF2-40B4-BE49-F238E27FC236}">
                <a16:creationId xmlns:a16="http://schemas.microsoft.com/office/drawing/2014/main" id="{81F024F4-258A-4B8C-B759-2BEE66C2A760}"/>
              </a:ext>
            </a:extLst>
          </p:cNvPr>
          <p:cNvSpPr txBox="1">
            <a:spLocks/>
          </p:cNvSpPr>
          <p:nvPr/>
        </p:nvSpPr>
        <p:spPr>
          <a:xfrm>
            <a:off x="1051632" y="5473542"/>
            <a:ext cx="4177011" cy="10551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spcAft>
                <a:spcPts val="1200"/>
              </a:spcAft>
              <a:buNone/>
            </a:pPr>
            <a:r>
              <a:rPr lang="es-CO" sz="1400" dirty="0">
                <a:solidFill>
                  <a:schemeClr val="tx1">
                    <a:lumMod val="65000"/>
                    <a:lumOff val="35000"/>
                  </a:schemeClr>
                </a:solidFill>
                <a:latin typeface="Segoe UI" panose="020B0502040204020203" pitchFamily="34" charset="0"/>
                <a:cs typeface="Segoe UI" panose="020B0502040204020203" pitchFamily="34" charset="0"/>
              </a:rPr>
              <a:t>Antes de registrar una novedad, llene todos        los campos de la parte superior del formato.</a:t>
            </a:r>
          </a:p>
          <a:p>
            <a:pPr marL="0" indent="0" algn="ctr">
              <a:lnSpc>
                <a:spcPct val="100000"/>
              </a:lnSpc>
              <a:spcBef>
                <a:spcPts val="0"/>
              </a:spcBef>
              <a:buNone/>
            </a:pPr>
            <a:r>
              <a:rPr lang="es-CO" sz="1400" dirty="0">
                <a:solidFill>
                  <a:schemeClr val="tx1">
                    <a:lumMod val="65000"/>
                    <a:lumOff val="35000"/>
                  </a:schemeClr>
                </a:solidFill>
                <a:latin typeface="Segoe UI" panose="020B0502040204020203" pitchFamily="34" charset="0"/>
                <a:cs typeface="Segoe UI" panose="020B0502040204020203" pitchFamily="34" charset="0"/>
              </a:rPr>
              <a:t>Presione el botón REGISTRAR NUEVA NOVEDAD para abrir la ventana de registro.</a:t>
            </a:r>
          </a:p>
        </p:txBody>
      </p:sp>
      <p:sp>
        <p:nvSpPr>
          <p:cNvPr id="10" name="Marcador de contenido 2">
            <a:extLst>
              <a:ext uri="{FF2B5EF4-FFF2-40B4-BE49-F238E27FC236}">
                <a16:creationId xmlns:a16="http://schemas.microsoft.com/office/drawing/2014/main" id="{35F786FF-AC2D-4E45-8CFB-F68CA7938A3D}"/>
              </a:ext>
            </a:extLst>
          </p:cNvPr>
          <p:cNvSpPr txBox="1">
            <a:spLocks/>
          </p:cNvSpPr>
          <p:nvPr/>
        </p:nvSpPr>
        <p:spPr>
          <a:xfrm>
            <a:off x="6184788" y="3697412"/>
            <a:ext cx="2535421" cy="18372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spcAft>
                <a:spcPts val="1200"/>
              </a:spcAft>
              <a:buNone/>
            </a:pPr>
            <a:r>
              <a:rPr lang="es-CO" sz="1400" dirty="0">
                <a:solidFill>
                  <a:schemeClr val="tx1">
                    <a:lumMod val="65000"/>
                    <a:lumOff val="35000"/>
                  </a:schemeClr>
                </a:solidFill>
                <a:latin typeface="Segoe UI" panose="020B0502040204020203" pitchFamily="34" charset="0"/>
                <a:cs typeface="Segoe UI" panose="020B0502040204020203" pitchFamily="34" charset="0"/>
              </a:rPr>
              <a:t>Ingrese aquí la UDN y termine de llenar los campos según corresponda. </a:t>
            </a:r>
          </a:p>
          <a:p>
            <a:pPr marL="0" indent="0" algn="ctr">
              <a:lnSpc>
                <a:spcPct val="100000"/>
              </a:lnSpc>
              <a:spcBef>
                <a:spcPts val="0"/>
              </a:spcBef>
              <a:spcAft>
                <a:spcPts val="1200"/>
              </a:spcAft>
              <a:buNone/>
            </a:pPr>
            <a:r>
              <a:rPr lang="es-CO" sz="1400" dirty="0">
                <a:solidFill>
                  <a:schemeClr val="tx1">
                    <a:lumMod val="65000"/>
                    <a:lumOff val="35000"/>
                  </a:schemeClr>
                </a:solidFill>
                <a:latin typeface="Segoe UI" panose="020B0502040204020203" pitchFamily="34" charset="0"/>
                <a:cs typeface="Segoe UI" panose="020B0502040204020203" pitchFamily="34" charset="0"/>
              </a:rPr>
              <a:t>Presione REGISTRAR.</a:t>
            </a:r>
          </a:p>
          <a:p>
            <a:pPr marL="0" indent="0" algn="ctr">
              <a:lnSpc>
                <a:spcPct val="100000"/>
              </a:lnSpc>
              <a:spcBef>
                <a:spcPts val="0"/>
              </a:spcBef>
              <a:buNone/>
            </a:pPr>
            <a:r>
              <a:rPr lang="es-CO" sz="1400" dirty="0">
                <a:solidFill>
                  <a:schemeClr val="tx1">
                    <a:lumMod val="65000"/>
                    <a:lumOff val="35000"/>
                  </a:schemeClr>
                </a:solidFill>
                <a:latin typeface="Segoe UI" panose="020B0502040204020203" pitchFamily="34" charset="0"/>
                <a:cs typeface="Segoe UI" panose="020B0502040204020203" pitchFamily="34" charset="0"/>
              </a:rPr>
              <a:t>Luego de registrar aparecerá la novedad en la tabla de reporte de novedades.</a:t>
            </a:r>
          </a:p>
        </p:txBody>
      </p:sp>
      <p:grpSp>
        <p:nvGrpSpPr>
          <p:cNvPr id="2" name="Grupo 1">
            <a:extLst>
              <a:ext uri="{FF2B5EF4-FFF2-40B4-BE49-F238E27FC236}">
                <a16:creationId xmlns:a16="http://schemas.microsoft.com/office/drawing/2014/main" id="{BE7C42C2-FB2E-455F-BA37-72C5B6844999}"/>
              </a:ext>
            </a:extLst>
          </p:cNvPr>
          <p:cNvGrpSpPr/>
          <p:nvPr/>
        </p:nvGrpSpPr>
        <p:grpSpPr>
          <a:xfrm>
            <a:off x="450975" y="1414468"/>
            <a:ext cx="5378325" cy="3956744"/>
            <a:chOff x="365250" y="1328742"/>
            <a:chExt cx="5673940" cy="4174223"/>
          </a:xfrm>
        </p:grpSpPr>
        <p:pic>
          <p:nvPicPr>
            <p:cNvPr id="5" name="Imagen 4">
              <a:extLst>
                <a:ext uri="{FF2B5EF4-FFF2-40B4-BE49-F238E27FC236}">
                  <a16:creationId xmlns:a16="http://schemas.microsoft.com/office/drawing/2014/main" id="{730B5D7A-B78E-4E38-A9A9-894583244D17}"/>
                </a:ext>
              </a:extLst>
            </p:cNvPr>
            <p:cNvPicPr/>
            <p:nvPr/>
          </p:nvPicPr>
          <p:blipFill>
            <a:blip r:embed="rId3"/>
            <a:stretch>
              <a:fillRect/>
            </a:stretch>
          </p:blipFill>
          <p:spPr>
            <a:xfrm>
              <a:off x="365250" y="1328742"/>
              <a:ext cx="5673940" cy="4141363"/>
            </a:xfrm>
            <a:prstGeom prst="rect">
              <a:avLst/>
            </a:prstGeom>
            <a:ln>
              <a:noFill/>
            </a:ln>
            <a:effectLst>
              <a:outerShdw blurRad="139700" dist="38100" dir="2700000" sx="99000" sy="99000" algn="tl" rotWithShape="0">
                <a:prstClr val="black">
                  <a:alpha val="28000"/>
                </a:prstClr>
              </a:outerShdw>
            </a:effectLst>
          </p:spPr>
        </p:pic>
        <p:pic>
          <p:nvPicPr>
            <p:cNvPr id="11" name="Imagen 10">
              <a:extLst>
                <a:ext uri="{FF2B5EF4-FFF2-40B4-BE49-F238E27FC236}">
                  <a16:creationId xmlns:a16="http://schemas.microsoft.com/office/drawing/2014/main" id="{BC9C4AEF-8E9E-41A4-962B-9751C6EC31F6}"/>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8163" r="93367">
                          <a14:foregroundMark x1="13776" y1="71531" x2="29898" y2="74286"/>
                          <a14:foregroundMark x1="93469" y1="42347" x2="93469" y2="42347"/>
                          <a14:foregroundMark x1="8163" y1="60714" x2="8367" y2="64286"/>
                        </a14:backgroundRemoval>
                      </a14:imgEffect>
                    </a14:imgLayer>
                  </a14:imgProps>
                </a:ext>
                <a:ext uri="{28A0092B-C50C-407E-A947-70E740481C1C}">
                  <a14:useLocalDpi xmlns:a14="http://schemas.microsoft.com/office/drawing/2010/main" val="0"/>
                </a:ext>
              </a:extLst>
            </a:blip>
            <a:srcRect l="5000" t="21389" r="4861" b="21389"/>
            <a:stretch/>
          </p:blipFill>
          <p:spPr>
            <a:xfrm rot="518370">
              <a:off x="374137" y="4976921"/>
              <a:ext cx="1237090" cy="526044"/>
            </a:xfrm>
            <a:prstGeom prst="rect">
              <a:avLst/>
            </a:prstGeom>
          </p:spPr>
        </p:pic>
      </p:grpSp>
      <p:grpSp>
        <p:nvGrpSpPr>
          <p:cNvPr id="3" name="Grupo 2">
            <a:extLst>
              <a:ext uri="{FF2B5EF4-FFF2-40B4-BE49-F238E27FC236}">
                <a16:creationId xmlns:a16="http://schemas.microsoft.com/office/drawing/2014/main" id="{CC6F3958-91F3-4861-A250-5C0E45E8AEB6}"/>
              </a:ext>
            </a:extLst>
          </p:cNvPr>
          <p:cNvGrpSpPr/>
          <p:nvPr/>
        </p:nvGrpSpPr>
        <p:grpSpPr>
          <a:xfrm>
            <a:off x="6157480" y="1298648"/>
            <a:ext cx="2526480" cy="2299590"/>
            <a:chOff x="6252730" y="1327223"/>
            <a:chExt cx="2526480" cy="2299590"/>
          </a:xfrm>
        </p:grpSpPr>
        <p:pic>
          <p:nvPicPr>
            <p:cNvPr id="9" name="Imagen 8">
              <a:extLst>
                <a:ext uri="{FF2B5EF4-FFF2-40B4-BE49-F238E27FC236}">
                  <a16:creationId xmlns:a16="http://schemas.microsoft.com/office/drawing/2014/main" id="{8F651AA7-94A0-4C7A-9221-16CCCBB1CC7C}"/>
                </a:ext>
              </a:extLst>
            </p:cNvPr>
            <p:cNvPicPr/>
            <p:nvPr/>
          </p:nvPicPr>
          <p:blipFill>
            <a:blip r:embed="rId6"/>
            <a:stretch>
              <a:fillRect/>
            </a:stretch>
          </p:blipFill>
          <p:spPr>
            <a:xfrm>
              <a:off x="6316287" y="1327223"/>
              <a:ext cx="2462923" cy="2218301"/>
            </a:xfrm>
            <a:prstGeom prst="rect">
              <a:avLst/>
            </a:prstGeom>
            <a:ln>
              <a:noFill/>
            </a:ln>
            <a:effectLst>
              <a:outerShdw blurRad="139700" dist="38100" dir="2700000" sx="99000" sy="99000" algn="tl" rotWithShape="0">
                <a:prstClr val="black">
                  <a:alpha val="28000"/>
                </a:prstClr>
              </a:outerShdw>
            </a:effectLst>
          </p:spPr>
        </p:pic>
        <p:pic>
          <p:nvPicPr>
            <p:cNvPr id="12" name="Imagen 11">
              <a:extLst>
                <a:ext uri="{FF2B5EF4-FFF2-40B4-BE49-F238E27FC236}">
                  <a16:creationId xmlns:a16="http://schemas.microsoft.com/office/drawing/2014/main" id="{94F84C46-EB3C-461F-B35E-7091A7705573}"/>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8163" r="93367">
                          <a14:foregroundMark x1="13776" y1="71531" x2="29898" y2="74286"/>
                          <a14:foregroundMark x1="93469" y1="42347" x2="93469" y2="42347"/>
                          <a14:foregroundMark x1="8163" y1="60714" x2="8367" y2="64286"/>
                        </a14:backgroundRemoval>
                      </a14:imgEffect>
                    </a14:imgLayer>
                  </a14:imgProps>
                </a:ext>
                <a:ext uri="{28A0092B-C50C-407E-A947-70E740481C1C}">
                  <a14:useLocalDpi xmlns:a14="http://schemas.microsoft.com/office/drawing/2010/main" val="0"/>
                </a:ext>
              </a:extLst>
            </a:blip>
            <a:srcRect l="5000" t="21389" r="4861" b="21389"/>
            <a:stretch/>
          </p:blipFill>
          <p:spPr>
            <a:xfrm rot="930235">
              <a:off x="6252730" y="1458376"/>
              <a:ext cx="385602" cy="244789"/>
            </a:xfrm>
            <a:prstGeom prst="rect">
              <a:avLst/>
            </a:prstGeom>
          </p:spPr>
        </p:pic>
        <p:pic>
          <p:nvPicPr>
            <p:cNvPr id="13" name="Imagen 12">
              <a:extLst>
                <a:ext uri="{FF2B5EF4-FFF2-40B4-BE49-F238E27FC236}">
                  <a16:creationId xmlns:a16="http://schemas.microsoft.com/office/drawing/2014/main" id="{CD97280D-FB39-45A5-A568-04F8514BF1A4}"/>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8163" r="93367">
                          <a14:foregroundMark x1="13776" y1="71531" x2="29898" y2="74286"/>
                          <a14:foregroundMark x1="93469" y1="42347" x2="93469" y2="42347"/>
                          <a14:foregroundMark x1="8163" y1="60714" x2="8367" y2="64286"/>
                        </a14:backgroundRemoval>
                      </a14:imgEffect>
                    </a14:imgLayer>
                  </a14:imgProps>
                </a:ext>
                <a:ext uri="{28A0092B-C50C-407E-A947-70E740481C1C}">
                  <a14:useLocalDpi xmlns:a14="http://schemas.microsoft.com/office/drawing/2010/main" val="0"/>
                </a:ext>
              </a:extLst>
            </a:blip>
            <a:srcRect l="5000" t="21389" r="4861" b="21389"/>
            <a:stretch/>
          </p:blipFill>
          <p:spPr>
            <a:xfrm rot="930235">
              <a:off x="7158905" y="3133119"/>
              <a:ext cx="777688" cy="493694"/>
            </a:xfrm>
            <a:prstGeom prst="rect">
              <a:avLst/>
            </a:prstGeom>
          </p:spPr>
        </p:pic>
      </p:grpSp>
    </p:spTree>
    <p:extLst>
      <p:ext uri="{BB962C8B-B14F-4D97-AF65-F5344CB8AC3E}">
        <p14:creationId xmlns:p14="http://schemas.microsoft.com/office/powerpoint/2010/main" val="4212460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2">
            <a:extLst>
              <a:ext uri="{FF2B5EF4-FFF2-40B4-BE49-F238E27FC236}">
                <a16:creationId xmlns:a16="http://schemas.microsoft.com/office/drawing/2014/main" id="{25350C98-9C7F-468F-9078-3DD88E6C2332}"/>
              </a:ext>
            </a:extLst>
          </p:cNvPr>
          <p:cNvSpPr txBox="1">
            <a:spLocks/>
          </p:cNvSpPr>
          <p:nvPr/>
        </p:nvSpPr>
        <p:spPr>
          <a:xfrm>
            <a:off x="4796259" y="1322867"/>
            <a:ext cx="3795723" cy="10844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En caso de requerir eliminar una novedad, selecciónela y haga clic en ELIMINAR NOVEDAD.</a:t>
            </a:r>
          </a:p>
          <a:p>
            <a:pPr marL="0" indent="0" algn="just">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Para crear el reporte, presione el botón FINALIZAR REPORTE y espere a que se generen los archivos.</a:t>
            </a:r>
          </a:p>
        </p:txBody>
      </p:sp>
      <p:sp>
        <p:nvSpPr>
          <p:cNvPr id="7" name="Marcador de contenido 2">
            <a:extLst>
              <a:ext uri="{FF2B5EF4-FFF2-40B4-BE49-F238E27FC236}">
                <a16:creationId xmlns:a16="http://schemas.microsoft.com/office/drawing/2014/main" id="{534106E3-D6EA-485D-99AF-5708509D8859}"/>
              </a:ext>
            </a:extLst>
          </p:cNvPr>
          <p:cNvSpPr txBox="1">
            <a:spLocks/>
          </p:cNvSpPr>
          <p:nvPr/>
        </p:nvSpPr>
        <p:spPr>
          <a:xfrm>
            <a:off x="4799746" y="3684215"/>
            <a:ext cx="3788748" cy="27099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spcAft>
                <a:spcPts val="1200"/>
              </a:spcAft>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El cuadro de texto muestra la ruta en la que se encuentra el archivo generado.</a:t>
            </a:r>
          </a:p>
          <a:p>
            <a:pPr marL="0" indent="0" algn="ctr">
              <a:lnSpc>
                <a:spcPct val="100000"/>
              </a:lnSpc>
              <a:spcBef>
                <a:spcPts val="0"/>
              </a:spcBef>
              <a:buNone/>
            </a:pPr>
            <a:r>
              <a:rPr lang="es-CO" sz="1300" b="1" dirty="0">
                <a:solidFill>
                  <a:srgbClr val="0070C0"/>
                </a:solidFill>
                <a:latin typeface="Segoe UI" panose="020B0502040204020203" pitchFamily="34" charset="0"/>
                <a:cs typeface="Segoe UI" panose="020B0502040204020203" pitchFamily="34" charset="0"/>
              </a:rPr>
              <a:t>GENERAR REPORTE                                         DE ACTIVIDADES DE MANTENIMIENTO</a:t>
            </a:r>
          </a:p>
          <a:p>
            <a:pPr marL="0" indent="0" algn="just">
              <a:lnSpc>
                <a:spcPct val="100000"/>
              </a:lnSpc>
              <a:spcBef>
                <a:spcPts val="0"/>
              </a:spcBef>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Presione la imagen para crear archivo de reporte de actividades de mantenimiento que debe enviar a su supervisor, el cuadro de texto mostrará la ruta del archivo generado.</a:t>
            </a:r>
          </a:p>
          <a:p>
            <a:pPr marL="0" indent="0" algn="ctr">
              <a:lnSpc>
                <a:spcPct val="100000"/>
              </a:lnSpc>
              <a:buNone/>
            </a:pPr>
            <a:r>
              <a:rPr lang="es-CO" sz="1300" b="1" dirty="0">
                <a:solidFill>
                  <a:srgbClr val="0070C0"/>
                </a:solidFill>
                <a:latin typeface="Segoe UI" panose="020B0502040204020203" pitchFamily="34" charset="0"/>
                <a:cs typeface="Segoe UI" panose="020B0502040204020203" pitchFamily="34" charset="0"/>
              </a:rPr>
              <a:t>ACTUALIZAR PARÁMETROS DE CRITICIDAD</a:t>
            </a:r>
          </a:p>
          <a:p>
            <a:pPr marL="0" indent="0" algn="just">
              <a:lnSpc>
                <a:spcPct val="100000"/>
              </a:lnSpc>
              <a:spcBef>
                <a:spcPts val="0"/>
              </a:spcBef>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Presione la imagen y seleccione el archivo de parámetros de criticidad enviado por su supervisor para realizar la actualización.</a:t>
            </a:r>
          </a:p>
          <a:p>
            <a:pPr marL="0" indent="0" algn="just">
              <a:buNone/>
            </a:pPr>
            <a:endParaRPr lang="es-CO" sz="1300" dirty="0">
              <a:solidFill>
                <a:schemeClr val="tx1">
                  <a:lumMod val="65000"/>
                  <a:lumOff val="35000"/>
                </a:schemeClr>
              </a:solidFill>
              <a:latin typeface="Segoe UI" panose="020B0502040204020203" pitchFamily="34" charset="0"/>
              <a:cs typeface="Segoe UI" panose="020B0502040204020203" pitchFamily="34" charset="0"/>
            </a:endParaRPr>
          </a:p>
        </p:txBody>
      </p:sp>
      <p:pic>
        <p:nvPicPr>
          <p:cNvPr id="10" name="Imagen 9">
            <a:extLst>
              <a:ext uri="{FF2B5EF4-FFF2-40B4-BE49-F238E27FC236}">
                <a16:creationId xmlns:a16="http://schemas.microsoft.com/office/drawing/2014/main" id="{7577C61B-34E3-4CB8-94A0-6CE9B1F8BE5E}"/>
              </a:ext>
            </a:extLst>
          </p:cNvPr>
          <p:cNvPicPr/>
          <p:nvPr/>
        </p:nvPicPr>
        <p:blipFill>
          <a:blip r:embed="rId3"/>
          <a:stretch>
            <a:fillRect/>
          </a:stretch>
        </p:blipFill>
        <p:spPr>
          <a:xfrm>
            <a:off x="423329" y="3606391"/>
            <a:ext cx="3901510" cy="2842034"/>
          </a:xfrm>
          <a:prstGeom prst="rect">
            <a:avLst/>
          </a:prstGeom>
          <a:ln>
            <a:noFill/>
          </a:ln>
          <a:effectLst>
            <a:outerShdw blurRad="139700" dist="38100" dir="2700000" sx="99000" sy="99000" algn="tl" rotWithShape="0">
              <a:prstClr val="black">
                <a:alpha val="28000"/>
              </a:prstClr>
            </a:outerShdw>
          </a:effectLst>
        </p:spPr>
      </p:pic>
      <p:grpSp>
        <p:nvGrpSpPr>
          <p:cNvPr id="2" name="Grupo 1">
            <a:extLst>
              <a:ext uri="{FF2B5EF4-FFF2-40B4-BE49-F238E27FC236}">
                <a16:creationId xmlns:a16="http://schemas.microsoft.com/office/drawing/2014/main" id="{FAF41655-271C-4890-9578-BEF90827F853}"/>
              </a:ext>
            </a:extLst>
          </p:cNvPr>
          <p:cNvGrpSpPr/>
          <p:nvPr/>
        </p:nvGrpSpPr>
        <p:grpSpPr>
          <a:xfrm>
            <a:off x="430307" y="510111"/>
            <a:ext cx="3894326" cy="2842034"/>
            <a:chOff x="430306" y="378052"/>
            <a:chExt cx="3781771" cy="2759893"/>
          </a:xfrm>
        </p:grpSpPr>
        <p:pic>
          <p:nvPicPr>
            <p:cNvPr id="8" name="Imagen 7">
              <a:extLst>
                <a:ext uri="{FF2B5EF4-FFF2-40B4-BE49-F238E27FC236}">
                  <a16:creationId xmlns:a16="http://schemas.microsoft.com/office/drawing/2014/main" id="{6B587104-11AE-4C94-8F77-4738BF44EF70}"/>
                </a:ext>
              </a:extLst>
            </p:cNvPr>
            <p:cNvPicPr/>
            <p:nvPr/>
          </p:nvPicPr>
          <p:blipFill>
            <a:blip r:embed="rId4"/>
            <a:stretch>
              <a:fillRect/>
            </a:stretch>
          </p:blipFill>
          <p:spPr>
            <a:xfrm>
              <a:off x="430306" y="378052"/>
              <a:ext cx="3781771" cy="2759893"/>
            </a:xfrm>
            <a:prstGeom prst="rect">
              <a:avLst/>
            </a:prstGeom>
            <a:ln>
              <a:noFill/>
            </a:ln>
            <a:effectLst>
              <a:outerShdw blurRad="139700" dist="38100" dir="2700000" sx="99000" sy="99000" algn="tl" rotWithShape="0">
                <a:prstClr val="black">
                  <a:alpha val="28000"/>
                </a:prstClr>
              </a:outerShdw>
            </a:effectLst>
          </p:spPr>
        </p:pic>
        <p:pic>
          <p:nvPicPr>
            <p:cNvPr id="11" name="Imagen 10">
              <a:extLst>
                <a:ext uri="{FF2B5EF4-FFF2-40B4-BE49-F238E27FC236}">
                  <a16:creationId xmlns:a16="http://schemas.microsoft.com/office/drawing/2014/main" id="{00908EA9-0889-4800-BDA3-9FEB73F0E858}"/>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8163" r="93367">
                          <a14:foregroundMark x1="13776" y1="71531" x2="29898" y2="74286"/>
                          <a14:foregroundMark x1="93469" y1="42347" x2="93469" y2="42347"/>
                          <a14:foregroundMark x1="8163" y1="60714" x2="8367" y2="64286"/>
                        </a14:backgroundRemoval>
                      </a14:imgEffect>
                    </a14:imgLayer>
                  </a14:imgProps>
                </a:ext>
                <a:ext uri="{28A0092B-C50C-407E-A947-70E740481C1C}">
                  <a14:useLocalDpi xmlns:a14="http://schemas.microsoft.com/office/drawing/2010/main" val="0"/>
                </a:ext>
              </a:extLst>
            </a:blip>
            <a:srcRect l="5000" t="21389" r="4861" b="21389"/>
            <a:stretch/>
          </p:blipFill>
          <p:spPr>
            <a:xfrm rot="444713">
              <a:off x="1183778" y="2905784"/>
              <a:ext cx="644879" cy="183815"/>
            </a:xfrm>
            <a:prstGeom prst="rect">
              <a:avLst/>
            </a:prstGeom>
          </p:spPr>
        </p:pic>
        <p:pic>
          <p:nvPicPr>
            <p:cNvPr id="13" name="Imagen 12">
              <a:extLst>
                <a:ext uri="{FF2B5EF4-FFF2-40B4-BE49-F238E27FC236}">
                  <a16:creationId xmlns:a16="http://schemas.microsoft.com/office/drawing/2014/main" id="{921DD7C6-9655-4C7D-A384-1194ED8A17AF}"/>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8163" r="93367">
                          <a14:foregroundMark x1="13776" y1="71531" x2="29898" y2="74286"/>
                          <a14:foregroundMark x1="93469" y1="42347" x2="93469" y2="42347"/>
                          <a14:foregroundMark x1="8163" y1="60714" x2="8367" y2="64286"/>
                        </a14:backgroundRemoval>
                      </a14:imgEffect>
                    </a14:imgLayer>
                  </a14:imgProps>
                </a:ext>
                <a:ext uri="{28A0092B-C50C-407E-A947-70E740481C1C}">
                  <a14:useLocalDpi xmlns:a14="http://schemas.microsoft.com/office/drawing/2010/main" val="0"/>
                </a:ext>
              </a:extLst>
            </a:blip>
            <a:srcRect l="5000" t="21389" r="4861" b="21389"/>
            <a:stretch/>
          </p:blipFill>
          <p:spPr>
            <a:xfrm rot="444713">
              <a:off x="1805150" y="2899594"/>
              <a:ext cx="644879" cy="183815"/>
            </a:xfrm>
            <a:prstGeom prst="rect">
              <a:avLst/>
            </a:prstGeom>
          </p:spPr>
        </p:pic>
      </p:grpSp>
    </p:spTree>
    <p:extLst>
      <p:ext uri="{BB962C8B-B14F-4D97-AF65-F5344CB8AC3E}">
        <p14:creationId xmlns:p14="http://schemas.microsoft.com/office/powerpoint/2010/main" val="3538221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2">
            <a:extLst>
              <a:ext uri="{FF2B5EF4-FFF2-40B4-BE49-F238E27FC236}">
                <a16:creationId xmlns:a16="http://schemas.microsoft.com/office/drawing/2014/main" id="{25350C98-9C7F-468F-9078-3DD88E6C2332}"/>
              </a:ext>
            </a:extLst>
          </p:cNvPr>
          <p:cNvSpPr txBox="1">
            <a:spLocks/>
          </p:cNvSpPr>
          <p:nvPr/>
        </p:nvSpPr>
        <p:spPr>
          <a:xfrm>
            <a:off x="5794513" y="1562145"/>
            <a:ext cx="2791280" cy="41152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CO" sz="1400" b="1" dirty="0">
                <a:solidFill>
                  <a:srgbClr val="0070C0"/>
                </a:solidFill>
                <a:latin typeface="Segoe UI" panose="020B0502040204020203" pitchFamily="34" charset="0"/>
                <a:cs typeface="Segoe UI" panose="020B0502040204020203" pitchFamily="34" charset="0"/>
              </a:rPr>
              <a:t>ACTA DE ENTREGA                  DE EQUIPOS</a:t>
            </a:r>
          </a:p>
          <a:p>
            <a:pPr marL="0" indent="0">
              <a:buNone/>
            </a:pPr>
            <a:r>
              <a:rPr lang="es-CO" sz="1400" dirty="0">
                <a:solidFill>
                  <a:schemeClr val="tx1">
                    <a:lumMod val="65000"/>
                    <a:lumOff val="35000"/>
                  </a:schemeClr>
                </a:solidFill>
                <a:latin typeface="Segoe UI" panose="020B0502040204020203" pitchFamily="34" charset="0"/>
                <a:cs typeface="Segoe UI" panose="020B0502040204020203" pitchFamily="34" charset="0"/>
              </a:rPr>
              <a:t>Presione la imagen correspondiente para abrir el formato de entrega de equipos.</a:t>
            </a:r>
          </a:p>
          <a:p>
            <a:pPr marL="0" indent="0" algn="just">
              <a:buNone/>
            </a:pPr>
            <a:r>
              <a:rPr lang="es-CO" sz="1400" dirty="0">
                <a:solidFill>
                  <a:schemeClr val="tx1">
                    <a:lumMod val="65000"/>
                    <a:lumOff val="35000"/>
                  </a:schemeClr>
                </a:solidFill>
                <a:latin typeface="Segoe UI" panose="020B0502040204020203" pitchFamily="34" charset="0"/>
                <a:cs typeface="Segoe UI" panose="020B0502040204020203" pitchFamily="34" charset="0"/>
              </a:rPr>
              <a:t>Para generar una nueva acta, llene todos los campos necesarios y presione el botón GUARDAR REGISTRO que se encuentra </a:t>
            </a:r>
            <a:r>
              <a:rPr lang="es-CO" sz="1400" b="1" dirty="0">
                <a:solidFill>
                  <a:schemeClr val="tx1">
                    <a:lumMod val="65000"/>
                    <a:lumOff val="35000"/>
                  </a:schemeClr>
                </a:solidFill>
                <a:latin typeface="Segoe UI" panose="020B0502040204020203" pitchFamily="34" charset="0"/>
                <a:cs typeface="Segoe UI" panose="020B0502040204020203" pitchFamily="34" charset="0"/>
              </a:rPr>
              <a:t>al final del formato. </a:t>
            </a:r>
            <a:r>
              <a:rPr lang="es-CO" sz="1400" dirty="0">
                <a:solidFill>
                  <a:schemeClr val="tx1">
                    <a:lumMod val="65000"/>
                    <a:lumOff val="35000"/>
                  </a:schemeClr>
                </a:solidFill>
                <a:latin typeface="Segoe UI" panose="020B0502040204020203" pitchFamily="34" charset="0"/>
                <a:cs typeface="Segoe UI" panose="020B0502040204020203" pitchFamily="34" charset="0"/>
              </a:rPr>
              <a:t>Espere mientras se guardan y se generan los archivos. Recuerde que el cuadro de texto le mostrará la ruta en la que se guardó el documento generado.</a:t>
            </a:r>
          </a:p>
          <a:p>
            <a:pPr marL="0" indent="0" algn="just">
              <a:buNone/>
            </a:pPr>
            <a:r>
              <a:rPr lang="es-CO" sz="1400" dirty="0">
                <a:solidFill>
                  <a:schemeClr val="tx1">
                    <a:lumMod val="65000"/>
                    <a:lumOff val="35000"/>
                  </a:schemeClr>
                </a:solidFill>
                <a:latin typeface="Segoe UI" panose="020B0502040204020203" pitchFamily="34" charset="0"/>
                <a:cs typeface="Segoe UI" panose="020B0502040204020203" pitchFamily="34" charset="0"/>
              </a:rPr>
              <a:t>En la pestaña Registros se podrán ver las actas generadas (una fila para cada elemento registrado en el acta).</a:t>
            </a:r>
          </a:p>
          <a:p>
            <a:pPr marL="0" indent="0" algn="ctr">
              <a:buNone/>
            </a:pPr>
            <a:endParaRPr lang="es-CO" sz="1400" dirty="0">
              <a:solidFill>
                <a:schemeClr val="tx1">
                  <a:lumMod val="65000"/>
                  <a:lumOff val="35000"/>
                </a:schemeClr>
              </a:solidFill>
              <a:latin typeface="Segoe UI" panose="020B0502040204020203" pitchFamily="34" charset="0"/>
              <a:cs typeface="Segoe UI" panose="020B0502040204020203" pitchFamily="34" charset="0"/>
            </a:endParaRPr>
          </a:p>
        </p:txBody>
      </p:sp>
      <p:grpSp>
        <p:nvGrpSpPr>
          <p:cNvPr id="3" name="Grupo 2">
            <a:extLst>
              <a:ext uri="{FF2B5EF4-FFF2-40B4-BE49-F238E27FC236}">
                <a16:creationId xmlns:a16="http://schemas.microsoft.com/office/drawing/2014/main" id="{202A83B5-97AD-47AE-BA74-A9398ACBAFC6}"/>
              </a:ext>
            </a:extLst>
          </p:cNvPr>
          <p:cNvGrpSpPr/>
          <p:nvPr/>
        </p:nvGrpSpPr>
        <p:grpSpPr>
          <a:xfrm>
            <a:off x="458815" y="546652"/>
            <a:ext cx="4865163" cy="5856737"/>
            <a:chOff x="1027172" y="518887"/>
            <a:chExt cx="3135254" cy="3774253"/>
          </a:xfrm>
        </p:grpSpPr>
        <p:pic>
          <p:nvPicPr>
            <p:cNvPr id="6" name="Imagen 5">
              <a:extLst>
                <a:ext uri="{FF2B5EF4-FFF2-40B4-BE49-F238E27FC236}">
                  <a16:creationId xmlns:a16="http://schemas.microsoft.com/office/drawing/2014/main" id="{02B74C76-5338-4024-909A-26EE044BD279}"/>
                </a:ext>
              </a:extLst>
            </p:cNvPr>
            <p:cNvPicPr/>
            <p:nvPr/>
          </p:nvPicPr>
          <p:blipFill rotWithShape="1">
            <a:blip r:embed="rId3"/>
            <a:srcRect r="55777"/>
            <a:stretch/>
          </p:blipFill>
          <p:spPr>
            <a:xfrm>
              <a:off x="1027172" y="518887"/>
              <a:ext cx="3135254" cy="3774253"/>
            </a:xfrm>
            <a:prstGeom prst="rect">
              <a:avLst/>
            </a:prstGeom>
            <a:ln>
              <a:noFill/>
            </a:ln>
            <a:effectLst>
              <a:outerShdw blurRad="139700" dist="38100" dir="2700000" sx="99000" sy="99000" algn="tl" rotWithShape="0">
                <a:prstClr val="black">
                  <a:alpha val="28000"/>
                </a:prstClr>
              </a:outerShdw>
            </a:effectLst>
          </p:spPr>
        </p:pic>
        <p:pic>
          <p:nvPicPr>
            <p:cNvPr id="9" name="Imagen 8">
              <a:extLst>
                <a:ext uri="{FF2B5EF4-FFF2-40B4-BE49-F238E27FC236}">
                  <a16:creationId xmlns:a16="http://schemas.microsoft.com/office/drawing/2014/main" id="{ABB6C27C-EA3E-4C9C-B038-646500C870BA}"/>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8163" r="93367">
                          <a14:foregroundMark x1="13776" y1="71531" x2="29898" y2="74286"/>
                          <a14:foregroundMark x1="93469" y1="42347" x2="93469" y2="42347"/>
                          <a14:foregroundMark x1="8163" y1="60714" x2="8367" y2="64286"/>
                        </a14:backgroundRemoval>
                      </a14:imgEffect>
                    </a14:imgLayer>
                  </a14:imgProps>
                </a:ext>
                <a:ext uri="{28A0092B-C50C-407E-A947-70E740481C1C}">
                  <a14:useLocalDpi xmlns:a14="http://schemas.microsoft.com/office/drawing/2010/main" val="0"/>
                </a:ext>
              </a:extLst>
            </a:blip>
            <a:srcRect l="5000" t="21389" r="4861" b="21389"/>
            <a:stretch/>
          </p:blipFill>
          <p:spPr>
            <a:xfrm rot="21300348">
              <a:off x="1717112" y="3964090"/>
              <a:ext cx="421084" cy="296212"/>
            </a:xfrm>
            <a:prstGeom prst="rect">
              <a:avLst/>
            </a:prstGeom>
          </p:spPr>
        </p:pic>
      </p:grpSp>
      <p:sp>
        <p:nvSpPr>
          <p:cNvPr id="7" name="Título 1">
            <a:extLst>
              <a:ext uri="{FF2B5EF4-FFF2-40B4-BE49-F238E27FC236}">
                <a16:creationId xmlns:a16="http://schemas.microsoft.com/office/drawing/2014/main" id="{7E5C7D3D-E64D-4194-AF6C-D59522EF0387}"/>
              </a:ext>
            </a:extLst>
          </p:cNvPr>
          <p:cNvSpPr txBox="1">
            <a:spLocks/>
          </p:cNvSpPr>
          <p:nvPr/>
        </p:nvSpPr>
        <p:spPr>
          <a:xfrm>
            <a:off x="6818018" y="979060"/>
            <a:ext cx="797320" cy="5621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3200" b="1" dirty="0">
                <a:solidFill>
                  <a:srgbClr val="0070C0"/>
                </a:solidFill>
                <a:latin typeface="Segoe UI" panose="020B0502040204020203" pitchFamily="34" charset="0"/>
                <a:ea typeface="+mn-ea"/>
                <a:cs typeface="Segoe UI" panose="020B0502040204020203" pitchFamily="34" charset="0"/>
              </a:rPr>
              <a:t>06.</a:t>
            </a:r>
          </a:p>
        </p:txBody>
      </p:sp>
    </p:spTree>
    <p:extLst>
      <p:ext uri="{BB962C8B-B14F-4D97-AF65-F5344CB8AC3E}">
        <p14:creationId xmlns:p14="http://schemas.microsoft.com/office/powerpoint/2010/main" val="3959414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2">
            <a:extLst>
              <a:ext uri="{FF2B5EF4-FFF2-40B4-BE49-F238E27FC236}">
                <a16:creationId xmlns:a16="http://schemas.microsoft.com/office/drawing/2014/main" id="{25350C98-9C7F-468F-9078-3DD88E6C2332}"/>
              </a:ext>
            </a:extLst>
          </p:cNvPr>
          <p:cNvSpPr txBox="1">
            <a:spLocks/>
          </p:cNvSpPr>
          <p:nvPr/>
        </p:nvSpPr>
        <p:spPr>
          <a:xfrm>
            <a:off x="357104" y="746998"/>
            <a:ext cx="4588818" cy="9526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s-CO" sz="1200" b="1" dirty="0">
                <a:solidFill>
                  <a:srgbClr val="0070C0"/>
                </a:solidFill>
                <a:latin typeface="Segoe UI" panose="020B0502040204020203" pitchFamily="34" charset="0"/>
                <a:cs typeface="Segoe UI" panose="020B0502040204020203" pitchFamily="34" charset="0"/>
              </a:rPr>
              <a:t>INSUMOS OPERATIVOS</a:t>
            </a:r>
          </a:p>
          <a:p>
            <a:pPr marL="0" indent="0" algn="just">
              <a:spcBef>
                <a:spcPts val="0"/>
              </a:spcBef>
              <a:buNone/>
            </a:pPr>
            <a:r>
              <a:rPr lang="es-CO" sz="1200" dirty="0">
                <a:solidFill>
                  <a:schemeClr val="tx1">
                    <a:lumMod val="65000"/>
                    <a:lumOff val="35000"/>
                  </a:schemeClr>
                </a:solidFill>
                <a:latin typeface="Segoe UI" panose="020B0502040204020203" pitchFamily="34" charset="0"/>
                <a:cs typeface="Segoe UI" panose="020B0502040204020203" pitchFamily="34" charset="0"/>
              </a:rPr>
              <a:t>Presione la imagen correspondiente y espere mientras se abre la ventana para generar solicitudes de insumos operativos (En caso de no salir en primer plano la ventana, búsquela con </a:t>
            </a:r>
            <a:r>
              <a:rPr lang="es-CO" sz="1200" dirty="0" err="1">
                <a:solidFill>
                  <a:schemeClr val="tx1">
                    <a:lumMod val="65000"/>
                    <a:lumOff val="35000"/>
                  </a:schemeClr>
                </a:solidFill>
                <a:latin typeface="Segoe UI" panose="020B0502040204020203" pitchFamily="34" charset="0"/>
                <a:cs typeface="Segoe UI" panose="020B0502040204020203" pitchFamily="34" charset="0"/>
              </a:rPr>
              <a:t>Alt+Tab</a:t>
            </a:r>
            <a:r>
              <a:rPr lang="es-CO" sz="1200" dirty="0">
                <a:solidFill>
                  <a:schemeClr val="tx1">
                    <a:lumMod val="65000"/>
                    <a:lumOff val="35000"/>
                  </a:schemeClr>
                </a:solidFill>
                <a:latin typeface="Segoe UI" panose="020B0502040204020203" pitchFamily="34" charset="0"/>
                <a:cs typeface="Segoe UI" panose="020B0502040204020203" pitchFamily="34" charset="0"/>
              </a:rPr>
              <a:t>).</a:t>
            </a:r>
          </a:p>
        </p:txBody>
      </p:sp>
      <p:sp>
        <p:nvSpPr>
          <p:cNvPr id="7" name="Marcador de contenido 2">
            <a:extLst>
              <a:ext uri="{FF2B5EF4-FFF2-40B4-BE49-F238E27FC236}">
                <a16:creationId xmlns:a16="http://schemas.microsoft.com/office/drawing/2014/main" id="{534106E3-D6EA-485D-99AF-5708509D8859}"/>
              </a:ext>
            </a:extLst>
          </p:cNvPr>
          <p:cNvSpPr txBox="1">
            <a:spLocks/>
          </p:cNvSpPr>
          <p:nvPr/>
        </p:nvSpPr>
        <p:spPr>
          <a:xfrm>
            <a:off x="5255619" y="861489"/>
            <a:ext cx="3586695" cy="12808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spcAft>
                <a:spcPts val="1200"/>
              </a:spcAft>
              <a:buNone/>
            </a:pPr>
            <a:r>
              <a:rPr lang="es-CO" sz="1200" dirty="0">
                <a:solidFill>
                  <a:schemeClr val="tx1">
                    <a:lumMod val="65000"/>
                    <a:lumOff val="35000"/>
                  </a:schemeClr>
                </a:solidFill>
                <a:latin typeface="Segoe UI" panose="020B0502040204020203" pitchFamily="34" charset="0"/>
                <a:cs typeface="Segoe UI" panose="020B0502040204020203" pitchFamily="34" charset="0"/>
              </a:rPr>
              <a:t>Para generar la solicitud, llene todos los datos de la parte superior del formato (recuerde que el campo DESCRIPCIÓN es solo un buscador). Presione el botón GENERAR SOLICITUD DE INSUMOS y espere mientras se generan los archivos. Recuerde que el cuadro de texto muestra la ruta en la cual se guardó el archivo generado.</a:t>
            </a:r>
          </a:p>
          <a:p>
            <a:pPr marL="0" indent="0" algn="just">
              <a:buNone/>
            </a:pPr>
            <a:endParaRPr lang="es-CO" sz="1200" dirty="0">
              <a:solidFill>
                <a:schemeClr val="tx1">
                  <a:lumMod val="65000"/>
                  <a:lumOff val="35000"/>
                </a:schemeClr>
              </a:solidFill>
              <a:latin typeface="Segoe UI" panose="020B0502040204020203" pitchFamily="34" charset="0"/>
              <a:cs typeface="Segoe UI" panose="020B0502040204020203" pitchFamily="34" charset="0"/>
            </a:endParaRPr>
          </a:p>
        </p:txBody>
      </p:sp>
      <p:pic>
        <p:nvPicPr>
          <p:cNvPr id="9" name="Imagen 8">
            <a:extLst>
              <a:ext uri="{FF2B5EF4-FFF2-40B4-BE49-F238E27FC236}">
                <a16:creationId xmlns:a16="http://schemas.microsoft.com/office/drawing/2014/main" id="{830BE9BD-A399-4748-B897-6F8D5286EB54}"/>
              </a:ext>
            </a:extLst>
          </p:cNvPr>
          <p:cNvPicPr/>
          <p:nvPr/>
        </p:nvPicPr>
        <p:blipFill>
          <a:blip r:embed="rId3"/>
          <a:stretch>
            <a:fillRect/>
          </a:stretch>
        </p:blipFill>
        <p:spPr>
          <a:xfrm>
            <a:off x="5200380" y="2213750"/>
            <a:ext cx="3697173" cy="2597960"/>
          </a:xfrm>
          <a:prstGeom prst="rect">
            <a:avLst/>
          </a:prstGeom>
          <a:ln>
            <a:noFill/>
          </a:ln>
          <a:effectLst>
            <a:outerShdw blurRad="139700" dist="38100" dir="2700000" sx="99000" sy="99000" algn="tl" rotWithShape="0">
              <a:prstClr val="black">
                <a:alpha val="28000"/>
              </a:prstClr>
            </a:outerShdw>
          </a:effectLst>
        </p:spPr>
      </p:pic>
      <p:sp>
        <p:nvSpPr>
          <p:cNvPr id="11" name="Marcador de contenido 2">
            <a:extLst>
              <a:ext uri="{FF2B5EF4-FFF2-40B4-BE49-F238E27FC236}">
                <a16:creationId xmlns:a16="http://schemas.microsoft.com/office/drawing/2014/main" id="{19F10406-98A5-4F9A-8F94-693A10FFDBFE}"/>
              </a:ext>
            </a:extLst>
          </p:cNvPr>
          <p:cNvSpPr txBox="1">
            <a:spLocks/>
          </p:cNvSpPr>
          <p:nvPr/>
        </p:nvSpPr>
        <p:spPr>
          <a:xfrm>
            <a:off x="357104" y="5330549"/>
            <a:ext cx="4588818" cy="12001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spcAft>
                <a:spcPts val="1200"/>
              </a:spcAft>
              <a:buNone/>
            </a:pPr>
            <a:r>
              <a:rPr lang="es-CO" sz="1200" dirty="0">
                <a:solidFill>
                  <a:schemeClr val="tx1">
                    <a:lumMod val="65000"/>
                    <a:lumOff val="35000"/>
                  </a:schemeClr>
                </a:solidFill>
                <a:latin typeface="Segoe UI" panose="020B0502040204020203" pitchFamily="34" charset="0"/>
                <a:cs typeface="Segoe UI" panose="020B0502040204020203" pitchFamily="34" charset="0"/>
              </a:rPr>
              <a:t>Desde aquí se podrán generar solicitudes de insumos operativos.</a:t>
            </a:r>
          </a:p>
          <a:p>
            <a:pPr marL="0" indent="0" algn="just">
              <a:spcBef>
                <a:spcPts val="0"/>
              </a:spcBef>
              <a:spcAft>
                <a:spcPts val="1200"/>
              </a:spcAft>
              <a:buNone/>
            </a:pPr>
            <a:r>
              <a:rPr lang="es-CO" sz="1200" dirty="0">
                <a:solidFill>
                  <a:schemeClr val="tx1">
                    <a:lumMod val="65000"/>
                    <a:lumOff val="35000"/>
                  </a:schemeClr>
                </a:solidFill>
                <a:latin typeface="Segoe UI" panose="020B0502040204020203" pitchFamily="34" charset="0"/>
                <a:cs typeface="Segoe UI" panose="020B0502040204020203" pitchFamily="34" charset="0"/>
              </a:rPr>
              <a:t>Para agregar un ítem a la lista de solicitudes tabla inferior, selecciónelo en la tabla superior y presione el botón AGREGAR o presione doble clic sobre el ítem (en la tabla superior) e ingrese la cantidad que desea pedir. Así, el ítem se agregará a la segunda tabla junto con la cantidad ingresada anteriormente.</a:t>
            </a:r>
          </a:p>
          <a:p>
            <a:pPr marL="0" indent="0" algn="just">
              <a:spcBef>
                <a:spcPts val="0"/>
              </a:spcBef>
              <a:spcAft>
                <a:spcPts val="1200"/>
              </a:spcAft>
              <a:buNone/>
            </a:pPr>
            <a:endParaRPr lang="es-CO" sz="1200"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12" name="Marcador de contenido 2">
            <a:extLst>
              <a:ext uri="{FF2B5EF4-FFF2-40B4-BE49-F238E27FC236}">
                <a16:creationId xmlns:a16="http://schemas.microsoft.com/office/drawing/2014/main" id="{D4A431DA-9BBD-4896-9070-332BCD2A8BC3}"/>
              </a:ext>
            </a:extLst>
          </p:cNvPr>
          <p:cNvSpPr txBox="1">
            <a:spLocks/>
          </p:cNvSpPr>
          <p:nvPr/>
        </p:nvSpPr>
        <p:spPr>
          <a:xfrm>
            <a:off x="5329144" y="5420000"/>
            <a:ext cx="3439644" cy="7720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s-CO" sz="1200" b="1" dirty="0">
                <a:solidFill>
                  <a:srgbClr val="0070C0"/>
                </a:solidFill>
                <a:latin typeface="Segoe UI" panose="020B0502040204020203" pitchFamily="34" charset="0"/>
                <a:cs typeface="Segoe UI" panose="020B0502040204020203" pitchFamily="34" charset="0"/>
              </a:rPr>
              <a:t>ACTUALIZAR INSUMOS OPERATIVOS</a:t>
            </a:r>
          </a:p>
          <a:p>
            <a:pPr marL="0" indent="0" algn="just">
              <a:spcBef>
                <a:spcPts val="0"/>
              </a:spcBef>
              <a:spcAft>
                <a:spcPts val="1200"/>
              </a:spcAft>
              <a:buNone/>
            </a:pPr>
            <a:r>
              <a:rPr lang="es-CO" sz="1200" dirty="0">
                <a:solidFill>
                  <a:schemeClr val="tx1">
                    <a:lumMod val="65000"/>
                    <a:lumOff val="35000"/>
                  </a:schemeClr>
                </a:solidFill>
                <a:latin typeface="Segoe UI" panose="020B0502040204020203" pitchFamily="34" charset="0"/>
                <a:cs typeface="Segoe UI" panose="020B0502040204020203" pitchFamily="34" charset="0"/>
              </a:rPr>
              <a:t>Para actualizar la lista de insumos operativos, presione la imagen correspondiente y seleccione el archivo de insumos enviado por su supervisor.</a:t>
            </a:r>
          </a:p>
          <a:p>
            <a:pPr marL="0" indent="0" algn="just">
              <a:spcBef>
                <a:spcPts val="0"/>
              </a:spcBef>
              <a:spcAft>
                <a:spcPts val="1200"/>
              </a:spcAft>
              <a:buNone/>
            </a:pPr>
            <a:endParaRPr lang="es-CO" sz="1200" dirty="0">
              <a:solidFill>
                <a:schemeClr val="tx1">
                  <a:lumMod val="65000"/>
                  <a:lumOff val="35000"/>
                </a:schemeClr>
              </a:solidFill>
              <a:latin typeface="Segoe UI" panose="020B0502040204020203" pitchFamily="34" charset="0"/>
              <a:cs typeface="Segoe UI" panose="020B0502040204020203" pitchFamily="34" charset="0"/>
            </a:endParaRPr>
          </a:p>
        </p:txBody>
      </p:sp>
      <p:grpSp>
        <p:nvGrpSpPr>
          <p:cNvPr id="2" name="Grupo 1">
            <a:extLst>
              <a:ext uri="{FF2B5EF4-FFF2-40B4-BE49-F238E27FC236}">
                <a16:creationId xmlns:a16="http://schemas.microsoft.com/office/drawing/2014/main" id="{A32DCA20-3E81-4907-85BC-DDC120568C87}"/>
              </a:ext>
            </a:extLst>
          </p:cNvPr>
          <p:cNvGrpSpPr/>
          <p:nvPr/>
        </p:nvGrpSpPr>
        <p:grpSpPr>
          <a:xfrm>
            <a:off x="441795" y="1607051"/>
            <a:ext cx="4419436" cy="3659985"/>
            <a:chOff x="409064" y="1557356"/>
            <a:chExt cx="4419436" cy="3659985"/>
          </a:xfrm>
        </p:grpSpPr>
        <p:pic>
          <p:nvPicPr>
            <p:cNvPr id="6" name="Imagen 5">
              <a:extLst>
                <a:ext uri="{FF2B5EF4-FFF2-40B4-BE49-F238E27FC236}">
                  <a16:creationId xmlns:a16="http://schemas.microsoft.com/office/drawing/2014/main" id="{46E04ADE-EE4A-424C-A458-DBDE08C10B98}"/>
                </a:ext>
              </a:extLst>
            </p:cNvPr>
            <p:cNvPicPr/>
            <p:nvPr/>
          </p:nvPicPr>
          <p:blipFill>
            <a:blip r:embed="rId4"/>
            <a:stretch>
              <a:fillRect/>
            </a:stretch>
          </p:blipFill>
          <p:spPr>
            <a:xfrm>
              <a:off x="534161" y="1557356"/>
              <a:ext cx="4294339" cy="3594089"/>
            </a:xfrm>
            <a:prstGeom prst="rect">
              <a:avLst/>
            </a:prstGeom>
            <a:ln>
              <a:noFill/>
            </a:ln>
            <a:effectLst>
              <a:outerShdw blurRad="139700" dist="38100" dir="2700000" sx="99000" sy="99000" algn="tl" rotWithShape="0">
                <a:prstClr val="black">
                  <a:alpha val="28000"/>
                </a:prstClr>
              </a:outerShdw>
            </a:effectLst>
          </p:spPr>
        </p:pic>
        <p:pic>
          <p:nvPicPr>
            <p:cNvPr id="13" name="Imagen 12">
              <a:extLst>
                <a:ext uri="{FF2B5EF4-FFF2-40B4-BE49-F238E27FC236}">
                  <a16:creationId xmlns:a16="http://schemas.microsoft.com/office/drawing/2014/main" id="{81A10603-D8A9-40B5-9B2E-6571FBD8D5CF}"/>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8163" r="93367">
                          <a14:foregroundMark x1="13776" y1="71531" x2="29898" y2="74286"/>
                          <a14:foregroundMark x1="93469" y1="42347" x2="93469" y2="42347"/>
                          <a14:foregroundMark x1="8163" y1="60714" x2="8367" y2="64286"/>
                        </a14:backgroundRemoval>
                      </a14:imgEffect>
                    </a14:imgLayer>
                  </a14:imgProps>
                </a:ext>
                <a:ext uri="{28A0092B-C50C-407E-A947-70E740481C1C}">
                  <a14:useLocalDpi xmlns:a14="http://schemas.microsoft.com/office/drawing/2010/main" val="0"/>
                </a:ext>
              </a:extLst>
            </a:blip>
            <a:srcRect l="5000" t="21389" r="4861" b="21389"/>
            <a:stretch/>
          </p:blipFill>
          <p:spPr>
            <a:xfrm rot="444713">
              <a:off x="507977" y="3405743"/>
              <a:ext cx="780304" cy="222417"/>
            </a:xfrm>
            <a:prstGeom prst="rect">
              <a:avLst/>
            </a:prstGeom>
          </p:spPr>
        </p:pic>
        <p:pic>
          <p:nvPicPr>
            <p:cNvPr id="14" name="Imagen 13">
              <a:extLst>
                <a:ext uri="{FF2B5EF4-FFF2-40B4-BE49-F238E27FC236}">
                  <a16:creationId xmlns:a16="http://schemas.microsoft.com/office/drawing/2014/main" id="{1ABEDFA7-2376-4916-982E-A4799EEE8D6B}"/>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8163" r="93367">
                          <a14:foregroundMark x1="13776" y1="71531" x2="29898" y2="74286"/>
                          <a14:foregroundMark x1="93469" y1="42347" x2="93469" y2="42347"/>
                          <a14:foregroundMark x1="8163" y1="60714" x2="8367" y2="64286"/>
                        </a14:backgroundRemoval>
                      </a14:imgEffect>
                    </a14:imgLayer>
                  </a14:imgProps>
                </a:ext>
                <a:ext uri="{28A0092B-C50C-407E-A947-70E740481C1C}">
                  <a14:useLocalDpi xmlns:a14="http://schemas.microsoft.com/office/drawing/2010/main" val="0"/>
                </a:ext>
              </a:extLst>
            </a:blip>
            <a:srcRect l="5000" t="21389" r="4861" b="21389"/>
            <a:stretch/>
          </p:blipFill>
          <p:spPr>
            <a:xfrm rot="244170">
              <a:off x="409064" y="4787277"/>
              <a:ext cx="1994401" cy="430064"/>
            </a:xfrm>
            <a:prstGeom prst="rect">
              <a:avLst/>
            </a:prstGeom>
          </p:spPr>
        </p:pic>
      </p:grpSp>
      <p:sp>
        <p:nvSpPr>
          <p:cNvPr id="10" name="Título 1">
            <a:extLst>
              <a:ext uri="{FF2B5EF4-FFF2-40B4-BE49-F238E27FC236}">
                <a16:creationId xmlns:a16="http://schemas.microsoft.com/office/drawing/2014/main" id="{398EB742-A845-4F1D-BBA7-E3C884BDFA51}"/>
              </a:ext>
            </a:extLst>
          </p:cNvPr>
          <p:cNvSpPr txBox="1">
            <a:spLocks/>
          </p:cNvSpPr>
          <p:nvPr/>
        </p:nvSpPr>
        <p:spPr>
          <a:xfrm>
            <a:off x="2322042" y="363486"/>
            <a:ext cx="658942" cy="4223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2400" b="1" dirty="0">
                <a:solidFill>
                  <a:srgbClr val="0070C0"/>
                </a:solidFill>
                <a:latin typeface="Segoe UI" panose="020B0502040204020203" pitchFamily="34" charset="0"/>
                <a:ea typeface="+mn-ea"/>
                <a:cs typeface="Segoe UI" panose="020B0502040204020203" pitchFamily="34" charset="0"/>
              </a:rPr>
              <a:t>07.</a:t>
            </a:r>
          </a:p>
        </p:txBody>
      </p:sp>
      <p:sp>
        <p:nvSpPr>
          <p:cNvPr id="15" name="Título 1">
            <a:extLst>
              <a:ext uri="{FF2B5EF4-FFF2-40B4-BE49-F238E27FC236}">
                <a16:creationId xmlns:a16="http://schemas.microsoft.com/office/drawing/2014/main" id="{76AF620A-98A4-4654-867D-A71B82DFDA29}"/>
              </a:ext>
            </a:extLst>
          </p:cNvPr>
          <p:cNvSpPr txBox="1">
            <a:spLocks/>
          </p:cNvSpPr>
          <p:nvPr/>
        </p:nvSpPr>
        <p:spPr>
          <a:xfrm>
            <a:off x="6650306" y="5029706"/>
            <a:ext cx="797320" cy="4223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2400" b="1" dirty="0">
                <a:solidFill>
                  <a:srgbClr val="0070C0"/>
                </a:solidFill>
                <a:latin typeface="Segoe UI" panose="020B0502040204020203" pitchFamily="34" charset="0"/>
                <a:ea typeface="+mn-ea"/>
                <a:cs typeface="Segoe UI" panose="020B0502040204020203" pitchFamily="34" charset="0"/>
              </a:rPr>
              <a:t>08.</a:t>
            </a:r>
          </a:p>
        </p:txBody>
      </p:sp>
    </p:spTree>
    <p:extLst>
      <p:ext uri="{BB962C8B-B14F-4D97-AF65-F5344CB8AC3E}">
        <p14:creationId xmlns:p14="http://schemas.microsoft.com/office/powerpoint/2010/main" val="3715697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7D3DC4A9-99D5-4459-B054-9512171DCECE}"/>
              </a:ext>
            </a:extLst>
          </p:cNvPr>
          <p:cNvSpPr/>
          <p:nvPr/>
        </p:nvSpPr>
        <p:spPr>
          <a:xfrm>
            <a:off x="-1" y="898641"/>
            <a:ext cx="3556739" cy="5092033"/>
          </a:xfrm>
          <a:prstGeom prst="rect">
            <a:avLst/>
          </a:prstGeom>
          <a:solidFill>
            <a:schemeClr val="bg1"/>
          </a:solidFill>
          <a:ln>
            <a:noFill/>
          </a:ln>
          <a:effectLst>
            <a:outerShdw blurRad="139700" dist="381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 name="Título 1">
            <a:extLst>
              <a:ext uri="{FF2B5EF4-FFF2-40B4-BE49-F238E27FC236}">
                <a16:creationId xmlns:a16="http://schemas.microsoft.com/office/drawing/2014/main" id="{1BA47872-43E1-440D-B132-183B2EF6B057}"/>
              </a:ext>
            </a:extLst>
          </p:cNvPr>
          <p:cNvSpPr>
            <a:spLocks noGrp="1"/>
          </p:cNvSpPr>
          <p:nvPr>
            <p:ph type="title" idx="4294967295"/>
          </p:nvPr>
        </p:nvSpPr>
        <p:spPr>
          <a:xfrm>
            <a:off x="1376904" y="965316"/>
            <a:ext cx="797320" cy="562187"/>
          </a:xfrm>
        </p:spPr>
        <p:txBody>
          <a:bodyPr>
            <a:normAutofit/>
          </a:bodyPr>
          <a:lstStyle/>
          <a:p>
            <a:pPr algn="ctr"/>
            <a:r>
              <a:rPr lang="es-CO" sz="3200" b="1" dirty="0">
                <a:solidFill>
                  <a:srgbClr val="0070C0"/>
                </a:solidFill>
                <a:latin typeface="Segoe UI" panose="020B0502040204020203" pitchFamily="34" charset="0"/>
                <a:ea typeface="+mn-ea"/>
                <a:cs typeface="Segoe UI" panose="020B0502040204020203" pitchFamily="34" charset="0"/>
              </a:rPr>
              <a:t>01.</a:t>
            </a:r>
          </a:p>
        </p:txBody>
      </p:sp>
      <p:sp>
        <p:nvSpPr>
          <p:cNvPr id="3" name="Marcador de contenido 2">
            <a:extLst>
              <a:ext uri="{FF2B5EF4-FFF2-40B4-BE49-F238E27FC236}">
                <a16:creationId xmlns:a16="http://schemas.microsoft.com/office/drawing/2014/main" id="{F2716F77-5668-4B48-9A05-9073DAA493AC}"/>
              </a:ext>
            </a:extLst>
          </p:cNvPr>
          <p:cNvSpPr>
            <a:spLocks noGrp="1"/>
          </p:cNvSpPr>
          <p:nvPr>
            <p:ph idx="1"/>
          </p:nvPr>
        </p:nvSpPr>
        <p:spPr>
          <a:xfrm>
            <a:off x="498699" y="1449569"/>
            <a:ext cx="2553730" cy="1306815"/>
          </a:xfrm>
        </p:spPr>
        <p:txBody>
          <a:bodyPr>
            <a:normAutofit/>
          </a:bodyPr>
          <a:lstStyle/>
          <a:p>
            <a:pPr marL="0" indent="0" algn="just">
              <a:lnSpc>
                <a:spcPct val="100000"/>
              </a:lnSpc>
              <a:spcBef>
                <a:spcPts val="0"/>
              </a:spcBef>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Para iniciar la herramienta, por favor abra el archivo de Excel </a:t>
            </a:r>
            <a:r>
              <a:rPr lang="es-CO" sz="1300" b="1" dirty="0">
                <a:solidFill>
                  <a:schemeClr val="tx1">
                    <a:lumMod val="65000"/>
                    <a:lumOff val="35000"/>
                  </a:schemeClr>
                </a:solidFill>
                <a:latin typeface="Segoe UI" panose="020B0502040204020203" pitchFamily="34" charset="0"/>
                <a:cs typeface="Segoe UI" panose="020B0502040204020203" pitchFamily="34" charset="0"/>
              </a:rPr>
              <a:t>“Herramienta Máquina”</a:t>
            </a:r>
            <a:r>
              <a:rPr lang="es-CO" sz="1300" dirty="0">
                <a:solidFill>
                  <a:schemeClr val="tx1">
                    <a:lumMod val="65000"/>
                    <a:lumOff val="35000"/>
                  </a:schemeClr>
                </a:solidFill>
                <a:latin typeface="Segoe UI" panose="020B0502040204020203" pitchFamily="34" charset="0"/>
                <a:cs typeface="Segoe UI" panose="020B0502040204020203" pitchFamily="34" charset="0"/>
              </a:rPr>
              <a:t> que se encuentra en la carpeta de la herramienta y espere hasta que se visualice la siguiente pantalla.</a:t>
            </a:r>
          </a:p>
        </p:txBody>
      </p:sp>
      <p:pic>
        <p:nvPicPr>
          <p:cNvPr id="4" name="Imagen 3">
            <a:extLst>
              <a:ext uri="{FF2B5EF4-FFF2-40B4-BE49-F238E27FC236}">
                <a16:creationId xmlns:a16="http://schemas.microsoft.com/office/drawing/2014/main" id="{9B61EE54-2D58-45BA-B65A-E588581F7C7E}"/>
              </a:ext>
            </a:extLst>
          </p:cNvPr>
          <p:cNvPicPr/>
          <p:nvPr/>
        </p:nvPicPr>
        <p:blipFill rotWithShape="1">
          <a:blip r:embed="rId3"/>
          <a:srcRect r="-218"/>
          <a:stretch/>
        </p:blipFill>
        <p:spPr bwMode="auto">
          <a:xfrm>
            <a:off x="-11408" y="2893764"/>
            <a:ext cx="3573945" cy="1649123"/>
          </a:xfrm>
          <a:prstGeom prst="rect">
            <a:avLst/>
          </a:prstGeom>
          <a:ln>
            <a:noFill/>
          </a:ln>
          <a:effectLst>
            <a:outerShdw blurRad="139700" dist="38100" dir="2700000" sx="99000" sy="99000" algn="tl" rotWithShape="0">
              <a:prstClr val="black">
                <a:alpha val="28000"/>
              </a:prstClr>
            </a:outerShdw>
          </a:effectLst>
          <a:extLst>
            <a:ext uri="{53640926-AAD7-44D8-BBD7-CCE9431645EC}">
              <a14:shadowObscured xmlns:a14="http://schemas.microsoft.com/office/drawing/2010/main"/>
            </a:ext>
          </a:extLst>
        </p:spPr>
      </p:pic>
      <p:sp>
        <p:nvSpPr>
          <p:cNvPr id="5" name="Marcador de contenido 2">
            <a:extLst>
              <a:ext uri="{FF2B5EF4-FFF2-40B4-BE49-F238E27FC236}">
                <a16:creationId xmlns:a16="http://schemas.microsoft.com/office/drawing/2014/main" id="{25350C98-9C7F-468F-9078-3DD88E6C2332}"/>
              </a:ext>
            </a:extLst>
          </p:cNvPr>
          <p:cNvSpPr txBox="1">
            <a:spLocks/>
          </p:cNvSpPr>
          <p:nvPr/>
        </p:nvSpPr>
        <p:spPr>
          <a:xfrm>
            <a:off x="341203" y="4701916"/>
            <a:ext cx="2868722" cy="12223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Para continuar, cierre la ventana de bienvenida anterior.</a:t>
            </a:r>
          </a:p>
          <a:p>
            <a:pPr marL="0" indent="0" algn="just">
              <a:buNone/>
            </a:pPr>
            <a:r>
              <a:rPr lang="es-CO" sz="1300" b="1" dirty="0">
                <a:solidFill>
                  <a:schemeClr val="tx1">
                    <a:lumMod val="65000"/>
                    <a:lumOff val="35000"/>
                  </a:schemeClr>
                </a:solidFill>
                <a:latin typeface="Segoe UI" panose="020B0502040204020203" pitchFamily="34" charset="0"/>
                <a:cs typeface="Segoe UI" panose="020B0502040204020203" pitchFamily="34" charset="0"/>
              </a:rPr>
              <a:t>Nota: </a:t>
            </a:r>
            <a:r>
              <a:rPr lang="es-CO" sz="1300" dirty="0">
                <a:solidFill>
                  <a:schemeClr val="tx1">
                    <a:lumMod val="65000"/>
                    <a:lumOff val="35000"/>
                  </a:schemeClr>
                </a:solidFill>
                <a:latin typeface="Segoe UI" panose="020B0502040204020203" pitchFamily="34" charset="0"/>
                <a:cs typeface="Segoe UI" panose="020B0502040204020203" pitchFamily="34" charset="0"/>
              </a:rPr>
              <a:t>En caso de que el archivo de Excel requiera habilitar el contenido, por favor habilitarlo.</a:t>
            </a:r>
          </a:p>
        </p:txBody>
      </p:sp>
      <p:pic>
        <p:nvPicPr>
          <p:cNvPr id="6" name="Imagen 5">
            <a:extLst>
              <a:ext uri="{FF2B5EF4-FFF2-40B4-BE49-F238E27FC236}">
                <a16:creationId xmlns:a16="http://schemas.microsoft.com/office/drawing/2014/main" id="{53A33FE2-4C00-4B00-B81B-75D069819168}"/>
              </a:ext>
            </a:extLst>
          </p:cNvPr>
          <p:cNvPicPr/>
          <p:nvPr/>
        </p:nvPicPr>
        <p:blipFill rotWithShape="1">
          <a:blip r:embed="rId4"/>
          <a:srcRect l="-1" t="28135" r="57125" b="14830"/>
          <a:stretch/>
        </p:blipFill>
        <p:spPr>
          <a:xfrm>
            <a:off x="3908418" y="757516"/>
            <a:ext cx="4813317" cy="3401343"/>
          </a:xfrm>
          <a:prstGeom prst="rect">
            <a:avLst/>
          </a:prstGeom>
          <a:ln>
            <a:noFill/>
          </a:ln>
          <a:effectLst>
            <a:outerShdw blurRad="139700" dist="38100" dir="2700000" sx="99000" sy="99000" algn="tl" rotWithShape="0">
              <a:prstClr val="black">
                <a:alpha val="28000"/>
              </a:prstClr>
            </a:outerShdw>
          </a:effectLst>
        </p:spPr>
      </p:pic>
      <p:sp>
        <p:nvSpPr>
          <p:cNvPr id="7" name="Marcador de contenido 2">
            <a:extLst>
              <a:ext uri="{FF2B5EF4-FFF2-40B4-BE49-F238E27FC236}">
                <a16:creationId xmlns:a16="http://schemas.microsoft.com/office/drawing/2014/main" id="{534106E3-D6EA-485D-99AF-5708509D8859}"/>
              </a:ext>
            </a:extLst>
          </p:cNvPr>
          <p:cNvSpPr txBox="1">
            <a:spLocks/>
          </p:cNvSpPr>
          <p:nvPr/>
        </p:nvSpPr>
        <p:spPr>
          <a:xfrm>
            <a:off x="3886201" y="4400174"/>
            <a:ext cx="2362200" cy="18015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Esta es la ventana principal del aplicativo, el cual, por diseño, prioriza sobre otro cualquier archivo en Excel. </a:t>
            </a:r>
          </a:p>
          <a:p>
            <a:pPr marL="0" indent="0" algn="just">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Tenga presente que las ventanas deberá buscarlas como emergentes (como si hubiesen sido minimizados los otros archivos). </a:t>
            </a:r>
          </a:p>
        </p:txBody>
      </p:sp>
      <p:sp>
        <p:nvSpPr>
          <p:cNvPr id="9" name="Marcador de contenido 2">
            <a:extLst>
              <a:ext uri="{FF2B5EF4-FFF2-40B4-BE49-F238E27FC236}">
                <a16:creationId xmlns:a16="http://schemas.microsoft.com/office/drawing/2014/main" id="{472F7385-64CF-43AD-8F8B-6761E29F6556}"/>
              </a:ext>
            </a:extLst>
          </p:cNvPr>
          <p:cNvSpPr txBox="1">
            <a:spLocks/>
          </p:cNvSpPr>
          <p:nvPr/>
        </p:nvSpPr>
        <p:spPr>
          <a:xfrm>
            <a:off x="6381751" y="4400174"/>
            <a:ext cx="2362200" cy="18015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Al cerrar la ventana de bienvenida verá la pestaña inicial de la Herramienta de Máquinas, desde la cual podrá ingresar a cada uno de los módulos. </a:t>
            </a:r>
          </a:p>
          <a:p>
            <a:pPr marL="0" indent="0" algn="just">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Para ingresar, haga clic en la imagen correspondiente al módulo al que desea ingresar.</a:t>
            </a:r>
          </a:p>
        </p:txBody>
      </p:sp>
    </p:spTree>
    <p:extLst>
      <p:ext uri="{BB962C8B-B14F-4D97-AF65-F5344CB8AC3E}">
        <p14:creationId xmlns:p14="http://schemas.microsoft.com/office/powerpoint/2010/main" val="1268118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2">
            <a:extLst>
              <a:ext uri="{FF2B5EF4-FFF2-40B4-BE49-F238E27FC236}">
                <a16:creationId xmlns:a16="http://schemas.microsoft.com/office/drawing/2014/main" id="{25350C98-9C7F-468F-9078-3DD88E6C2332}"/>
              </a:ext>
            </a:extLst>
          </p:cNvPr>
          <p:cNvSpPr txBox="1">
            <a:spLocks/>
          </p:cNvSpPr>
          <p:nvPr/>
        </p:nvSpPr>
        <p:spPr>
          <a:xfrm>
            <a:off x="618266" y="1016411"/>
            <a:ext cx="5240883" cy="7916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s-CO" sz="1600" b="1" dirty="0">
                <a:solidFill>
                  <a:srgbClr val="0070C0"/>
                </a:solidFill>
                <a:latin typeface="Segoe UI" panose="020B0502040204020203" pitchFamily="34" charset="0"/>
                <a:cs typeface="Segoe UI" panose="020B0502040204020203" pitchFamily="34" charset="0"/>
              </a:rPr>
              <a:t>INSPECCIONES MATUTINAS Y PRE-ZARPE</a:t>
            </a:r>
          </a:p>
          <a:p>
            <a:pPr marL="0" indent="0" algn="just">
              <a:spcBef>
                <a:spcPts val="0"/>
              </a:spcBef>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Para abrir el formato de inspecciones matutinas (Pre-Zarpe), haga clic en la imagen correspondiente y espere hasta que se abra el archivo.</a:t>
            </a:r>
          </a:p>
        </p:txBody>
      </p:sp>
      <p:sp>
        <p:nvSpPr>
          <p:cNvPr id="7" name="Marcador de contenido 2">
            <a:extLst>
              <a:ext uri="{FF2B5EF4-FFF2-40B4-BE49-F238E27FC236}">
                <a16:creationId xmlns:a16="http://schemas.microsoft.com/office/drawing/2014/main" id="{534106E3-D6EA-485D-99AF-5708509D8859}"/>
              </a:ext>
            </a:extLst>
          </p:cNvPr>
          <p:cNvSpPr txBox="1">
            <a:spLocks/>
          </p:cNvSpPr>
          <p:nvPr/>
        </p:nvSpPr>
        <p:spPr>
          <a:xfrm>
            <a:off x="6328198" y="3097683"/>
            <a:ext cx="2485686" cy="18753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spcAft>
                <a:spcPts val="1200"/>
              </a:spcAft>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Para guardar y generar el archivo, termine de llenar todo el formato, presione el botón GUARDAR ubicado en la parte superior del formato y espere mientras se genera el archivo.</a:t>
            </a:r>
          </a:p>
          <a:p>
            <a:pPr marL="0" indent="0" algn="just">
              <a:spcBef>
                <a:spcPts val="0"/>
              </a:spcBef>
              <a:spcAft>
                <a:spcPts val="1200"/>
              </a:spcAft>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Recuerde que el cuadro de texto le dirá la ruta en la cual se guardó el archivo generado.</a:t>
            </a:r>
          </a:p>
        </p:txBody>
      </p:sp>
      <p:grpSp>
        <p:nvGrpSpPr>
          <p:cNvPr id="2" name="Grupo 1">
            <a:extLst>
              <a:ext uri="{FF2B5EF4-FFF2-40B4-BE49-F238E27FC236}">
                <a16:creationId xmlns:a16="http://schemas.microsoft.com/office/drawing/2014/main" id="{70D4EC4B-FD52-4CE9-918A-997443BEB234}"/>
              </a:ext>
            </a:extLst>
          </p:cNvPr>
          <p:cNvGrpSpPr/>
          <p:nvPr/>
        </p:nvGrpSpPr>
        <p:grpSpPr>
          <a:xfrm>
            <a:off x="438754" y="1826599"/>
            <a:ext cx="5599907" cy="4426814"/>
            <a:chOff x="393490" y="2322674"/>
            <a:chExt cx="3771368" cy="2981325"/>
          </a:xfrm>
        </p:grpSpPr>
        <p:pic>
          <p:nvPicPr>
            <p:cNvPr id="6" name="Imagen 5">
              <a:extLst>
                <a:ext uri="{FF2B5EF4-FFF2-40B4-BE49-F238E27FC236}">
                  <a16:creationId xmlns:a16="http://schemas.microsoft.com/office/drawing/2014/main" id="{120A1EAF-3A76-4DDA-9A9C-B8F6416190A6}"/>
                </a:ext>
              </a:extLst>
            </p:cNvPr>
            <p:cNvPicPr/>
            <p:nvPr/>
          </p:nvPicPr>
          <p:blipFill rotWithShape="1">
            <a:blip r:embed="rId3"/>
            <a:srcRect r="32799"/>
            <a:stretch/>
          </p:blipFill>
          <p:spPr>
            <a:xfrm>
              <a:off x="393490" y="2322674"/>
              <a:ext cx="3771368" cy="2981325"/>
            </a:xfrm>
            <a:prstGeom prst="rect">
              <a:avLst/>
            </a:prstGeom>
            <a:ln>
              <a:noFill/>
            </a:ln>
            <a:effectLst>
              <a:outerShdw blurRad="139700" dist="38100" dir="2700000" sx="99000" sy="99000" algn="tl" rotWithShape="0">
                <a:prstClr val="black">
                  <a:alpha val="28000"/>
                </a:prstClr>
              </a:outerShdw>
            </a:effectLst>
          </p:spPr>
        </p:pic>
        <p:pic>
          <p:nvPicPr>
            <p:cNvPr id="11" name="Imagen 10">
              <a:extLst>
                <a:ext uri="{FF2B5EF4-FFF2-40B4-BE49-F238E27FC236}">
                  <a16:creationId xmlns:a16="http://schemas.microsoft.com/office/drawing/2014/main" id="{B5871663-D9BF-47B2-98EC-9531D2A64549}"/>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8163" r="93367">
                          <a14:foregroundMark x1="13776" y1="71531" x2="29898" y2="74286"/>
                          <a14:foregroundMark x1="93469" y1="42347" x2="93469" y2="42347"/>
                          <a14:foregroundMark x1="8163" y1="60714" x2="8367" y2="64286"/>
                        </a14:backgroundRemoval>
                      </a14:imgEffect>
                    </a14:imgLayer>
                  </a14:imgProps>
                </a:ext>
                <a:ext uri="{28A0092B-C50C-407E-A947-70E740481C1C}">
                  <a14:useLocalDpi xmlns:a14="http://schemas.microsoft.com/office/drawing/2010/main" val="0"/>
                </a:ext>
              </a:extLst>
            </a:blip>
            <a:srcRect l="5000" t="21389" r="4861" b="21389"/>
            <a:stretch/>
          </p:blipFill>
          <p:spPr>
            <a:xfrm rot="1410334">
              <a:off x="988258" y="3129270"/>
              <a:ext cx="402809" cy="294074"/>
            </a:xfrm>
            <a:prstGeom prst="rect">
              <a:avLst/>
            </a:prstGeom>
          </p:spPr>
        </p:pic>
      </p:grpSp>
      <p:sp>
        <p:nvSpPr>
          <p:cNvPr id="8" name="Título 1">
            <a:extLst>
              <a:ext uri="{FF2B5EF4-FFF2-40B4-BE49-F238E27FC236}">
                <a16:creationId xmlns:a16="http://schemas.microsoft.com/office/drawing/2014/main" id="{0AE1DC50-62AF-4F01-9F05-1BA699A9E5FA}"/>
              </a:ext>
            </a:extLst>
          </p:cNvPr>
          <p:cNvSpPr txBox="1">
            <a:spLocks/>
          </p:cNvSpPr>
          <p:nvPr/>
        </p:nvSpPr>
        <p:spPr>
          <a:xfrm>
            <a:off x="2282523" y="505659"/>
            <a:ext cx="1912369" cy="5621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3200" b="1" dirty="0">
                <a:solidFill>
                  <a:srgbClr val="0070C0"/>
                </a:solidFill>
                <a:latin typeface="Segoe UI" panose="020B0502040204020203" pitchFamily="34" charset="0"/>
                <a:ea typeface="+mn-ea"/>
                <a:cs typeface="Segoe UI" panose="020B0502040204020203" pitchFamily="34" charset="0"/>
              </a:rPr>
              <a:t>09. &amp; 10.</a:t>
            </a:r>
          </a:p>
        </p:txBody>
      </p:sp>
    </p:spTree>
    <p:extLst>
      <p:ext uri="{BB962C8B-B14F-4D97-AF65-F5344CB8AC3E}">
        <p14:creationId xmlns:p14="http://schemas.microsoft.com/office/powerpoint/2010/main" val="3607878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2">
            <a:extLst>
              <a:ext uri="{FF2B5EF4-FFF2-40B4-BE49-F238E27FC236}">
                <a16:creationId xmlns:a16="http://schemas.microsoft.com/office/drawing/2014/main" id="{25350C98-9C7F-468F-9078-3DD88E6C2332}"/>
              </a:ext>
            </a:extLst>
          </p:cNvPr>
          <p:cNvSpPr txBox="1">
            <a:spLocks/>
          </p:cNvSpPr>
          <p:nvPr/>
        </p:nvSpPr>
        <p:spPr>
          <a:xfrm>
            <a:off x="4778348" y="1272380"/>
            <a:ext cx="3716201" cy="16430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buNone/>
            </a:pPr>
            <a:r>
              <a:rPr lang="es-CO" sz="1500" b="1" dirty="0">
                <a:solidFill>
                  <a:srgbClr val="0070C0"/>
                </a:solidFill>
                <a:latin typeface="Segoe UI" panose="020B0502040204020203" pitchFamily="34" charset="0"/>
                <a:cs typeface="Segoe UI" panose="020B0502040204020203" pitchFamily="34" charset="0"/>
              </a:rPr>
              <a:t>NOTA 1: </a:t>
            </a:r>
          </a:p>
          <a:p>
            <a:pPr marL="0" indent="0" algn="just">
              <a:spcBef>
                <a:spcPts val="0"/>
              </a:spcBef>
              <a:spcAft>
                <a:spcPts val="1200"/>
              </a:spcAft>
              <a:buNone/>
            </a:pPr>
            <a:r>
              <a:rPr lang="es-CO" sz="1500" dirty="0">
                <a:solidFill>
                  <a:schemeClr val="tx1">
                    <a:lumMod val="65000"/>
                    <a:lumOff val="35000"/>
                  </a:schemeClr>
                </a:solidFill>
                <a:latin typeface="Segoe UI" panose="020B0502040204020203" pitchFamily="34" charset="0"/>
                <a:cs typeface="Segoe UI" panose="020B0502040204020203" pitchFamily="34" charset="0"/>
              </a:rPr>
              <a:t>El programa no le permitirá guardar si no termina de llenar todos los campos. </a:t>
            </a:r>
          </a:p>
          <a:p>
            <a:pPr marL="0" indent="0" algn="just">
              <a:spcBef>
                <a:spcPts val="0"/>
              </a:spcBef>
              <a:spcAft>
                <a:spcPts val="1200"/>
              </a:spcAft>
              <a:buNone/>
            </a:pPr>
            <a:r>
              <a:rPr lang="es-CO" sz="1500" dirty="0">
                <a:solidFill>
                  <a:schemeClr val="tx1">
                    <a:lumMod val="65000"/>
                    <a:lumOff val="35000"/>
                  </a:schemeClr>
                </a:solidFill>
                <a:latin typeface="Segoe UI" panose="020B0502040204020203" pitchFamily="34" charset="0"/>
                <a:cs typeface="Segoe UI" panose="020B0502040204020203" pitchFamily="34" charset="0"/>
              </a:rPr>
              <a:t>En caso de alguna inconformidad, ingrese en OBSERVACIONES las justificaciones de la inconformidad.</a:t>
            </a:r>
          </a:p>
        </p:txBody>
      </p:sp>
      <p:pic>
        <p:nvPicPr>
          <p:cNvPr id="10" name="Imagen 9">
            <a:extLst>
              <a:ext uri="{FF2B5EF4-FFF2-40B4-BE49-F238E27FC236}">
                <a16:creationId xmlns:a16="http://schemas.microsoft.com/office/drawing/2014/main" id="{FED11FF0-F4FA-482E-9170-9B76DBE51E27}"/>
              </a:ext>
            </a:extLst>
          </p:cNvPr>
          <p:cNvPicPr/>
          <p:nvPr/>
        </p:nvPicPr>
        <p:blipFill rotWithShape="1">
          <a:blip r:embed="rId3"/>
          <a:srcRect r="32307"/>
          <a:stretch/>
        </p:blipFill>
        <p:spPr>
          <a:xfrm>
            <a:off x="455561" y="601779"/>
            <a:ext cx="4032276" cy="3155987"/>
          </a:xfrm>
          <a:prstGeom prst="rect">
            <a:avLst/>
          </a:prstGeom>
          <a:ln>
            <a:noFill/>
          </a:ln>
          <a:effectLst>
            <a:outerShdw blurRad="139700" dist="38100" dir="2700000" sx="99000" sy="99000" algn="tl" rotWithShape="0">
              <a:prstClr val="black">
                <a:alpha val="28000"/>
              </a:prstClr>
            </a:outerShdw>
          </a:effectLst>
        </p:spPr>
      </p:pic>
      <p:pic>
        <p:nvPicPr>
          <p:cNvPr id="11" name="Imagen 10">
            <a:extLst>
              <a:ext uri="{FF2B5EF4-FFF2-40B4-BE49-F238E27FC236}">
                <a16:creationId xmlns:a16="http://schemas.microsoft.com/office/drawing/2014/main" id="{BCEE07D1-C9D1-4EC6-A510-72961377AEE0}"/>
              </a:ext>
            </a:extLst>
          </p:cNvPr>
          <p:cNvPicPr/>
          <p:nvPr/>
        </p:nvPicPr>
        <p:blipFill rotWithShape="1">
          <a:blip r:embed="rId4"/>
          <a:srcRect r="32307"/>
          <a:stretch/>
        </p:blipFill>
        <p:spPr>
          <a:xfrm>
            <a:off x="4778347" y="3301353"/>
            <a:ext cx="4032277" cy="3140465"/>
          </a:xfrm>
          <a:prstGeom prst="rect">
            <a:avLst/>
          </a:prstGeom>
          <a:ln>
            <a:noFill/>
          </a:ln>
          <a:effectLst>
            <a:outerShdw blurRad="139700" dist="38100" dir="2700000" sx="99000" sy="99000" algn="tl" rotWithShape="0">
              <a:prstClr val="black">
                <a:alpha val="28000"/>
              </a:prstClr>
            </a:outerShdw>
          </a:effectLst>
        </p:spPr>
      </p:pic>
      <p:sp>
        <p:nvSpPr>
          <p:cNvPr id="12" name="Marcador de contenido 2">
            <a:extLst>
              <a:ext uri="{FF2B5EF4-FFF2-40B4-BE49-F238E27FC236}">
                <a16:creationId xmlns:a16="http://schemas.microsoft.com/office/drawing/2014/main" id="{8B470C17-7541-4AD8-A7E8-6844C4A3BE4C}"/>
              </a:ext>
            </a:extLst>
          </p:cNvPr>
          <p:cNvSpPr txBox="1">
            <a:spLocks/>
          </p:cNvSpPr>
          <p:nvPr/>
        </p:nvSpPr>
        <p:spPr>
          <a:xfrm>
            <a:off x="455560" y="4391553"/>
            <a:ext cx="3716201" cy="13967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buNone/>
            </a:pPr>
            <a:r>
              <a:rPr lang="es-CO" sz="1500" b="1" dirty="0">
                <a:solidFill>
                  <a:srgbClr val="0070C0"/>
                </a:solidFill>
                <a:latin typeface="Segoe UI" panose="020B0502040204020203" pitchFamily="34" charset="0"/>
                <a:cs typeface="Segoe UI" panose="020B0502040204020203" pitchFamily="34" charset="0"/>
              </a:rPr>
              <a:t>NOTA 2: </a:t>
            </a:r>
          </a:p>
          <a:p>
            <a:pPr marL="0" indent="0" algn="just">
              <a:spcBef>
                <a:spcPts val="0"/>
              </a:spcBef>
              <a:spcAft>
                <a:spcPts val="1200"/>
              </a:spcAft>
              <a:buNone/>
            </a:pPr>
            <a:r>
              <a:rPr lang="es-CO" sz="1500" dirty="0">
                <a:solidFill>
                  <a:schemeClr val="tx1">
                    <a:lumMod val="65000"/>
                    <a:lumOff val="35000"/>
                  </a:schemeClr>
                </a:solidFill>
                <a:latin typeface="Segoe UI" panose="020B0502040204020203" pitchFamily="34" charset="0"/>
                <a:cs typeface="Segoe UI" panose="020B0502040204020203" pitchFamily="34" charset="0"/>
              </a:rPr>
              <a:t>En caso de alguna inconformidad el programa le hará la sugerencia de la solicitud de mantenimiento. </a:t>
            </a:r>
          </a:p>
          <a:p>
            <a:pPr marL="0" indent="0" algn="just">
              <a:spcBef>
                <a:spcPts val="0"/>
              </a:spcBef>
              <a:spcAft>
                <a:spcPts val="1200"/>
              </a:spcAft>
              <a:buNone/>
            </a:pPr>
            <a:r>
              <a:rPr lang="es-CO" sz="1500" dirty="0">
                <a:solidFill>
                  <a:schemeClr val="tx1">
                    <a:lumMod val="65000"/>
                    <a:lumOff val="35000"/>
                  </a:schemeClr>
                </a:solidFill>
                <a:latin typeface="Segoe UI" panose="020B0502040204020203" pitchFamily="34" charset="0"/>
                <a:cs typeface="Segoe UI" panose="020B0502040204020203" pitchFamily="34" charset="0"/>
              </a:rPr>
              <a:t>Presione SI para abrir el archivo de solicitudes de mantenimiento.</a:t>
            </a:r>
          </a:p>
        </p:txBody>
      </p:sp>
      <p:sp>
        <p:nvSpPr>
          <p:cNvPr id="7" name="Arco 6">
            <a:extLst>
              <a:ext uri="{FF2B5EF4-FFF2-40B4-BE49-F238E27FC236}">
                <a16:creationId xmlns:a16="http://schemas.microsoft.com/office/drawing/2014/main" id="{1CF4ACBB-C18C-4CCB-92CF-538B7392F64E}"/>
              </a:ext>
            </a:extLst>
          </p:cNvPr>
          <p:cNvSpPr/>
          <p:nvPr/>
        </p:nvSpPr>
        <p:spPr>
          <a:xfrm rot="1422381" flipH="1">
            <a:off x="3592957" y="4162717"/>
            <a:ext cx="1546060" cy="1403868"/>
          </a:xfrm>
          <a:prstGeom prst="arc">
            <a:avLst/>
          </a:prstGeom>
          <a:ln w="19050" cap="rnd">
            <a:solidFill>
              <a:srgbClr val="0070C0"/>
            </a:solidFill>
            <a:prstDash val="sysDash"/>
            <a:headEnd type="triangle" w="med" len="med"/>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dirty="0"/>
          </a:p>
        </p:txBody>
      </p:sp>
      <p:sp>
        <p:nvSpPr>
          <p:cNvPr id="8" name="Arco 7">
            <a:extLst>
              <a:ext uri="{FF2B5EF4-FFF2-40B4-BE49-F238E27FC236}">
                <a16:creationId xmlns:a16="http://schemas.microsoft.com/office/drawing/2014/main" id="{B8C4B0FD-A992-49FD-A1AC-77CEF5D60722}"/>
              </a:ext>
            </a:extLst>
          </p:cNvPr>
          <p:cNvSpPr/>
          <p:nvPr/>
        </p:nvSpPr>
        <p:spPr>
          <a:xfrm rot="17261592" flipH="1" flipV="1">
            <a:off x="3531418" y="1604708"/>
            <a:ext cx="1255865" cy="1244459"/>
          </a:xfrm>
          <a:prstGeom prst="arc">
            <a:avLst>
              <a:gd name="adj1" fmla="val 16200000"/>
              <a:gd name="adj2" fmla="val 20057146"/>
            </a:avLst>
          </a:prstGeom>
          <a:ln w="19050" cap="rnd">
            <a:solidFill>
              <a:srgbClr val="0070C0"/>
            </a:solidFill>
            <a:prstDash val="sysDash"/>
            <a:headEnd type="triangle" w="med" len="med"/>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dirty="0"/>
          </a:p>
        </p:txBody>
      </p:sp>
    </p:spTree>
    <p:extLst>
      <p:ext uri="{BB962C8B-B14F-4D97-AF65-F5344CB8AC3E}">
        <p14:creationId xmlns:p14="http://schemas.microsoft.com/office/powerpoint/2010/main" val="2962928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2">
            <a:extLst>
              <a:ext uri="{FF2B5EF4-FFF2-40B4-BE49-F238E27FC236}">
                <a16:creationId xmlns:a16="http://schemas.microsoft.com/office/drawing/2014/main" id="{25350C98-9C7F-468F-9078-3DD88E6C2332}"/>
              </a:ext>
            </a:extLst>
          </p:cNvPr>
          <p:cNvSpPr txBox="1">
            <a:spLocks/>
          </p:cNvSpPr>
          <p:nvPr/>
        </p:nvSpPr>
        <p:spPr>
          <a:xfrm>
            <a:off x="5123667" y="928984"/>
            <a:ext cx="3499205" cy="12449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s-CO" sz="1300" b="1" dirty="0">
                <a:solidFill>
                  <a:srgbClr val="0070C0"/>
                </a:solidFill>
                <a:latin typeface="Segoe UI" panose="020B0502040204020203" pitchFamily="34" charset="0"/>
                <a:cs typeface="Segoe UI" panose="020B0502040204020203" pitchFamily="34" charset="0"/>
              </a:rPr>
              <a:t>ACTA DE RELEVO</a:t>
            </a:r>
          </a:p>
          <a:p>
            <a:pPr marL="0" indent="0" algn="just">
              <a:spcBef>
                <a:spcPts val="0"/>
              </a:spcBef>
              <a:spcAft>
                <a:spcPts val="1200"/>
              </a:spcAft>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Para abrir el archivo de acta de relevo, presione la imagen correspondiente y espere hasta que se abra esta ventana.</a:t>
            </a:r>
          </a:p>
          <a:p>
            <a:pPr marL="0" indent="0" algn="just">
              <a:spcBef>
                <a:spcPts val="0"/>
              </a:spcBef>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Aquí seleccione si desea diligenciar el Acta como maquinista entrante o saliente.</a:t>
            </a:r>
          </a:p>
          <a:p>
            <a:pPr marL="0" indent="0" algn="just">
              <a:spcBef>
                <a:spcPts val="0"/>
              </a:spcBef>
              <a:buNone/>
            </a:pPr>
            <a:endParaRPr lang="es-CO" sz="1300"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12" name="Marcador de contenido 2">
            <a:extLst>
              <a:ext uri="{FF2B5EF4-FFF2-40B4-BE49-F238E27FC236}">
                <a16:creationId xmlns:a16="http://schemas.microsoft.com/office/drawing/2014/main" id="{8B470C17-7541-4AD8-A7E8-6844C4A3BE4C}"/>
              </a:ext>
            </a:extLst>
          </p:cNvPr>
          <p:cNvSpPr txBox="1">
            <a:spLocks/>
          </p:cNvSpPr>
          <p:nvPr/>
        </p:nvSpPr>
        <p:spPr>
          <a:xfrm>
            <a:off x="5641470" y="2984304"/>
            <a:ext cx="3076652" cy="28310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None/>
            </a:pPr>
            <a:r>
              <a:rPr lang="es-CO" sz="1300" b="1" dirty="0">
                <a:solidFill>
                  <a:srgbClr val="0070C0"/>
                </a:solidFill>
                <a:latin typeface="Segoe UI" panose="020B0502040204020203" pitchFamily="34" charset="0"/>
                <a:cs typeface="Segoe UI" panose="020B0502040204020203" pitchFamily="34" charset="0"/>
              </a:rPr>
              <a:t>SALIENTE:</a:t>
            </a:r>
          </a:p>
          <a:p>
            <a:pPr marL="0" indent="0" algn="just">
              <a:spcBef>
                <a:spcPts val="0"/>
              </a:spcBef>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Al elegir esta opción, espere mientras el programa genera una nueva acta.</a:t>
            </a:r>
          </a:p>
          <a:p>
            <a:pPr marL="0" indent="0" algn="just">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Llene el formato como maquinista saliente sin dejar ningún campo vacío según corresponda. Recuerde colocar las observaciones en caso de alguna inconformidad.</a:t>
            </a:r>
          </a:p>
          <a:p>
            <a:pPr marL="0" indent="0" algn="just">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Para generar el acta de entrega de turno presione el botón GUARDAR ARCHIVO que se encuentra al final del formato (para ir a lo último del formato presione </a:t>
            </a:r>
            <a:r>
              <a:rPr lang="es-CO" sz="1300" dirty="0" err="1">
                <a:solidFill>
                  <a:schemeClr val="tx1">
                    <a:lumMod val="65000"/>
                    <a:lumOff val="35000"/>
                  </a:schemeClr>
                </a:solidFill>
                <a:latin typeface="Segoe UI" panose="020B0502040204020203" pitchFamily="34" charset="0"/>
                <a:cs typeface="Segoe UI" panose="020B0502040204020203" pitchFamily="34" charset="0"/>
              </a:rPr>
              <a:t>Ctrl+End</a:t>
            </a:r>
            <a:r>
              <a:rPr lang="es-CO" sz="1300" dirty="0">
                <a:solidFill>
                  <a:schemeClr val="tx1">
                    <a:lumMod val="65000"/>
                    <a:lumOff val="35000"/>
                  </a:schemeClr>
                </a:solidFill>
                <a:latin typeface="Segoe UI" panose="020B0502040204020203" pitchFamily="34" charset="0"/>
                <a:cs typeface="Segoe UI" panose="020B0502040204020203" pitchFamily="34" charset="0"/>
              </a:rPr>
              <a:t> o </a:t>
            </a:r>
            <a:r>
              <a:rPr lang="es-CO" sz="1300" dirty="0" err="1">
                <a:solidFill>
                  <a:schemeClr val="tx1">
                    <a:lumMod val="65000"/>
                    <a:lumOff val="35000"/>
                  </a:schemeClr>
                </a:solidFill>
                <a:latin typeface="Segoe UI" panose="020B0502040204020203" pitchFamily="34" charset="0"/>
                <a:cs typeface="Segoe UI" panose="020B0502040204020203" pitchFamily="34" charset="0"/>
              </a:rPr>
              <a:t>Ctrl+Fin</a:t>
            </a:r>
            <a:r>
              <a:rPr lang="es-CO" sz="1300" dirty="0">
                <a:solidFill>
                  <a:schemeClr val="tx1">
                    <a:lumMod val="65000"/>
                    <a:lumOff val="35000"/>
                  </a:schemeClr>
                </a:solidFill>
                <a:latin typeface="Segoe UI" panose="020B0502040204020203" pitchFamily="34" charset="0"/>
                <a:cs typeface="Segoe UI" panose="020B0502040204020203" pitchFamily="34" charset="0"/>
              </a:rPr>
              <a:t>) y espere mientras se generan los archivos.</a:t>
            </a:r>
          </a:p>
        </p:txBody>
      </p:sp>
      <p:pic>
        <p:nvPicPr>
          <p:cNvPr id="6" name="Imagen 5">
            <a:extLst>
              <a:ext uri="{FF2B5EF4-FFF2-40B4-BE49-F238E27FC236}">
                <a16:creationId xmlns:a16="http://schemas.microsoft.com/office/drawing/2014/main" id="{281B2E33-B6A9-44D5-9D33-B90045935A71}"/>
              </a:ext>
            </a:extLst>
          </p:cNvPr>
          <p:cNvPicPr/>
          <p:nvPr/>
        </p:nvPicPr>
        <p:blipFill>
          <a:blip r:embed="rId3"/>
          <a:stretch>
            <a:fillRect/>
          </a:stretch>
        </p:blipFill>
        <p:spPr>
          <a:xfrm>
            <a:off x="975628" y="711363"/>
            <a:ext cx="3749040" cy="1432560"/>
          </a:xfrm>
          <a:prstGeom prst="rect">
            <a:avLst/>
          </a:prstGeom>
          <a:ln>
            <a:noFill/>
          </a:ln>
          <a:effectLst>
            <a:outerShdw blurRad="139700" dist="38100" dir="2700000" sx="99000" sy="99000" algn="tl" rotWithShape="0">
              <a:prstClr val="black">
                <a:alpha val="28000"/>
              </a:prstClr>
            </a:outerShdw>
          </a:effectLst>
        </p:spPr>
      </p:pic>
      <p:pic>
        <p:nvPicPr>
          <p:cNvPr id="7" name="Imagen 6">
            <a:extLst>
              <a:ext uri="{FF2B5EF4-FFF2-40B4-BE49-F238E27FC236}">
                <a16:creationId xmlns:a16="http://schemas.microsoft.com/office/drawing/2014/main" id="{4594A7B7-22B3-41CD-B592-1858FC9C7858}"/>
              </a:ext>
            </a:extLst>
          </p:cNvPr>
          <p:cNvPicPr/>
          <p:nvPr/>
        </p:nvPicPr>
        <p:blipFill rotWithShape="1">
          <a:blip r:embed="rId4"/>
          <a:srcRect r="31937"/>
          <a:stretch/>
        </p:blipFill>
        <p:spPr>
          <a:xfrm>
            <a:off x="438150" y="2563738"/>
            <a:ext cx="4823997" cy="3750692"/>
          </a:xfrm>
          <a:prstGeom prst="rect">
            <a:avLst/>
          </a:prstGeom>
          <a:ln>
            <a:noFill/>
          </a:ln>
          <a:effectLst>
            <a:outerShdw blurRad="139700" dist="38100" dir="2700000" sx="99000" sy="99000" algn="tl" rotWithShape="0">
              <a:prstClr val="black">
                <a:alpha val="28000"/>
              </a:prstClr>
            </a:outerShdw>
          </a:effectLst>
        </p:spPr>
      </p:pic>
      <p:sp>
        <p:nvSpPr>
          <p:cNvPr id="9" name="Título 1">
            <a:extLst>
              <a:ext uri="{FF2B5EF4-FFF2-40B4-BE49-F238E27FC236}">
                <a16:creationId xmlns:a16="http://schemas.microsoft.com/office/drawing/2014/main" id="{1F781C9D-3B6A-4213-A2BA-9D350774F6E4}"/>
              </a:ext>
            </a:extLst>
          </p:cNvPr>
          <p:cNvSpPr txBox="1">
            <a:spLocks/>
          </p:cNvSpPr>
          <p:nvPr/>
        </p:nvSpPr>
        <p:spPr>
          <a:xfrm>
            <a:off x="6474609" y="557323"/>
            <a:ext cx="797320" cy="4223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2400" b="1" dirty="0">
                <a:solidFill>
                  <a:srgbClr val="0070C0"/>
                </a:solidFill>
                <a:latin typeface="Segoe UI" panose="020B0502040204020203" pitchFamily="34" charset="0"/>
                <a:ea typeface="+mn-ea"/>
                <a:cs typeface="Segoe UI" panose="020B0502040204020203" pitchFamily="34" charset="0"/>
              </a:rPr>
              <a:t>11.</a:t>
            </a:r>
          </a:p>
        </p:txBody>
      </p:sp>
    </p:spTree>
    <p:extLst>
      <p:ext uri="{BB962C8B-B14F-4D97-AF65-F5344CB8AC3E}">
        <p14:creationId xmlns:p14="http://schemas.microsoft.com/office/powerpoint/2010/main" val="3469663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2">
            <a:extLst>
              <a:ext uri="{FF2B5EF4-FFF2-40B4-BE49-F238E27FC236}">
                <a16:creationId xmlns:a16="http://schemas.microsoft.com/office/drawing/2014/main" id="{25350C98-9C7F-468F-9078-3DD88E6C2332}"/>
              </a:ext>
            </a:extLst>
          </p:cNvPr>
          <p:cNvSpPr txBox="1">
            <a:spLocks/>
          </p:cNvSpPr>
          <p:nvPr/>
        </p:nvSpPr>
        <p:spPr>
          <a:xfrm>
            <a:off x="4797240" y="1490906"/>
            <a:ext cx="3699717" cy="8162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CO" sz="1500" dirty="0">
                <a:solidFill>
                  <a:schemeClr val="tx1">
                    <a:lumMod val="65000"/>
                    <a:lumOff val="35000"/>
                  </a:schemeClr>
                </a:solidFill>
                <a:latin typeface="Segoe UI" panose="020B0502040204020203" pitchFamily="34" charset="0"/>
                <a:cs typeface="Segoe UI" panose="020B0502040204020203" pitchFamily="34" charset="0"/>
              </a:rPr>
              <a:t>En caso de haber alguna diferencia entre las cantidades reportadas al inicio de su turno y al final de su turno, le saldrá el siguiente cuadro de texto.</a:t>
            </a:r>
          </a:p>
        </p:txBody>
      </p:sp>
      <p:sp>
        <p:nvSpPr>
          <p:cNvPr id="12" name="Marcador de contenido 2">
            <a:extLst>
              <a:ext uri="{FF2B5EF4-FFF2-40B4-BE49-F238E27FC236}">
                <a16:creationId xmlns:a16="http://schemas.microsoft.com/office/drawing/2014/main" id="{8B470C17-7541-4AD8-A7E8-6844C4A3BE4C}"/>
              </a:ext>
            </a:extLst>
          </p:cNvPr>
          <p:cNvSpPr txBox="1">
            <a:spLocks/>
          </p:cNvSpPr>
          <p:nvPr/>
        </p:nvSpPr>
        <p:spPr>
          <a:xfrm>
            <a:off x="4797240" y="5161794"/>
            <a:ext cx="3699716" cy="8233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CO" sz="1500" dirty="0">
                <a:solidFill>
                  <a:schemeClr val="tx1">
                    <a:lumMod val="65000"/>
                    <a:lumOff val="35000"/>
                  </a:schemeClr>
                </a:solidFill>
                <a:latin typeface="Segoe UI" panose="020B0502040204020203" pitchFamily="34" charset="0"/>
                <a:cs typeface="Segoe UI" panose="020B0502040204020203" pitchFamily="34" charset="0"/>
              </a:rPr>
              <a:t>Luego vuelva a la pestaña “Acta de relevo” y presione de nuevo el botón GUARDAR REGISTRO. En caso de alguna diferencia, saldrá el siguiente cuadro.</a:t>
            </a:r>
          </a:p>
        </p:txBody>
      </p:sp>
      <p:sp>
        <p:nvSpPr>
          <p:cNvPr id="8" name="Marcador de contenido 2">
            <a:extLst>
              <a:ext uri="{FF2B5EF4-FFF2-40B4-BE49-F238E27FC236}">
                <a16:creationId xmlns:a16="http://schemas.microsoft.com/office/drawing/2014/main" id="{47EDEB84-1348-4ABA-8276-F442FBDCB28A}"/>
              </a:ext>
            </a:extLst>
          </p:cNvPr>
          <p:cNvSpPr txBox="1">
            <a:spLocks/>
          </p:cNvSpPr>
          <p:nvPr/>
        </p:nvSpPr>
        <p:spPr>
          <a:xfrm>
            <a:off x="465680" y="3622431"/>
            <a:ext cx="3575892" cy="6883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spcAft>
                <a:spcPts val="1200"/>
              </a:spcAft>
              <a:buNone/>
            </a:pPr>
            <a:r>
              <a:rPr lang="es-CO" sz="1500" dirty="0">
                <a:solidFill>
                  <a:schemeClr val="tx1">
                    <a:lumMod val="65000"/>
                    <a:lumOff val="35000"/>
                  </a:schemeClr>
                </a:solidFill>
                <a:latin typeface="Segoe UI" panose="020B0502040204020203" pitchFamily="34" charset="0"/>
                <a:cs typeface="Segoe UI" panose="020B0502040204020203" pitchFamily="34" charset="0"/>
              </a:rPr>
              <a:t>Presione aceptar y diríjase a la pestaña “informe”. Llene los campos de las justificaciones según corresponda.</a:t>
            </a:r>
          </a:p>
        </p:txBody>
      </p:sp>
      <p:pic>
        <p:nvPicPr>
          <p:cNvPr id="9" name="Imagen 8">
            <a:extLst>
              <a:ext uri="{FF2B5EF4-FFF2-40B4-BE49-F238E27FC236}">
                <a16:creationId xmlns:a16="http://schemas.microsoft.com/office/drawing/2014/main" id="{341932C1-1963-4986-9F1E-C1FCF1F4289B}"/>
              </a:ext>
            </a:extLst>
          </p:cNvPr>
          <p:cNvPicPr/>
          <p:nvPr/>
        </p:nvPicPr>
        <p:blipFill rotWithShape="1">
          <a:blip r:embed="rId3"/>
          <a:srcRect r="32815"/>
          <a:stretch/>
        </p:blipFill>
        <p:spPr>
          <a:xfrm>
            <a:off x="434872" y="518076"/>
            <a:ext cx="3637508" cy="2876170"/>
          </a:xfrm>
          <a:prstGeom prst="rect">
            <a:avLst/>
          </a:prstGeom>
          <a:ln>
            <a:noFill/>
          </a:ln>
          <a:effectLst>
            <a:outerShdw blurRad="139700" dist="38100" dir="2700000" sx="99000" sy="99000" algn="tl" rotWithShape="0">
              <a:prstClr val="black">
                <a:alpha val="28000"/>
              </a:prstClr>
            </a:outerShdw>
          </a:effectLst>
        </p:spPr>
      </p:pic>
      <p:pic>
        <p:nvPicPr>
          <p:cNvPr id="10" name="Imagen 9">
            <a:extLst>
              <a:ext uri="{FF2B5EF4-FFF2-40B4-BE49-F238E27FC236}">
                <a16:creationId xmlns:a16="http://schemas.microsoft.com/office/drawing/2014/main" id="{4AF5E60A-1AF4-4C49-B86F-D26C7B5E1431}"/>
              </a:ext>
            </a:extLst>
          </p:cNvPr>
          <p:cNvPicPr/>
          <p:nvPr/>
        </p:nvPicPr>
        <p:blipFill rotWithShape="1">
          <a:blip r:embed="rId4"/>
          <a:srcRect l="1087" t="1542" r="1087"/>
          <a:stretch/>
        </p:blipFill>
        <p:spPr>
          <a:xfrm>
            <a:off x="4865552" y="3186441"/>
            <a:ext cx="3563093" cy="1474725"/>
          </a:xfrm>
          <a:prstGeom prst="rect">
            <a:avLst/>
          </a:prstGeom>
          <a:ln>
            <a:noFill/>
          </a:ln>
          <a:effectLst>
            <a:outerShdw blurRad="139700" dist="38100" dir="2700000" sx="99000" sy="99000" algn="tl" rotWithShape="0">
              <a:prstClr val="black">
                <a:alpha val="28000"/>
              </a:prstClr>
            </a:outerShdw>
          </a:effectLst>
        </p:spPr>
      </p:pic>
      <p:pic>
        <p:nvPicPr>
          <p:cNvPr id="11" name="Imagen 10">
            <a:extLst>
              <a:ext uri="{FF2B5EF4-FFF2-40B4-BE49-F238E27FC236}">
                <a16:creationId xmlns:a16="http://schemas.microsoft.com/office/drawing/2014/main" id="{3DDDEB8E-01B8-4071-9C0C-03C6E1F0B479}"/>
              </a:ext>
            </a:extLst>
          </p:cNvPr>
          <p:cNvPicPr/>
          <p:nvPr/>
        </p:nvPicPr>
        <p:blipFill>
          <a:blip r:embed="rId5"/>
          <a:stretch>
            <a:fillRect/>
          </a:stretch>
        </p:blipFill>
        <p:spPr>
          <a:xfrm>
            <a:off x="422592" y="4547488"/>
            <a:ext cx="3662068" cy="1937706"/>
          </a:xfrm>
          <a:prstGeom prst="rect">
            <a:avLst/>
          </a:prstGeom>
          <a:ln>
            <a:noFill/>
          </a:ln>
          <a:effectLst>
            <a:outerShdw blurRad="139700" dist="38100" dir="2700000" sx="99000" sy="99000" algn="tl" rotWithShape="0">
              <a:prstClr val="black">
                <a:alpha val="28000"/>
              </a:prstClr>
            </a:outerShdw>
          </a:effectLst>
        </p:spPr>
      </p:pic>
      <p:sp>
        <p:nvSpPr>
          <p:cNvPr id="13" name="Arco 12">
            <a:extLst>
              <a:ext uri="{FF2B5EF4-FFF2-40B4-BE49-F238E27FC236}">
                <a16:creationId xmlns:a16="http://schemas.microsoft.com/office/drawing/2014/main" id="{12F7A764-D2B3-4959-AF3B-2C1BBA92287C}"/>
              </a:ext>
            </a:extLst>
          </p:cNvPr>
          <p:cNvSpPr/>
          <p:nvPr/>
        </p:nvSpPr>
        <p:spPr>
          <a:xfrm rot="2690141" flipV="1">
            <a:off x="3660500" y="4364335"/>
            <a:ext cx="1331149" cy="1208723"/>
          </a:xfrm>
          <a:prstGeom prst="arc">
            <a:avLst/>
          </a:prstGeom>
          <a:ln w="19050" cap="rnd">
            <a:solidFill>
              <a:srgbClr val="0070C0"/>
            </a:solidFill>
            <a:prstDash val="sysDash"/>
            <a:headEnd type="triangle" w="med" len="med"/>
            <a:tailEnd type="oval" w="sm"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CO" dirty="0"/>
          </a:p>
        </p:txBody>
      </p:sp>
      <p:sp>
        <p:nvSpPr>
          <p:cNvPr id="14" name="Forma libre: forma 13">
            <a:extLst>
              <a:ext uri="{FF2B5EF4-FFF2-40B4-BE49-F238E27FC236}">
                <a16:creationId xmlns:a16="http://schemas.microsoft.com/office/drawing/2014/main" id="{33877DE1-66F1-4BB2-832C-F6E720A4F8A0}"/>
              </a:ext>
            </a:extLst>
          </p:cNvPr>
          <p:cNvSpPr/>
          <p:nvPr/>
        </p:nvSpPr>
        <p:spPr>
          <a:xfrm rot="1093703">
            <a:off x="4281867" y="1556506"/>
            <a:ext cx="392437" cy="775451"/>
          </a:xfrm>
          <a:custGeom>
            <a:avLst/>
            <a:gdLst>
              <a:gd name="connsiteX0" fmla="*/ 894944 w 894944"/>
              <a:gd name="connsiteY0" fmla="*/ 0 h 4444939"/>
              <a:gd name="connsiteX1" fmla="*/ 476655 w 894944"/>
              <a:gd name="connsiteY1" fmla="*/ 3093396 h 4444939"/>
              <a:gd name="connsiteX2" fmla="*/ 651753 w 894944"/>
              <a:gd name="connsiteY2" fmla="*/ 4299626 h 4444939"/>
              <a:gd name="connsiteX3" fmla="*/ 0 w 894944"/>
              <a:gd name="connsiteY3" fmla="*/ 4328809 h 4444939"/>
              <a:gd name="connsiteX0" fmla="*/ 894944 w 894944"/>
              <a:gd name="connsiteY0" fmla="*/ 0 h 4584312"/>
              <a:gd name="connsiteX1" fmla="*/ 457199 w 894944"/>
              <a:gd name="connsiteY1" fmla="*/ 1088815 h 4584312"/>
              <a:gd name="connsiteX2" fmla="*/ 651753 w 894944"/>
              <a:gd name="connsiteY2" fmla="*/ 4299626 h 4584312"/>
              <a:gd name="connsiteX3" fmla="*/ 0 w 894944"/>
              <a:gd name="connsiteY3" fmla="*/ 4328809 h 4584312"/>
              <a:gd name="connsiteX0" fmla="*/ 894944 w 894944"/>
              <a:gd name="connsiteY0" fmla="*/ 0 h 4584311"/>
              <a:gd name="connsiteX1" fmla="*/ 457199 w 894944"/>
              <a:gd name="connsiteY1" fmla="*/ 1088815 h 4584311"/>
              <a:gd name="connsiteX2" fmla="*/ 651753 w 894944"/>
              <a:gd name="connsiteY2" fmla="*/ 4299626 h 4584311"/>
              <a:gd name="connsiteX3" fmla="*/ 0 w 894944"/>
              <a:gd name="connsiteY3" fmla="*/ 4328809 h 4584311"/>
              <a:gd name="connsiteX0" fmla="*/ 894944 w 894944"/>
              <a:gd name="connsiteY0" fmla="*/ 0 h 4584311"/>
              <a:gd name="connsiteX1" fmla="*/ 457199 w 894944"/>
              <a:gd name="connsiteY1" fmla="*/ 1088815 h 4584311"/>
              <a:gd name="connsiteX2" fmla="*/ 651753 w 894944"/>
              <a:gd name="connsiteY2" fmla="*/ 4299626 h 4584311"/>
              <a:gd name="connsiteX3" fmla="*/ 0 w 894944"/>
              <a:gd name="connsiteY3" fmla="*/ 4328809 h 4584311"/>
              <a:gd name="connsiteX0" fmla="*/ 894944 w 894944"/>
              <a:gd name="connsiteY0" fmla="*/ 0 h 4583410"/>
              <a:gd name="connsiteX1" fmla="*/ 350195 w 894944"/>
              <a:gd name="connsiteY1" fmla="*/ 1101265 h 4583410"/>
              <a:gd name="connsiteX2" fmla="*/ 651753 w 894944"/>
              <a:gd name="connsiteY2" fmla="*/ 4299626 h 4583410"/>
              <a:gd name="connsiteX3" fmla="*/ 0 w 894944"/>
              <a:gd name="connsiteY3" fmla="*/ 4328809 h 4583410"/>
              <a:gd name="connsiteX0" fmla="*/ 894944 w 894944"/>
              <a:gd name="connsiteY0" fmla="*/ 0 h 4583410"/>
              <a:gd name="connsiteX1" fmla="*/ 350195 w 894944"/>
              <a:gd name="connsiteY1" fmla="*/ 1101265 h 4583410"/>
              <a:gd name="connsiteX2" fmla="*/ 651753 w 894944"/>
              <a:gd name="connsiteY2" fmla="*/ 4299626 h 4583410"/>
              <a:gd name="connsiteX3" fmla="*/ 0 w 894944"/>
              <a:gd name="connsiteY3" fmla="*/ 4328809 h 4583410"/>
              <a:gd name="connsiteX0" fmla="*/ 894944 w 894944"/>
              <a:gd name="connsiteY0" fmla="*/ 0 h 4398362"/>
              <a:gd name="connsiteX1" fmla="*/ 350195 w 894944"/>
              <a:gd name="connsiteY1" fmla="*/ 1101265 h 4398362"/>
              <a:gd name="connsiteX2" fmla="*/ 632298 w 894944"/>
              <a:gd name="connsiteY2" fmla="*/ 3888749 h 4398362"/>
              <a:gd name="connsiteX3" fmla="*/ 0 w 894944"/>
              <a:gd name="connsiteY3" fmla="*/ 4328809 h 4398362"/>
              <a:gd name="connsiteX0" fmla="*/ 894944 w 894944"/>
              <a:gd name="connsiteY0" fmla="*/ 0 h 4487910"/>
              <a:gd name="connsiteX1" fmla="*/ 350195 w 894944"/>
              <a:gd name="connsiteY1" fmla="*/ 1101265 h 4487910"/>
              <a:gd name="connsiteX2" fmla="*/ 632298 w 894944"/>
              <a:gd name="connsiteY2" fmla="*/ 3888749 h 4487910"/>
              <a:gd name="connsiteX3" fmla="*/ 0 w 894944"/>
              <a:gd name="connsiteY3" fmla="*/ 4328809 h 4487910"/>
              <a:gd name="connsiteX0" fmla="*/ 1031131 w 1031131"/>
              <a:gd name="connsiteY0" fmla="*/ 0 h 4493156"/>
              <a:gd name="connsiteX1" fmla="*/ 486382 w 1031131"/>
              <a:gd name="connsiteY1" fmla="*/ 1101265 h 4493156"/>
              <a:gd name="connsiteX2" fmla="*/ 768485 w 1031131"/>
              <a:gd name="connsiteY2" fmla="*/ 3888749 h 4493156"/>
              <a:gd name="connsiteX3" fmla="*/ 0 w 1031131"/>
              <a:gd name="connsiteY3" fmla="*/ 4440867 h 4493156"/>
              <a:gd name="connsiteX0" fmla="*/ 1031131 w 1031131"/>
              <a:gd name="connsiteY0" fmla="*/ 0 h 4440867"/>
              <a:gd name="connsiteX1" fmla="*/ 486382 w 1031131"/>
              <a:gd name="connsiteY1" fmla="*/ 1101265 h 4440867"/>
              <a:gd name="connsiteX2" fmla="*/ 768485 w 1031131"/>
              <a:gd name="connsiteY2" fmla="*/ 3888749 h 4440867"/>
              <a:gd name="connsiteX3" fmla="*/ 0 w 1031131"/>
              <a:gd name="connsiteY3" fmla="*/ 4440867 h 4440867"/>
              <a:gd name="connsiteX0" fmla="*/ 1031131 w 1031131"/>
              <a:gd name="connsiteY0" fmla="*/ 0 h 4440867"/>
              <a:gd name="connsiteX1" fmla="*/ 486382 w 1031131"/>
              <a:gd name="connsiteY1" fmla="*/ 1101265 h 4440867"/>
              <a:gd name="connsiteX2" fmla="*/ 700392 w 1031131"/>
              <a:gd name="connsiteY2" fmla="*/ 3888749 h 4440867"/>
              <a:gd name="connsiteX3" fmla="*/ 0 w 1031131"/>
              <a:gd name="connsiteY3" fmla="*/ 4440867 h 4440867"/>
              <a:gd name="connsiteX0" fmla="*/ 1031131 w 1031131"/>
              <a:gd name="connsiteY0" fmla="*/ 0 h 4440867"/>
              <a:gd name="connsiteX1" fmla="*/ 582116 w 1031131"/>
              <a:gd name="connsiteY1" fmla="*/ 1077324 h 4440867"/>
              <a:gd name="connsiteX2" fmla="*/ 700392 w 1031131"/>
              <a:gd name="connsiteY2" fmla="*/ 3888749 h 4440867"/>
              <a:gd name="connsiteX3" fmla="*/ 0 w 1031131"/>
              <a:gd name="connsiteY3" fmla="*/ 4440867 h 4440867"/>
              <a:gd name="connsiteX0" fmla="*/ 1031131 w 1031131"/>
              <a:gd name="connsiteY0" fmla="*/ 0 h 4440867"/>
              <a:gd name="connsiteX1" fmla="*/ 582116 w 1031131"/>
              <a:gd name="connsiteY1" fmla="*/ 873833 h 4440867"/>
              <a:gd name="connsiteX2" fmla="*/ 700392 w 1031131"/>
              <a:gd name="connsiteY2" fmla="*/ 3888749 h 4440867"/>
              <a:gd name="connsiteX3" fmla="*/ 0 w 1031131"/>
              <a:gd name="connsiteY3" fmla="*/ 4440867 h 4440867"/>
              <a:gd name="connsiteX0" fmla="*/ 1031131 w 1031131"/>
              <a:gd name="connsiteY0" fmla="*/ 0 h 4440867"/>
              <a:gd name="connsiteX1" fmla="*/ 582116 w 1031131"/>
              <a:gd name="connsiteY1" fmla="*/ 873833 h 4440867"/>
              <a:gd name="connsiteX2" fmla="*/ 700392 w 1031131"/>
              <a:gd name="connsiteY2" fmla="*/ 3888749 h 4440867"/>
              <a:gd name="connsiteX3" fmla="*/ 0 w 1031131"/>
              <a:gd name="connsiteY3" fmla="*/ 4440867 h 4440867"/>
              <a:gd name="connsiteX0" fmla="*/ 1031131 w 1031131"/>
              <a:gd name="connsiteY0" fmla="*/ 0 h 4440867"/>
              <a:gd name="connsiteX1" fmla="*/ 599522 w 1031131"/>
              <a:gd name="connsiteY1" fmla="*/ 1592033 h 4440867"/>
              <a:gd name="connsiteX2" fmla="*/ 700392 w 1031131"/>
              <a:gd name="connsiteY2" fmla="*/ 3888749 h 4440867"/>
              <a:gd name="connsiteX3" fmla="*/ 0 w 1031131"/>
              <a:gd name="connsiteY3" fmla="*/ 4440867 h 4440867"/>
              <a:gd name="connsiteX0" fmla="*/ 1031131 w 1031131"/>
              <a:gd name="connsiteY0" fmla="*/ 0 h 4440867"/>
              <a:gd name="connsiteX1" fmla="*/ 599522 w 1031131"/>
              <a:gd name="connsiteY1" fmla="*/ 1592033 h 4440867"/>
              <a:gd name="connsiteX2" fmla="*/ 700392 w 1031131"/>
              <a:gd name="connsiteY2" fmla="*/ 3888749 h 4440867"/>
              <a:gd name="connsiteX3" fmla="*/ 0 w 1031131"/>
              <a:gd name="connsiteY3" fmla="*/ 4440867 h 4440867"/>
              <a:gd name="connsiteX0" fmla="*/ 1031131 w 1031131"/>
              <a:gd name="connsiteY0" fmla="*/ 0 h 4440867"/>
              <a:gd name="connsiteX1" fmla="*/ 718374 w 1031131"/>
              <a:gd name="connsiteY1" fmla="*/ 1746333 h 4440867"/>
              <a:gd name="connsiteX2" fmla="*/ 700392 w 1031131"/>
              <a:gd name="connsiteY2" fmla="*/ 3888749 h 4440867"/>
              <a:gd name="connsiteX3" fmla="*/ 0 w 1031131"/>
              <a:gd name="connsiteY3" fmla="*/ 4440867 h 4440867"/>
              <a:gd name="connsiteX0" fmla="*/ 1031131 w 1031131"/>
              <a:gd name="connsiteY0" fmla="*/ 0 h 4440867"/>
              <a:gd name="connsiteX1" fmla="*/ 718374 w 1031131"/>
              <a:gd name="connsiteY1" fmla="*/ 1746333 h 4440867"/>
              <a:gd name="connsiteX2" fmla="*/ 700392 w 1031131"/>
              <a:gd name="connsiteY2" fmla="*/ 3888749 h 4440867"/>
              <a:gd name="connsiteX3" fmla="*/ 0 w 1031131"/>
              <a:gd name="connsiteY3" fmla="*/ 4440867 h 4440867"/>
            </a:gdLst>
            <a:ahLst/>
            <a:cxnLst>
              <a:cxn ang="0">
                <a:pos x="connsiteX0" y="connsiteY0"/>
              </a:cxn>
              <a:cxn ang="0">
                <a:pos x="connsiteX1" y="connsiteY1"/>
              </a:cxn>
              <a:cxn ang="0">
                <a:pos x="connsiteX2" y="connsiteY2"/>
              </a:cxn>
              <a:cxn ang="0">
                <a:pos x="connsiteX3" y="connsiteY3"/>
              </a:cxn>
            </a:cxnLst>
            <a:rect l="l" t="t" r="r" b="b"/>
            <a:pathLst>
              <a:path w="1031131" h="4440867">
                <a:moveTo>
                  <a:pt x="1031131" y="0"/>
                </a:moveTo>
                <a:cubicBezTo>
                  <a:pt x="715793" y="67824"/>
                  <a:pt x="599435" y="775018"/>
                  <a:pt x="718374" y="1746333"/>
                </a:cubicBezTo>
                <a:cubicBezTo>
                  <a:pt x="837313" y="2717648"/>
                  <a:pt x="849834" y="3388227"/>
                  <a:pt x="700392" y="3888749"/>
                </a:cubicBezTo>
                <a:cubicBezTo>
                  <a:pt x="550950" y="4389271"/>
                  <a:pt x="251297" y="4434130"/>
                  <a:pt x="0" y="4440867"/>
                </a:cubicBezTo>
              </a:path>
            </a:pathLst>
          </a:custGeom>
          <a:ln w="19050" cap="rnd">
            <a:solidFill>
              <a:srgbClr val="0070C0"/>
            </a:solidFill>
            <a:prstDash val="sysDash"/>
            <a:headEnd type="triangle" w="med" len="med"/>
            <a:tailEnd type="oval" w="sm"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CO">
              <a:solidFill>
                <a:schemeClr val="tx1"/>
              </a:solidFill>
            </a:endParaRPr>
          </a:p>
        </p:txBody>
      </p:sp>
      <p:cxnSp>
        <p:nvCxnSpPr>
          <p:cNvPr id="3" name="Conector recto 2">
            <a:extLst>
              <a:ext uri="{FF2B5EF4-FFF2-40B4-BE49-F238E27FC236}">
                <a16:creationId xmlns:a16="http://schemas.microsoft.com/office/drawing/2014/main" id="{E14E454E-5E74-40EC-96D5-A14A2978AC99}"/>
              </a:ext>
            </a:extLst>
          </p:cNvPr>
          <p:cNvCxnSpPr>
            <a:cxnSpLocks/>
          </p:cNvCxnSpPr>
          <p:nvPr/>
        </p:nvCxnSpPr>
        <p:spPr>
          <a:xfrm flipH="1" flipV="1">
            <a:off x="3876675" y="4221500"/>
            <a:ext cx="780147" cy="1"/>
          </a:xfrm>
          <a:prstGeom prst="line">
            <a:avLst/>
          </a:prstGeom>
          <a:ln w="19050" cap="rnd">
            <a:solidFill>
              <a:srgbClr val="0070C0"/>
            </a:solidFill>
            <a:prstDash val="sysDash"/>
            <a:headEnd type="triangle" w="med" len="med"/>
            <a:tailEnd type="oval"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5974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2">
            <a:extLst>
              <a:ext uri="{FF2B5EF4-FFF2-40B4-BE49-F238E27FC236}">
                <a16:creationId xmlns:a16="http://schemas.microsoft.com/office/drawing/2014/main" id="{25350C98-9C7F-468F-9078-3DD88E6C2332}"/>
              </a:ext>
            </a:extLst>
          </p:cNvPr>
          <p:cNvSpPr txBox="1">
            <a:spLocks/>
          </p:cNvSpPr>
          <p:nvPr/>
        </p:nvSpPr>
        <p:spPr>
          <a:xfrm>
            <a:off x="4326424" y="947857"/>
            <a:ext cx="4415088" cy="10285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CO" sz="1400" dirty="0">
                <a:solidFill>
                  <a:schemeClr val="tx1">
                    <a:lumMod val="65000"/>
                    <a:lumOff val="35000"/>
                  </a:schemeClr>
                </a:solidFill>
                <a:latin typeface="Segoe UI" panose="020B0502040204020203" pitchFamily="34" charset="0"/>
                <a:cs typeface="Segoe UI" panose="020B0502040204020203" pitchFamily="34" charset="0"/>
              </a:rPr>
              <a:t>Presione ACEPTAR y espere mientras se generan los archivos. En caso de que el programa detecte algunas sugerencias de insumos operativos o solicitudes de mantenimiento, podrá ingresar automáticamente al panel presionando SI en el cuadro.</a:t>
            </a:r>
          </a:p>
        </p:txBody>
      </p:sp>
      <p:sp>
        <p:nvSpPr>
          <p:cNvPr id="8" name="Marcador de contenido 2">
            <a:extLst>
              <a:ext uri="{FF2B5EF4-FFF2-40B4-BE49-F238E27FC236}">
                <a16:creationId xmlns:a16="http://schemas.microsoft.com/office/drawing/2014/main" id="{47EDEB84-1348-4ABA-8276-F442FBDCB28A}"/>
              </a:ext>
            </a:extLst>
          </p:cNvPr>
          <p:cNvSpPr txBox="1">
            <a:spLocks/>
          </p:cNvSpPr>
          <p:nvPr/>
        </p:nvSpPr>
        <p:spPr>
          <a:xfrm>
            <a:off x="4326424" y="2688606"/>
            <a:ext cx="4415089" cy="13185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spcAft>
                <a:spcPts val="1200"/>
              </a:spcAft>
              <a:buNone/>
            </a:pPr>
            <a:r>
              <a:rPr lang="es-CO" sz="1400" dirty="0">
                <a:solidFill>
                  <a:schemeClr val="tx1">
                    <a:lumMod val="65000"/>
                    <a:lumOff val="35000"/>
                  </a:schemeClr>
                </a:solidFill>
                <a:latin typeface="Segoe UI" panose="020B0502040204020203" pitchFamily="34" charset="0"/>
                <a:cs typeface="Segoe UI" panose="020B0502040204020203" pitchFamily="34" charset="0"/>
              </a:rPr>
              <a:t>En caso de presionar SI, recuerde que las sugerencias se encuentran en la pestaña “Sugerencias” del libro de Acta de relevo.</a:t>
            </a:r>
          </a:p>
          <a:p>
            <a:pPr marL="0" indent="0" algn="just">
              <a:spcBef>
                <a:spcPts val="0"/>
              </a:spcBef>
              <a:spcAft>
                <a:spcPts val="1200"/>
              </a:spcAft>
              <a:buNone/>
            </a:pPr>
            <a:r>
              <a:rPr lang="es-CO" sz="1400" dirty="0">
                <a:solidFill>
                  <a:schemeClr val="tx1">
                    <a:lumMod val="65000"/>
                    <a:lumOff val="35000"/>
                  </a:schemeClr>
                </a:solidFill>
                <a:latin typeface="Segoe UI" panose="020B0502040204020203" pitchFamily="34" charset="0"/>
                <a:cs typeface="Segoe UI" panose="020B0502040204020203" pitchFamily="34" charset="0"/>
              </a:rPr>
              <a:t>El archivo de acta de relevo se encontrará en la ruta “\Acta de Relevo\Relevos\” ingresando a la carpeta con la fecha ingresada en el acta de relevo.</a:t>
            </a:r>
          </a:p>
        </p:txBody>
      </p:sp>
      <p:sp>
        <p:nvSpPr>
          <p:cNvPr id="15" name="Marcador de contenido 2">
            <a:extLst>
              <a:ext uri="{FF2B5EF4-FFF2-40B4-BE49-F238E27FC236}">
                <a16:creationId xmlns:a16="http://schemas.microsoft.com/office/drawing/2014/main" id="{9072E9F0-7DBB-4346-856E-2065C5340574}"/>
              </a:ext>
            </a:extLst>
          </p:cNvPr>
          <p:cNvSpPr txBox="1">
            <a:spLocks/>
          </p:cNvSpPr>
          <p:nvPr/>
        </p:nvSpPr>
        <p:spPr>
          <a:xfrm>
            <a:off x="4326424" y="4562476"/>
            <a:ext cx="4415089" cy="15476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s-CO" sz="1400" b="1" dirty="0">
                <a:solidFill>
                  <a:srgbClr val="0070C0"/>
                </a:solidFill>
                <a:latin typeface="Segoe UI" panose="020B0502040204020203" pitchFamily="34" charset="0"/>
                <a:cs typeface="Segoe UI" panose="020B0502040204020203" pitchFamily="34" charset="0"/>
              </a:rPr>
              <a:t>ENTRANTE:</a:t>
            </a:r>
          </a:p>
          <a:p>
            <a:pPr marL="0" indent="0" algn="just">
              <a:spcBef>
                <a:spcPts val="0"/>
              </a:spcBef>
              <a:buNone/>
            </a:pPr>
            <a:r>
              <a:rPr lang="es-CO" sz="1400" dirty="0">
                <a:solidFill>
                  <a:schemeClr val="tx1">
                    <a:lumMod val="65000"/>
                    <a:lumOff val="35000"/>
                  </a:schemeClr>
                </a:solidFill>
                <a:latin typeface="Segoe UI" panose="020B0502040204020203" pitchFamily="34" charset="0"/>
                <a:cs typeface="Segoe UI" panose="020B0502040204020203" pitchFamily="34" charset="0"/>
              </a:rPr>
              <a:t>Si el programa detecta que hay un Acta de relevo llenada como Maquinista Saliente, el Maquinista Entrante deberá terminar de llenar el acta anteriormente generada por el Maquinista Saliente.</a:t>
            </a:r>
          </a:p>
          <a:p>
            <a:pPr marL="0" indent="0" algn="just">
              <a:spcBef>
                <a:spcPts val="0"/>
              </a:spcBef>
              <a:buNone/>
            </a:pPr>
            <a:endParaRPr lang="es-CO" sz="1400" dirty="0">
              <a:solidFill>
                <a:schemeClr val="tx1">
                  <a:lumMod val="65000"/>
                  <a:lumOff val="35000"/>
                </a:schemeClr>
              </a:solidFill>
              <a:latin typeface="Segoe UI" panose="020B0502040204020203" pitchFamily="34" charset="0"/>
              <a:cs typeface="Segoe UI" panose="020B0502040204020203" pitchFamily="34" charset="0"/>
            </a:endParaRPr>
          </a:p>
          <a:p>
            <a:pPr marL="0" indent="0" algn="just">
              <a:spcBef>
                <a:spcPts val="0"/>
              </a:spcBef>
              <a:buNone/>
            </a:pPr>
            <a:r>
              <a:rPr lang="es-CO" sz="1400" dirty="0">
                <a:solidFill>
                  <a:schemeClr val="tx1">
                    <a:lumMod val="65000"/>
                    <a:lumOff val="35000"/>
                  </a:schemeClr>
                </a:solidFill>
                <a:latin typeface="Segoe UI" panose="020B0502040204020203" pitchFamily="34" charset="0"/>
                <a:cs typeface="Segoe UI" panose="020B0502040204020203" pitchFamily="34" charset="0"/>
              </a:rPr>
              <a:t>Presione ACEPTAR para abrir el acta de relevo del Maquinista Saliente.</a:t>
            </a:r>
          </a:p>
        </p:txBody>
      </p:sp>
      <p:pic>
        <p:nvPicPr>
          <p:cNvPr id="13" name="Imagen 12">
            <a:extLst>
              <a:ext uri="{FF2B5EF4-FFF2-40B4-BE49-F238E27FC236}">
                <a16:creationId xmlns:a16="http://schemas.microsoft.com/office/drawing/2014/main" id="{F9162255-5FA7-4E5D-89FF-9FB52839DA79}"/>
              </a:ext>
            </a:extLst>
          </p:cNvPr>
          <p:cNvPicPr/>
          <p:nvPr/>
        </p:nvPicPr>
        <p:blipFill rotWithShape="1">
          <a:blip r:embed="rId3"/>
          <a:srcRect l="917"/>
          <a:stretch/>
        </p:blipFill>
        <p:spPr>
          <a:xfrm>
            <a:off x="436894" y="803348"/>
            <a:ext cx="3536358" cy="1317599"/>
          </a:xfrm>
          <a:prstGeom prst="rect">
            <a:avLst/>
          </a:prstGeom>
          <a:ln>
            <a:noFill/>
          </a:ln>
          <a:effectLst>
            <a:outerShdw blurRad="139700" dist="38100" dir="2700000" sx="99000" sy="99000" algn="tl" rotWithShape="0">
              <a:prstClr val="black">
                <a:alpha val="28000"/>
              </a:prstClr>
            </a:outerShdw>
          </a:effectLst>
        </p:spPr>
      </p:pic>
      <p:pic>
        <p:nvPicPr>
          <p:cNvPr id="14" name="Imagen 13">
            <a:extLst>
              <a:ext uri="{FF2B5EF4-FFF2-40B4-BE49-F238E27FC236}">
                <a16:creationId xmlns:a16="http://schemas.microsoft.com/office/drawing/2014/main" id="{125ABD27-CAFF-49B4-BE80-750A6127EE3C}"/>
              </a:ext>
            </a:extLst>
          </p:cNvPr>
          <p:cNvPicPr/>
          <p:nvPr/>
        </p:nvPicPr>
        <p:blipFill rotWithShape="1">
          <a:blip r:embed="rId4"/>
          <a:srcRect l="815" t="696"/>
          <a:stretch/>
        </p:blipFill>
        <p:spPr>
          <a:xfrm>
            <a:off x="436893" y="2660176"/>
            <a:ext cx="3536360" cy="1413533"/>
          </a:xfrm>
          <a:prstGeom prst="rect">
            <a:avLst/>
          </a:prstGeom>
          <a:ln>
            <a:noFill/>
          </a:ln>
          <a:effectLst>
            <a:outerShdw blurRad="139700" dist="38100" dir="2700000" sx="99000" sy="99000" algn="tl" rotWithShape="0">
              <a:prstClr val="black">
                <a:alpha val="28000"/>
              </a:prstClr>
            </a:outerShdw>
          </a:effectLst>
        </p:spPr>
      </p:pic>
      <p:pic>
        <p:nvPicPr>
          <p:cNvPr id="16" name="Imagen 15">
            <a:extLst>
              <a:ext uri="{FF2B5EF4-FFF2-40B4-BE49-F238E27FC236}">
                <a16:creationId xmlns:a16="http://schemas.microsoft.com/office/drawing/2014/main" id="{F4BE1F72-CA91-4D73-93F3-99640787E3E8}"/>
              </a:ext>
            </a:extLst>
          </p:cNvPr>
          <p:cNvPicPr/>
          <p:nvPr/>
        </p:nvPicPr>
        <p:blipFill rotWithShape="1">
          <a:blip r:embed="rId5"/>
          <a:srcRect l="1005" t="2581" r="714"/>
          <a:stretch/>
        </p:blipFill>
        <p:spPr>
          <a:xfrm>
            <a:off x="439160" y="4709659"/>
            <a:ext cx="3531827" cy="1310476"/>
          </a:xfrm>
          <a:prstGeom prst="rect">
            <a:avLst/>
          </a:prstGeom>
          <a:ln>
            <a:noFill/>
          </a:ln>
          <a:effectLst>
            <a:outerShdw blurRad="139700" dist="38100" dir="2700000" sx="99000" sy="99000" algn="tl" rotWithShape="0">
              <a:prstClr val="black">
                <a:alpha val="28000"/>
              </a:prstClr>
            </a:outerShdw>
          </a:effectLst>
        </p:spPr>
      </p:pic>
    </p:spTree>
    <p:extLst>
      <p:ext uri="{BB962C8B-B14F-4D97-AF65-F5344CB8AC3E}">
        <p14:creationId xmlns:p14="http://schemas.microsoft.com/office/powerpoint/2010/main" val="2202548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2070F53B-B377-40C8-BDC8-1D24D6809AC2}"/>
              </a:ext>
            </a:extLst>
          </p:cNvPr>
          <p:cNvPicPr/>
          <p:nvPr/>
        </p:nvPicPr>
        <p:blipFill rotWithShape="1">
          <a:blip r:embed="rId3"/>
          <a:srcRect l="1" r="32777"/>
          <a:stretch/>
        </p:blipFill>
        <p:spPr>
          <a:xfrm>
            <a:off x="3413041" y="917485"/>
            <a:ext cx="5344291" cy="4211639"/>
          </a:xfrm>
          <a:prstGeom prst="rect">
            <a:avLst/>
          </a:prstGeom>
          <a:ln>
            <a:noFill/>
          </a:ln>
          <a:effectLst>
            <a:outerShdw blurRad="139700" dist="38100" dir="2700000" sx="99000" sy="99000" algn="tl" rotWithShape="0">
              <a:prstClr val="black">
                <a:alpha val="28000"/>
              </a:prstClr>
            </a:outerShdw>
          </a:effectLst>
        </p:spPr>
      </p:pic>
      <p:sp>
        <p:nvSpPr>
          <p:cNvPr id="11" name="Marcador de contenido 2">
            <a:extLst>
              <a:ext uri="{FF2B5EF4-FFF2-40B4-BE49-F238E27FC236}">
                <a16:creationId xmlns:a16="http://schemas.microsoft.com/office/drawing/2014/main" id="{DD748403-78D1-4C65-8FDB-AC556BFBB4EC}"/>
              </a:ext>
            </a:extLst>
          </p:cNvPr>
          <p:cNvSpPr txBox="1">
            <a:spLocks/>
          </p:cNvSpPr>
          <p:nvPr/>
        </p:nvSpPr>
        <p:spPr>
          <a:xfrm>
            <a:off x="347083" y="5449636"/>
            <a:ext cx="8382256" cy="6339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8600" algn="just">
              <a:lnSpc>
                <a:spcPct val="100000"/>
              </a:lnSpc>
              <a:spcBef>
                <a:spcPts val="0"/>
              </a:spcBef>
              <a:spcAft>
                <a:spcPts val="1200"/>
              </a:spcAft>
              <a:buClr>
                <a:srgbClr val="0070C0"/>
              </a:buClr>
              <a:buSzPct val="110000"/>
              <a:buFont typeface="+mj-lt"/>
              <a:buAutoNum type="arabicPeriod" startAt="5"/>
            </a:pPr>
            <a:r>
              <a:rPr lang="es-CO" sz="1200" dirty="0">
                <a:solidFill>
                  <a:schemeClr val="tx1">
                    <a:lumMod val="65000"/>
                    <a:lumOff val="35000"/>
                  </a:schemeClr>
                </a:solidFill>
                <a:latin typeface="Segoe UI" panose="020B0502040204020203" pitchFamily="34" charset="0"/>
                <a:cs typeface="Segoe UI" panose="020B0502040204020203" pitchFamily="34" charset="0"/>
              </a:rPr>
              <a:t>En caso de tener algunas sugerencias de solicitudes de insumos o solicitudes de mantenimiento, el programa le preguntará si desea abrir el módulo correspondiente y tales sugerencias podrán ser encontradas en la pestaña Sugerencias del archivo de Acta de relevo.</a:t>
            </a:r>
          </a:p>
        </p:txBody>
      </p:sp>
      <p:sp>
        <p:nvSpPr>
          <p:cNvPr id="7" name="Marcador de contenido 2">
            <a:extLst>
              <a:ext uri="{FF2B5EF4-FFF2-40B4-BE49-F238E27FC236}">
                <a16:creationId xmlns:a16="http://schemas.microsoft.com/office/drawing/2014/main" id="{0D9B0A06-BAB9-4797-B4B6-4593C533697C}"/>
              </a:ext>
            </a:extLst>
          </p:cNvPr>
          <p:cNvSpPr txBox="1">
            <a:spLocks/>
          </p:cNvSpPr>
          <p:nvPr/>
        </p:nvSpPr>
        <p:spPr>
          <a:xfrm>
            <a:off x="347083" y="810960"/>
            <a:ext cx="2759813" cy="45128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180000" algn="just">
              <a:lnSpc>
                <a:spcPct val="100000"/>
              </a:lnSpc>
              <a:spcBef>
                <a:spcPts val="0"/>
              </a:spcBef>
              <a:spcAft>
                <a:spcPts val="1200"/>
              </a:spcAft>
              <a:buClr>
                <a:srgbClr val="0070C0"/>
              </a:buClr>
              <a:buSzPct val="110000"/>
              <a:buFont typeface="+mj-lt"/>
              <a:buAutoNum type="arabicPeriod"/>
            </a:pPr>
            <a:r>
              <a:rPr lang="es-CO" sz="1200" dirty="0">
                <a:solidFill>
                  <a:schemeClr val="tx1">
                    <a:lumMod val="65000"/>
                    <a:lumOff val="35000"/>
                  </a:schemeClr>
                </a:solidFill>
                <a:latin typeface="Segoe UI" panose="020B0502040204020203" pitchFamily="34" charset="0"/>
                <a:cs typeface="Segoe UI" panose="020B0502040204020203" pitchFamily="34" charset="0"/>
              </a:rPr>
              <a:t>Termine de llenar el formato como Maquinista Entrante y presione el botón GUARDAR REGISTRO ubicado al final del formato. Espere mientras se generan los archivos.</a:t>
            </a:r>
          </a:p>
          <a:p>
            <a:pPr marL="0" indent="-180000" algn="just">
              <a:lnSpc>
                <a:spcPct val="100000"/>
              </a:lnSpc>
              <a:spcBef>
                <a:spcPts val="0"/>
              </a:spcBef>
              <a:spcAft>
                <a:spcPts val="1200"/>
              </a:spcAft>
              <a:buClr>
                <a:srgbClr val="0070C0"/>
              </a:buClr>
              <a:buSzPct val="110000"/>
              <a:buFont typeface="+mj-lt"/>
              <a:buAutoNum type="arabicPeriod"/>
            </a:pPr>
            <a:r>
              <a:rPr lang="es-CO" sz="1200" dirty="0">
                <a:solidFill>
                  <a:schemeClr val="tx1">
                    <a:lumMod val="65000"/>
                    <a:lumOff val="35000"/>
                  </a:schemeClr>
                </a:solidFill>
                <a:latin typeface="Segoe UI" panose="020B0502040204020203" pitchFamily="34" charset="0"/>
                <a:cs typeface="Segoe UI" panose="020B0502040204020203" pitchFamily="34" charset="0"/>
              </a:rPr>
              <a:t>En caso de tener algunas sugerencias de solicitudes de insumos o solicitudes de mantenimiento, el programa le preguntará si desea abrir el módulo correspondiente y tales sugerencias podrán ser encontradas en la pestaña Sugerencias del archivo de Acta de relevo.</a:t>
            </a:r>
          </a:p>
          <a:p>
            <a:pPr marL="0" indent="-180000" algn="just">
              <a:lnSpc>
                <a:spcPct val="100000"/>
              </a:lnSpc>
              <a:spcBef>
                <a:spcPts val="0"/>
              </a:spcBef>
              <a:spcAft>
                <a:spcPts val="1200"/>
              </a:spcAft>
              <a:buClr>
                <a:srgbClr val="0070C0"/>
              </a:buClr>
              <a:buSzPct val="110000"/>
              <a:buFont typeface="+mj-lt"/>
              <a:buAutoNum type="arabicPeriod"/>
            </a:pPr>
            <a:r>
              <a:rPr lang="es-CO" sz="1200" dirty="0">
                <a:solidFill>
                  <a:schemeClr val="tx1">
                    <a:lumMod val="65000"/>
                    <a:lumOff val="35000"/>
                  </a:schemeClr>
                </a:solidFill>
                <a:latin typeface="Segoe UI" panose="020B0502040204020203" pitchFamily="34" charset="0"/>
                <a:cs typeface="Segoe UI" panose="020B0502040204020203" pitchFamily="34" charset="0"/>
              </a:rPr>
              <a:t>Si SELECCIONA la opción ENTRANTE, se generará una nueva acta de relevo como Maquinista Entrante.</a:t>
            </a:r>
          </a:p>
          <a:p>
            <a:pPr marL="0" indent="-180000" algn="just">
              <a:lnSpc>
                <a:spcPct val="100000"/>
              </a:lnSpc>
              <a:spcBef>
                <a:spcPts val="0"/>
              </a:spcBef>
              <a:spcAft>
                <a:spcPts val="1200"/>
              </a:spcAft>
              <a:buClr>
                <a:srgbClr val="0070C0"/>
              </a:buClr>
              <a:buSzPct val="110000"/>
              <a:buFont typeface="+mj-lt"/>
              <a:buAutoNum type="arabicPeriod"/>
            </a:pPr>
            <a:r>
              <a:rPr lang="es-CO" sz="1200" dirty="0">
                <a:solidFill>
                  <a:schemeClr val="tx1">
                    <a:lumMod val="65000"/>
                    <a:lumOff val="35000"/>
                  </a:schemeClr>
                </a:solidFill>
                <a:latin typeface="Segoe UI" panose="020B0502040204020203" pitchFamily="34" charset="0"/>
                <a:cs typeface="Segoe UI" panose="020B0502040204020203" pitchFamily="34" charset="0"/>
              </a:rPr>
              <a:t>Termine de llenar el formato como Maquinista Entrante y presione el botón GUARDAR REGISTRO ubicado al final del formato. Espere mientras se generan los archivos.</a:t>
            </a:r>
          </a:p>
        </p:txBody>
      </p:sp>
    </p:spTree>
    <p:extLst>
      <p:ext uri="{BB962C8B-B14F-4D97-AF65-F5344CB8AC3E}">
        <p14:creationId xmlns:p14="http://schemas.microsoft.com/office/powerpoint/2010/main" val="3107724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contenido 2">
            <a:extLst>
              <a:ext uri="{FF2B5EF4-FFF2-40B4-BE49-F238E27FC236}">
                <a16:creationId xmlns:a16="http://schemas.microsoft.com/office/drawing/2014/main" id="{DD748403-78D1-4C65-8FDB-AC556BFBB4EC}"/>
              </a:ext>
            </a:extLst>
          </p:cNvPr>
          <p:cNvSpPr txBox="1">
            <a:spLocks/>
          </p:cNvSpPr>
          <p:nvPr/>
        </p:nvSpPr>
        <p:spPr>
          <a:xfrm>
            <a:off x="4668648" y="4798473"/>
            <a:ext cx="3978068" cy="14668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Clr>
                <a:srgbClr val="0070C0"/>
              </a:buClr>
              <a:buSzPct val="110000"/>
              <a:buNone/>
            </a:pPr>
            <a:r>
              <a:rPr lang="es-CO" sz="1300" b="1" dirty="0">
                <a:solidFill>
                  <a:srgbClr val="0070C0"/>
                </a:solidFill>
                <a:latin typeface="Segoe UI" panose="020B0502040204020203" pitchFamily="34" charset="0"/>
                <a:cs typeface="Segoe UI" panose="020B0502040204020203" pitchFamily="34" charset="0"/>
              </a:rPr>
              <a:t>REGISTRO DE OPERACIÓN                                              DE SISTEMAS DE PROPULSIÓN</a:t>
            </a:r>
          </a:p>
          <a:p>
            <a:pPr marL="0" indent="0" algn="just">
              <a:lnSpc>
                <a:spcPct val="100000"/>
              </a:lnSpc>
              <a:spcBef>
                <a:spcPts val="0"/>
              </a:spcBef>
              <a:spcAft>
                <a:spcPts val="1200"/>
              </a:spcAft>
              <a:buClr>
                <a:srgbClr val="0070C0"/>
              </a:buClr>
              <a:buSzPct val="110000"/>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Para llenar el formato seleccione la pestaña correspondiente </a:t>
            </a:r>
            <a:r>
              <a:rPr lang="es-CO" sz="1300" b="1" dirty="0">
                <a:solidFill>
                  <a:schemeClr val="accent2"/>
                </a:solidFill>
                <a:latin typeface="Segoe UI" panose="020B0502040204020203" pitchFamily="34" charset="0"/>
                <a:cs typeface="Segoe UI" panose="020B0502040204020203" pitchFamily="34" charset="0"/>
              </a:rPr>
              <a:t>(recuadro naranja), </a:t>
            </a:r>
            <a:r>
              <a:rPr lang="es-CO" sz="1300" dirty="0">
                <a:solidFill>
                  <a:schemeClr val="tx1">
                    <a:lumMod val="65000"/>
                    <a:lumOff val="35000"/>
                  </a:schemeClr>
                </a:solidFill>
                <a:latin typeface="Segoe UI" panose="020B0502040204020203" pitchFamily="34" charset="0"/>
                <a:cs typeface="Segoe UI" panose="020B0502040204020203" pitchFamily="34" charset="0"/>
              </a:rPr>
              <a:t>Ingrese la fecha, seleccione la hora de la ronda que desea registrar e ingrese el nombre del maquinista/auxiliar de máquinas de turno.</a:t>
            </a:r>
          </a:p>
        </p:txBody>
      </p:sp>
      <p:sp>
        <p:nvSpPr>
          <p:cNvPr id="4" name="Marcador de contenido 2">
            <a:extLst>
              <a:ext uri="{FF2B5EF4-FFF2-40B4-BE49-F238E27FC236}">
                <a16:creationId xmlns:a16="http://schemas.microsoft.com/office/drawing/2014/main" id="{F56B26C4-3BB5-4385-ACD7-48670647E0DA}"/>
              </a:ext>
            </a:extLst>
          </p:cNvPr>
          <p:cNvSpPr txBox="1">
            <a:spLocks/>
          </p:cNvSpPr>
          <p:nvPr/>
        </p:nvSpPr>
        <p:spPr>
          <a:xfrm>
            <a:off x="417785" y="5027312"/>
            <a:ext cx="4079628" cy="14668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s-CO" sz="1300" b="1" dirty="0">
                <a:solidFill>
                  <a:srgbClr val="0070C0"/>
                </a:solidFill>
                <a:latin typeface="Segoe UI" panose="020B0502040204020203" pitchFamily="34" charset="0"/>
                <a:cs typeface="Segoe UI" panose="020B0502040204020203" pitchFamily="34" charset="0"/>
              </a:rPr>
              <a:t>RONDAS OPERATIVAS:</a:t>
            </a:r>
          </a:p>
          <a:p>
            <a:pPr marL="0" indent="0" algn="just">
              <a:spcBef>
                <a:spcPts val="0"/>
              </a:spcBef>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Para ingresar al panel de rondas operativas, presione la imagen correspondiente, confirme que desea ingresar al panel y espere hasta que se abra el siguiente formulario (esto en el caso de un remolcador tipo KP-3400). Recuerde que los formatos para los KP-1250 y EASTERN son diferentes.</a:t>
            </a:r>
          </a:p>
        </p:txBody>
      </p:sp>
      <p:sp>
        <p:nvSpPr>
          <p:cNvPr id="5" name="Título 1">
            <a:extLst>
              <a:ext uri="{FF2B5EF4-FFF2-40B4-BE49-F238E27FC236}">
                <a16:creationId xmlns:a16="http://schemas.microsoft.com/office/drawing/2014/main" id="{C734A03A-61AA-4616-9552-9841D1DC9440}"/>
              </a:ext>
            </a:extLst>
          </p:cNvPr>
          <p:cNvSpPr txBox="1">
            <a:spLocks/>
          </p:cNvSpPr>
          <p:nvPr/>
        </p:nvSpPr>
        <p:spPr>
          <a:xfrm>
            <a:off x="2058939" y="4544539"/>
            <a:ext cx="797320" cy="5621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3200" b="1" dirty="0">
                <a:solidFill>
                  <a:srgbClr val="0070C0"/>
                </a:solidFill>
                <a:latin typeface="Segoe UI" panose="020B0502040204020203" pitchFamily="34" charset="0"/>
                <a:ea typeface="+mn-ea"/>
                <a:cs typeface="Segoe UI" panose="020B0502040204020203" pitchFamily="34" charset="0"/>
              </a:rPr>
              <a:t>12.</a:t>
            </a:r>
          </a:p>
        </p:txBody>
      </p:sp>
      <p:grpSp>
        <p:nvGrpSpPr>
          <p:cNvPr id="3" name="Grupo 2">
            <a:extLst>
              <a:ext uri="{FF2B5EF4-FFF2-40B4-BE49-F238E27FC236}">
                <a16:creationId xmlns:a16="http://schemas.microsoft.com/office/drawing/2014/main" id="{F410B77D-633C-4BF4-BE42-849943B816DF}"/>
              </a:ext>
            </a:extLst>
          </p:cNvPr>
          <p:cNvGrpSpPr/>
          <p:nvPr/>
        </p:nvGrpSpPr>
        <p:grpSpPr>
          <a:xfrm>
            <a:off x="871718" y="446936"/>
            <a:ext cx="7400564" cy="3966561"/>
            <a:chOff x="755351" y="744553"/>
            <a:chExt cx="7400564" cy="3966561"/>
          </a:xfrm>
        </p:grpSpPr>
        <p:pic>
          <p:nvPicPr>
            <p:cNvPr id="6" name="Imagen 5">
              <a:extLst>
                <a:ext uri="{FF2B5EF4-FFF2-40B4-BE49-F238E27FC236}">
                  <a16:creationId xmlns:a16="http://schemas.microsoft.com/office/drawing/2014/main" id="{D10C07CA-2CC5-42DE-BE7D-1920DD0B6F9D}"/>
                </a:ext>
              </a:extLst>
            </p:cNvPr>
            <p:cNvPicPr/>
            <p:nvPr/>
          </p:nvPicPr>
          <p:blipFill>
            <a:blip r:embed="rId3"/>
            <a:stretch>
              <a:fillRect/>
            </a:stretch>
          </p:blipFill>
          <p:spPr>
            <a:xfrm>
              <a:off x="755351" y="744553"/>
              <a:ext cx="7400564" cy="3966561"/>
            </a:xfrm>
            <a:prstGeom prst="rect">
              <a:avLst/>
            </a:prstGeom>
            <a:ln>
              <a:noFill/>
            </a:ln>
            <a:effectLst>
              <a:outerShdw blurRad="139700" dist="38100" dir="2700000" sx="99000" sy="99000" algn="tl" rotWithShape="0">
                <a:prstClr val="black">
                  <a:alpha val="28000"/>
                </a:prstClr>
              </a:outerShdw>
            </a:effectLst>
          </p:spPr>
        </p:pic>
        <p:sp>
          <p:nvSpPr>
            <p:cNvPr id="8" name="Rectángulo 7">
              <a:extLst>
                <a:ext uri="{FF2B5EF4-FFF2-40B4-BE49-F238E27FC236}">
                  <a16:creationId xmlns:a16="http://schemas.microsoft.com/office/drawing/2014/main" id="{513BE5B1-08B1-453E-8BD3-966D084713B7}"/>
                </a:ext>
              </a:extLst>
            </p:cNvPr>
            <p:cNvSpPr/>
            <p:nvPr/>
          </p:nvSpPr>
          <p:spPr>
            <a:xfrm>
              <a:off x="841612" y="1469876"/>
              <a:ext cx="2234097" cy="158757"/>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CO"/>
            </a:p>
          </p:txBody>
        </p:sp>
        <p:sp>
          <p:nvSpPr>
            <p:cNvPr id="10" name="Rectángulo 9">
              <a:extLst>
                <a:ext uri="{FF2B5EF4-FFF2-40B4-BE49-F238E27FC236}">
                  <a16:creationId xmlns:a16="http://schemas.microsoft.com/office/drawing/2014/main" id="{077AED2F-B568-4BD5-B332-0CB052ED4A8A}"/>
                </a:ext>
              </a:extLst>
            </p:cNvPr>
            <p:cNvSpPr/>
            <p:nvPr/>
          </p:nvSpPr>
          <p:spPr>
            <a:xfrm>
              <a:off x="3111889" y="1469875"/>
              <a:ext cx="1530922" cy="15875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CO"/>
            </a:p>
          </p:txBody>
        </p:sp>
      </p:grpSp>
    </p:spTree>
    <p:extLst>
      <p:ext uri="{BB962C8B-B14F-4D97-AF65-F5344CB8AC3E}">
        <p14:creationId xmlns:p14="http://schemas.microsoft.com/office/powerpoint/2010/main" val="3459229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2">
            <a:extLst>
              <a:ext uri="{FF2B5EF4-FFF2-40B4-BE49-F238E27FC236}">
                <a16:creationId xmlns:a16="http://schemas.microsoft.com/office/drawing/2014/main" id="{25350C98-9C7F-468F-9078-3DD88E6C2332}"/>
              </a:ext>
            </a:extLst>
          </p:cNvPr>
          <p:cNvSpPr txBox="1">
            <a:spLocks/>
          </p:cNvSpPr>
          <p:nvPr/>
        </p:nvSpPr>
        <p:spPr>
          <a:xfrm>
            <a:off x="341644" y="605117"/>
            <a:ext cx="4510274" cy="191664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CO" sz="1400" dirty="0">
                <a:solidFill>
                  <a:schemeClr val="tx1">
                    <a:lumMod val="65000"/>
                    <a:lumOff val="35000"/>
                  </a:schemeClr>
                </a:solidFill>
                <a:latin typeface="Segoe UI" panose="020B0502040204020203" pitchFamily="34" charset="0"/>
                <a:cs typeface="Segoe UI" panose="020B0502040204020203" pitchFamily="34" charset="0"/>
              </a:rPr>
              <a:t>Seleccione el propulsor para el cual va a realizar el registro y termine de llenar el formato con las cantidades correspondientes a cada uno de los campos. Presione Registrar y espere hasta que se le informe que el registro fue guardado correctamente.</a:t>
            </a:r>
          </a:p>
          <a:p>
            <a:pPr marL="0" indent="0" algn="just">
              <a:buNone/>
            </a:pPr>
            <a:r>
              <a:rPr lang="es-CO" sz="1400" b="1" dirty="0" err="1">
                <a:solidFill>
                  <a:srgbClr val="0070C0"/>
                </a:solidFill>
                <a:latin typeface="Segoe UI" panose="020B0502040204020203" pitchFamily="34" charset="0"/>
                <a:cs typeface="Segoe UI" panose="020B0502040204020203" pitchFamily="34" charset="0"/>
              </a:rPr>
              <a:t>Obs</a:t>
            </a:r>
            <a:r>
              <a:rPr lang="es-CO" sz="1400" b="1" dirty="0">
                <a:solidFill>
                  <a:srgbClr val="0070C0"/>
                </a:solidFill>
                <a:latin typeface="Segoe UI" panose="020B0502040204020203" pitchFamily="34" charset="0"/>
                <a:cs typeface="Segoe UI" panose="020B0502040204020203" pitchFamily="34" charset="0"/>
              </a:rPr>
              <a:t> #1: </a:t>
            </a:r>
            <a:r>
              <a:rPr lang="es-CO" sz="1400" dirty="0">
                <a:solidFill>
                  <a:schemeClr val="tx1">
                    <a:lumMod val="65000"/>
                    <a:lumOff val="35000"/>
                  </a:schemeClr>
                </a:solidFill>
                <a:latin typeface="Segoe UI" panose="020B0502040204020203" pitchFamily="34" charset="0"/>
                <a:cs typeface="Segoe UI" panose="020B0502040204020203" pitchFamily="34" charset="0"/>
              </a:rPr>
              <a:t>Si hace doble clic a las etiquetas que tienen un </a:t>
            </a:r>
            <a:r>
              <a:rPr lang="es-CO" sz="1400" b="1" dirty="0">
                <a:solidFill>
                  <a:srgbClr val="0070C0"/>
                </a:solidFill>
                <a:latin typeface="Segoe UI" panose="020B0502040204020203" pitchFamily="34" charset="0"/>
                <a:cs typeface="Segoe UI" panose="020B0502040204020203" pitchFamily="34" charset="0"/>
              </a:rPr>
              <a:t>*</a:t>
            </a:r>
            <a:r>
              <a:rPr lang="es-CO" sz="1400" b="1" dirty="0">
                <a:solidFill>
                  <a:schemeClr val="tx1">
                    <a:lumMod val="65000"/>
                    <a:lumOff val="35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s-CO" sz="1400" dirty="0">
                <a:solidFill>
                  <a:schemeClr val="tx1">
                    <a:lumMod val="65000"/>
                    <a:lumOff val="35000"/>
                  </a:schemeClr>
                </a:solidFill>
                <a:latin typeface="Segoe UI" panose="020B0502040204020203" pitchFamily="34" charset="0"/>
                <a:cs typeface="Segoe UI" panose="020B0502040204020203" pitchFamily="34" charset="0"/>
              </a:rPr>
              <a:t>podrá ver la información correspondiente a dicho concepto. Por ejemplo, al dar doble clic en la etiqueta “COMBUSTIBLE*” , aparecerá el siguiente mensaje:</a:t>
            </a:r>
          </a:p>
        </p:txBody>
      </p:sp>
      <p:pic>
        <p:nvPicPr>
          <p:cNvPr id="9" name="Imagen 8">
            <a:extLst>
              <a:ext uri="{FF2B5EF4-FFF2-40B4-BE49-F238E27FC236}">
                <a16:creationId xmlns:a16="http://schemas.microsoft.com/office/drawing/2014/main" id="{84D13A9F-0D2D-4741-865F-2C134647355C}"/>
              </a:ext>
            </a:extLst>
          </p:cNvPr>
          <p:cNvPicPr/>
          <p:nvPr/>
        </p:nvPicPr>
        <p:blipFill rotWithShape="1">
          <a:blip r:embed="rId3"/>
          <a:srcRect l="969" t="925" r="1127" b="1577"/>
          <a:stretch/>
        </p:blipFill>
        <p:spPr>
          <a:xfrm>
            <a:off x="5196177" y="813219"/>
            <a:ext cx="3271962" cy="1526650"/>
          </a:xfrm>
          <a:prstGeom prst="rect">
            <a:avLst/>
          </a:prstGeom>
          <a:ln>
            <a:solidFill>
              <a:schemeClr val="bg1">
                <a:lumMod val="75000"/>
              </a:schemeClr>
            </a:solidFill>
          </a:ln>
          <a:effectLst>
            <a:outerShdw blurRad="139700" dist="38100" dir="2700000" sx="99000" sy="99000" algn="tl" rotWithShape="0">
              <a:prstClr val="black">
                <a:alpha val="28000"/>
              </a:prstClr>
            </a:outerShdw>
          </a:effectLst>
        </p:spPr>
      </p:pic>
      <p:pic>
        <p:nvPicPr>
          <p:cNvPr id="10" name="Imagen 9">
            <a:extLst>
              <a:ext uri="{FF2B5EF4-FFF2-40B4-BE49-F238E27FC236}">
                <a16:creationId xmlns:a16="http://schemas.microsoft.com/office/drawing/2014/main" id="{BDB05E28-2E25-40FD-B35A-347E3A1E63CA}"/>
              </a:ext>
            </a:extLst>
          </p:cNvPr>
          <p:cNvPicPr/>
          <p:nvPr/>
        </p:nvPicPr>
        <p:blipFill rotWithShape="1">
          <a:blip r:embed="rId4"/>
          <a:srcRect l="964" t="2129" r="1474" b="1783"/>
          <a:stretch/>
        </p:blipFill>
        <p:spPr>
          <a:xfrm>
            <a:off x="5196177" y="3084486"/>
            <a:ext cx="3271962" cy="1237562"/>
          </a:xfrm>
          <a:prstGeom prst="rect">
            <a:avLst/>
          </a:prstGeom>
          <a:ln>
            <a:solidFill>
              <a:schemeClr val="bg1">
                <a:lumMod val="75000"/>
              </a:schemeClr>
            </a:solidFill>
          </a:ln>
          <a:effectLst>
            <a:outerShdw blurRad="139700" dist="38100" dir="2700000" sx="99000" sy="99000" algn="tl" rotWithShape="0">
              <a:prstClr val="black">
                <a:alpha val="28000"/>
              </a:prstClr>
            </a:outerShdw>
          </a:effectLst>
        </p:spPr>
      </p:pic>
      <p:sp>
        <p:nvSpPr>
          <p:cNvPr id="11" name="Marcador de contenido 2">
            <a:extLst>
              <a:ext uri="{FF2B5EF4-FFF2-40B4-BE49-F238E27FC236}">
                <a16:creationId xmlns:a16="http://schemas.microsoft.com/office/drawing/2014/main" id="{EFB60F5A-F7D1-4F61-866B-7205B84D7AB1}"/>
              </a:ext>
            </a:extLst>
          </p:cNvPr>
          <p:cNvSpPr txBox="1">
            <a:spLocks/>
          </p:cNvSpPr>
          <p:nvPr/>
        </p:nvSpPr>
        <p:spPr>
          <a:xfrm>
            <a:off x="341644" y="3012062"/>
            <a:ext cx="4415088" cy="1237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buNone/>
            </a:pPr>
            <a:r>
              <a:rPr lang="es-CO" sz="1400" b="1" dirty="0" err="1">
                <a:solidFill>
                  <a:srgbClr val="0070C0"/>
                </a:solidFill>
                <a:latin typeface="Segoe UI" panose="020B0502040204020203" pitchFamily="34" charset="0"/>
                <a:cs typeface="Segoe UI" panose="020B0502040204020203" pitchFamily="34" charset="0"/>
              </a:rPr>
              <a:t>Obs</a:t>
            </a:r>
            <a:r>
              <a:rPr lang="es-CO" sz="1400" b="1" dirty="0">
                <a:solidFill>
                  <a:srgbClr val="0070C0"/>
                </a:solidFill>
                <a:latin typeface="Segoe UI" panose="020B0502040204020203" pitchFamily="34" charset="0"/>
                <a:cs typeface="Segoe UI" panose="020B0502040204020203" pitchFamily="34" charset="0"/>
              </a:rPr>
              <a:t> #2: </a:t>
            </a:r>
            <a:r>
              <a:rPr lang="es-CO" sz="1400" dirty="0">
                <a:solidFill>
                  <a:schemeClr val="tx1">
                    <a:lumMod val="65000"/>
                    <a:lumOff val="35000"/>
                  </a:schemeClr>
                </a:solidFill>
                <a:latin typeface="Segoe UI" panose="020B0502040204020203" pitchFamily="34" charset="0"/>
                <a:cs typeface="Segoe UI" panose="020B0502040204020203" pitchFamily="34" charset="0"/>
              </a:rPr>
              <a:t>En caso de que se registre una hora y no se encuentren registros para las horas anteriores, el programa le preguntará si desea omitir ese registro.</a:t>
            </a:r>
          </a:p>
          <a:p>
            <a:pPr marL="0" indent="0" algn="just">
              <a:spcBef>
                <a:spcPts val="0"/>
              </a:spcBef>
              <a:buNone/>
            </a:pPr>
            <a:endParaRPr lang="es-CO" sz="1400" dirty="0">
              <a:solidFill>
                <a:schemeClr val="tx1">
                  <a:lumMod val="65000"/>
                  <a:lumOff val="35000"/>
                </a:schemeClr>
              </a:solidFill>
              <a:latin typeface="Segoe UI" panose="020B0502040204020203" pitchFamily="34" charset="0"/>
              <a:cs typeface="Segoe UI" panose="020B0502040204020203" pitchFamily="34" charset="0"/>
            </a:endParaRPr>
          </a:p>
          <a:p>
            <a:pPr marL="0" indent="0" algn="just">
              <a:spcBef>
                <a:spcPts val="0"/>
              </a:spcBef>
              <a:buNone/>
            </a:pPr>
            <a:r>
              <a:rPr lang="es-CO" sz="1400" dirty="0">
                <a:solidFill>
                  <a:schemeClr val="tx1">
                    <a:lumMod val="65000"/>
                    <a:lumOff val="35000"/>
                  </a:schemeClr>
                </a:solidFill>
                <a:latin typeface="Segoe UI" panose="020B0502040204020203" pitchFamily="34" charset="0"/>
                <a:cs typeface="Segoe UI" panose="020B0502040204020203" pitchFamily="34" charset="0"/>
              </a:rPr>
              <a:t>Presione si para omitir el registro o presione no para realizar el registro faltante.</a:t>
            </a:r>
          </a:p>
        </p:txBody>
      </p:sp>
      <p:pic>
        <p:nvPicPr>
          <p:cNvPr id="12" name="Imagen 11">
            <a:extLst>
              <a:ext uri="{FF2B5EF4-FFF2-40B4-BE49-F238E27FC236}">
                <a16:creationId xmlns:a16="http://schemas.microsoft.com/office/drawing/2014/main" id="{1A3BB99F-B929-4E55-BED1-67A4C17395B9}"/>
              </a:ext>
            </a:extLst>
          </p:cNvPr>
          <p:cNvPicPr/>
          <p:nvPr/>
        </p:nvPicPr>
        <p:blipFill rotWithShape="1">
          <a:blip r:embed="rId5"/>
          <a:srcRect l="969" t="1691" r="1127" b="1924"/>
          <a:stretch/>
        </p:blipFill>
        <p:spPr>
          <a:xfrm>
            <a:off x="5196177" y="4906421"/>
            <a:ext cx="3271962" cy="1285302"/>
          </a:xfrm>
          <a:prstGeom prst="rect">
            <a:avLst/>
          </a:prstGeom>
          <a:ln>
            <a:solidFill>
              <a:schemeClr val="bg1">
                <a:lumMod val="75000"/>
              </a:schemeClr>
            </a:solidFill>
          </a:ln>
          <a:effectLst>
            <a:outerShdw blurRad="139700" dist="38100" dir="2700000" sx="99000" sy="99000" algn="tl" rotWithShape="0">
              <a:prstClr val="black">
                <a:alpha val="28000"/>
              </a:prstClr>
            </a:outerShdw>
          </a:effectLst>
        </p:spPr>
      </p:pic>
      <p:sp>
        <p:nvSpPr>
          <p:cNvPr id="8" name="Arco 7">
            <a:extLst>
              <a:ext uri="{FF2B5EF4-FFF2-40B4-BE49-F238E27FC236}">
                <a16:creationId xmlns:a16="http://schemas.microsoft.com/office/drawing/2014/main" id="{61FE763D-A8E1-44C9-B547-68592CC48D14}"/>
              </a:ext>
            </a:extLst>
          </p:cNvPr>
          <p:cNvSpPr/>
          <p:nvPr/>
        </p:nvSpPr>
        <p:spPr>
          <a:xfrm rot="17460317" flipH="1" flipV="1">
            <a:off x="3962859" y="1166665"/>
            <a:ext cx="1587746" cy="1441721"/>
          </a:xfrm>
          <a:prstGeom prst="arc">
            <a:avLst/>
          </a:prstGeom>
          <a:ln w="19050" cap="rnd">
            <a:solidFill>
              <a:srgbClr val="0070C0"/>
            </a:solidFill>
            <a:prstDash val="sysDash"/>
            <a:headEnd type="triangle" w="med" len="med"/>
            <a:tailEnd type="oval" w="sm"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CO" dirty="0"/>
          </a:p>
        </p:txBody>
      </p:sp>
      <p:sp>
        <p:nvSpPr>
          <p:cNvPr id="13" name="Marcador de contenido 2">
            <a:extLst>
              <a:ext uri="{FF2B5EF4-FFF2-40B4-BE49-F238E27FC236}">
                <a16:creationId xmlns:a16="http://schemas.microsoft.com/office/drawing/2014/main" id="{E51A54BE-54E0-4E28-9DCC-A9A6BD688DE8}"/>
              </a:ext>
            </a:extLst>
          </p:cNvPr>
          <p:cNvSpPr txBox="1">
            <a:spLocks/>
          </p:cNvSpPr>
          <p:nvPr/>
        </p:nvSpPr>
        <p:spPr>
          <a:xfrm>
            <a:off x="341644" y="4760789"/>
            <a:ext cx="4415088" cy="15765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buNone/>
            </a:pPr>
            <a:r>
              <a:rPr lang="es-CO" sz="1400" b="1" dirty="0" err="1">
                <a:solidFill>
                  <a:srgbClr val="0070C0"/>
                </a:solidFill>
                <a:latin typeface="Segoe UI" panose="020B0502040204020203" pitchFamily="34" charset="0"/>
                <a:cs typeface="Segoe UI" panose="020B0502040204020203" pitchFamily="34" charset="0"/>
              </a:rPr>
              <a:t>Obs</a:t>
            </a:r>
            <a:r>
              <a:rPr lang="es-CO" sz="1400" b="1" dirty="0">
                <a:solidFill>
                  <a:srgbClr val="0070C0"/>
                </a:solidFill>
                <a:latin typeface="Segoe UI" panose="020B0502040204020203" pitchFamily="34" charset="0"/>
                <a:cs typeface="Segoe UI" panose="020B0502040204020203" pitchFamily="34" charset="0"/>
              </a:rPr>
              <a:t> #3: </a:t>
            </a:r>
            <a:r>
              <a:rPr lang="es-CO" sz="1400" dirty="0">
                <a:solidFill>
                  <a:schemeClr val="tx1">
                    <a:lumMod val="65000"/>
                    <a:lumOff val="35000"/>
                  </a:schemeClr>
                </a:solidFill>
                <a:latin typeface="Segoe UI" panose="020B0502040204020203" pitchFamily="34" charset="0"/>
                <a:cs typeface="Segoe UI" panose="020B0502040204020203" pitchFamily="34" charset="0"/>
              </a:rPr>
              <a:t>En caso de que se registre una hora para alguno de los propulsores y no se encuentre registro de la misma hora para los demás propulsores, el programa le recordará que no se ha realizado el registro para los propulsores faltantes. </a:t>
            </a:r>
          </a:p>
          <a:p>
            <a:pPr marL="0" indent="0" algn="just">
              <a:spcBef>
                <a:spcPts val="0"/>
              </a:spcBef>
              <a:buNone/>
            </a:pPr>
            <a:endParaRPr lang="es-CO" sz="1400" dirty="0">
              <a:solidFill>
                <a:schemeClr val="tx1">
                  <a:lumMod val="65000"/>
                  <a:lumOff val="35000"/>
                </a:schemeClr>
              </a:solidFill>
              <a:latin typeface="Segoe UI" panose="020B0502040204020203" pitchFamily="34" charset="0"/>
              <a:cs typeface="Segoe UI" panose="020B0502040204020203" pitchFamily="34" charset="0"/>
            </a:endParaRPr>
          </a:p>
          <a:p>
            <a:pPr marL="0" indent="0" algn="just">
              <a:spcBef>
                <a:spcPts val="0"/>
              </a:spcBef>
              <a:buNone/>
            </a:pPr>
            <a:r>
              <a:rPr lang="es-CO" sz="1400" dirty="0">
                <a:solidFill>
                  <a:schemeClr val="tx1">
                    <a:lumMod val="65000"/>
                    <a:lumOff val="35000"/>
                  </a:schemeClr>
                </a:solidFill>
                <a:latin typeface="Segoe UI" panose="020B0502040204020203" pitchFamily="34" charset="0"/>
                <a:cs typeface="Segoe UI" panose="020B0502040204020203" pitchFamily="34" charset="0"/>
              </a:rPr>
              <a:t>Es recomendable realizar el registro de todos los propulsores antes de cerrar el aplicativo.</a:t>
            </a:r>
          </a:p>
        </p:txBody>
      </p:sp>
      <p:sp>
        <p:nvSpPr>
          <p:cNvPr id="14" name="Arco 13">
            <a:extLst>
              <a:ext uri="{FF2B5EF4-FFF2-40B4-BE49-F238E27FC236}">
                <a16:creationId xmlns:a16="http://schemas.microsoft.com/office/drawing/2014/main" id="{97CEAB03-135A-4595-9FEA-72F9C39684A7}"/>
              </a:ext>
            </a:extLst>
          </p:cNvPr>
          <p:cNvSpPr/>
          <p:nvPr/>
        </p:nvSpPr>
        <p:spPr>
          <a:xfrm rot="2416642" flipH="1">
            <a:off x="4040867" y="5742190"/>
            <a:ext cx="1255865" cy="1244459"/>
          </a:xfrm>
          <a:prstGeom prst="arc">
            <a:avLst>
              <a:gd name="adj1" fmla="val 16200000"/>
              <a:gd name="adj2" fmla="val 20057146"/>
            </a:avLst>
          </a:prstGeom>
          <a:ln w="19050" cap="rnd">
            <a:solidFill>
              <a:srgbClr val="0070C0"/>
            </a:solidFill>
            <a:prstDash val="sysDash"/>
            <a:headEnd type="triangle" w="med" len="med"/>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dirty="0"/>
          </a:p>
        </p:txBody>
      </p:sp>
      <p:sp>
        <p:nvSpPr>
          <p:cNvPr id="16" name="Forma libre: forma 15">
            <a:extLst>
              <a:ext uri="{FF2B5EF4-FFF2-40B4-BE49-F238E27FC236}">
                <a16:creationId xmlns:a16="http://schemas.microsoft.com/office/drawing/2014/main" id="{C844A79D-9299-4A71-91FA-4569894A37C3}"/>
              </a:ext>
            </a:extLst>
          </p:cNvPr>
          <p:cNvSpPr/>
          <p:nvPr/>
        </p:nvSpPr>
        <p:spPr>
          <a:xfrm rot="964964">
            <a:off x="4421173" y="3957792"/>
            <a:ext cx="857952" cy="472636"/>
          </a:xfrm>
          <a:custGeom>
            <a:avLst/>
            <a:gdLst>
              <a:gd name="connsiteX0" fmla="*/ 894944 w 894944"/>
              <a:gd name="connsiteY0" fmla="*/ 0 h 4444939"/>
              <a:gd name="connsiteX1" fmla="*/ 476655 w 894944"/>
              <a:gd name="connsiteY1" fmla="*/ 3093396 h 4444939"/>
              <a:gd name="connsiteX2" fmla="*/ 651753 w 894944"/>
              <a:gd name="connsiteY2" fmla="*/ 4299626 h 4444939"/>
              <a:gd name="connsiteX3" fmla="*/ 0 w 894944"/>
              <a:gd name="connsiteY3" fmla="*/ 4328809 h 4444939"/>
              <a:gd name="connsiteX0" fmla="*/ 894944 w 894944"/>
              <a:gd name="connsiteY0" fmla="*/ 0 h 4584312"/>
              <a:gd name="connsiteX1" fmla="*/ 457199 w 894944"/>
              <a:gd name="connsiteY1" fmla="*/ 1088815 h 4584312"/>
              <a:gd name="connsiteX2" fmla="*/ 651753 w 894944"/>
              <a:gd name="connsiteY2" fmla="*/ 4299626 h 4584312"/>
              <a:gd name="connsiteX3" fmla="*/ 0 w 894944"/>
              <a:gd name="connsiteY3" fmla="*/ 4328809 h 4584312"/>
              <a:gd name="connsiteX0" fmla="*/ 894944 w 894944"/>
              <a:gd name="connsiteY0" fmla="*/ 0 h 4584311"/>
              <a:gd name="connsiteX1" fmla="*/ 457199 w 894944"/>
              <a:gd name="connsiteY1" fmla="*/ 1088815 h 4584311"/>
              <a:gd name="connsiteX2" fmla="*/ 651753 w 894944"/>
              <a:gd name="connsiteY2" fmla="*/ 4299626 h 4584311"/>
              <a:gd name="connsiteX3" fmla="*/ 0 w 894944"/>
              <a:gd name="connsiteY3" fmla="*/ 4328809 h 4584311"/>
              <a:gd name="connsiteX0" fmla="*/ 894944 w 894944"/>
              <a:gd name="connsiteY0" fmla="*/ 0 h 4584311"/>
              <a:gd name="connsiteX1" fmla="*/ 457199 w 894944"/>
              <a:gd name="connsiteY1" fmla="*/ 1088815 h 4584311"/>
              <a:gd name="connsiteX2" fmla="*/ 651753 w 894944"/>
              <a:gd name="connsiteY2" fmla="*/ 4299626 h 4584311"/>
              <a:gd name="connsiteX3" fmla="*/ 0 w 894944"/>
              <a:gd name="connsiteY3" fmla="*/ 4328809 h 4584311"/>
              <a:gd name="connsiteX0" fmla="*/ 894944 w 894944"/>
              <a:gd name="connsiteY0" fmla="*/ 0 h 4583410"/>
              <a:gd name="connsiteX1" fmla="*/ 350195 w 894944"/>
              <a:gd name="connsiteY1" fmla="*/ 1101265 h 4583410"/>
              <a:gd name="connsiteX2" fmla="*/ 651753 w 894944"/>
              <a:gd name="connsiteY2" fmla="*/ 4299626 h 4583410"/>
              <a:gd name="connsiteX3" fmla="*/ 0 w 894944"/>
              <a:gd name="connsiteY3" fmla="*/ 4328809 h 4583410"/>
              <a:gd name="connsiteX0" fmla="*/ 894944 w 894944"/>
              <a:gd name="connsiteY0" fmla="*/ 0 h 4583410"/>
              <a:gd name="connsiteX1" fmla="*/ 350195 w 894944"/>
              <a:gd name="connsiteY1" fmla="*/ 1101265 h 4583410"/>
              <a:gd name="connsiteX2" fmla="*/ 651753 w 894944"/>
              <a:gd name="connsiteY2" fmla="*/ 4299626 h 4583410"/>
              <a:gd name="connsiteX3" fmla="*/ 0 w 894944"/>
              <a:gd name="connsiteY3" fmla="*/ 4328809 h 4583410"/>
              <a:gd name="connsiteX0" fmla="*/ 894944 w 894944"/>
              <a:gd name="connsiteY0" fmla="*/ 0 h 4398362"/>
              <a:gd name="connsiteX1" fmla="*/ 350195 w 894944"/>
              <a:gd name="connsiteY1" fmla="*/ 1101265 h 4398362"/>
              <a:gd name="connsiteX2" fmla="*/ 632298 w 894944"/>
              <a:gd name="connsiteY2" fmla="*/ 3888749 h 4398362"/>
              <a:gd name="connsiteX3" fmla="*/ 0 w 894944"/>
              <a:gd name="connsiteY3" fmla="*/ 4328809 h 4398362"/>
              <a:gd name="connsiteX0" fmla="*/ 894944 w 894944"/>
              <a:gd name="connsiteY0" fmla="*/ 0 h 4487910"/>
              <a:gd name="connsiteX1" fmla="*/ 350195 w 894944"/>
              <a:gd name="connsiteY1" fmla="*/ 1101265 h 4487910"/>
              <a:gd name="connsiteX2" fmla="*/ 632298 w 894944"/>
              <a:gd name="connsiteY2" fmla="*/ 3888749 h 4487910"/>
              <a:gd name="connsiteX3" fmla="*/ 0 w 894944"/>
              <a:gd name="connsiteY3" fmla="*/ 4328809 h 4487910"/>
              <a:gd name="connsiteX0" fmla="*/ 1031131 w 1031131"/>
              <a:gd name="connsiteY0" fmla="*/ 0 h 4493156"/>
              <a:gd name="connsiteX1" fmla="*/ 486382 w 1031131"/>
              <a:gd name="connsiteY1" fmla="*/ 1101265 h 4493156"/>
              <a:gd name="connsiteX2" fmla="*/ 768485 w 1031131"/>
              <a:gd name="connsiteY2" fmla="*/ 3888749 h 4493156"/>
              <a:gd name="connsiteX3" fmla="*/ 0 w 1031131"/>
              <a:gd name="connsiteY3" fmla="*/ 4440867 h 4493156"/>
              <a:gd name="connsiteX0" fmla="*/ 1031131 w 1031131"/>
              <a:gd name="connsiteY0" fmla="*/ 0 h 4440867"/>
              <a:gd name="connsiteX1" fmla="*/ 486382 w 1031131"/>
              <a:gd name="connsiteY1" fmla="*/ 1101265 h 4440867"/>
              <a:gd name="connsiteX2" fmla="*/ 768485 w 1031131"/>
              <a:gd name="connsiteY2" fmla="*/ 3888749 h 4440867"/>
              <a:gd name="connsiteX3" fmla="*/ 0 w 1031131"/>
              <a:gd name="connsiteY3" fmla="*/ 4440867 h 4440867"/>
              <a:gd name="connsiteX0" fmla="*/ 1031131 w 1031131"/>
              <a:gd name="connsiteY0" fmla="*/ 0 h 4440867"/>
              <a:gd name="connsiteX1" fmla="*/ 486382 w 1031131"/>
              <a:gd name="connsiteY1" fmla="*/ 1101265 h 4440867"/>
              <a:gd name="connsiteX2" fmla="*/ 700392 w 1031131"/>
              <a:gd name="connsiteY2" fmla="*/ 3888749 h 4440867"/>
              <a:gd name="connsiteX3" fmla="*/ 0 w 1031131"/>
              <a:gd name="connsiteY3" fmla="*/ 4440867 h 4440867"/>
              <a:gd name="connsiteX0" fmla="*/ 1031131 w 1031131"/>
              <a:gd name="connsiteY0" fmla="*/ 0 h 4440867"/>
              <a:gd name="connsiteX1" fmla="*/ 582116 w 1031131"/>
              <a:gd name="connsiteY1" fmla="*/ 1077324 h 4440867"/>
              <a:gd name="connsiteX2" fmla="*/ 700392 w 1031131"/>
              <a:gd name="connsiteY2" fmla="*/ 3888749 h 4440867"/>
              <a:gd name="connsiteX3" fmla="*/ 0 w 1031131"/>
              <a:gd name="connsiteY3" fmla="*/ 4440867 h 4440867"/>
              <a:gd name="connsiteX0" fmla="*/ 1031131 w 1031131"/>
              <a:gd name="connsiteY0" fmla="*/ 0 h 4440867"/>
              <a:gd name="connsiteX1" fmla="*/ 582116 w 1031131"/>
              <a:gd name="connsiteY1" fmla="*/ 873833 h 4440867"/>
              <a:gd name="connsiteX2" fmla="*/ 700392 w 1031131"/>
              <a:gd name="connsiteY2" fmla="*/ 3888749 h 4440867"/>
              <a:gd name="connsiteX3" fmla="*/ 0 w 1031131"/>
              <a:gd name="connsiteY3" fmla="*/ 4440867 h 4440867"/>
              <a:gd name="connsiteX0" fmla="*/ 1031131 w 1031131"/>
              <a:gd name="connsiteY0" fmla="*/ 0 h 4440867"/>
              <a:gd name="connsiteX1" fmla="*/ 582116 w 1031131"/>
              <a:gd name="connsiteY1" fmla="*/ 873833 h 4440867"/>
              <a:gd name="connsiteX2" fmla="*/ 700392 w 1031131"/>
              <a:gd name="connsiteY2" fmla="*/ 3888749 h 4440867"/>
              <a:gd name="connsiteX3" fmla="*/ 0 w 1031131"/>
              <a:gd name="connsiteY3" fmla="*/ 4440867 h 4440867"/>
              <a:gd name="connsiteX0" fmla="*/ 1031131 w 1031131"/>
              <a:gd name="connsiteY0" fmla="*/ 0 h 4440867"/>
              <a:gd name="connsiteX1" fmla="*/ 599522 w 1031131"/>
              <a:gd name="connsiteY1" fmla="*/ 1592033 h 4440867"/>
              <a:gd name="connsiteX2" fmla="*/ 700392 w 1031131"/>
              <a:gd name="connsiteY2" fmla="*/ 3888749 h 4440867"/>
              <a:gd name="connsiteX3" fmla="*/ 0 w 1031131"/>
              <a:gd name="connsiteY3" fmla="*/ 4440867 h 4440867"/>
              <a:gd name="connsiteX0" fmla="*/ 1031131 w 1031131"/>
              <a:gd name="connsiteY0" fmla="*/ 0 h 4440867"/>
              <a:gd name="connsiteX1" fmla="*/ 599522 w 1031131"/>
              <a:gd name="connsiteY1" fmla="*/ 1592033 h 4440867"/>
              <a:gd name="connsiteX2" fmla="*/ 700392 w 1031131"/>
              <a:gd name="connsiteY2" fmla="*/ 3888749 h 4440867"/>
              <a:gd name="connsiteX3" fmla="*/ 0 w 1031131"/>
              <a:gd name="connsiteY3" fmla="*/ 4440867 h 4440867"/>
              <a:gd name="connsiteX0" fmla="*/ 1031131 w 1031131"/>
              <a:gd name="connsiteY0" fmla="*/ 0 h 4440867"/>
              <a:gd name="connsiteX1" fmla="*/ 718374 w 1031131"/>
              <a:gd name="connsiteY1" fmla="*/ 1746333 h 4440867"/>
              <a:gd name="connsiteX2" fmla="*/ 700392 w 1031131"/>
              <a:gd name="connsiteY2" fmla="*/ 3888749 h 4440867"/>
              <a:gd name="connsiteX3" fmla="*/ 0 w 1031131"/>
              <a:gd name="connsiteY3" fmla="*/ 4440867 h 4440867"/>
              <a:gd name="connsiteX0" fmla="*/ 1031131 w 1031131"/>
              <a:gd name="connsiteY0" fmla="*/ 0 h 4440867"/>
              <a:gd name="connsiteX1" fmla="*/ 718374 w 1031131"/>
              <a:gd name="connsiteY1" fmla="*/ 1746333 h 4440867"/>
              <a:gd name="connsiteX2" fmla="*/ 700392 w 1031131"/>
              <a:gd name="connsiteY2" fmla="*/ 3888749 h 4440867"/>
              <a:gd name="connsiteX3" fmla="*/ 0 w 1031131"/>
              <a:gd name="connsiteY3" fmla="*/ 4440867 h 4440867"/>
              <a:gd name="connsiteX0" fmla="*/ 1085054 w 1085054"/>
              <a:gd name="connsiteY0" fmla="*/ 0 h 3998024"/>
              <a:gd name="connsiteX1" fmla="*/ 772297 w 1085054"/>
              <a:gd name="connsiteY1" fmla="*/ 1746333 h 3998024"/>
              <a:gd name="connsiteX2" fmla="*/ 754315 w 1085054"/>
              <a:gd name="connsiteY2" fmla="*/ 3888749 h 3998024"/>
              <a:gd name="connsiteX3" fmla="*/ 0 w 1085054"/>
              <a:gd name="connsiteY3" fmla="*/ 3014362 h 3998024"/>
              <a:gd name="connsiteX0" fmla="*/ 1085054 w 1085054"/>
              <a:gd name="connsiteY0" fmla="*/ 0 h 4520025"/>
              <a:gd name="connsiteX1" fmla="*/ 772297 w 1085054"/>
              <a:gd name="connsiteY1" fmla="*/ 1746333 h 4520025"/>
              <a:gd name="connsiteX2" fmla="*/ 754315 w 1085054"/>
              <a:gd name="connsiteY2" fmla="*/ 3888749 h 4520025"/>
              <a:gd name="connsiteX3" fmla="*/ 0 w 1085054"/>
              <a:gd name="connsiteY3" fmla="*/ 3014362 h 4520025"/>
              <a:gd name="connsiteX0" fmla="*/ 1085054 w 1085054"/>
              <a:gd name="connsiteY0" fmla="*/ 222004 h 4742029"/>
              <a:gd name="connsiteX1" fmla="*/ 772297 w 1085054"/>
              <a:gd name="connsiteY1" fmla="*/ 1968337 h 4742029"/>
              <a:gd name="connsiteX2" fmla="*/ 754315 w 1085054"/>
              <a:gd name="connsiteY2" fmla="*/ 4110753 h 4742029"/>
              <a:gd name="connsiteX3" fmla="*/ 0 w 1085054"/>
              <a:gd name="connsiteY3" fmla="*/ 3236366 h 4742029"/>
            </a:gdLst>
            <a:ahLst/>
            <a:cxnLst>
              <a:cxn ang="0">
                <a:pos x="connsiteX0" y="connsiteY0"/>
              </a:cxn>
              <a:cxn ang="0">
                <a:pos x="connsiteX1" y="connsiteY1"/>
              </a:cxn>
              <a:cxn ang="0">
                <a:pos x="connsiteX2" y="connsiteY2"/>
              </a:cxn>
              <a:cxn ang="0">
                <a:pos x="connsiteX3" y="connsiteY3"/>
              </a:cxn>
            </a:cxnLst>
            <a:rect l="l" t="t" r="r" b="b"/>
            <a:pathLst>
              <a:path w="1085054" h="4742029">
                <a:moveTo>
                  <a:pt x="1085054" y="222004"/>
                </a:moveTo>
                <a:cubicBezTo>
                  <a:pt x="811594" y="-585392"/>
                  <a:pt x="653358" y="997022"/>
                  <a:pt x="772297" y="1968337"/>
                </a:cubicBezTo>
                <a:cubicBezTo>
                  <a:pt x="891236" y="2939652"/>
                  <a:pt x="903757" y="3610231"/>
                  <a:pt x="754315" y="4110753"/>
                </a:cubicBezTo>
                <a:cubicBezTo>
                  <a:pt x="604873" y="4611275"/>
                  <a:pt x="163323" y="5584239"/>
                  <a:pt x="0" y="3236366"/>
                </a:cubicBezTo>
              </a:path>
            </a:pathLst>
          </a:custGeom>
          <a:ln w="19050" cap="rnd">
            <a:solidFill>
              <a:srgbClr val="0070C0"/>
            </a:solidFill>
            <a:prstDash val="sysDash"/>
            <a:headEnd type="triangle" w="med" len="med"/>
            <a:tailEnd type="oval" w="sm"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CO" dirty="0">
              <a:solidFill>
                <a:schemeClr val="tx1"/>
              </a:solidFill>
            </a:endParaRPr>
          </a:p>
        </p:txBody>
      </p:sp>
    </p:spTree>
    <p:extLst>
      <p:ext uri="{BB962C8B-B14F-4D97-AF65-F5344CB8AC3E}">
        <p14:creationId xmlns:p14="http://schemas.microsoft.com/office/powerpoint/2010/main" val="817804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9072E9F0-7DBB-4346-856E-2065C5340574}"/>
              </a:ext>
            </a:extLst>
          </p:cNvPr>
          <p:cNvSpPr txBox="1">
            <a:spLocks/>
          </p:cNvSpPr>
          <p:nvPr/>
        </p:nvSpPr>
        <p:spPr>
          <a:xfrm>
            <a:off x="522709" y="5188449"/>
            <a:ext cx="3877235" cy="7868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buNone/>
            </a:pPr>
            <a:r>
              <a:rPr lang="es-CO" sz="1400" b="1" dirty="0" err="1">
                <a:solidFill>
                  <a:srgbClr val="0070C0"/>
                </a:solidFill>
                <a:latin typeface="Segoe UI" panose="020B0502040204020203" pitchFamily="34" charset="0"/>
                <a:cs typeface="Segoe UI" panose="020B0502040204020203" pitchFamily="34" charset="0"/>
              </a:rPr>
              <a:t>Obs</a:t>
            </a:r>
            <a:r>
              <a:rPr lang="es-CO" sz="1400" b="1" dirty="0">
                <a:solidFill>
                  <a:srgbClr val="0070C0"/>
                </a:solidFill>
                <a:latin typeface="Segoe UI" panose="020B0502040204020203" pitchFamily="34" charset="0"/>
                <a:cs typeface="Segoe UI" panose="020B0502040204020203" pitchFamily="34" charset="0"/>
              </a:rPr>
              <a:t> #2: </a:t>
            </a:r>
            <a:r>
              <a:rPr lang="es-CO" sz="1400" dirty="0">
                <a:solidFill>
                  <a:schemeClr val="tx1">
                    <a:lumMod val="65000"/>
                    <a:lumOff val="35000"/>
                  </a:schemeClr>
                </a:solidFill>
                <a:latin typeface="Segoe UI" panose="020B0502040204020203" pitchFamily="34" charset="0"/>
                <a:cs typeface="Segoe UI" panose="020B0502040204020203" pitchFamily="34" charset="0"/>
              </a:rPr>
              <a:t>En caso de que se registre una hora y no se encuentren registros para las horas anteriores, el programa le preguntará si desea omitir ese registro.</a:t>
            </a:r>
          </a:p>
        </p:txBody>
      </p:sp>
      <p:sp>
        <p:nvSpPr>
          <p:cNvPr id="17" name="Marcador de contenido 2">
            <a:extLst>
              <a:ext uri="{FF2B5EF4-FFF2-40B4-BE49-F238E27FC236}">
                <a16:creationId xmlns:a16="http://schemas.microsoft.com/office/drawing/2014/main" id="{CB0BABF1-8B80-4051-949A-4CAC97171B29}"/>
              </a:ext>
            </a:extLst>
          </p:cNvPr>
          <p:cNvSpPr txBox="1">
            <a:spLocks/>
          </p:cNvSpPr>
          <p:nvPr/>
        </p:nvSpPr>
        <p:spPr>
          <a:xfrm>
            <a:off x="522709" y="859156"/>
            <a:ext cx="3877235" cy="40116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CO" sz="1400" b="1" dirty="0">
                <a:solidFill>
                  <a:srgbClr val="0070C0"/>
                </a:solidFill>
                <a:latin typeface="Segoe UI" panose="020B0502040204020203" pitchFamily="34" charset="0"/>
                <a:cs typeface="Segoe UI" panose="020B0502040204020203" pitchFamily="34" charset="0"/>
              </a:rPr>
              <a:t>REGISTRO DE GENERACIÓN ELÉCTRICA:</a:t>
            </a:r>
          </a:p>
          <a:p>
            <a:pPr marL="0" indent="0" algn="just">
              <a:buNone/>
            </a:pPr>
            <a:r>
              <a:rPr lang="es-CO" sz="1400" dirty="0">
                <a:solidFill>
                  <a:schemeClr val="tx1">
                    <a:lumMod val="65000"/>
                    <a:lumOff val="35000"/>
                  </a:schemeClr>
                </a:solidFill>
                <a:latin typeface="Segoe UI" panose="020B0502040204020203" pitchFamily="34" charset="0"/>
                <a:cs typeface="Segoe UI" panose="020B0502040204020203" pitchFamily="34" charset="0"/>
              </a:rPr>
              <a:t>Para llenar el formato, seleccione la pestaña correspondiente </a:t>
            </a:r>
            <a:r>
              <a:rPr lang="es-CO" sz="1400" b="1" dirty="0">
                <a:solidFill>
                  <a:srgbClr val="00B050"/>
                </a:solidFill>
                <a:latin typeface="Segoe UI" panose="020B0502040204020203" pitchFamily="34" charset="0"/>
                <a:cs typeface="Segoe UI" panose="020B0502040204020203" pitchFamily="34" charset="0"/>
              </a:rPr>
              <a:t>(recuadro de la derecha), </a:t>
            </a:r>
            <a:r>
              <a:rPr lang="es-CO" sz="1400" dirty="0">
                <a:solidFill>
                  <a:schemeClr val="tx1">
                    <a:lumMod val="65000"/>
                    <a:lumOff val="35000"/>
                  </a:schemeClr>
                </a:solidFill>
                <a:latin typeface="Segoe UI" panose="020B0502040204020203" pitchFamily="34" charset="0"/>
                <a:cs typeface="Segoe UI" panose="020B0502040204020203" pitchFamily="34" charset="0"/>
              </a:rPr>
              <a:t>Ingrese la fecha, seleccione la hora de la ronda que desea registrar e ingrese el nombre del maquinista/auxiliar de máquinas de turno. </a:t>
            </a:r>
          </a:p>
          <a:p>
            <a:pPr marL="0" indent="0" algn="just">
              <a:buNone/>
            </a:pPr>
            <a:r>
              <a:rPr lang="es-CO" sz="1400" dirty="0">
                <a:solidFill>
                  <a:schemeClr val="tx1">
                    <a:lumMod val="65000"/>
                    <a:lumOff val="35000"/>
                  </a:schemeClr>
                </a:solidFill>
                <a:latin typeface="Segoe UI" panose="020B0502040204020203" pitchFamily="34" charset="0"/>
                <a:cs typeface="Segoe UI" panose="020B0502040204020203" pitchFamily="34" charset="0"/>
              </a:rPr>
              <a:t>Seleccione el generador para el cual va a realizar el registro y termine de llenar el formato con las cantidades correspondientes a cada uno de los campos. Presione el botón “REGISTRAR” y espere hasta que se le informe que el registro fue guardado correctamente.</a:t>
            </a:r>
          </a:p>
          <a:p>
            <a:pPr marL="0" indent="0" algn="just">
              <a:buNone/>
            </a:pPr>
            <a:endParaRPr lang="es-CO" sz="1400" dirty="0">
              <a:solidFill>
                <a:schemeClr val="tx1">
                  <a:lumMod val="65000"/>
                  <a:lumOff val="35000"/>
                </a:schemeClr>
              </a:solidFill>
              <a:latin typeface="Segoe UI" panose="020B0502040204020203" pitchFamily="34" charset="0"/>
              <a:cs typeface="Segoe UI" panose="020B0502040204020203" pitchFamily="34" charset="0"/>
            </a:endParaRPr>
          </a:p>
          <a:p>
            <a:pPr marL="0" indent="0" algn="just">
              <a:buNone/>
            </a:pPr>
            <a:r>
              <a:rPr lang="es-CO" sz="1400" b="1" dirty="0" err="1">
                <a:solidFill>
                  <a:srgbClr val="0070C0"/>
                </a:solidFill>
                <a:latin typeface="Segoe UI" panose="020B0502040204020203" pitchFamily="34" charset="0"/>
                <a:cs typeface="Segoe UI" panose="020B0502040204020203" pitchFamily="34" charset="0"/>
              </a:rPr>
              <a:t>Obs</a:t>
            </a:r>
            <a:r>
              <a:rPr lang="es-CO" sz="1400" b="1" dirty="0">
                <a:solidFill>
                  <a:srgbClr val="0070C0"/>
                </a:solidFill>
                <a:latin typeface="Segoe UI" panose="020B0502040204020203" pitchFamily="34" charset="0"/>
                <a:cs typeface="Segoe UI" panose="020B0502040204020203" pitchFamily="34" charset="0"/>
              </a:rPr>
              <a:t> #1: </a:t>
            </a:r>
            <a:r>
              <a:rPr lang="es-CO" sz="1400" dirty="0">
                <a:solidFill>
                  <a:schemeClr val="tx1">
                    <a:lumMod val="65000"/>
                    <a:lumOff val="35000"/>
                  </a:schemeClr>
                </a:solidFill>
                <a:latin typeface="Segoe UI" panose="020B0502040204020203" pitchFamily="34" charset="0"/>
                <a:cs typeface="Segoe UI" panose="020B0502040204020203" pitchFamily="34" charset="0"/>
              </a:rPr>
              <a:t>Si hace doble clic a las etiquetas que tienen un </a:t>
            </a:r>
            <a:r>
              <a:rPr lang="es-CO" sz="1400" b="1" dirty="0">
                <a:solidFill>
                  <a:srgbClr val="0070C0"/>
                </a:solidFill>
                <a:latin typeface="Segoe UI" panose="020B0502040204020203" pitchFamily="34" charset="0"/>
                <a:cs typeface="Segoe UI" panose="020B0502040204020203" pitchFamily="34" charset="0"/>
              </a:rPr>
              <a:t>*</a:t>
            </a:r>
            <a:r>
              <a:rPr lang="es-CO" sz="1400" dirty="0">
                <a:solidFill>
                  <a:schemeClr val="tx1">
                    <a:lumMod val="65000"/>
                    <a:lumOff val="35000"/>
                  </a:schemeClr>
                </a:solidFill>
                <a:latin typeface="Segoe UI" panose="020B0502040204020203" pitchFamily="34" charset="0"/>
                <a:cs typeface="Segoe UI" panose="020B0502040204020203" pitchFamily="34" charset="0"/>
              </a:rPr>
              <a:t> podrán ver la información correspondiente, por ejemplo, al presionar doble clic sobre la etiqueta “FILTRO DE AIRE*” nos aparecerá el siguiente mensaje.</a:t>
            </a:r>
          </a:p>
        </p:txBody>
      </p:sp>
      <p:pic>
        <p:nvPicPr>
          <p:cNvPr id="18" name="Imagen 17">
            <a:extLst>
              <a:ext uri="{FF2B5EF4-FFF2-40B4-BE49-F238E27FC236}">
                <a16:creationId xmlns:a16="http://schemas.microsoft.com/office/drawing/2014/main" id="{5A394AF1-5681-46EF-979E-2B016086DA19}"/>
              </a:ext>
            </a:extLst>
          </p:cNvPr>
          <p:cNvPicPr/>
          <p:nvPr/>
        </p:nvPicPr>
        <p:blipFill rotWithShape="1">
          <a:blip r:embed="rId3"/>
          <a:srcRect l="609" t="2365" r="757" b="1379"/>
          <a:stretch/>
        </p:blipFill>
        <p:spPr>
          <a:xfrm>
            <a:off x="4861751" y="2890419"/>
            <a:ext cx="3850931" cy="1421176"/>
          </a:xfrm>
          <a:prstGeom prst="rect">
            <a:avLst/>
          </a:prstGeom>
          <a:ln>
            <a:noFill/>
          </a:ln>
          <a:effectLst>
            <a:outerShdw blurRad="139700" dist="38100" dir="2700000" sx="99000" sy="99000" algn="tl" rotWithShape="0">
              <a:prstClr val="black">
                <a:alpha val="28000"/>
              </a:prstClr>
            </a:outerShdw>
          </a:effectLst>
        </p:spPr>
      </p:pic>
      <p:pic>
        <p:nvPicPr>
          <p:cNvPr id="19" name="Imagen 18">
            <a:extLst>
              <a:ext uri="{FF2B5EF4-FFF2-40B4-BE49-F238E27FC236}">
                <a16:creationId xmlns:a16="http://schemas.microsoft.com/office/drawing/2014/main" id="{DE91E756-1AFB-4A83-BC42-06B41D8BDA80}"/>
              </a:ext>
            </a:extLst>
          </p:cNvPr>
          <p:cNvPicPr/>
          <p:nvPr/>
        </p:nvPicPr>
        <p:blipFill rotWithShape="1">
          <a:blip r:embed="rId4"/>
          <a:srcRect l="590" t="1244" r="862" b="1869"/>
          <a:stretch/>
        </p:blipFill>
        <p:spPr>
          <a:xfrm>
            <a:off x="4861750" y="4773689"/>
            <a:ext cx="3850931" cy="1453961"/>
          </a:xfrm>
          <a:prstGeom prst="rect">
            <a:avLst/>
          </a:prstGeom>
          <a:ln>
            <a:noFill/>
          </a:ln>
          <a:effectLst>
            <a:outerShdw blurRad="139700" dist="38100" dir="2700000" sx="99000" sy="99000" algn="tl" rotWithShape="0">
              <a:prstClr val="black">
                <a:alpha val="28000"/>
              </a:prstClr>
            </a:outerShdw>
          </a:effectLst>
        </p:spPr>
      </p:pic>
      <p:pic>
        <p:nvPicPr>
          <p:cNvPr id="8" name="Imagen 7">
            <a:extLst>
              <a:ext uri="{FF2B5EF4-FFF2-40B4-BE49-F238E27FC236}">
                <a16:creationId xmlns:a16="http://schemas.microsoft.com/office/drawing/2014/main" id="{808B07F4-BEA1-4767-AC40-CA713B64E241}"/>
              </a:ext>
            </a:extLst>
          </p:cNvPr>
          <p:cNvPicPr>
            <a:picLocks noChangeAspect="1"/>
          </p:cNvPicPr>
          <p:nvPr/>
        </p:nvPicPr>
        <p:blipFill rotWithShape="1">
          <a:blip r:embed="rId5"/>
          <a:srcRect l="6444" t="2903" r="4724" b="34998"/>
          <a:stretch/>
        </p:blipFill>
        <p:spPr>
          <a:xfrm>
            <a:off x="4861750" y="637754"/>
            <a:ext cx="3850931" cy="2127779"/>
          </a:xfrm>
          <a:prstGeom prst="rect">
            <a:avLst/>
          </a:prstGeom>
        </p:spPr>
      </p:pic>
    </p:spTree>
    <p:extLst>
      <p:ext uri="{BB962C8B-B14F-4D97-AF65-F5344CB8AC3E}">
        <p14:creationId xmlns:p14="http://schemas.microsoft.com/office/powerpoint/2010/main" val="70690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9072E9F0-7DBB-4346-856E-2065C5340574}"/>
              </a:ext>
            </a:extLst>
          </p:cNvPr>
          <p:cNvSpPr txBox="1">
            <a:spLocks/>
          </p:cNvSpPr>
          <p:nvPr/>
        </p:nvSpPr>
        <p:spPr>
          <a:xfrm>
            <a:off x="682977" y="3024187"/>
            <a:ext cx="3950647" cy="15525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CO" sz="1400" dirty="0">
                <a:solidFill>
                  <a:schemeClr val="tx1">
                    <a:lumMod val="65000"/>
                    <a:lumOff val="35000"/>
                  </a:schemeClr>
                </a:solidFill>
                <a:latin typeface="Segoe UI" panose="020B0502040204020203" pitchFamily="34" charset="0"/>
                <a:cs typeface="Segoe UI" panose="020B0502040204020203" pitchFamily="34" charset="0"/>
              </a:rPr>
              <a:t>Es recomendable realizar el registro de todos los generadores antes de cerrar el aplicativo.</a:t>
            </a:r>
          </a:p>
          <a:p>
            <a:pPr marL="0" indent="0" algn="just">
              <a:buNone/>
            </a:pPr>
            <a:r>
              <a:rPr lang="es-CO" sz="1400" b="1" dirty="0" err="1">
                <a:solidFill>
                  <a:srgbClr val="0070C0"/>
                </a:solidFill>
                <a:latin typeface="Segoe UI" panose="020B0502040204020203" pitchFamily="34" charset="0"/>
                <a:cs typeface="Segoe UI" panose="020B0502040204020203" pitchFamily="34" charset="0"/>
              </a:rPr>
              <a:t>Obs</a:t>
            </a:r>
            <a:r>
              <a:rPr lang="es-CO" sz="1400" b="1" dirty="0">
                <a:solidFill>
                  <a:srgbClr val="0070C0"/>
                </a:solidFill>
                <a:latin typeface="Segoe UI" panose="020B0502040204020203" pitchFamily="34" charset="0"/>
                <a:cs typeface="Segoe UI" panose="020B0502040204020203" pitchFamily="34" charset="0"/>
              </a:rPr>
              <a:t> #4: </a:t>
            </a:r>
            <a:r>
              <a:rPr lang="es-CO" sz="1400" dirty="0">
                <a:solidFill>
                  <a:schemeClr val="tx1">
                    <a:lumMod val="65000"/>
                    <a:lumOff val="35000"/>
                  </a:schemeClr>
                </a:solidFill>
                <a:latin typeface="Segoe UI" panose="020B0502040204020203" pitchFamily="34" charset="0"/>
                <a:cs typeface="Segoe UI" panose="020B0502040204020203" pitchFamily="34" charset="0"/>
              </a:rPr>
              <a:t>En caso de intentar registrar una hora que ya se encuentra registrada, el programa no se lo permitirá. Debe verificar los datos antes de registrarlos, pues no se podrán realizar modificaciones después de registrados.</a:t>
            </a:r>
          </a:p>
          <a:p>
            <a:pPr marL="0" indent="0" algn="just">
              <a:spcBef>
                <a:spcPts val="0"/>
              </a:spcBef>
              <a:buNone/>
            </a:pPr>
            <a:endParaRPr lang="es-CO" sz="1400"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17" name="Marcador de contenido 2">
            <a:extLst>
              <a:ext uri="{FF2B5EF4-FFF2-40B4-BE49-F238E27FC236}">
                <a16:creationId xmlns:a16="http://schemas.microsoft.com/office/drawing/2014/main" id="{CB0BABF1-8B80-4051-949A-4CAC97171B29}"/>
              </a:ext>
            </a:extLst>
          </p:cNvPr>
          <p:cNvSpPr txBox="1">
            <a:spLocks/>
          </p:cNvSpPr>
          <p:nvPr/>
        </p:nvSpPr>
        <p:spPr>
          <a:xfrm>
            <a:off x="682977" y="947857"/>
            <a:ext cx="3950647" cy="17500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CO" sz="1400" dirty="0">
                <a:solidFill>
                  <a:schemeClr val="tx1">
                    <a:lumMod val="65000"/>
                    <a:lumOff val="35000"/>
                  </a:schemeClr>
                </a:solidFill>
                <a:latin typeface="Segoe UI" panose="020B0502040204020203" pitchFamily="34" charset="0"/>
                <a:cs typeface="Segoe UI" panose="020B0502040204020203" pitchFamily="34" charset="0"/>
              </a:rPr>
              <a:t>Presione si para omitir el registro o presione no para realizar el registro faltante.</a:t>
            </a:r>
          </a:p>
          <a:p>
            <a:pPr marL="0" indent="0" algn="just">
              <a:buNone/>
            </a:pPr>
            <a:r>
              <a:rPr lang="es-CO" sz="1400" b="1" dirty="0" err="1">
                <a:solidFill>
                  <a:srgbClr val="0070C0"/>
                </a:solidFill>
                <a:latin typeface="Segoe UI" panose="020B0502040204020203" pitchFamily="34" charset="0"/>
                <a:cs typeface="Segoe UI" panose="020B0502040204020203" pitchFamily="34" charset="0"/>
              </a:rPr>
              <a:t>Obs</a:t>
            </a:r>
            <a:r>
              <a:rPr lang="es-CO" sz="1400" b="1" dirty="0">
                <a:solidFill>
                  <a:srgbClr val="0070C0"/>
                </a:solidFill>
                <a:latin typeface="Segoe UI" panose="020B0502040204020203" pitchFamily="34" charset="0"/>
                <a:cs typeface="Segoe UI" panose="020B0502040204020203" pitchFamily="34" charset="0"/>
              </a:rPr>
              <a:t> #3: </a:t>
            </a:r>
            <a:r>
              <a:rPr lang="es-CO" sz="1400" dirty="0">
                <a:solidFill>
                  <a:schemeClr val="tx1">
                    <a:lumMod val="65000"/>
                    <a:lumOff val="35000"/>
                  </a:schemeClr>
                </a:solidFill>
                <a:latin typeface="Segoe UI" panose="020B0502040204020203" pitchFamily="34" charset="0"/>
                <a:cs typeface="Segoe UI" panose="020B0502040204020203" pitchFamily="34" charset="0"/>
              </a:rPr>
              <a:t>En caso de que se registre una hora para alguno de los propulsores y no se encuentre registro de la misma hora para los demás propulsores el programa le recordará que no se ha realizado el registro para los propulsores faltantes.</a:t>
            </a:r>
          </a:p>
        </p:txBody>
      </p:sp>
      <p:pic>
        <p:nvPicPr>
          <p:cNvPr id="6" name="Imagen 5">
            <a:extLst>
              <a:ext uri="{FF2B5EF4-FFF2-40B4-BE49-F238E27FC236}">
                <a16:creationId xmlns:a16="http://schemas.microsoft.com/office/drawing/2014/main" id="{FF937996-4002-4124-A8EE-AC3702380067}"/>
              </a:ext>
            </a:extLst>
          </p:cNvPr>
          <p:cNvPicPr/>
          <p:nvPr/>
        </p:nvPicPr>
        <p:blipFill rotWithShape="1">
          <a:blip r:embed="rId3"/>
          <a:srcRect l="922" t="1712" r="1030" b="3151"/>
          <a:stretch/>
        </p:blipFill>
        <p:spPr>
          <a:xfrm>
            <a:off x="5030981" y="1067235"/>
            <a:ext cx="3553593" cy="1347766"/>
          </a:xfrm>
          <a:prstGeom prst="rect">
            <a:avLst/>
          </a:prstGeom>
          <a:ln>
            <a:noFill/>
          </a:ln>
          <a:effectLst>
            <a:outerShdw blurRad="139700" dist="38100" dir="2700000" sx="99000" sy="99000" algn="tl" rotWithShape="0">
              <a:prstClr val="black">
                <a:alpha val="28000"/>
              </a:prstClr>
            </a:outerShdw>
          </a:effectLst>
        </p:spPr>
      </p:pic>
    </p:spTree>
    <p:extLst>
      <p:ext uri="{BB962C8B-B14F-4D97-AF65-F5344CB8AC3E}">
        <p14:creationId xmlns:p14="http://schemas.microsoft.com/office/powerpoint/2010/main" val="3756429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A47872-43E1-440D-B132-183B2EF6B057}"/>
              </a:ext>
            </a:extLst>
          </p:cNvPr>
          <p:cNvSpPr>
            <a:spLocks noGrp="1"/>
          </p:cNvSpPr>
          <p:nvPr>
            <p:ph type="title" idx="4294967295"/>
          </p:nvPr>
        </p:nvSpPr>
        <p:spPr>
          <a:xfrm>
            <a:off x="1415917" y="1545060"/>
            <a:ext cx="797320" cy="562187"/>
          </a:xfrm>
        </p:spPr>
        <p:txBody>
          <a:bodyPr>
            <a:normAutofit/>
          </a:bodyPr>
          <a:lstStyle/>
          <a:p>
            <a:pPr algn="ctr"/>
            <a:r>
              <a:rPr lang="es-CO" sz="3200" b="1" dirty="0">
                <a:solidFill>
                  <a:srgbClr val="0070C0"/>
                </a:solidFill>
                <a:latin typeface="Segoe UI" panose="020B0502040204020203" pitchFamily="34" charset="0"/>
                <a:ea typeface="+mn-ea"/>
                <a:cs typeface="Segoe UI" panose="020B0502040204020203" pitchFamily="34" charset="0"/>
              </a:rPr>
              <a:t>02.</a:t>
            </a:r>
          </a:p>
        </p:txBody>
      </p:sp>
      <p:sp>
        <p:nvSpPr>
          <p:cNvPr id="5" name="Marcador de contenido 2">
            <a:extLst>
              <a:ext uri="{FF2B5EF4-FFF2-40B4-BE49-F238E27FC236}">
                <a16:creationId xmlns:a16="http://schemas.microsoft.com/office/drawing/2014/main" id="{25350C98-9C7F-468F-9078-3DD88E6C2332}"/>
              </a:ext>
            </a:extLst>
          </p:cNvPr>
          <p:cNvSpPr txBox="1">
            <a:spLocks/>
          </p:cNvSpPr>
          <p:nvPr/>
        </p:nvSpPr>
        <p:spPr>
          <a:xfrm>
            <a:off x="467665" y="2202798"/>
            <a:ext cx="2693825" cy="28166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CO" sz="1300" b="1" dirty="0">
                <a:solidFill>
                  <a:srgbClr val="0070C0"/>
                </a:solidFill>
                <a:latin typeface="Segoe UI" panose="020B0502040204020203" pitchFamily="34" charset="0"/>
                <a:cs typeface="Segoe UI" panose="020B0502040204020203" pitchFamily="34" charset="0"/>
              </a:rPr>
              <a:t>CONTROL DE INVENTARIO:</a:t>
            </a:r>
          </a:p>
          <a:p>
            <a:pPr marL="0" indent="0" algn="just">
              <a:lnSpc>
                <a:spcPct val="110000"/>
              </a:lnSpc>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Una vez haya hecho clic en la imagen correspondiente al módulo de inventario y haya marcado SI en el cuadro de confirmación, espere hasta que se abra el archivo correspondiente al módulo de control de inventarios llamado “Herramienta Inventario”. (Busque un icono de Excel minimizado que resaltará en amarillo o naranja).</a:t>
            </a:r>
            <a:endParaRPr lang="es-CO" sz="1400" b="1" dirty="0">
              <a:solidFill>
                <a:schemeClr val="tx1">
                  <a:lumMod val="65000"/>
                  <a:lumOff val="35000"/>
                </a:schemeClr>
              </a:solidFill>
              <a:latin typeface="Segoe UI" panose="020B0502040204020203" pitchFamily="34" charset="0"/>
              <a:cs typeface="Segoe UI" panose="020B0502040204020203" pitchFamily="34" charset="0"/>
            </a:endParaRPr>
          </a:p>
        </p:txBody>
      </p:sp>
      <p:grpSp>
        <p:nvGrpSpPr>
          <p:cNvPr id="3" name="Grupo 2">
            <a:extLst>
              <a:ext uri="{FF2B5EF4-FFF2-40B4-BE49-F238E27FC236}">
                <a16:creationId xmlns:a16="http://schemas.microsoft.com/office/drawing/2014/main" id="{A798BA94-1017-40AC-9266-2084A2971CBA}"/>
              </a:ext>
            </a:extLst>
          </p:cNvPr>
          <p:cNvGrpSpPr/>
          <p:nvPr/>
        </p:nvGrpSpPr>
        <p:grpSpPr>
          <a:xfrm>
            <a:off x="3463042" y="905691"/>
            <a:ext cx="5332037" cy="5047634"/>
            <a:chOff x="796604" y="2257426"/>
            <a:chExt cx="3584896" cy="3331584"/>
          </a:xfrm>
        </p:grpSpPr>
        <p:pic>
          <p:nvPicPr>
            <p:cNvPr id="11" name="Imagen 10">
              <a:extLst>
                <a:ext uri="{FF2B5EF4-FFF2-40B4-BE49-F238E27FC236}">
                  <a16:creationId xmlns:a16="http://schemas.microsoft.com/office/drawing/2014/main" id="{1BBD10BB-9BA8-49DD-A8BA-C740C9FAEC48}"/>
                </a:ext>
              </a:extLst>
            </p:cNvPr>
            <p:cNvPicPr/>
            <p:nvPr/>
          </p:nvPicPr>
          <p:blipFill rotWithShape="1">
            <a:blip r:embed="rId3"/>
            <a:srcRect l="286" t="1" r="52522" b="19249"/>
            <a:stretch/>
          </p:blipFill>
          <p:spPr>
            <a:xfrm>
              <a:off x="818866" y="2257426"/>
              <a:ext cx="3562634" cy="3331584"/>
            </a:xfrm>
            <a:prstGeom prst="rect">
              <a:avLst/>
            </a:prstGeom>
            <a:ln>
              <a:noFill/>
            </a:ln>
            <a:effectLst>
              <a:outerShdw blurRad="139700" dist="38100" dir="2700000" sx="99000" sy="99000" algn="tl" rotWithShape="0">
                <a:prstClr val="black">
                  <a:alpha val="28000"/>
                </a:prstClr>
              </a:outerShdw>
            </a:effectLst>
          </p:spPr>
        </p:pic>
        <p:pic>
          <p:nvPicPr>
            <p:cNvPr id="12" name="Imagen 11">
              <a:extLst>
                <a:ext uri="{FF2B5EF4-FFF2-40B4-BE49-F238E27FC236}">
                  <a16:creationId xmlns:a16="http://schemas.microsoft.com/office/drawing/2014/main" id="{5E22E5A1-35F8-4534-BE0B-1A4D5DB72C29}"/>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8163" r="93367">
                          <a14:foregroundMark x1="13776" y1="71531" x2="29898" y2="74286"/>
                          <a14:foregroundMark x1="93469" y1="42347" x2="93469" y2="42347"/>
                          <a14:foregroundMark x1="8163" y1="60714" x2="8367" y2="64286"/>
                        </a14:backgroundRemoval>
                      </a14:imgEffect>
                    </a14:imgLayer>
                  </a14:imgProps>
                </a:ext>
                <a:ext uri="{28A0092B-C50C-407E-A947-70E740481C1C}">
                  <a14:useLocalDpi xmlns:a14="http://schemas.microsoft.com/office/drawing/2010/main" val="0"/>
                </a:ext>
              </a:extLst>
            </a:blip>
            <a:srcRect l="5000" t="21389" r="4861" b="21389"/>
            <a:stretch/>
          </p:blipFill>
          <p:spPr>
            <a:xfrm rot="11053422">
              <a:off x="796604" y="4348669"/>
              <a:ext cx="1055529" cy="408563"/>
            </a:xfrm>
            <a:prstGeom prst="rect">
              <a:avLst/>
            </a:prstGeom>
          </p:spPr>
        </p:pic>
      </p:grpSp>
    </p:spTree>
    <p:extLst>
      <p:ext uri="{BB962C8B-B14F-4D97-AF65-F5344CB8AC3E}">
        <p14:creationId xmlns:p14="http://schemas.microsoft.com/office/powerpoint/2010/main" val="1811432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2">
            <a:extLst>
              <a:ext uri="{FF2B5EF4-FFF2-40B4-BE49-F238E27FC236}">
                <a16:creationId xmlns:a16="http://schemas.microsoft.com/office/drawing/2014/main" id="{25350C98-9C7F-468F-9078-3DD88E6C2332}"/>
              </a:ext>
            </a:extLst>
          </p:cNvPr>
          <p:cNvSpPr txBox="1">
            <a:spLocks/>
          </p:cNvSpPr>
          <p:nvPr/>
        </p:nvSpPr>
        <p:spPr>
          <a:xfrm>
            <a:off x="5542384" y="658335"/>
            <a:ext cx="3079373" cy="27152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CO" sz="1300" b="1" dirty="0">
                <a:solidFill>
                  <a:srgbClr val="0070C0"/>
                </a:solidFill>
                <a:latin typeface="Segoe UI" panose="020B0502040204020203" pitchFamily="34" charset="0"/>
                <a:cs typeface="Segoe UI" panose="020B0502040204020203" pitchFamily="34" charset="0"/>
              </a:rPr>
              <a:t>CONSULTAR INVENTARIO</a:t>
            </a:r>
          </a:p>
          <a:p>
            <a:pPr marL="0" indent="0" algn="just">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En este módulo se puede consultar el stock de cada uno de los elementos que se encuentran en el remolcador. Para acceder, haga clic en la imagen correspondiente.</a:t>
            </a:r>
          </a:p>
          <a:p>
            <a:pPr marL="0" indent="0" algn="just">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Al dar clic en consultar inventario, en caso de haber elementos cuya cantidad sea menor al mínimo requerido, se generará una alerta por bajo stock. Presione SI en caso de querer realizar una solicitud de insumos.</a:t>
            </a:r>
          </a:p>
        </p:txBody>
      </p:sp>
      <p:sp>
        <p:nvSpPr>
          <p:cNvPr id="7" name="Marcador de contenido 2">
            <a:extLst>
              <a:ext uri="{FF2B5EF4-FFF2-40B4-BE49-F238E27FC236}">
                <a16:creationId xmlns:a16="http://schemas.microsoft.com/office/drawing/2014/main" id="{534106E3-D6EA-485D-99AF-5708509D8859}"/>
              </a:ext>
            </a:extLst>
          </p:cNvPr>
          <p:cNvSpPr txBox="1">
            <a:spLocks/>
          </p:cNvSpPr>
          <p:nvPr/>
        </p:nvSpPr>
        <p:spPr>
          <a:xfrm>
            <a:off x="5542383" y="3427303"/>
            <a:ext cx="3079373" cy="31309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spcAft>
                <a:spcPts val="1200"/>
              </a:spcAft>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Aquí podrá ver la cantidad de cada uno de los elementos que se encuentran en el remolcador. Si el estado del ítem se encuentra EN SOLICITUD (ya se realizó anteriormente una solicitud de insumos para ese elemento).</a:t>
            </a:r>
          </a:p>
          <a:p>
            <a:pPr marL="0" lvl="0" indent="-108000">
              <a:lnSpc>
                <a:spcPct val="100000"/>
              </a:lnSpc>
              <a:spcBef>
                <a:spcPts val="0"/>
              </a:spcBef>
            </a:pPr>
            <a:r>
              <a:rPr lang="es-CO" sz="1300" b="1" dirty="0">
                <a:solidFill>
                  <a:srgbClr val="0070C0"/>
                </a:solidFill>
                <a:latin typeface="Segoe UI" panose="020B0502040204020203" pitchFamily="34" charset="0"/>
                <a:cs typeface="Segoe UI" panose="020B0502040204020203" pitchFamily="34" charset="0"/>
              </a:rPr>
              <a:t>VERIFICAR INSUMOS:</a:t>
            </a:r>
          </a:p>
          <a:p>
            <a:pPr marL="0" lvl="0" indent="0">
              <a:spcBef>
                <a:spcPts val="0"/>
              </a:spcBef>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Desde el botón VERIFICAR INSUMOS, podrá verificar si existe algún elemento que se encuentre por debajo del mínimo requerido.</a:t>
            </a:r>
          </a:p>
          <a:p>
            <a:pPr marL="0" lvl="0" indent="-108000">
              <a:lnSpc>
                <a:spcPct val="100000"/>
              </a:lnSpc>
            </a:pPr>
            <a:r>
              <a:rPr lang="es-CO" sz="1300" b="1" dirty="0">
                <a:solidFill>
                  <a:srgbClr val="0070C0"/>
                </a:solidFill>
                <a:latin typeface="Segoe UI" panose="020B0502040204020203" pitchFamily="34" charset="0"/>
                <a:cs typeface="Segoe UI" panose="020B0502040204020203" pitchFamily="34" charset="0"/>
              </a:rPr>
              <a:t>SOLICITAR INSUMOS:</a:t>
            </a:r>
          </a:p>
          <a:p>
            <a:pPr marL="0" lvl="0" indent="0">
              <a:lnSpc>
                <a:spcPct val="100000"/>
              </a:lnSpc>
              <a:spcBef>
                <a:spcPts val="0"/>
              </a:spcBef>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Desde el botón SOLICITAR INSUMOS, podrá ingresar a la ventana de solicitudes de insumos.</a:t>
            </a:r>
          </a:p>
        </p:txBody>
      </p:sp>
      <p:pic>
        <p:nvPicPr>
          <p:cNvPr id="12" name="Imagen 11">
            <a:extLst>
              <a:ext uri="{FF2B5EF4-FFF2-40B4-BE49-F238E27FC236}">
                <a16:creationId xmlns:a16="http://schemas.microsoft.com/office/drawing/2014/main" id="{7CE5E904-8648-4660-8B35-7E4B6F94F5E4}"/>
              </a:ext>
            </a:extLst>
          </p:cNvPr>
          <p:cNvPicPr/>
          <p:nvPr/>
        </p:nvPicPr>
        <p:blipFill>
          <a:blip r:embed="rId3"/>
          <a:stretch>
            <a:fillRect/>
          </a:stretch>
        </p:blipFill>
        <p:spPr>
          <a:xfrm>
            <a:off x="421712" y="519094"/>
            <a:ext cx="4843494" cy="2908747"/>
          </a:xfrm>
          <a:prstGeom prst="rect">
            <a:avLst/>
          </a:prstGeom>
          <a:ln>
            <a:noFill/>
          </a:ln>
          <a:effectLst>
            <a:outerShdw blurRad="139700" dist="38100" dir="2700000" sx="99000" sy="99000" algn="tl" rotWithShape="0">
              <a:prstClr val="black">
                <a:alpha val="28000"/>
              </a:prstClr>
            </a:outerShdw>
          </a:effectLst>
        </p:spPr>
      </p:pic>
      <p:grpSp>
        <p:nvGrpSpPr>
          <p:cNvPr id="2" name="Grupo 1">
            <a:extLst>
              <a:ext uri="{FF2B5EF4-FFF2-40B4-BE49-F238E27FC236}">
                <a16:creationId xmlns:a16="http://schemas.microsoft.com/office/drawing/2014/main" id="{0689176A-BA13-4697-96CF-9F301E634664}"/>
              </a:ext>
            </a:extLst>
          </p:cNvPr>
          <p:cNvGrpSpPr/>
          <p:nvPr/>
        </p:nvGrpSpPr>
        <p:grpSpPr>
          <a:xfrm>
            <a:off x="388120" y="3615168"/>
            <a:ext cx="4877086" cy="2892566"/>
            <a:chOff x="388120" y="3615168"/>
            <a:chExt cx="4877086" cy="2892566"/>
          </a:xfrm>
        </p:grpSpPr>
        <p:pic>
          <p:nvPicPr>
            <p:cNvPr id="14" name="Imagen 13">
              <a:extLst>
                <a:ext uri="{FF2B5EF4-FFF2-40B4-BE49-F238E27FC236}">
                  <a16:creationId xmlns:a16="http://schemas.microsoft.com/office/drawing/2014/main" id="{4A113AF7-D681-4648-9ED0-2E78245A5AB7}"/>
                </a:ext>
              </a:extLst>
            </p:cNvPr>
            <p:cNvPicPr/>
            <p:nvPr/>
          </p:nvPicPr>
          <p:blipFill rotWithShape="1">
            <a:blip r:embed="rId4"/>
            <a:srcRect l="402" t="559" b="1"/>
            <a:stretch/>
          </p:blipFill>
          <p:spPr bwMode="auto">
            <a:xfrm>
              <a:off x="421712" y="3615168"/>
              <a:ext cx="4843494" cy="2892566"/>
            </a:xfrm>
            <a:prstGeom prst="rect">
              <a:avLst/>
            </a:prstGeom>
            <a:ln>
              <a:noFill/>
            </a:ln>
            <a:effectLst>
              <a:outerShdw blurRad="139700" dist="38100" dir="2700000" sx="99000" sy="99000" algn="tl" rotWithShape="0">
                <a:prstClr val="black">
                  <a:alpha val="28000"/>
                </a:prstClr>
              </a:outerShdw>
            </a:effectLst>
            <a:extLst>
              <a:ext uri="{53640926-AAD7-44D8-BBD7-CCE9431645EC}">
                <a14:shadowObscured xmlns:a14="http://schemas.microsoft.com/office/drawing/2010/main"/>
              </a:ext>
            </a:extLst>
          </p:spPr>
        </p:pic>
        <p:pic>
          <p:nvPicPr>
            <p:cNvPr id="16" name="Imagen 15">
              <a:extLst>
                <a:ext uri="{FF2B5EF4-FFF2-40B4-BE49-F238E27FC236}">
                  <a16:creationId xmlns:a16="http://schemas.microsoft.com/office/drawing/2014/main" id="{BD08859C-5091-4B06-A6E8-6D33CEA2214C}"/>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8163" r="93367">
                          <a14:foregroundMark x1="13776" y1="71531" x2="29898" y2="74286"/>
                          <a14:foregroundMark x1="93469" y1="42347" x2="93469" y2="42347"/>
                          <a14:foregroundMark x1="8163" y1="60714" x2="8367" y2="64286"/>
                        </a14:backgroundRemoval>
                      </a14:imgEffect>
                    </a14:imgLayer>
                  </a14:imgProps>
                </a:ext>
                <a:ext uri="{28A0092B-C50C-407E-A947-70E740481C1C}">
                  <a14:useLocalDpi xmlns:a14="http://schemas.microsoft.com/office/drawing/2010/main" val="0"/>
                </a:ext>
              </a:extLst>
            </a:blip>
            <a:srcRect l="5000" t="21389" r="4861" b="21389"/>
            <a:stretch/>
          </p:blipFill>
          <p:spPr>
            <a:xfrm rot="930235">
              <a:off x="4684903" y="3844819"/>
              <a:ext cx="457305" cy="290308"/>
            </a:xfrm>
            <a:prstGeom prst="rect">
              <a:avLst/>
            </a:prstGeom>
          </p:spPr>
        </p:pic>
        <p:pic>
          <p:nvPicPr>
            <p:cNvPr id="17" name="Imagen 16">
              <a:extLst>
                <a:ext uri="{FF2B5EF4-FFF2-40B4-BE49-F238E27FC236}">
                  <a16:creationId xmlns:a16="http://schemas.microsoft.com/office/drawing/2014/main" id="{B977AA73-F223-4643-9B86-2927774B5417}"/>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8163" r="93367">
                          <a14:foregroundMark x1="13776" y1="71531" x2="29898" y2="74286"/>
                          <a14:foregroundMark x1="93469" y1="42347" x2="93469" y2="42347"/>
                          <a14:foregroundMark x1="8163" y1="60714" x2="8367" y2="64286"/>
                        </a14:backgroundRemoval>
                      </a14:imgEffect>
                    </a14:imgLayer>
                  </a14:imgProps>
                </a:ext>
                <a:ext uri="{28A0092B-C50C-407E-A947-70E740481C1C}">
                  <a14:useLocalDpi xmlns:a14="http://schemas.microsoft.com/office/drawing/2010/main" val="0"/>
                </a:ext>
              </a:extLst>
            </a:blip>
            <a:srcRect l="5000" t="21389" r="4861" b="21389"/>
            <a:stretch/>
          </p:blipFill>
          <p:spPr>
            <a:xfrm rot="440282">
              <a:off x="388120" y="6153150"/>
              <a:ext cx="1036259" cy="338025"/>
            </a:xfrm>
            <a:prstGeom prst="rect">
              <a:avLst/>
            </a:prstGeom>
          </p:spPr>
        </p:pic>
        <p:pic>
          <p:nvPicPr>
            <p:cNvPr id="18" name="Imagen 17">
              <a:extLst>
                <a:ext uri="{FF2B5EF4-FFF2-40B4-BE49-F238E27FC236}">
                  <a16:creationId xmlns:a16="http://schemas.microsoft.com/office/drawing/2014/main" id="{1DA4EACB-B1F9-4244-9F0B-6FD924D8F41C}"/>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8163" r="93367">
                          <a14:foregroundMark x1="13776" y1="71531" x2="29898" y2="74286"/>
                          <a14:foregroundMark x1="93469" y1="42347" x2="93469" y2="42347"/>
                          <a14:foregroundMark x1="8163" y1="60714" x2="8367" y2="64286"/>
                        </a14:backgroundRemoval>
                      </a14:imgEffect>
                    </a14:imgLayer>
                  </a14:imgProps>
                </a:ext>
                <a:ext uri="{28A0092B-C50C-407E-A947-70E740481C1C}">
                  <a14:useLocalDpi xmlns:a14="http://schemas.microsoft.com/office/drawing/2010/main" val="0"/>
                </a:ext>
              </a:extLst>
            </a:blip>
            <a:srcRect l="5000" t="21389" r="4861" b="21389"/>
            <a:stretch/>
          </p:blipFill>
          <p:spPr>
            <a:xfrm rot="440282">
              <a:off x="1369426" y="6156754"/>
              <a:ext cx="979670" cy="338025"/>
            </a:xfrm>
            <a:prstGeom prst="rect">
              <a:avLst/>
            </a:prstGeom>
          </p:spPr>
        </p:pic>
      </p:grpSp>
    </p:spTree>
    <p:extLst>
      <p:ext uri="{BB962C8B-B14F-4D97-AF65-F5344CB8AC3E}">
        <p14:creationId xmlns:p14="http://schemas.microsoft.com/office/powerpoint/2010/main" val="3255604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2">
            <a:extLst>
              <a:ext uri="{FF2B5EF4-FFF2-40B4-BE49-F238E27FC236}">
                <a16:creationId xmlns:a16="http://schemas.microsoft.com/office/drawing/2014/main" id="{25350C98-9C7F-468F-9078-3DD88E6C2332}"/>
              </a:ext>
            </a:extLst>
          </p:cNvPr>
          <p:cNvSpPr txBox="1">
            <a:spLocks/>
          </p:cNvSpPr>
          <p:nvPr/>
        </p:nvSpPr>
        <p:spPr>
          <a:xfrm>
            <a:off x="6134100" y="669667"/>
            <a:ext cx="2510984" cy="38451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Para realizar una solicitud de insumos debe llenar todos los campos que están dentro del recuadro rojo. </a:t>
            </a:r>
          </a:p>
          <a:p>
            <a:pPr marL="0" indent="0" algn="just">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El campo DESCRIPCIÓN es un filtro desde el cual se pueden buscar los ítems que se desean solicitar. En el ejemplo se buscó la palabra FILTRO (el campo OBSERVACIONES es opcional). </a:t>
            </a:r>
          </a:p>
          <a:p>
            <a:pPr marL="0" indent="0" algn="just">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En la </a:t>
            </a:r>
            <a:r>
              <a:rPr lang="es-CO" sz="1300" b="1" dirty="0">
                <a:solidFill>
                  <a:schemeClr val="tx1">
                    <a:lumMod val="65000"/>
                    <a:lumOff val="35000"/>
                  </a:schemeClr>
                </a:solidFill>
                <a:latin typeface="Segoe UI" panose="020B0502040204020203" pitchFamily="34" charset="0"/>
                <a:cs typeface="Segoe UI" panose="020B0502040204020203" pitchFamily="34" charset="0"/>
              </a:rPr>
              <a:t>tabla 1 </a:t>
            </a:r>
            <a:r>
              <a:rPr lang="es-CO" sz="1300" dirty="0">
                <a:solidFill>
                  <a:schemeClr val="tx1">
                    <a:lumMod val="65000"/>
                    <a:lumOff val="35000"/>
                  </a:schemeClr>
                </a:solidFill>
                <a:latin typeface="Segoe UI" panose="020B0502040204020203" pitchFamily="34" charset="0"/>
                <a:cs typeface="Segoe UI" panose="020B0502040204020203" pitchFamily="34" charset="0"/>
              </a:rPr>
              <a:t>(recuadro azul) se encuentran los ítems y las cantidades actuales. Seleccione el ítem que desea pedir y presione agregar o haga doble clic para agregarlo a la </a:t>
            </a:r>
            <a:r>
              <a:rPr lang="es-CO" sz="1300" b="1" dirty="0">
                <a:solidFill>
                  <a:schemeClr val="tx1">
                    <a:lumMod val="65000"/>
                    <a:lumOff val="35000"/>
                  </a:schemeClr>
                </a:solidFill>
                <a:latin typeface="Segoe UI" panose="020B0502040204020203" pitchFamily="34" charset="0"/>
                <a:cs typeface="Segoe UI" panose="020B0502040204020203" pitchFamily="34" charset="0"/>
              </a:rPr>
              <a:t>tabla 2</a:t>
            </a:r>
            <a:r>
              <a:rPr lang="es-CO" sz="1300" dirty="0">
                <a:solidFill>
                  <a:schemeClr val="tx1">
                    <a:lumMod val="65000"/>
                    <a:lumOff val="35000"/>
                  </a:schemeClr>
                </a:solidFill>
                <a:latin typeface="Segoe UI" panose="020B0502040204020203" pitchFamily="34" charset="0"/>
                <a:cs typeface="Segoe UI" panose="020B0502040204020203" pitchFamily="34" charset="0"/>
              </a:rPr>
              <a:t> (recuadro amarillo). Seguido a esto se abrirá un cuadro de texto en el cual deberá ingresar la cantidad que dese solicitar.</a:t>
            </a:r>
          </a:p>
        </p:txBody>
      </p:sp>
      <p:sp>
        <p:nvSpPr>
          <p:cNvPr id="7" name="Marcador de contenido 2">
            <a:extLst>
              <a:ext uri="{FF2B5EF4-FFF2-40B4-BE49-F238E27FC236}">
                <a16:creationId xmlns:a16="http://schemas.microsoft.com/office/drawing/2014/main" id="{534106E3-D6EA-485D-99AF-5708509D8859}"/>
              </a:ext>
            </a:extLst>
          </p:cNvPr>
          <p:cNvSpPr txBox="1">
            <a:spLocks/>
          </p:cNvSpPr>
          <p:nvPr/>
        </p:nvSpPr>
        <p:spPr>
          <a:xfrm>
            <a:off x="5219701" y="4982370"/>
            <a:ext cx="3425384" cy="10755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Haga clic en aceptar y observe cómo el ítem seleccionado pasa de la tabla 1 (recuadro azul) a la tabla 2 (recuadro amarillo).</a:t>
            </a:r>
          </a:p>
          <a:p>
            <a:pPr marL="0" indent="0" algn="just">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Recuerde que puede agregar cuantos ítems sean necesarios.</a:t>
            </a:r>
          </a:p>
        </p:txBody>
      </p:sp>
      <p:pic>
        <p:nvPicPr>
          <p:cNvPr id="8" name="Imagen 7">
            <a:extLst>
              <a:ext uri="{FF2B5EF4-FFF2-40B4-BE49-F238E27FC236}">
                <a16:creationId xmlns:a16="http://schemas.microsoft.com/office/drawing/2014/main" id="{8E427682-E786-408E-A28C-1EB97A370AE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4273" y="739359"/>
            <a:ext cx="5344733" cy="3436047"/>
          </a:xfrm>
          <a:prstGeom prst="rect">
            <a:avLst/>
          </a:prstGeom>
          <a:ln>
            <a:noFill/>
          </a:ln>
          <a:effectLst>
            <a:outerShdw blurRad="139700" dist="38100" dir="2700000" sx="99000" sy="99000" algn="tl" rotWithShape="0">
              <a:prstClr val="black">
                <a:alpha val="28000"/>
              </a:prstClr>
            </a:outerShdw>
          </a:effectLst>
        </p:spPr>
      </p:pic>
      <p:grpSp>
        <p:nvGrpSpPr>
          <p:cNvPr id="2" name="Grupo 1">
            <a:extLst>
              <a:ext uri="{FF2B5EF4-FFF2-40B4-BE49-F238E27FC236}">
                <a16:creationId xmlns:a16="http://schemas.microsoft.com/office/drawing/2014/main" id="{980A3A6A-607C-47CA-AC04-2B8226965037}"/>
              </a:ext>
            </a:extLst>
          </p:cNvPr>
          <p:cNvGrpSpPr/>
          <p:nvPr/>
        </p:nvGrpSpPr>
        <p:grpSpPr>
          <a:xfrm>
            <a:off x="474273" y="4647606"/>
            <a:ext cx="4133910" cy="1629369"/>
            <a:chOff x="659726" y="4662351"/>
            <a:chExt cx="4234096" cy="1668857"/>
          </a:xfrm>
        </p:grpSpPr>
        <p:pic>
          <p:nvPicPr>
            <p:cNvPr id="9" name="Imagen 8">
              <a:extLst>
                <a:ext uri="{FF2B5EF4-FFF2-40B4-BE49-F238E27FC236}">
                  <a16:creationId xmlns:a16="http://schemas.microsoft.com/office/drawing/2014/main" id="{CDF5F5E6-1FF5-46A7-B822-24B40AE471FD}"/>
                </a:ext>
              </a:extLst>
            </p:cNvPr>
            <p:cNvPicPr/>
            <p:nvPr/>
          </p:nvPicPr>
          <p:blipFill rotWithShape="1">
            <a:blip r:embed="rId4"/>
            <a:srcRect l="537"/>
            <a:stretch/>
          </p:blipFill>
          <p:spPr>
            <a:xfrm>
              <a:off x="659726" y="4662351"/>
              <a:ext cx="4234096" cy="1668857"/>
            </a:xfrm>
            <a:prstGeom prst="rect">
              <a:avLst/>
            </a:prstGeom>
            <a:ln>
              <a:noFill/>
            </a:ln>
            <a:effectLst>
              <a:outerShdw blurRad="139700" dist="38100" dir="2700000" sx="99000" sy="99000" algn="tl" rotWithShape="0">
                <a:prstClr val="black">
                  <a:alpha val="28000"/>
                </a:prstClr>
              </a:outerShdw>
            </a:effectLst>
          </p:spPr>
        </p:pic>
        <p:pic>
          <p:nvPicPr>
            <p:cNvPr id="13" name="Imagen 12">
              <a:extLst>
                <a:ext uri="{FF2B5EF4-FFF2-40B4-BE49-F238E27FC236}">
                  <a16:creationId xmlns:a16="http://schemas.microsoft.com/office/drawing/2014/main" id="{4FD87EA6-5290-43AF-9ADE-BAB839F8E4BB}"/>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8163" r="93367">
                          <a14:foregroundMark x1="13776" y1="71531" x2="29898" y2="74286"/>
                          <a14:foregroundMark x1="93469" y1="42347" x2="93469" y2="42347"/>
                          <a14:foregroundMark x1="8163" y1="60714" x2="8367" y2="64286"/>
                        </a14:backgroundRemoval>
                      </a14:imgEffect>
                    </a14:imgLayer>
                  </a14:imgProps>
                </a:ext>
                <a:ext uri="{28A0092B-C50C-407E-A947-70E740481C1C}">
                  <a14:useLocalDpi xmlns:a14="http://schemas.microsoft.com/office/drawing/2010/main" val="0"/>
                </a:ext>
              </a:extLst>
            </a:blip>
            <a:srcRect l="5000" t="21389" r="4861" b="21389"/>
            <a:stretch/>
          </p:blipFill>
          <p:spPr>
            <a:xfrm rot="774034">
              <a:off x="4094296" y="5039756"/>
              <a:ext cx="708770" cy="375480"/>
            </a:xfrm>
            <a:prstGeom prst="rect">
              <a:avLst/>
            </a:prstGeom>
          </p:spPr>
        </p:pic>
      </p:grpSp>
    </p:spTree>
    <p:extLst>
      <p:ext uri="{BB962C8B-B14F-4D97-AF65-F5344CB8AC3E}">
        <p14:creationId xmlns:p14="http://schemas.microsoft.com/office/powerpoint/2010/main" val="3205106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2">
            <a:extLst>
              <a:ext uri="{FF2B5EF4-FFF2-40B4-BE49-F238E27FC236}">
                <a16:creationId xmlns:a16="http://schemas.microsoft.com/office/drawing/2014/main" id="{25350C98-9C7F-468F-9078-3DD88E6C2332}"/>
              </a:ext>
            </a:extLst>
          </p:cNvPr>
          <p:cNvSpPr txBox="1">
            <a:spLocks/>
          </p:cNvSpPr>
          <p:nvPr/>
        </p:nvSpPr>
        <p:spPr>
          <a:xfrm>
            <a:off x="5653347" y="1277637"/>
            <a:ext cx="2871528" cy="127465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Para finalizar la solicitud, presione el botón GENERAR SOLICITUD DE INSUMOS y espere a que se guarden los datos hasta que aparezca el cuadro de diálogo que muestra la ruta en la cual se guardó el archivo de solicitud generado.</a:t>
            </a:r>
          </a:p>
        </p:txBody>
      </p:sp>
      <p:sp>
        <p:nvSpPr>
          <p:cNvPr id="7" name="Marcador de contenido 2">
            <a:extLst>
              <a:ext uri="{FF2B5EF4-FFF2-40B4-BE49-F238E27FC236}">
                <a16:creationId xmlns:a16="http://schemas.microsoft.com/office/drawing/2014/main" id="{534106E3-D6EA-485D-99AF-5708509D8859}"/>
              </a:ext>
            </a:extLst>
          </p:cNvPr>
          <p:cNvSpPr txBox="1">
            <a:spLocks/>
          </p:cNvSpPr>
          <p:nvPr/>
        </p:nvSpPr>
        <p:spPr>
          <a:xfrm>
            <a:off x="5653347" y="4998420"/>
            <a:ext cx="2871528" cy="2974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Presione ACEPTAR para continuar.</a:t>
            </a:r>
          </a:p>
        </p:txBody>
      </p:sp>
      <p:grpSp>
        <p:nvGrpSpPr>
          <p:cNvPr id="3" name="Grupo 2">
            <a:extLst>
              <a:ext uri="{FF2B5EF4-FFF2-40B4-BE49-F238E27FC236}">
                <a16:creationId xmlns:a16="http://schemas.microsoft.com/office/drawing/2014/main" id="{7CBD75C9-6B5F-426F-B916-6B198CD5D4E0}"/>
              </a:ext>
            </a:extLst>
          </p:cNvPr>
          <p:cNvGrpSpPr/>
          <p:nvPr/>
        </p:nvGrpSpPr>
        <p:grpSpPr>
          <a:xfrm>
            <a:off x="453801" y="3577151"/>
            <a:ext cx="4629578" cy="2957000"/>
            <a:chOff x="453800" y="3567625"/>
            <a:chExt cx="4740843" cy="3028067"/>
          </a:xfrm>
        </p:grpSpPr>
        <p:pic>
          <p:nvPicPr>
            <p:cNvPr id="11" name="Imagen 10">
              <a:extLst>
                <a:ext uri="{FF2B5EF4-FFF2-40B4-BE49-F238E27FC236}">
                  <a16:creationId xmlns:a16="http://schemas.microsoft.com/office/drawing/2014/main" id="{612961FF-7798-4ACC-AED7-1C40EF8105B7}"/>
                </a:ext>
              </a:extLst>
            </p:cNvPr>
            <p:cNvPicPr/>
            <p:nvPr/>
          </p:nvPicPr>
          <p:blipFill>
            <a:blip r:embed="rId3"/>
            <a:stretch>
              <a:fillRect/>
            </a:stretch>
          </p:blipFill>
          <p:spPr>
            <a:xfrm>
              <a:off x="453800" y="3567625"/>
              <a:ext cx="4740843" cy="3028067"/>
            </a:xfrm>
            <a:prstGeom prst="rect">
              <a:avLst/>
            </a:prstGeom>
            <a:ln>
              <a:noFill/>
            </a:ln>
            <a:effectLst>
              <a:outerShdw blurRad="139700" dist="38100" dir="2700000" sx="99000" sy="99000" algn="tl" rotWithShape="0">
                <a:prstClr val="black">
                  <a:alpha val="28000"/>
                </a:prstClr>
              </a:outerShdw>
            </a:effectLst>
          </p:spPr>
        </p:pic>
        <p:pic>
          <p:nvPicPr>
            <p:cNvPr id="4" name="Imagen 3">
              <a:extLst>
                <a:ext uri="{FF2B5EF4-FFF2-40B4-BE49-F238E27FC236}">
                  <a16:creationId xmlns:a16="http://schemas.microsoft.com/office/drawing/2014/main" id="{6F8F5B8B-4A46-4AC5-9998-F8EBA8CA9087}"/>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8163" r="93367">
                          <a14:foregroundMark x1="13776" y1="71531" x2="29898" y2="74286"/>
                          <a14:foregroundMark x1="93469" y1="42347" x2="93469" y2="42347"/>
                          <a14:foregroundMark x1="8163" y1="60714" x2="8367" y2="64286"/>
                        </a14:backgroundRemoval>
                      </a14:imgEffect>
                    </a14:imgLayer>
                  </a14:imgProps>
                </a:ext>
                <a:ext uri="{28A0092B-C50C-407E-A947-70E740481C1C}">
                  <a14:useLocalDpi xmlns:a14="http://schemas.microsoft.com/office/drawing/2010/main" val="0"/>
                </a:ext>
              </a:extLst>
            </a:blip>
            <a:srcRect l="5000" t="21389" r="4861" b="21389"/>
            <a:stretch/>
          </p:blipFill>
          <p:spPr>
            <a:xfrm rot="930235">
              <a:off x="3359237" y="5376437"/>
              <a:ext cx="553340" cy="351273"/>
            </a:xfrm>
            <a:prstGeom prst="rect">
              <a:avLst/>
            </a:prstGeom>
          </p:spPr>
        </p:pic>
      </p:grpSp>
      <p:grpSp>
        <p:nvGrpSpPr>
          <p:cNvPr id="2" name="Grupo 1">
            <a:extLst>
              <a:ext uri="{FF2B5EF4-FFF2-40B4-BE49-F238E27FC236}">
                <a16:creationId xmlns:a16="http://schemas.microsoft.com/office/drawing/2014/main" id="{9923B740-0941-4E47-84D5-9B00FF6E895A}"/>
              </a:ext>
            </a:extLst>
          </p:cNvPr>
          <p:cNvGrpSpPr/>
          <p:nvPr/>
        </p:nvGrpSpPr>
        <p:grpSpPr>
          <a:xfrm>
            <a:off x="398939" y="400933"/>
            <a:ext cx="4667087" cy="2999791"/>
            <a:chOff x="398939" y="400933"/>
            <a:chExt cx="4779253" cy="3071886"/>
          </a:xfrm>
        </p:grpSpPr>
        <p:pic>
          <p:nvPicPr>
            <p:cNvPr id="10" name="Imagen 9">
              <a:extLst>
                <a:ext uri="{FF2B5EF4-FFF2-40B4-BE49-F238E27FC236}">
                  <a16:creationId xmlns:a16="http://schemas.microsoft.com/office/drawing/2014/main" id="{7B42CA80-7561-4035-B1A7-9A2018C8CFA5}"/>
                </a:ext>
              </a:extLst>
            </p:cNvPr>
            <p:cNvPicPr/>
            <p:nvPr/>
          </p:nvPicPr>
          <p:blipFill rotWithShape="1">
            <a:blip r:embed="rId6"/>
            <a:srcRect l="182"/>
            <a:stretch/>
          </p:blipFill>
          <p:spPr>
            <a:xfrm>
              <a:off x="471005" y="400933"/>
              <a:ext cx="4707187" cy="3028067"/>
            </a:xfrm>
            <a:prstGeom prst="rect">
              <a:avLst/>
            </a:prstGeom>
            <a:ln>
              <a:noFill/>
            </a:ln>
            <a:effectLst>
              <a:outerShdw blurRad="139700" dist="38100" dir="2700000" sx="99000" sy="99000" algn="tl" rotWithShape="0">
                <a:prstClr val="black">
                  <a:alpha val="28000"/>
                </a:prstClr>
              </a:outerShdw>
            </a:effectLst>
          </p:spPr>
        </p:pic>
        <p:pic>
          <p:nvPicPr>
            <p:cNvPr id="12" name="Imagen 11">
              <a:extLst>
                <a:ext uri="{FF2B5EF4-FFF2-40B4-BE49-F238E27FC236}">
                  <a16:creationId xmlns:a16="http://schemas.microsoft.com/office/drawing/2014/main" id="{93E898EF-6983-4E4B-8509-6DF0BD3D2EF6}"/>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8163" r="93367">
                          <a14:foregroundMark x1="13776" y1="71531" x2="29898" y2="74286"/>
                          <a14:foregroundMark x1="93469" y1="42347" x2="93469" y2="42347"/>
                          <a14:foregroundMark x1="8163" y1="60714" x2="8367" y2="64286"/>
                        </a14:backgroundRemoval>
                      </a14:imgEffect>
                    </a14:imgLayer>
                  </a14:imgProps>
                </a:ext>
                <a:ext uri="{28A0092B-C50C-407E-A947-70E740481C1C}">
                  <a14:useLocalDpi xmlns:a14="http://schemas.microsoft.com/office/drawing/2010/main" val="0"/>
                </a:ext>
              </a:extLst>
            </a:blip>
            <a:srcRect l="5000" t="21389" r="4861" b="21389"/>
            <a:stretch/>
          </p:blipFill>
          <p:spPr>
            <a:xfrm rot="10976499">
              <a:off x="398939" y="3153480"/>
              <a:ext cx="1311283" cy="319339"/>
            </a:xfrm>
            <a:prstGeom prst="rect">
              <a:avLst/>
            </a:prstGeom>
          </p:spPr>
        </p:pic>
      </p:grpSp>
    </p:spTree>
    <p:extLst>
      <p:ext uri="{BB962C8B-B14F-4D97-AF65-F5344CB8AC3E}">
        <p14:creationId xmlns:p14="http://schemas.microsoft.com/office/powerpoint/2010/main" val="473962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2">
            <a:extLst>
              <a:ext uri="{FF2B5EF4-FFF2-40B4-BE49-F238E27FC236}">
                <a16:creationId xmlns:a16="http://schemas.microsoft.com/office/drawing/2014/main" id="{25350C98-9C7F-468F-9078-3DD88E6C2332}"/>
              </a:ext>
            </a:extLst>
          </p:cNvPr>
          <p:cNvSpPr txBox="1">
            <a:spLocks/>
          </p:cNvSpPr>
          <p:nvPr/>
        </p:nvSpPr>
        <p:spPr>
          <a:xfrm>
            <a:off x="3899991" y="975569"/>
            <a:ext cx="4756552" cy="11992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CO" sz="1300" b="1" dirty="0">
                <a:solidFill>
                  <a:srgbClr val="0070C0"/>
                </a:solidFill>
                <a:latin typeface="Segoe UI" panose="020B0502040204020203" pitchFamily="34" charset="0"/>
                <a:cs typeface="Segoe UI" panose="020B0502040204020203" pitchFamily="34" charset="0"/>
              </a:rPr>
              <a:t>MÓDULO DE INGRESO NUEVO DE REPUESTO:</a:t>
            </a:r>
          </a:p>
          <a:p>
            <a:pPr marL="0" indent="0" algn="just">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Desde este módulo podrá registrar nuevos ítems. Presione clic en la imagen correspondiente para ingresar.</a:t>
            </a:r>
          </a:p>
          <a:p>
            <a:pPr marL="0" indent="0" algn="just">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En esta ventana, llene todos los campos de acuerdo a la información suministrada por su supervisor y presione guardar.</a:t>
            </a:r>
          </a:p>
        </p:txBody>
      </p:sp>
      <p:sp>
        <p:nvSpPr>
          <p:cNvPr id="12" name="Marcador de contenido 2">
            <a:extLst>
              <a:ext uri="{FF2B5EF4-FFF2-40B4-BE49-F238E27FC236}">
                <a16:creationId xmlns:a16="http://schemas.microsoft.com/office/drawing/2014/main" id="{5B87293D-3DD7-4367-8905-512901095965}"/>
              </a:ext>
            </a:extLst>
          </p:cNvPr>
          <p:cNvSpPr txBox="1">
            <a:spLocks/>
          </p:cNvSpPr>
          <p:nvPr/>
        </p:nvSpPr>
        <p:spPr>
          <a:xfrm>
            <a:off x="5052517" y="2863641"/>
            <a:ext cx="3604026" cy="35177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Desde este módulo se realizarán los registros de los ingresos y salidas de los ítems en el remolcador. Para ingresar, presione clic en la imagen correspondiente.</a:t>
            </a:r>
          </a:p>
          <a:p>
            <a:pPr marL="0" indent="0" algn="just">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Antes de seleccionar los ítems que se van a registrar, por favor seleccione la RAZÓN, “Entrada de almacén” si se va a registrar un ingreso del ítem o “Salida de almacén” si se va a registrar una salida o consumo del ítem.</a:t>
            </a:r>
          </a:p>
          <a:p>
            <a:pPr marL="0" indent="0" algn="just">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Seleccione en el campo DOC el documento que desea registrar, recuerde que en caso de ser una actualización se debe seleccionar el motivo de la actualización y colocar en comentarios la justificación de la actualización.</a:t>
            </a:r>
          </a:p>
          <a:p>
            <a:pPr marL="0" indent="0" algn="just">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En caso de tener soporte de documentos, presione el botón ADJUNTAR y seleccione el archivo (La casilla SOPORTE CARGADO ).</a:t>
            </a:r>
          </a:p>
        </p:txBody>
      </p:sp>
      <p:sp>
        <p:nvSpPr>
          <p:cNvPr id="15" name="Marcador de contenido 2">
            <a:extLst>
              <a:ext uri="{FF2B5EF4-FFF2-40B4-BE49-F238E27FC236}">
                <a16:creationId xmlns:a16="http://schemas.microsoft.com/office/drawing/2014/main" id="{93823F06-BCCC-4854-9922-1C8CCFB3ABCC}"/>
              </a:ext>
            </a:extLst>
          </p:cNvPr>
          <p:cNvSpPr txBox="1">
            <a:spLocks/>
          </p:cNvSpPr>
          <p:nvPr/>
        </p:nvSpPr>
        <p:spPr>
          <a:xfrm>
            <a:off x="397082" y="3077451"/>
            <a:ext cx="4439519" cy="3046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CO" sz="1300" b="1" dirty="0">
                <a:solidFill>
                  <a:srgbClr val="0070C0"/>
                </a:solidFill>
                <a:latin typeface="Segoe UI" panose="020B0502040204020203" pitchFamily="34" charset="0"/>
                <a:cs typeface="Segoe UI" panose="020B0502040204020203" pitchFamily="34" charset="0"/>
              </a:rPr>
              <a:t>MÓDULO REGISTRAR INGRESO/SALIDA DE REPUESTO</a:t>
            </a:r>
          </a:p>
        </p:txBody>
      </p:sp>
      <p:grpSp>
        <p:nvGrpSpPr>
          <p:cNvPr id="2" name="Grupo 1">
            <a:extLst>
              <a:ext uri="{FF2B5EF4-FFF2-40B4-BE49-F238E27FC236}">
                <a16:creationId xmlns:a16="http://schemas.microsoft.com/office/drawing/2014/main" id="{4F87300B-407F-4831-B502-0CAD545A6B19}"/>
              </a:ext>
            </a:extLst>
          </p:cNvPr>
          <p:cNvGrpSpPr/>
          <p:nvPr/>
        </p:nvGrpSpPr>
        <p:grpSpPr>
          <a:xfrm>
            <a:off x="477932" y="575490"/>
            <a:ext cx="2965519" cy="1999434"/>
            <a:chOff x="477932" y="575490"/>
            <a:chExt cx="2965519" cy="1999434"/>
          </a:xfrm>
        </p:grpSpPr>
        <p:pic>
          <p:nvPicPr>
            <p:cNvPr id="8" name="Imagen 7">
              <a:extLst>
                <a:ext uri="{FF2B5EF4-FFF2-40B4-BE49-F238E27FC236}">
                  <a16:creationId xmlns:a16="http://schemas.microsoft.com/office/drawing/2014/main" id="{AD34A105-8B14-4E4E-9A61-CDE0F8FF10F1}"/>
                </a:ext>
              </a:extLst>
            </p:cNvPr>
            <p:cNvPicPr/>
            <p:nvPr/>
          </p:nvPicPr>
          <p:blipFill rotWithShape="1">
            <a:blip r:embed="rId3"/>
            <a:srcRect l="551"/>
            <a:stretch/>
          </p:blipFill>
          <p:spPr>
            <a:xfrm>
              <a:off x="477932" y="575490"/>
              <a:ext cx="2965519" cy="1999434"/>
            </a:xfrm>
            <a:prstGeom prst="rect">
              <a:avLst/>
            </a:prstGeom>
            <a:ln>
              <a:noFill/>
            </a:ln>
            <a:effectLst>
              <a:outerShdw blurRad="139700" dist="38100" dir="2700000" sx="99000" sy="99000" algn="tl" rotWithShape="0">
                <a:prstClr val="black">
                  <a:alpha val="28000"/>
                </a:prstClr>
              </a:outerShdw>
            </a:effectLst>
          </p:spPr>
        </p:pic>
        <p:pic>
          <p:nvPicPr>
            <p:cNvPr id="16" name="Imagen 15">
              <a:extLst>
                <a:ext uri="{FF2B5EF4-FFF2-40B4-BE49-F238E27FC236}">
                  <a16:creationId xmlns:a16="http://schemas.microsoft.com/office/drawing/2014/main" id="{4072A00E-9703-4134-B32B-CDEA0F344038}"/>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8163" r="93367">
                          <a14:foregroundMark x1="13776" y1="71531" x2="29898" y2="74286"/>
                          <a14:foregroundMark x1="93469" y1="42347" x2="93469" y2="42347"/>
                          <a14:foregroundMark x1="8163" y1="60714" x2="8367" y2="64286"/>
                        </a14:backgroundRemoval>
                      </a14:imgEffect>
                    </a14:imgLayer>
                  </a14:imgProps>
                </a:ext>
                <a:ext uri="{28A0092B-C50C-407E-A947-70E740481C1C}">
                  <a14:useLocalDpi xmlns:a14="http://schemas.microsoft.com/office/drawing/2010/main" val="0"/>
                </a:ext>
              </a:extLst>
            </a:blip>
            <a:srcRect l="5000" t="21389" r="4861" b="21389"/>
            <a:stretch/>
          </p:blipFill>
          <p:spPr>
            <a:xfrm rot="930235">
              <a:off x="1353543" y="2229662"/>
              <a:ext cx="527126" cy="334632"/>
            </a:xfrm>
            <a:prstGeom prst="rect">
              <a:avLst/>
            </a:prstGeom>
          </p:spPr>
        </p:pic>
      </p:grpSp>
      <p:grpSp>
        <p:nvGrpSpPr>
          <p:cNvPr id="3" name="Grupo 2">
            <a:extLst>
              <a:ext uri="{FF2B5EF4-FFF2-40B4-BE49-F238E27FC236}">
                <a16:creationId xmlns:a16="http://schemas.microsoft.com/office/drawing/2014/main" id="{8DCE5CCE-3CC9-41C6-8411-A31FB7FF9AFA}"/>
              </a:ext>
            </a:extLst>
          </p:cNvPr>
          <p:cNvGrpSpPr/>
          <p:nvPr/>
        </p:nvGrpSpPr>
        <p:grpSpPr>
          <a:xfrm>
            <a:off x="415524" y="3420235"/>
            <a:ext cx="4391893" cy="2712973"/>
            <a:chOff x="415524" y="3808512"/>
            <a:chExt cx="4439518" cy="2742392"/>
          </a:xfrm>
        </p:grpSpPr>
        <p:pic>
          <p:nvPicPr>
            <p:cNvPr id="14" name="Imagen 13">
              <a:extLst>
                <a:ext uri="{FF2B5EF4-FFF2-40B4-BE49-F238E27FC236}">
                  <a16:creationId xmlns:a16="http://schemas.microsoft.com/office/drawing/2014/main" id="{A796A100-D527-46DF-BFF0-D5238BED65EF}"/>
                </a:ext>
              </a:extLst>
            </p:cNvPr>
            <p:cNvPicPr/>
            <p:nvPr/>
          </p:nvPicPr>
          <p:blipFill rotWithShape="1">
            <a:blip r:embed="rId6"/>
            <a:srcRect l="535"/>
            <a:stretch/>
          </p:blipFill>
          <p:spPr>
            <a:xfrm>
              <a:off x="415524" y="3808512"/>
              <a:ext cx="4439518" cy="2674109"/>
            </a:xfrm>
            <a:prstGeom prst="rect">
              <a:avLst/>
            </a:prstGeom>
            <a:ln>
              <a:noFill/>
            </a:ln>
            <a:effectLst>
              <a:outerShdw blurRad="139700" dist="38100" dir="2700000" sx="99000" sy="99000" algn="tl" rotWithShape="0">
                <a:prstClr val="black">
                  <a:alpha val="28000"/>
                </a:prstClr>
              </a:outerShdw>
            </a:effectLst>
          </p:spPr>
        </p:pic>
        <p:pic>
          <p:nvPicPr>
            <p:cNvPr id="17" name="Imagen 16">
              <a:extLst>
                <a:ext uri="{FF2B5EF4-FFF2-40B4-BE49-F238E27FC236}">
                  <a16:creationId xmlns:a16="http://schemas.microsoft.com/office/drawing/2014/main" id="{FDC3F9C9-AFDE-41A1-8544-73494A310F8B}"/>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8163" r="93367">
                          <a14:foregroundMark x1="13776" y1="71531" x2="29898" y2="74286"/>
                          <a14:foregroundMark x1="93469" y1="42347" x2="93469" y2="42347"/>
                          <a14:foregroundMark x1="8163" y1="60714" x2="8367" y2="64286"/>
                        </a14:backgroundRemoval>
                      </a14:imgEffect>
                    </a14:imgLayer>
                  </a14:imgProps>
                </a:ext>
                <a:ext uri="{28A0092B-C50C-407E-A947-70E740481C1C}">
                  <a14:useLocalDpi xmlns:a14="http://schemas.microsoft.com/office/drawing/2010/main" val="0"/>
                </a:ext>
              </a:extLst>
            </a:blip>
            <a:srcRect l="5000" t="21389" r="4861" b="21389"/>
            <a:stretch/>
          </p:blipFill>
          <p:spPr>
            <a:xfrm rot="592159">
              <a:off x="3999191" y="4183452"/>
              <a:ext cx="671827" cy="275704"/>
            </a:xfrm>
            <a:prstGeom prst="rect">
              <a:avLst/>
            </a:prstGeom>
            <a:ln>
              <a:noFill/>
            </a:ln>
            <a:effectLst>
              <a:outerShdw blurRad="139700" dist="38100" dir="2700000" sx="99000" sy="99000" algn="tl" rotWithShape="0">
                <a:prstClr val="black">
                  <a:alpha val="28000"/>
                </a:prstClr>
              </a:outerShdw>
            </a:effectLst>
          </p:spPr>
        </p:pic>
        <p:pic>
          <p:nvPicPr>
            <p:cNvPr id="18" name="Imagen 17">
              <a:extLst>
                <a:ext uri="{FF2B5EF4-FFF2-40B4-BE49-F238E27FC236}">
                  <a16:creationId xmlns:a16="http://schemas.microsoft.com/office/drawing/2014/main" id="{CCC3E6D8-19DB-4CB7-9457-363FC05E9FA4}"/>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8163" r="93367">
                          <a14:foregroundMark x1="13776" y1="71531" x2="29898" y2="74286"/>
                          <a14:foregroundMark x1="93469" y1="42347" x2="93469" y2="42347"/>
                          <a14:foregroundMark x1="8163" y1="60714" x2="8367" y2="64286"/>
                        </a14:backgroundRemoval>
                      </a14:imgEffect>
                    </a14:imgLayer>
                  </a14:imgProps>
                </a:ext>
                <a:ext uri="{28A0092B-C50C-407E-A947-70E740481C1C}">
                  <a14:useLocalDpi xmlns:a14="http://schemas.microsoft.com/office/drawing/2010/main" val="0"/>
                </a:ext>
              </a:extLst>
            </a:blip>
            <a:srcRect l="5000" t="21389" r="4861" b="21389"/>
            <a:stretch/>
          </p:blipFill>
          <p:spPr>
            <a:xfrm rot="930235">
              <a:off x="1954913" y="6165516"/>
              <a:ext cx="681376" cy="385388"/>
            </a:xfrm>
            <a:prstGeom prst="rect">
              <a:avLst/>
            </a:prstGeom>
            <a:ln>
              <a:noFill/>
            </a:ln>
            <a:effectLst>
              <a:outerShdw blurRad="139700" dist="38100" dir="2700000" sx="99000" sy="99000" algn="tl" rotWithShape="0">
                <a:prstClr val="black">
                  <a:alpha val="28000"/>
                </a:prstClr>
              </a:outerShdw>
            </a:effectLst>
          </p:spPr>
        </p:pic>
      </p:grpSp>
      <p:sp>
        <p:nvSpPr>
          <p:cNvPr id="13" name="Arco 12">
            <a:extLst>
              <a:ext uri="{FF2B5EF4-FFF2-40B4-BE49-F238E27FC236}">
                <a16:creationId xmlns:a16="http://schemas.microsoft.com/office/drawing/2014/main" id="{D34C6132-A001-4B70-BB2B-8368F651E791}"/>
              </a:ext>
            </a:extLst>
          </p:cNvPr>
          <p:cNvSpPr/>
          <p:nvPr/>
        </p:nvSpPr>
        <p:spPr>
          <a:xfrm flipH="1">
            <a:off x="3230305" y="1152039"/>
            <a:ext cx="1423969" cy="1293006"/>
          </a:xfrm>
          <a:prstGeom prst="arc">
            <a:avLst>
              <a:gd name="adj1" fmla="val 16200000"/>
              <a:gd name="adj2" fmla="val 20219275"/>
            </a:avLst>
          </a:prstGeom>
          <a:ln w="19050" cap="rnd">
            <a:solidFill>
              <a:srgbClr val="0070C0"/>
            </a:solidFill>
            <a:prstDash val="sysDash"/>
            <a:headEnd type="triangle" w="med" len="med"/>
            <a:tailEnd type="oval" w="sm"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CO" dirty="0"/>
          </a:p>
        </p:txBody>
      </p:sp>
      <p:sp>
        <p:nvSpPr>
          <p:cNvPr id="21" name="Arco 20">
            <a:extLst>
              <a:ext uri="{FF2B5EF4-FFF2-40B4-BE49-F238E27FC236}">
                <a16:creationId xmlns:a16="http://schemas.microsoft.com/office/drawing/2014/main" id="{0849CF9C-B438-485D-A55C-7D69084D1BF5}"/>
              </a:ext>
            </a:extLst>
          </p:cNvPr>
          <p:cNvSpPr/>
          <p:nvPr/>
        </p:nvSpPr>
        <p:spPr>
          <a:xfrm rot="21228924" flipH="1" flipV="1">
            <a:off x="4246049" y="4215664"/>
            <a:ext cx="1367836" cy="1242036"/>
          </a:xfrm>
          <a:prstGeom prst="arc">
            <a:avLst>
              <a:gd name="adj1" fmla="val 16200000"/>
              <a:gd name="adj2" fmla="val 19052072"/>
            </a:avLst>
          </a:prstGeom>
          <a:ln w="19050" cap="rnd">
            <a:solidFill>
              <a:srgbClr val="0070C0"/>
            </a:solidFill>
            <a:prstDash val="sysDash"/>
            <a:headEnd type="triangle" w="med" len="med"/>
            <a:tailEnd type="oval" w="sm"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CO" dirty="0"/>
          </a:p>
        </p:txBody>
      </p:sp>
    </p:spTree>
    <p:extLst>
      <p:ext uri="{BB962C8B-B14F-4D97-AF65-F5344CB8AC3E}">
        <p14:creationId xmlns:p14="http://schemas.microsoft.com/office/powerpoint/2010/main" val="2988907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2">
            <a:extLst>
              <a:ext uri="{FF2B5EF4-FFF2-40B4-BE49-F238E27FC236}">
                <a16:creationId xmlns:a16="http://schemas.microsoft.com/office/drawing/2014/main" id="{25350C98-9C7F-468F-9078-3DD88E6C2332}"/>
              </a:ext>
            </a:extLst>
          </p:cNvPr>
          <p:cNvSpPr txBox="1">
            <a:spLocks/>
          </p:cNvSpPr>
          <p:nvPr/>
        </p:nvSpPr>
        <p:spPr>
          <a:xfrm>
            <a:off x="6816953" y="1187477"/>
            <a:ext cx="1969121" cy="31568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Para registrar un ítem, selecciónelo en la tabla de arriba y haga doble clic. Ingrese la cantidad que desea registrar y presione aceptar.</a:t>
            </a:r>
          </a:p>
          <a:p>
            <a:pPr marL="0" indent="0" algn="just">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Notará que el ítem seleccionado se agrega a la segunda tabla con la cantidad ingresado. </a:t>
            </a:r>
          </a:p>
          <a:p>
            <a:pPr marL="0" indent="0" algn="just">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Para finalizar presione el botón GUARDAR y espere a que se guarden los datos (Recuerde que el campo DOC no es obligatorio).</a:t>
            </a:r>
          </a:p>
        </p:txBody>
      </p:sp>
      <p:sp>
        <p:nvSpPr>
          <p:cNvPr id="7" name="Marcador de contenido 2">
            <a:extLst>
              <a:ext uri="{FF2B5EF4-FFF2-40B4-BE49-F238E27FC236}">
                <a16:creationId xmlns:a16="http://schemas.microsoft.com/office/drawing/2014/main" id="{534106E3-D6EA-485D-99AF-5708509D8859}"/>
              </a:ext>
            </a:extLst>
          </p:cNvPr>
          <p:cNvSpPr txBox="1">
            <a:spLocks/>
          </p:cNvSpPr>
          <p:nvPr/>
        </p:nvSpPr>
        <p:spPr>
          <a:xfrm>
            <a:off x="1467879" y="5116745"/>
            <a:ext cx="6208242" cy="8641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CO" sz="1600" b="1" dirty="0">
                <a:solidFill>
                  <a:srgbClr val="0070C0"/>
                </a:solidFill>
                <a:latin typeface="Segoe UI" panose="020B0502040204020203" pitchFamily="34" charset="0"/>
                <a:cs typeface="Segoe UI" panose="020B0502040204020203" pitchFamily="34" charset="0"/>
              </a:rPr>
              <a:t>GENERAR INFORME DE INVENTARIO</a:t>
            </a:r>
          </a:p>
          <a:p>
            <a:pPr marL="0" indent="0" algn="just">
              <a:buNone/>
            </a:pPr>
            <a:r>
              <a:rPr lang="es-CO" sz="1600" dirty="0">
                <a:solidFill>
                  <a:schemeClr val="tx1">
                    <a:lumMod val="65000"/>
                    <a:lumOff val="35000"/>
                  </a:schemeClr>
                </a:solidFill>
                <a:latin typeface="Segoe UI" panose="020B0502040204020203" pitchFamily="34" charset="0"/>
                <a:cs typeface="Segoe UI" panose="020B0502040204020203" pitchFamily="34" charset="0"/>
              </a:rPr>
              <a:t>Presione la imagen correspondiente para generar el informe de inventario que debe ser enviado a su supervisor diariamente.</a:t>
            </a:r>
          </a:p>
        </p:txBody>
      </p:sp>
      <p:grpSp>
        <p:nvGrpSpPr>
          <p:cNvPr id="3" name="Grupo 2">
            <a:extLst>
              <a:ext uri="{FF2B5EF4-FFF2-40B4-BE49-F238E27FC236}">
                <a16:creationId xmlns:a16="http://schemas.microsoft.com/office/drawing/2014/main" id="{0D10F5F7-12DB-43C6-8DB8-3F86A1AB4AAF}"/>
              </a:ext>
            </a:extLst>
          </p:cNvPr>
          <p:cNvGrpSpPr/>
          <p:nvPr/>
        </p:nvGrpSpPr>
        <p:grpSpPr>
          <a:xfrm>
            <a:off x="338472" y="821306"/>
            <a:ext cx="6208243" cy="3859006"/>
            <a:chOff x="430306" y="300722"/>
            <a:chExt cx="4763770" cy="2961130"/>
          </a:xfrm>
        </p:grpSpPr>
        <p:pic>
          <p:nvPicPr>
            <p:cNvPr id="6" name="Imagen 5">
              <a:extLst>
                <a:ext uri="{FF2B5EF4-FFF2-40B4-BE49-F238E27FC236}">
                  <a16:creationId xmlns:a16="http://schemas.microsoft.com/office/drawing/2014/main" id="{AAAEA8D1-67F9-4BA0-8A6C-DF93E8466351}"/>
                </a:ext>
              </a:extLst>
            </p:cNvPr>
            <p:cNvPicPr/>
            <p:nvPr/>
          </p:nvPicPr>
          <p:blipFill>
            <a:blip r:embed="rId3"/>
            <a:stretch>
              <a:fillRect/>
            </a:stretch>
          </p:blipFill>
          <p:spPr>
            <a:xfrm>
              <a:off x="430306" y="300722"/>
              <a:ext cx="4763770" cy="2865120"/>
            </a:xfrm>
            <a:prstGeom prst="rect">
              <a:avLst/>
            </a:prstGeom>
            <a:ln>
              <a:noFill/>
            </a:ln>
            <a:effectLst>
              <a:outerShdw blurRad="139700" dist="38100" dir="2700000" sx="99000" sy="99000" algn="tl" rotWithShape="0">
                <a:prstClr val="black">
                  <a:alpha val="28000"/>
                </a:prstClr>
              </a:outerShdw>
            </a:effectLst>
          </p:spPr>
        </p:pic>
        <p:pic>
          <p:nvPicPr>
            <p:cNvPr id="8" name="Imagen 7">
              <a:extLst>
                <a:ext uri="{FF2B5EF4-FFF2-40B4-BE49-F238E27FC236}">
                  <a16:creationId xmlns:a16="http://schemas.microsoft.com/office/drawing/2014/main" id="{7FF1651F-9212-4F0A-999E-592D1D91EEEE}"/>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8163" r="93367">
                          <a14:foregroundMark x1="13776" y1="71531" x2="29898" y2="74286"/>
                          <a14:foregroundMark x1="93469" y1="42347" x2="93469" y2="42347"/>
                          <a14:foregroundMark x1="8163" y1="60714" x2="8367" y2="64286"/>
                        </a14:backgroundRemoval>
                      </a14:imgEffect>
                    </a14:imgLayer>
                  </a14:imgProps>
                </a:ext>
                <a:ext uri="{28A0092B-C50C-407E-A947-70E740481C1C}">
                  <a14:useLocalDpi xmlns:a14="http://schemas.microsoft.com/office/drawing/2010/main" val="0"/>
                </a:ext>
              </a:extLst>
            </a:blip>
            <a:srcRect l="5000" t="21389" r="4861" b="21389"/>
            <a:stretch/>
          </p:blipFill>
          <p:spPr>
            <a:xfrm rot="930235">
              <a:off x="2083662" y="2782958"/>
              <a:ext cx="754373" cy="478894"/>
            </a:xfrm>
            <a:prstGeom prst="rect">
              <a:avLst/>
            </a:prstGeom>
            <a:ln>
              <a:noFill/>
            </a:ln>
            <a:effectLst>
              <a:outerShdw blurRad="139700" dist="38100" dir="2700000" sx="99000" sy="99000" algn="tl" rotWithShape="0">
                <a:prstClr val="black">
                  <a:alpha val="28000"/>
                </a:prstClr>
              </a:outerShdw>
            </a:effectLst>
          </p:spPr>
        </p:pic>
      </p:grpSp>
      <p:sp>
        <p:nvSpPr>
          <p:cNvPr id="9" name="Arco 8">
            <a:extLst>
              <a:ext uri="{FF2B5EF4-FFF2-40B4-BE49-F238E27FC236}">
                <a16:creationId xmlns:a16="http://schemas.microsoft.com/office/drawing/2014/main" id="{2BE79C22-9803-4B56-BE68-39C1F257F536}"/>
              </a:ext>
            </a:extLst>
          </p:cNvPr>
          <p:cNvSpPr/>
          <p:nvPr/>
        </p:nvSpPr>
        <p:spPr>
          <a:xfrm rot="1359685" flipH="1">
            <a:off x="5925828" y="613470"/>
            <a:ext cx="1241772" cy="1127566"/>
          </a:xfrm>
          <a:prstGeom prst="arc">
            <a:avLst>
              <a:gd name="adj1" fmla="val 12506685"/>
              <a:gd name="adj2" fmla="val 19670023"/>
            </a:avLst>
          </a:prstGeom>
          <a:ln w="19050" cap="rnd">
            <a:solidFill>
              <a:srgbClr val="0070C0"/>
            </a:solidFill>
            <a:prstDash val="sysDash"/>
            <a:headEnd type="triangle" w="med" len="med"/>
            <a:tailEnd type="oval" w="sm"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CO" dirty="0"/>
          </a:p>
        </p:txBody>
      </p:sp>
    </p:spTree>
    <p:extLst>
      <p:ext uri="{BB962C8B-B14F-4D97-AF65-F5344CB8AC3E}">
        <p14:creationId xmlns:p14="http://schemas.microsoft.com/office/powerpoint/2010/main" val="2536873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2">
            <a:extLst>
              <a:ext uri="{FF2B5EF4-FFF2-40B4-BE49-F238E27FC236}">
                <a16:creationId xmlns:a16="http://schemas.microsoft.com/office/drawing/2014/main" id="{25350C98-9C7F-468F-9078-3DD88E6C2332}"/>
              </a:ext>
            </a:extLst>
          </p:cNvPr>
          <p:cNvSpPr txBox="1">
            <a:spLocks/>
          </p:cNvSpPr>
          <p:nvPr/>
        </p:nvSpPr>
        <p:spPr>
          <a:xfrm>
            <a:off x="5567621" y="852761"/>
            <a:ext cx="3179904" cy="31170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CO" sz="1300" b="1" dirty="0">
                <a:solidFill>
                  <a:srgbClr val="0070C0"/>
                </a:solidFill>
                <a:latin typeface="Segoe UI" panose="020B0502040204020203" pitchFamily="34" charset="0"/>
                <a:cs typeface="Segoe UI" panose="020B0502040204020203" pitchFamily="34" charset="0"/>
              </a:rPr>
              <a:t>REPORTE DE NOVEDADES</a:t>
            </a:r>
          </a:p>
          <a:p>
            <a:pPr marL="0" indent="0" algn="just">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Presione la imagen correspondiente para abrir el archivo de Reporte de novedades durante la navegación correspondiente al mes actual (en caso de requerir abrir archivos de meses anteriores podrán ser encontrados en la ruta: </a:t>
            </a:r>
          </a:p>
          <a:p>
            <a:pPr marL="0" indent="0" algn="just">
              <a:spcBef>
                <a:spcPts val="0"/>
              </a:spcBef>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“XXX\Reporte de novedades durante la </a:t>
            </a:r>
            <a:r>
              <a:rPr lang="es-CO" sz="1300" dirty="0" err="1">
                <a:solidFill>
                  <a:schemeClr val="tx1">
                    <a:lumMod val="65000"/>
                    <a:lumOff val="35000"/>
                  </a:schemeClr>
                </a:solidFill>
                <a:latin typeface="Segoe UI" panose="020B0502040204020203" pitchFamily="34" charset="0"/>
                <a:cs typeface="Segoe UI" panose="020B0502040204020203" pitchFamily="34" charset="0"/>
              </a:rPr>
              <a:t>navegacion</a:t>
            </a:r>
            <a:r>
              <a:rPr lang="es-CO" sz="1300" dirty="0">
                <a:solidFill>
                  <a:schemeClr val="tx1">
                    <a:lumMod val="65000"/>
                    <a:lumOff val="35000"/>
                  </a:schemeClr>
                </a:solidFill>
                <a:latin typeface="Segoe UI" panose="020B0502040204020203" pitchFamily="34" charset="0"/>
                <a:cs typeface="Segoe UI" panose="020B0502040204020203" pitchFamily="34" charset="0"/>
              </a:rPr>
              <a:t>\Documentos\XMESX” donde XXX corresponde a la ruta en la cual se encuentra la carpeta de la herramienta de máquina y XMESX es el mes del archivo correspondiente).</a:t>
            </a:r>
          </a:p>
          <a:p>
            <a:pPr marL="0" indent="0" algn="just">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Desde aquí se podrán registrar las novedades correspondientes a cada uno de los días.</a:t>
            </a:r>
          </a:p>
        </p:txBody>
      </p:sp>
      <p:sp>
        <p:nvSpPr>
          <p:cNvPr id="7" name="Marcador de contenido 2">
            <a:extLst>
              <a:ext uri="{FF2B5EF4-FFF2-40B4-BE49-F238E27FC236}">
                <a16:creationId xmlns:a16="http://schemas.microsoft.com/office/drawing/2014/main" id="{534106E3-D6EA-485D-99AF-5708509D8859}"/>
              </a:ext>
            </a:extLst>
          </p:cNvPr>
          <p:cNvSpPr txBox="1">
            <a:spLocks/>
          </p:cNvSpPr>
          <p:nvPr/>
        </p:nvSpPr>
        <p:spPr>
          <a:xfrm>
            <a:off x="3471676" y="4752291"/>
            <a:ext cx="5114461" cy="15723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CO" sz="1300" b="1" dirty="0">
                <a:solidFill>
                  <a:srgbClr val="0070C0"/>
                </a:solidFill>
                <a:latin typeface="Segoe UI" panose="020B0502040204020203" pitchFamily="34" charset="0"/>
                <a:cs typeface="Segoe UI" panose="020B0502040204020203" pitchFamily="34" charset="0"/>
              </a:rPr>
              <a:t>REGISTRO DE OPERACIONES</a:t>
            </a:r>
          </a:p>
          <a:p>
            <a:pPr marL="0" indent="0" algn="just">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Presione clic en la imagen correspondiente al registro de operaciones y espere hasta abrir el archivo de registros.</a:t>
            </a:r>
          </a:p>
          <a:p>
            <a:pPr marL="0" indent="0" algn="just">
              <a:buNone/>
            </a:pPr>
            <a:r>
              <a:rPr lang="es-CO" sz="1300" dirty="0">
                <a:solidFill>
                  <a:schemeClr val="tx1">
                    <a:lumMod val="65000"/>
                    <a:lumOff val="35000"/>
                  </a:schemeClr>
                </a:solidFill>
                <a:latin typeface="Segoe UI" panose="020B0502040204020203" pitchFamily="34" charset="0"/>
                <a:cs typeface="Segoe UI" panose="020B0502040204020203" pitchFamily="34" charset="0"/>
              </a:rPr>
              <a:t>Desde aquí se podrán consultar los datos registrados ingresando la fecha en la celda correspondiente (Si le da doble clic a la celda F11 aparecerá un calendario desde el cual se podrá seleccionar la fecha a buscar dándole doble clic al día o a la fecha de la etiqueta “Hoy”).</a:t>
            </a:r>
          </a:p>
        </p:txBody>
      </p:sp>
      <p:pic>
        <p:nvPicPr>
          <p:cNvPr id="8" name="Imagen 7">
            <a:extLst>
              <a:ext uri="{FF2B5EF4-FFF2-40B4-BE49-F238E27FC236}">
                <a16:creationId xmlns:a16="http://schemas.microsoft.com/office/drawing/2014/main" id="{0E4655D1-28A4-4189-AD4A-B88FD13CE8F1}"/>
              </a:ext>
            </a:extLst>
          </p:cNvPr>
          <p:cNvPicPr/>
          <p:nvPr/>
        </p:nvPicPr>
        <p:blipFill>
          <a:blip r:embed="rId3"/>
          <a:stretch>
            <a:fillRect/>
          </a:stretch>
        </p:blipFill>
        <p:spPr>
          <a:xfrm>
            <a:off x="430305" y="794393"/>
            <a:ext cx="4763770" cy="2525801"/>
          </a:xfrm>
          <a:prstGeom prst="rect">
            <a:avLst/>
          </a:prstGeom>
          <a:ln>
            <a:noFill/>
          </a:ln>
          <a:effectLst>
            <a:outerShdw blurRad="139700" dist="38100" dir="2700000" sx="99000" sy="99000" algn="tl" rotWithShape="0">
              <a:prstClr val="black">
                <a:alpha val="28000"/>
              </a:prstClr>
            </a:outerShdw>
          </a:effectLst>
        </p:spPr>
      </p:pic>
      <p:pic>
        <p:nvPicPr>
          <p:cNvPr id="9" name="Imagen 8">
            <a:extLst>
              <a:ext uri="{FF2B5EF4-FFF2-40B4-BE49-F238E27FC236}">
                <a16:creationId xmlns:a16="http://schemas.microsoft.com/office/drawing/2014/main" id="{685102A4-3865-4151-89CF-CE59B402D5F9}"/>
              </a:ext>
            </a:extLst>
          </p:cNvPr>
          <p:cNvPicPr/>
          <p:nvPr/>
        </p:nvPicPr>
        <p:blipFill rotWithShape="1">
          <a:blip r:embed="rId4"/>
          <a:srcRect r="54085"/>
          <a:stretch/>
        </p:blipFill>
        <p:spPr>
          <a:xfrm>
            <a:off x="430305" y="3488424"/>
            <a:ext cx="2638264" cy="3037430"/>
          </a:xfrm>
          <a:prstGeom prst="rect">
            <a:avLst/>
          </a:prstGeom>
          <a:ln>
            <a:noFill/>
          </a:ln>
          <a:effectLst>
            <a:outerShdw blurRad="139700" dist="38100" dir="2700000" sx="99000" sy="99000" algn="tl" rotWithShape="0">
              <a:prstClr val="black">
                <a:alpha val="28000"/>
              </a:prstClr>
            </a:outerShdw>
          </a:effectLst>
        </p:spPr>
      </p:pic>
      <p:sp>
        <p:nvSpPr>
          <p:cNvPr id="6" name="Título 1">
            <a:extLst>
              <a:ext uri="{FF2B5EF4-FFF2-40B4-BE49-F238E27FC236}">
                <a16:creationId xmlns:a16="http://schemas.microsoft.com/office/drawing/2014/main" id="{9EC224C5-28A3-4A0A-8632-9F9DE7E4FBF0}"/>
              </a:ext>
            </a:extLst>
          </p:cNvPr>
          <p:cNvSpPr txBox="1">
            <a:spLocks/>
          </p:cNvSpPr>
          <p:nvPr/>
        </p:nvSpPr>
        <p:spPr>
          <a:xfrm>
            <a:off x="6758913" y="451391"/>
            <a:ext cx="797320" cy="5621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2400" b="1" dirty="0">
                <a:solidFill>
                  <a:srgbClr val="0070C0"/>
                </a:solidFill>
                <a:latin typeface="Segoe UI" panose="020B0502040204020203" pitchFamily="34" charset="0"/>
                <a:ea typeface="+mn-ea"/>
                <a:cs typeface="Segoe UI" panose="020B0502040204020203" pitchFamily="34" charset="0"/>
              </a:rPr>
              <a:t>03.</a:t>
            </a:r>
          </a:p>
        </p:txBody>
      </p:sp>
      <p:sp>
        <p:nvSpPr>
          <p:cNvPr id="10" name="Título 1">
            <a:extLst>
              <a:ext uri="{FF2B5EF4-FFF2-40B4-BE49-F238E27FC236}">
                <a16:creationId xmlns:a16="http://schemas.microsoft.com/office/drawing/2014/main" id="{1E27F690-1B4B-41E9-A669-35599B6BA85C}"/>
              </a:ext>
            </a:extLst>
          </p:cNvPr>
          <p:cNvSpPr txBox="1">
            <a:spLocks/>
          </p:cNvSpPr>
          <p:nvPr/>
        </p:nvSpPr>
        <p:spPr>
          <a:xfrm>
            <a:off x="5630246" y="4332979"/>
            <a:ext cx="797320" cy="5621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2400" b="1" dirty="0">
                <a:solidFill>
                  <a:srgbClr val="0070C0"/>
                </a:solidFill>
                <a:latin typeface="Segoe UI" panose="020B0502040204020203" pitchFamily="34" charset="0"/>
                <a:ea typeface="+mn-ea"/>
                <a:cs typeface="Segoe UI" panose="020B0502040204020203" pitchFamily="34" charset="0"/>
              </a:rPr>
              <a:t>04.</a:t>
            </a:r>
          </a:p>
        </p:txBody>
      </p:sp>
    </p:spTree>
    <p:extLst>
      <p:ext uri="{BB962C8B-B14F-4D97-AF65-F5344CB8AC3E}">
        <p14:creationId xmlns:p14="http://schemas.microsoft.com/office/powerpoint/2010/main" val="3305649549"/>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d="http://www.w3.org/2001/XMLSchema" xmlns:xsi="http://www.w3.org/2001/XMLSchema-instance" xmlns="http://www.boldonjames.com/2008/01/sie/internal/label" sislVersion="0" policy="d496ab6f-82d7-47fa-ba56-55fc2c510ab4" origin="defaultValue">
  <element uid="8f417aed-8f16-42c8-8249-136a73112f72" value=""/>
</sisl>
</file>

<file path=customXml/itemProps1.xml><?xml version="1.0" encoding="utf-8"?>
<ds:datastoreItem xmlns:ds="http://schemas.openxmlformats.org/officeDocument/2006/customXml" ds:itemID="{83593DC3-012C-4F91-996B-79B9F8E4F38F}">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Office Theme</Template>
  <TotalTime>1219</TotalTime>
  <Words>3430</Words>
  <Application>Microsoft Office PowerPoint</Application>
  <PresentationFormat>Carta (216 x 279 mm)</PresentationFormat>
  <Paragraphs>198</Paragraphs>
  <Slides>29</Slides>
  <Notes>29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29</vt:i4>
      </vt:variant>
    </vt:vector>
  </HeadingPairs>
  <TitlesOfParts>
    <vt:vector size="34" baseType="lpstr">
      <vt:lpstr>Arial</vt:lpstr>
      <vt:lpstr>Calibri</vt:lpstr>
      <vt:lpstr>Calibri Light</vt:lpstr>
      <vt:lpstr>Segoe UI</vt:lpstr>
      <vt:lpstr>Tema de Office</vt:lpstr>
      <vt:lpstr>Presentación de PowerPoint</vt:lpstr>
      <vt:lpstr>01.</vt:lpstr>
      <vt:lpstr>02.</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Maria Marenco Avila</dc:creator>
  <cp:keywords>NOT RESTRICTED</cp:keywords>
  <cp:lastModifiedBy>Maria Marenco Avila</cp:lastModifiedBy>
  <cp:revision>100</cp:revision>
  <dcterms:created xsi:type="dcterms:W3CDTF">2022-06-03T12:59:04Z</dcterms:created>
  <dcterms:modified xsi:type="dcterms:W3CDTF">2022-06-09T20:51:30Z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b6b68935-12c1-4f27-b7a3-3f250d9dc58b</vt:lpwstr>
  </property>
  <property fmtid="{D5CDD505-2E9C-101B-9397-08002B2CF9AE}" pid="3" name="bjDocumentLabelXML">
    <vt:lpwstr>&lt;?xml version="1.0" encoding="us-ascii"?&gt;&lt;sisl xmlns:xsd="http://www.w3.org/2001/XMLSchema" xmlns:xsi="http://www.w3.org/2001/XMLSchema-instance" sislVersion="0" policy="d496ab6f-82d7-47fa-ba56-55fc2c510ab4" origin="defaultValue" xmlns="http://www.boldonj</vt:lpwstr>
  </property>
  <property fmtid="{D5CDD505-2E9C-101B-9397-08002B2CF9AE}" pid="4" name="bjDocumentLabelXML-0">
    <vt:lpwstr>ames.com/2008/01/sie/internal/label"&gt;&lt;element uid="8f417aed-8f16-42c8-8249-136a73112f72" value="" /&gt;&lt;/sisl&gt;</vt:lpwstr>
  </property>
  <property fmtid="{D5CDD505-2E9C-101B-9397-08002B2CF9AE}" pid="5" name="bjDocumentSecurityLabel">
    <vt:lpwstr>NOT RESTRICTED</vt:lpwstr>
  </property>
  <property fmtid="{D5CDD505-2E9C-101B-9397-08002B2CF9AE}" pid="6" name="bjClsUserRVM">
    <vt:lpwstr>[]</vt:lpwstr>
  </property>
  <property fmtid="{D5CDD505-2E9C-101B-9397-08002B2CF9AE}" pid="7" name="bjSaver">
    <vt:lpwstr>Lmdsnvup5VpgIZmSwVE77Le+QRlplFQb</vt:lpwstr>
  </property>
</Properties>
</file>