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custom-properties" Target="docProps/custom.xml"/><Relationship Id="rId2" Type="http://schemas.openxmlformats.org/officeDocument/2006/relationships/officeDocument" Target="ppt/presentation.xml"/><Relationship Id="rId1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y="5143500" cx="9144000"/>
  <p:notesSz cx="6858000" cy="9144000"/>
  <p:embeddedFontLst>
    <p:embeddedFont>
      <p:font typeface="Fira Code"/>
      <p:regular r:id="rId48"/>
      <p:bold r:id="rId49"/>
    </p:embeddedFont>
    <p:embeddedFont>
      <p:font typeface="Century Gothic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54" roundtripDataSignature="AMtx7minfg1Cml+u10HOe4ihVD6r6c+Y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01E8A58-3394-4C66-942F-A45F5BFA32BB}">
  <a:tblStyle styleId="{B01E8A58-3394-4C66-942F-A45F5BFA32B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slide" Target="slides/slide33.xml"/><Relationship Id="rId26" Type="http://schemas.openxmlformats.org/officeDocument/2006/relationships/slide" Target="slides/slide20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34" Type="http://schemas.openxmlformats.org/officeDocument/2006/relationships/slide" Target="slides/slide28.xml"/><Relationship Id="rId21" Type="http://schemas.openxmlformats.org/officeDocument/2006/relationships/slide" Target="slides/slide15.xml"/><Relationship Id="rId50" Type="http://schemas.openxmlformats.org/officeDocument/2006/relationships/font" Target="fonts/CenturyGothic-regular.fntdata"/><Relationship Id="rId55" Type="http://schemas.openxmlformats.org/officeDocument/2006/relationships/customXml" Target="../customXml/item1.xml"/><Relationship Id="rId7" Type="http://schemas.openxmlformats.org/officeDocument/2006/relationships/slide" Target="slides/slide1.xml"/><Relationship Id="rId2" Type="http://schemas.openxmlformats.org/officeDocument/2006/relationships/viewProps" Target="viewProps.xml"/><Relationship Id="rId29" Type="http://schemas.openxmlformats.org/officeDocument/2006/relationships/slide" Target="slides/slide23.xml"/><Relationship Id="rId16" Type="http://schemas.openxmlformats.org/officeDocument/2006/relationships/slide" Target="slides/slide10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24" Type="http://schemas.openxmlformats.org/officeDocument/2006/relationships/slide" Target="slides/slide18.xml"/><Relationship Id="rId53" Type="http://schemas.openxmlformats.org/officeDocument/2006/relationships/font" Target="fonts/CenturyGothic-boldItalic.fntdata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43" Type="http://schemas.openxmlformats.org/officeDocument/2006/relationships/slide" Target="slides/slide37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FiraCode-regular.fntdata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14" Type="http://schemas.openxmlformats.org/officeDocument/2006/relationships/slide" Target="slides/slide8.xml"/><Relationship Id="rId56" Type="http://schemas.openxmlformats.org/officeDocument/2006/relationships/customXml" Target="../customXml/item2.xml"/><Relationship Id="rId8" Type="http://schemas.openxmlformats.org/officeDocument/2006/relationships/slide" Target="slides/slide2.xml"/><Relationship Id="rId51" Type="http://schemas.openxmlformats.org/officeDocument/2006/relationships/font" Target="fonts/CenturyGothic-bold.fntdata"/><Relationship Id="rId3" Type="http://schemas.openxmlformats.org/officeDocument/2006/relationships/presProps" Target="presProps.xml"/><Relationship Id="rId46" Type="http://schemas.openxmlformats.org/officeDocument/2006/relationships/slide" Target="slides/slide40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25" Type="http://schemas.openxmlformats.org/officeDocument/2006/relationships/slide" Target="slides/slide19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41" Type="http://schemas.openxmlformats.org/officeDocument/2006/relationships/slide" Target="slides/slide35.xml"/><Relationship Id="rId20" Type="http://schemas.openxmlformats.org/officeDocument/2006/relationships/slide" Target="slides/slide14.xml"/><Relationship Id="rId54" Type="http://customschemas.google.com/relationships/presentationmetadata" Target="metadata"/><Relationship Id="rId1" Type="http://schemas.openxmlformats.org/officeDocument/2006/relationships/theme" Target="theme/theme1.xml"/><Relationship Id="rId6" Type="http://schemas.openxmlformats.org/officeDocument/2006/relationships/notesMaster" Target="notesMasters/notesMaster1.xml"/><Relationship Id="rId49" Type="http://schemas.openxmlformats.org/officeDocument/2006/relationships/font" Target="fonts/FiraCode-bold.fntdata"/><Relationship Id="rId36" Type="http://schemas.openxmlformats.org/officeDocument/2006/relationships/slide" Target="slides/slide30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5" Type="http://schemas.openxmlformats.org/officeDocument/2006/relationships/slide" Target="slides/slide9.xml"/><Relationship Id="rId57" Type="http://schemas.openxmlformats.org/officeDocument/2006/relationships/customXml" Target="../customXml/item3.xml"/><Relationship Id="rId44" Type="http://schemas.openxmlformats.org/officeDocument/2006/relationships/slide" Target="slides/slide38.xml"/><Relationship Id="rId31" Type="http://schemas.openxmlformats.org/officeDocument/2006/relationships/slide" Target="slides/slide25.xml"/><Relationship Id="rId52" Type="http://schemas.openxmlformats.org/officeDocument/2006/relationships/font" Target="fonts/CenturyGothic-italic.fntdata"/><Relationship Id="rId10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5f0c535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14635f0c53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5f0c535_0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14635f0c53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5f0c535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14635f0c53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35f0c535_0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14635f0c53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5f0c535_0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14635f0c53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635f0c535_0_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14635f0c53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635f0c535_0_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14635f0c53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35f0c535_0_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14635f0c53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35f0c535_0_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14635f0c53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635f0c535_0_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14635f0c53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35f0c535_0_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14635f0c53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4635f0c535_0_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14635f0c53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635f0c535_0_1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14635f0c53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35f0c535_0_1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14635f0c53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4635f0c535_0_1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14635f0c53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35a5df4d9_0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1235a5df4d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4635f0c535_0_1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14635f0c535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635f0c535_0_2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g14635f0c535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4635f0c535_0_2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14635f0c535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635f0c535_0_2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g14635f0c535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116295da5b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635f0c535_0_2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g14635f0c535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635f0c535_0_2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g14635f0c535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4635f0c535_0_2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g14635f0c535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4635f0c535_0_2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g14635f0c535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4635f0c535_0_2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g14635f0c535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4635f0c535_0_2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g14635f0c535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4635f0c535_0_2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g14635f0c535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4635f0c535_0_2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g14635f0c535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4635f0c535_0_2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g14635f0c535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4635f0c535_0_1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g14635f0c53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22e3ca075f_0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g122e3ca075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9ffa863cd_0_3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109ffa863cd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35a5df4d9_0_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1235a5df4d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35f0c535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14635f0c53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35f0c535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14635f0c53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g109ffa863cd_0_27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g109ffa863cd_0_27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g109ffa863cd_0_2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g109ffa863cd_0_27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g109ffa863cd_0_27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" name="Google Shape;14;g109ffa863cd_0_2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" name="Google Shape;19;g109ffa863cd_0_2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" name="Google Shape;20;g109ffa863cd_0_2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g109ffa863cd_0_2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g109ffa863cd_0_2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g109ffa863cd_0_2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g109ffa863cd_0_25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109ffa863cd_0_25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g109ffa863cd_0_2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g109ffa863cd_0_26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g109ffa863cd_0_2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g109ffa863cd_0_2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109ffa863cd_0_2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b="0" i="0" sz="16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b="0" i="0" sz="16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</a:t>
            </a:r>
            <a:endParaRPr b="0" i="1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5f0c535_0_2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Sequências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suportam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indexação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negativa. A contagem começa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-1.</a:t>
            </a:r>
            <a:endParaRPr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35f0c535_0_2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Índices negativos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35f0c535_0_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35f0c535_0_2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35f0c535_0_2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35f0c535_0_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35f0c535_0_26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pera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laranja</a:t>
                      </a:r>
                      <a:endParaRPr sz="1400" u="none" cap="none" strike="noStrik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35f0c535_0_3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Listas podem armazenar todos os tipos de objetos Python, portanto podemos ter listas que armazenam outras listas. Com isso podemos criar estruturas bidimensionais (tabelas), e acessar informando os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índices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linha e coluna. </a:t>
            </a:r>
            <a:endParaRPr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35f0c535_0_3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 aninhadas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35f0c535_0_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5f0c535_0_3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35f0c535_0_3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35f0c535_0_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35f0c535_0_39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 = [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"a", 2]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"c"</a:t>
                      </a:r>
                      <a:endParaRPr sz="1400" u="none" cap="none" strike="noStrik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5f0c535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Além de acessar elementos diretamente, podemos extrair um conjunto de valores de uma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sequência.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Para isso basta passar o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índice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inicial e/ou final para acessar o conjunto. Podemos ainda informar quantas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posições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cursor deve "pular" no acesso.</a:t>
            </a:r>
            <a:endParaRPr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4635f0c535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Fatiamento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g14635f0c535_0_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35f0c535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635f0c535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g14635f0c535_0_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7" name="Google Shape;167;g14635f0c535_0_52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"y"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["t", "h", "o", "n"]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"y"]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["y", "t"]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"t"]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"y", "t", "h", "o", "n"]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["n", "o", "h", "t", "y", "p"]</a:t>
                      </a:r>
                      <a:endParaRPr sz="1400" u="none" cap="none" strike="noStrik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635f0c535_0_5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uma lista é utilizando o comando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4635f0c535_0_5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listas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g14635f0c535_0_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635f0c535_0_6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4635f0c535_0_6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g14635f0c535_0_6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2" name="Google Shape;182;g14635f0c535_0_65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print(carro)</a:t>
                      </a:r>
                      <a:endParaRPr sz="1400" u="none" cap="none" strike="noStrik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635f0c535_0_7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 vezes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é necessário saber qual o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índice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objeto dentro do laço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 podemos usar a função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4635f0c535_0_7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enumerate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g14635f0c535_0_7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635f0c535_0_7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14635f0c535_0_7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14635f0c535_0_7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7" name="Google Shape;197;g14635f0c535_0_78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indice,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enumerate(carros):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{indice}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{carro}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cap="none" strike="noStrik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lista</a:t>
            </a: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4635f0c535_0_8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compreensão de lista oferece uma sintaxe mais curta quando você deseja: criar uma nova lista com base nos valores de uma lista existente (filtro) ou gerar uma nova lista aplicando alguma modificação nos elementos de uma lista existente.</a:t>
            </a:r>
            <a:endParaRPr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4635f0c535_0_8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Compreensão de listas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4" name="Google Shape;204;g14635f0c535_0_8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635f0c535_0_9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14635f0c535_0_9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Filtro versão 1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g14635f0c535_0_9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2" name="Google Shape;212;g14635f0c535_0_91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pares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%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pares.append(numero)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4635f0c535_0_10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14635f0c535_0_10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Filtro</a:t>
            </a: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versão 2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g14635f0c535_0_10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0" name="Google Shape;220;g14635f0c535_0_10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pares = [numero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%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4635f0c535_0_10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14635f0c535_0_10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Modificando valores</a:t>
            </a: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versão 1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7" name="Google Shape;227;g14635f0c535_0_10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8" name="Google Shape;228;g14635f0c535_0_107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quadrado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quadrado.append(numero **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4635f0c535_0_11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14635f0c535_0_11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Modificando valores</a:t>
            </a: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versão 2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5" name="Google Shape;235;g14635f0c535_0_1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6" name="Google Shape;236;g14635f0c535_0_114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quadrado = [numero **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35a5df4d9_0_6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235a5df4d9_0_6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sp>
        <p:nvSpPr>
          <p:cNvPr id="243" name="Google Shape;243;g1235a5df4d9_0_6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0" lang="en-US" sz="2800" cap="none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i="0" sz="2800" cap="none" strike="sng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1235a5df4d9_0_6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i="0" sz="2400" cap="none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1235a5df4d9_0_64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b="1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i="0" sz="2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1235a5df4d9_0_64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4635f0c535_0_121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14635f0c535_0_121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b="1" lang="en-US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3" name="Google Shape;253;g14635f0c535_0_121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list</a:t>
            </a:r>
            <a:endParaRPr b="1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4" name="Google Shape;254;g14635f0c535_0_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14635f0c535_0_1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4635f0c535_0_20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14635f0c535_0_20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[].append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2" name="Google Shape;262;g14635f0c535_0_20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3" name="Google Shape;263;g14635f0c535_0_208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4635f0c535_0_21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14635f0c535_0_21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[].clear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0" name="Google Shape;270;g14635f0c535_0_2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1" name="Google Shape;271;g14635f0c535_0_215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4635f0c535_0_22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14635f0c535_0_22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[].copy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8" name="Google Shape;278;g14635f0c535_0_2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9" name="Google Shape;279;g14635f0c535_0_222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4635f0c535_0_22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14635f0c535_0_22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[].count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6" name="Google Shape;286;g14635f0c535_0_2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87" name="Google Shape;287;g14635f0c535_0_229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4635f0c535_0_23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g14635f0c535_0_23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[].extend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4" name="Google Shape;294;g14635f0c535_0_2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95" name="Google Shape;295;g14635f0c535_0_236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"c"]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linguagens.extend([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"c", "java", "csharp"]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4635f0c535_0_24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14635f0c535_0_24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[].index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2" name="Google Shape;302;g14635f0c535_0_2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3" name="Google Shape;303;g14635f0c535_0_243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3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4635f0c535_0_25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14635f0c535_0_25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[].pop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0" name="Google Shape;310;g14635f0c535_0_2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11" name="Google Shape;311;g14635f0c535_0_25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csharp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java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python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4635f0c535_0_25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g14635f0c535_0_25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[].remove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8" name="Google Shape;318;g14635f0c535_0_2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19" name="Google Shape;319;g14635f0c535_0_257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linguagens.remove(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"java", "csharp"]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4635f0c535_0_26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g14635f0c535_0_26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[].reverse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6" name="Google Shape;326;g14635f0c535_0_26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27" name="Google Shape;327;g14635f0c535_0_264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linguagens.reverse()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["csharp", "java", "c", "js", "python"]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4635f0c535_0_27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g14635f0c535_0_27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[].sort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4" name="Google Shape;334;g14635f0c535_0_27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35" name="Google Shape;335;g14635f0c535_0_271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"csharp", "java", "js", "python"]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"java", "csharp", "c"]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"js", "java", "python", "csharp"]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len(x), 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"csharp", "java", "js", "c"]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4635f0c535_0_28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g14635f0c535_0_28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2" name="Google Shape;342;g14635f0c535_0_28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43" name="Google Shape;343;g14635f0c535_0_28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5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4635f0c535_0_28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g14635f0c535_0_28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sorted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0" name="Google Shape;350;g14635f0c535_0_28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51" name="Google Shape;351;g14635f0c535_0_287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sorted(linguagens, 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"js", "java", "python", "csharp"]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sorted(linguagens, 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len(x), 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"csharp", "java", "js", "c"]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4635f0c535_0_12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7" name="Google Shape;357;g14635f0c535_0_1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sp>
        <p:nvSpPr>
          <p:cNvPr id="358" name="Google Shape;358;g14635f0c535_0_12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0" lang="en-US" sz="2800" cap="none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i="0" sz="2800" cap="none" strike="sng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g14635f0c535_0_12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i="0" sz="2400" cap="none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g14635f0c535_0_129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0" lang="en-US" sz="2800" u="none" cap="none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i="0" sz="2800" u="none" cap="none" strike="sng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g14635f0c535_0_129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i="0" sz="2400" u="none" cap="none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b="1" i="0" sz="2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i="0" sz="2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8" name="Google Shape;368;g122e3ca075f_0_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b="0" i="0" lang="en-US" sz="2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55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0" i="0" sz="55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75" name="Google Shape;37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e acesso aos dados</a:t>
            </a:r>
            <a:endParaRPr b="1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Listas em Python podem armazenar de maneira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sequencial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qualquer tipo de objeto. Podemos criar listas utilizando o construtor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list,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função range ou colocando valores separados por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vírgula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dentro de colchetes. Listas são objetos mutáveis, portanto podemos alterar seus valores após a criação.</a:t>
            </a:r>
            <a:endParaRPr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listas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09ffa863cd_0_3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235a5df4d9_0_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235a5df4d9_0_38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letras = list(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list(range(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"Ferrari"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"F8"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4200000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2900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"São Paulo"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400" u="none" cap="none" strike="noStrik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5f0c535_0_1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lista é uma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sequência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portanto podemos acessar seus dados utilizando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índices.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Contamos o índice de determinada sequência a partir do zero.</a:t>
            </a:r>
            <a:endParaRPr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35f0c535_0_1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Acesso direto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35f0c535_0_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35f0c535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35f0c535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35f0c535_0_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35f0c535_0_5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maçã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uva</a:t>
                      </a:r>
                      <a:endParaRPr sz="1400" u="none" cap="none" strike="noStrik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8738E3CE-DBF1-4BEC-A5C4-967392F29FD4}"/>
</file>

<file path=customXml/itemProps2.xml><?xml version="1.0" encoding="utf-8"?>
<ds:datastoreItem xmlns:ds="http://schemas.openxmlformats.org/officeDocument/2006/customXml" ds:itemID="{FDE83CDB-4137-45F9-BF9E-5BC2A79F2C55}"/>
</file>

<file path=customXml/itemProps3.xml><?xml version="1.0" encoding="utf-8"?>
<ds:datastoreItem xmlns:ds="http://schemas.openxmlformats.org/officeDocument/2006/customXml" ds:itemID="{8037AD59-A0B2-4EE6-B55A-E1315BC78B78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