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4" r:id="rId1"/>
  </p:sldMasterIdLst>
  <p:notesMasterIdLst>
    <p:notesMasterId r:id="rId16"/>
  </p:notesMasterIdLst>
  <p:handoutMasterIdLst>
    <p:handoutMasterId r:id="rId17"/>
  </p:handoutMasterIdLst>
  <p:sldIdLst>
    <p:sldId id="256" r:id="rId2"/>
    <p:sldId id="261" r:id="rId3"/>
    <p:sldId id="262" r:id="rId4"/>
    <p:sldId id="271" r:id="rId5"/>
    <p:sldId id="272" r:id="rId6"/>
    <p:sldId id="266" r:id="rId7"/>
    <p:sldId id="273" r:id="rId8"/>
    <p:sldId id="267" r:id="rId9"/>
    <p:sldId id="263" r:id="rId10"/>
    <p:sldId id="264" r:id="rId11"/>
    <p:sldId id="274" r:id="rId12"/>
    <p:sldId id="270" r:id="rId13"/>
    <p:sldId id="265"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67FF"/>
    <a:srgbClr val="FF9900"/>
    <a:srgbClr val="FF69EA"/>
    <a:srgbClr val="DDE5ED"/>
    <a:srgbClr val="F041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26" autoAdjust="0"/>
    <p:restoredTop sz="79735" autoAdjust="0"/>
  </p:normalViewPr>
  <p:slideViewPr>
    <p:cSldViewPr snapToGrid="0" snapToObjects="1" showGuides="1">
      <p:cViewPr varScale="1">
        <p:scale>
          <a:sx n="129" d="100"/>
          <a:sy n="129" d="100"/>
        </p:scale>
        <p:origin x="1578" y="132"/>
      </p:cViewPr>
      <p:guideLst>
        <p:guide orient="horz" pos="2160"/>
        <p:guide pos="3840"/>
      </p:guideLst>
    </p:cSldViewPr>
  </p:slideViewPr>
  <p:notesTextViewPr>
    <p:cViewPr>
      <p:scale>
        <a:sx n="1" d="1"/>
        <a:sy n="1" d="1"/>
      </p:scale>
      <p:origin x="0" y="0"/>
    </p:cViewPr>
  </p:notesTextViewPr>
  <p:notesViewPr>
    <p:cSldViewPr snapToGrid="0" snapToObjects="1" showGuides="1">
      <p:cViewPr varScale="1">
        <p:scale>
          <a:sx n="185" d="100"/>
          <a:sy n="185" d="100"/>
        </p:scale>
        <p:origin x="490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448452B-C74E-EE4D-A9AA-30FC21A1AA1E}"/>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391579A-8D1E-304A-BE48-F551A9FDC62D}"/>
              </a:ext>
            </a:extLst>
          </p:cNvPr>
          <p:cNvSpPr>
            <a:spLocks noGrp="1"/>
          </p:cNvSpPr>
          <p:nvPr>
            <p:ph type="dt" sz="quarter" idx="1"/>
          </p:nvPr>
        </p:nvSpPr>
        <p:spPr>
          <a:xfrm>
            <a:off x="3884613" y="1"/>
            <a:ext cx="2971800" cy="458788"/>
          </a:xfrm>
          <a:prstGeom prst="rect">
            <a:avLst/>
          </a:prstGeom>
        </p:spPr>
        <p:txBody>
          <a:bodyPr vert="horz" lIns="91440" tIns="45720" rIns="91440" bIns="45720" rtlCol="0"/>
          <a:lstStyle>
            <a:lvl1pPr algn="r">
              <a:defRPr sz="1200"/>
            </a:lvl1pPr>
          </a:lstStyle>
          <a:p>
            <a:fld id="{88E32AB2-D9C4-F84C-8B6F-3BD912350A1C}" type="datetimeFigureOut">
              <a:rPr lang="en-US" smtClean="0"/>
              <a:t>6/19/2024</a:t>
            </a:fld>
            <a:endParaRPr lang="en-US"/>
          </a:p>
        </p:txBody>
      </p:sp>
      <p:sp>
        <p:nvSpPr>
          <p:cNvPr id="4" name="Footer Placeholder 3">
            <a:extLst>
              <a:ext uri="{FF2B5EF4-FFF2-40B4-BE49-F238E27FC236}">
                <a16:creationId xmlns:a16="http://schemas.microsoft.com/office/drawing/2014/main" id="{28539527-711B-0E45-8D6A-5A8ECC002F6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520A99E-A7AF-E942-889E-4ECA067F0D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CEE3EE-7980-F646-8362-63138D04DDF2}" type="slidenum">
              <a:rPr lang="en-US" smtClean="0"/>
              <a:t>‹#›</a:t>
            </a:fld>
            <a:endParaRPr lang="en-US"/>
          </a:p>
        </p:txBody>
      </p:sp>
    </p:spTree>
    <p:extLst>
      <p:ext uri="{BB962C8B-B14F-4D97-AF65-F5344CB8AC3E}">
        <p14:creationId xmlns:p14="http://schemas.microsoft.com/office/powerpoint/2010/main" val="3617283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3D8AAC73-5C2A-CE4B-81C1-CD6A9334E9FB}" type="datetimeFigureOut">
              <a:rPr lang="en-US" smtClean="0"/>
              <a:t>6/19/2024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57DB12-3080-844D-813A-1070FD8424F1}" type="slidenum">
              <a:rPr lang="en-US" smtClean="0"/>
              <a:t>‹#›</a:t>
            </a:fld>
            <a:endParaRPr lang="en-US"/>
          </a:p>
        </p:txBody>
      </p:sp>
    </p:spTree>
    <p:extLst>
      <p:ext uri="{BB962C8B-B14F-4D97-AF65-F5344CB8AC3E}">
        <p14:creationId xmlns:p14="http://schemas.microsoft.com/office/powerpoint/2010/main" val="3980959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bids.neuroimaging.io/" TargetMode="External"/><Relationship Id="rId3" Type="http://schemas.openxmlformats.org/officeDocument/2006/relationships/hyperlink" Target="https://reproducibility.stanford.edu/bids-tutorial-series-part-1a/" TargetMode="External"/><Relationship Id="rId7" Type="http://schemas.openxmlformats.org/officeDocument/2006/relationships/hyperlink" Target="https://andysbrainbook.readthedocs.io/en/latest/OpenScience/OS/BIDS_Overview.html"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bids-standard.github.io/bids-examples/#mri" TargetMode="External"/><Relationship Id="rId5" Type="http://schemas.openxmlformats.org/officeDocument/2006/relationships/hyperlink" Target="https://bids-standard.github.io/bids-starter-kit/tutorials/annotation.html" TargetMode="External"/><Relationship Id="rId4" Type="http://schemas.openxmlformats.org/officeDocument/2006/relationships/hyperlink" Target="https://bids-specification.readthedocs.io/en/stable/introduction.html"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2024-06-20</a:t>
            </a:r>
          </a:p>
          <a:p>
            <a:r>
              <a:rPr lang="en-US"/>
              <a:t>revision 1.0</a:t>
            </a:r>
          </a:p>
        </p:txBody>
      </p:sp>
      <p:sp>
        <p:nvSpPr>
          <p:cNvPr id="4" name="Slide Number Placeholder 3"/>
          <p:cNvSpPr>
            <a:spLocks noGrp="1"/>
          </p:cNvSpPr>
          <p:nvPr>
            <p:ph type="sldNum" sz="quarter" idx="5"/>
          </p:nvPr>
        </p:nvSpPr>
        <p:spPr/>
        <p:txBody>
          <a:bodyPr/>
          <a:lstStyle/>
          <a:p>
            <a:fld id="{7857DB12-3080-844D-813A-1070FD8424F1}" type="slidenum">
              <a:rPr lang="en-US" smtClean="0"/>
              <a:t>1</a:t>
            </a:fld>
            <a:endParaRPr lang="en-US"/>
          </a:p>
        </p:txBody>
      </p:sp>
    </p:spTree>
    <p:extLst>
      <p:ext uri="{BB962C8B-B14F-4D97-AF65-F5344CB8AC3E}">
        <p14:creationId xmlns:p14="http://schemas.microsoft.com/office/powerpoint/2010/main" val="1370475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a:t>BIDS Resources</a:t>
            </a:r>
            <a:br>
              <a:rPr lang="en-US" b="0" i="0" u="none" strike="noStrike">
                <a:solidFill>
                  <a:srgbClr val="3091D1"/>
                </a:solidFill>
                <a:effectLst/>
                <a:latin typeface="Lato" panose="020F0502020204030203" pitchFamily="34" charset="0"/>
                <a:hlinkClick r:id="rId3"/>
              </a:rPr>
            </a:br>
            <a:endParaRPr lang="en-US" b="0" i="0" u="none" strike="noStrike">
              <a:solidFill>
                <a:srgbClr val="3091D1"/>
              </a:solidFill>
              <a:effectLst/>
              <a:latin typeface="Lato" panose="020F0502020204030203" pitchFamily="34" charset="0"/>
              <a:hlinkClick r:id="rId3"/>
            </a:endParaRPr>
          </a:p>
          <a:p>
            <a:pPr algn="l">
              <a:buFont typeface="Arial" panose="020B0604020202020204" pitchFamily="34" charset="0"/>
              <a:buNone/>
            </a:pPr>
            <a:r>
              <a:rPr lang="en-US" b="0" i="0" u="none" strike="noStrike">
                <a:solidFill>
                  <a:srgbClr val="3091D1"/>
                </a:solidFill>
                <a:effectLst/>
                <a:latin typeface="Lato" panose="020F0502020204030203" pitchFamily="34" charset="0"/>
                <a:hlinkClick r:id="rId3"/>
              </a:rPr>
              <a:t>https://reproducibility.stanford.edu/bids-tutorial-series-part-1a/</a:t>
            </a:r>
            <a:endParaRPr lang="en-US" b="0" i="0">
              <a:solidFill>
                <a:srgbClr val="404040"/>
              </a:solidFill>
              <a:effectLst/>
              <a:latin typeface="Lato" panose="020F0502020204030203" pitchFamily="34" charset="0"/>
            </a:endParaRPr>
          </a:p>
          <a:p>
            <a:pPr algn="l">
              <a:buFont typeface="Arial" panose="020B0604020202020204" pitchFamily="34" charset="0"/>
              <a:buNone/>
            </a:pPr>
            <a:r>
              <a:rPr lang="en-US" b="0" i="0" u="none" strike="noStrike">
                <a:solidFill>
                  <a:srgbClr val="2980B9"/>
                </a:solidFill>
                <a:effectLst/>
                <a:latin typeface="Lato" panose="020F0502020204030203" pitchFamily="34" charset="0"/>
                <a:hlinkClick r:id="rId4"/>
              </a:rPr>
              <a:t>https://bids-specification.readthedocs.io/en/stable/introduction.html</a:t>
            </a:r>
            <a:endParaRPr lang="en-US" b="0" i="0">
              <a:solidFill>
                <a:srgbClr val="404040"/>
              </a:solidFill>
              <a:effectLst/>
              <a:latin typeface="Lato" panose="020F0502020204030203" pitchFamily="34" charset="0"/>
            </a:endParaRPr>
          </a:p>
          <a:p>
            <a:pPr algn="l">
              <a:buFont typeface="Arial" panose="020B0604020202020204" pitchFamily="34" charset="0"/>
              <a:buNone/>
            </a:pPr>
            <a:r>
              <a:rPr lang="en-US" b="0" i="0" u="none" strike="noStrike">
                <a:solidFill>
                  <a:srgbClr val="2980B9"/>
                </a:solidFill>
                <a:effectLst/>
                <a:latin typeface="Lato" panose="020F0502020204030203" pitchFamily="34" charset="0"/>
                <a:hlinkClick r:id="rId5"/>
              </a:rPr>
              <a:t>https://bids-standard.github.io/bids-starter-kit/tutorials/annotation.html</a:t>
            </a:r>
            <a:endParaRPr lang="en-US" b="0" i="0">
              <a:solidFill>
                <a:srgbClr val="404040"/>
              </a:solidFill>
              <a:effectLst/>
              <a:latin typeface="Lato" panose="020F0502020204030203" pitchFamily="34" charset="0"/>
            </a:endParaRPr>
          </a:p>
          <a:p>
            <a:pPr algn="l">
              <a:buFont typeface="Arial" panose="020B0604020202020204" pitchFamily="34" charset="0"/>
              <a:buNone/>
            </a:pPr>
            <a:r>
              <a:rPr lang="en-US" b="0" i="0" u="none" strike="noStrike">
                <a:solidFill>
                  <a:srgbClr val="2980B9"/>
                </a:solidFill>
                <a:effectLst/>
                <a:latin typeface="Lato" panose="020F0502020204030203" pitchFamily="34" charset="0"/>
                <a:hlinkClick r:id="rId6"/>
              </a:rPr>
              <a:t>https://bids-standard.github.io/bids-examples/#mri</a:t>
            </a:r>
            <a:endParaRPr lang="en-US" b="0" i="0">
              <a:solidFill>
                <a:srgbClr val="404040"/>
              </a:solidFill>
              <a:effectLst/>
              <a:latin typeface="Lato" panose="020F0502020204030203" pitchFamily="34" charset="0"/>
            </a:endParaRPr>
          </a:p>
          <a:p>
            <a:pPr algn="l">
              <a:buFont typeface="Arial" panose="020B0604020202020204" pitchFamily="34" charset="0"/>
              <a:buNone/>
            </a:pPr>
            <a:r>
              <a:rPr lang="en-US" b="0" i="0" u="none" strike="noStrike">
                <a:solidFill>
                  <a:srgbClr val="2980B9"/>
                </a:solidFill>
                <a:effectLst/>
                <a:latin typeface="Lato" panose="020F0502020204030203" pitchFamily="34" charset="0"/>
                <a:hlinkClick r:id="rId7"/>
              </a:rPr>
              <a:t>https://andysbrainbook.readthedocs.io/en/latest/OpenScience/OS/BIDS_Overview.html</a:t>
            </a:r>
            <a:endParaRPr lang="en-US" b="0" i="0">
              <a:solidFill>
                <a:srgbClr val="404040"/>
              </a:solidFill>
              <a:effectLst/>
              <a:latin typeface="Lato" panose="020F0502020204030203" pitchFamily="34" charset="0"/>
            </a:endParaRPr>
          </a:p>
          <a:p>
            <a:pPr algn="l">
              <a:buFont typeface="Arial" panose="020B0604020202020204" pitchFamily="34" charset="0"/>
              <a:buNone/>
            </a:pPr>
            <a:r>
              <a:rPr lang="en-US" b="0" i="0" u="none" strike="noStrike">
                <a:solidFill>
                  <a:srgbClr val="2980B9"/>
                </a:solidFill>
                <a:effectLst/>
                <a:latin typeface="Lato" panose="020F0502020204030203" pitchFamily="34" charset="0"/>
                <a:hlinkClick r:id="rId8"/>
              </a:rPr>
              <a:t>https://bids.neuroimaging.io/</a:t>
            </a:r>
            <a:endParaRPr lang="en-US" b="0" i="0" u="none" strike="noStrike">
              <a:solidFill>
                <a:srgbClr val="2980B9"/>
              </a:solidFill>
              <a:effectLst/>
              <a:latin typeface="Lato" panose="020F0502020204030203" pitchFamily="34" charset="0"/>
            </a:endParaRPr>
          </a:p>
          <a:p>
            <a:pPr algn="l">
              <a:buFont typeface="Arial" panose="020B0604020202020204" pitchFamily="34" charset="0"/>
              <a:buNone/>
            </a:pPr>
            <a:endParaRPr lang="en-US" b="0" i="0" u="none" strike="noStrike">
              <a:solidFill>
                <a:schemeClr val="tx1"/>
              </a:solidFill>
              <a:effectLst/>
              <a:latin typeface="Lato" panose="020F0502020204030203" pitchFamily="34" charset="0"/>
            </a:endParaRPr>
          </a:p>
          <a:p>
            <a:pPr algn="l">
              <a:buFont typeface="Arial" panose="020B0604020202020204" pitchFamily="34" charset="0"/>
              <a:buNone/>
            </a:pPr>
            <a:r>
              <a:rPr lang="en-US" b="0" i="0" u="none" strike="noStrike">
                <a:solidFill>
                  <a:schemeClr val="tx1"/>
                </a:solidFill>
                <a:effectLst/>
                <a:latin typeface="Lato" panose="020F0502020204030203" pitchFamily="34" charset="0"/>
              </a:rPr>
              <a:t>BIDS enforces a standardized folder hierarchy, file naming conventions, and metadata.</a:t>
            </a:r>
          </a:p>
          <a:p>
            <a:pPr algn="l">
              <a:buFont typeface="Arial" panose="020B0604020202020204" pitchFamily="34" charset="0"/>
              <a:buNone/>
            </a:pPr>
            <a:endParaRPr lang="en-US" b="0" i="0" u="none" strike="noStrike">
              <a:solidFill>
                <a:schemeClr val="tx1"/>
              </a:solidFill>
              <a:effectLst/>
              <a:latin typeface="Lato" panose="020F0502020204030203" pitchFamily="34" charset="0"/>
            </a:endParaRPr>
          </a:p>
          <a:p>
            <a:pPr algn="l">
              <a:buFont typeface="Arial" panose="020B0604020202020204" pitchFamily="34" charset="0"/>
              <a:buNone/>
            </a:pPr>
            <a:r>
              <a:rPr lang="en-US" b="0" i="0" u="none" strike="noStrike">
                <a:solidFill>
                  <a:schemeClr val="tx1"/>
                </a:solidFill>
                <a:effectLst/>
                <a:latin typeface="Lato" panose="020F0502020204030203" pitchFamily="34" charset="0"/>
              </a:rPr>
              <a:t>A single project folder may contain: a </a:t>
            </a:r>
            <a:r>
              <a:rPr lang="en-US" b="0" i="1" u="none" strike="noStrike">
                <a:solidFill>
                  <a:schemeClr val="tx1"/>
                </a:solidFill>
                <a:effectLst/>
                <a:latin typeface="Lato" panose="020F0502020204030203" pitchFamily="34" charset="0"/>
              </a:rPr>
              <a:t>sourcedata</a:t>
            </a:r>
            <a:r>
              <a:rPr lang="en-US" b="0" i="0" u="none" strike="noStrike">
                <a:solidFill>
                  <a:schemeClr val="tx1"/>
                </a:solidFill>
                <a:effectLst/>
                <a:latin typeface="Lato" panose="020F0502020204030203" pitchFamily="34" charset="0"/>
              </a:rPr>
              <a:t> folder with raw data, </a:t>
            </a:r>
            <a:r>
              <a:rPr lang="en-US" b="0" i="1" u="none" strike="noStrike">
                <a:solidFill>
                  <a:schemeClr val="tx1"/>
                </a:solidFill>
                <a:effectLst/>
                <a:latin typeface="Lato" panose="020F0502020204030203" pitchFamily="34" charset="0"/>
              </a:rPr>
              <a:t>sub-XXXX</a:t>
            </a:r>
            <a:r>
              <a:rPr lang="en-US" b="0" i="0" u="none" strike="noStrike">
                <a:solidFill>
                  <a:schemeClr val="tx1"/>
                </a:solidFill>
                <a:effectLst/>
                <a:latin typeface="Lato" panose="020F0502020204030203" pitchFamily="34" charset="0"/>
              </a:rPr>
              <a:t> folders containing annotated unprocessed data readable by BIDS Apps, a </a:t>
            </a:r>
            <a:r>
              <a:rPr lang="en-US" b="0" i="1" u="none" strike="noStrike">
                <a:solidFill>
                  <a:schemeClr val="tx1"/>
                </a:solidFill>
                <a:effectLst/>
                <a:latin typeface="Lato" panose="020F0502020204030203" pitchFamily="34" charset="0"/>
              </a:rPr>
              <a:t>derivatives</a:t>
            </a:r>
            <a:r>
              <a:rPr lang="en-US" b="0" i="0" u="none" strike="noStrike">
                <a:solidFill>
                  <a:schemeClr val="tx1"/>
                </a:solidFill>
                <a:effectLst/>
                <a:latin typeface="Lato" panose="020F0502020204030203" pitchFamily="34" charset="0"/>
              </a:rPr>
              <a:t> folder containing preprocessed or analyzed data, a </a:t>
            </a:r>
            <a:r>
              <a:rPr lang="en-US" b="0" i="1" u="none" strike="noStrike">
                <a:solidFill>
                  <a:schemeClr val="tx1"/>
                </a:solidFill>
                <a:effectLst/>
                <a:latin typeface="Lato" panose="020F0502020204030203" pitchFamily="34" charset="0"/>
              </a:rPr>
              <a:t>dataset_description.json </a:t>
            </a:r>
            <a:r>
              <a:rPr lang="en-US" b="0" i="0" u="none" strike="noStrike">
                <a:solidFill>
                  <a:schemeClr val="tx1"/>
                </a:solidFill>
                <a:effectLst/>
                <a:latin typeface="Lato" panose="020F0502020204030203" pitchFamily="34" charset="0"/>
              </a:rPr>
              <a:t>file detailing authors, license, funding, doi, etc., and </a:t>
            </a:r>
            <a:r>
              <a:rPr lang="en-US" b="0" i="1" u="none" strike="noStrike">
                <a:solidFill>
                  <a:schemeClr val="tx1"/>
                </a:solidFill>
                <a:effectLst/>
                <a:latin typeface="Lato" panose="020F0502020204030203" pitchFamily="34" charset="0"/>
              </a:rPr>
              <a:t>participants.json </a:t>
            </a:r>
            <a:r>
              <a:rPr lang="en-US" b="0" i="0" u="none" strike="noStrike">
                <a:solidFill>
                  <a:schemeClr val="tx1"/>
                </a:solidFill>
                <a:effectLst/>
                <a:latin typeface="Lato" panose="020F0502020204030203" pitchFamily="34" charset="0"/>
              </a:rPr>
              <a:t>and </a:t>
            </a:r>
            <a:r>
              <a:rPr lang="en-US" b="0" i="1" u="none" strike="noStrike">
                <a:solidFill>
                  <a:schemeClr val="tx1"/>
                </a:solidFill>
                <a:effectLst/>
                <a:latin typeface="Lato" panose="020F0502020204030203" pitchFamily="34" charset="0"/>
              </a:rPr>
              <a:t>participants.tsv</a:t>
            </a:r>
            <a:r>
              <a:rPr lang="en-US" b="0" i="0" u="none" strike="noStrike">
                <a:solidFill>
                  <a:schemeClr val="tx1"/>
                </a:solidFill>
                <a:effectLst/>
                <a:latin typeface="Lato" panose="020F0502020204030203" pitchFamily="34" charset="0"/>
              </a:rPr>
              <a:t> files that list participant characteristics e.g. age, group, condition.</a:t>
            </a:r>
            <a:endParaRPr lang="en-US" b="0" i="0">
              <a:solidFill>
                <a:schemeClr val="tx1"/>
              </a:solidFill>
              <a:effectLst/>
              <a:latin typeface="Lato" panose="020F0502020204030203" pitchFamily="34" charset="0"/>
            </a:endParaRPr>
          </a:p>
        </p:txBody>
      </p:sp>
      <p:sp>
        <p:nvSpPr>
          <p:cNvPr id="4" name="Slide Number Placeholder 3"/>
          <p:cNvSpPr>
            <a:spLocks noGrp="1"/>
          </p:cNvSpPr>
          <p:nvPr>
            <p:ph type="sldNum" sz="quarter" idx="5"/>
          </p:nvPr>
        </p:nvSpPr>
        <p:spPr/>
        <p:txBody>
          <a:bodyPr/>
          <a:lstStyle/>
          <a:p>
            <a:fld id="{7857DB12-3080-844D-813A-1070FD8424F1}" type="slidenum">
              <a:rPr lang="en-US" smtClean="0"/>
              <a:t>10</a:t>
            </a:fld>
            <a:endParaRPr lang="en-US"/>
          </a:p>
        </p:txBody>
      </p:sp>
    </p:spTree>
    <p:extLst>
      <p:ext uri="{BB962C8B-B14F-4D97-AF65-F5344CB8AC3E}">
        <p14:creationId xmlns:p14="http://schemas.microsoft.com/office/powerpoint/2010/main" val="250900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a:t>BIDSKIT https://github.com/jmtyszka/bidskit/blob/master/docs/QuickStart.md</a:t>
            </a:r>
          </a:p>
          <a:p>
            <a:pPr algn="l">
              <a:buFont typeface="Arial" panose="020B0604020202020204" pitchFamily="34" charset="0"/>
              <a:buNone/>
            </a:pPr>
            <a:r>
              <a:rPr lang="en-US" b="0" i="0">
                <a:solidFill>
                  <a:srgbClr val="404040"/>
                </a:solidFill>
                <a:effectLst/>
                <a:latin typeface="Lato" panose="020F0502020204030203" pitchFamily="34" charset="0"/>
              </a:rPr>
              <a:t>  Within </a:t>
            </a:r>
            <a:r>
              <a:rPr lang="en-US">
                <a:effectLst/>
              </a:rPr>
              <a:t>sourcedata</a:t>
            </a:r>
            <a:r>
              <a:rPr lang="en-US" b="0" i="0">
                <a:solidFill>
                  <a:srgbClr val="404040"/>
                </a:solidFill>
                <a:effectLst/>
                <a:latin typeface="Lato" panose="020F0502020204030203" pitchFamily="34" charset="0"/>
              </a:rPr>
              <a:t>, create a folder for each participant. Within the participant folder, create a folder for each session (i.e., timepoint T1/T2/T3, or modality MRI/EEG). Within the session folder, create a folder for each scanning run that contains the DICOM images. If you do not want to organize by session, use the </a:t>
            </a:r>
            <a:r>
              <a:rPr lang="en-US" b="0" i="1">
                <a:solidFill>
                  <a:srgbClr val="404040"/>
                </a:solidFill>
                <a:effectLst/>
                <a:latin typeface="Lato" panose="020F0502020204030203" pitchFamily="34" charset="0"/>
              </a:rPr>
              <a:t>–no-sessions</a:t>
            </a:r>
            <a:r>
              <a:rPr lang="en-US" b="0" i="0">
                <a:solidFill>
                  <a:srgbClr val="404040"/>
                </a:solidFill>
                <a:effectLst/>
                <a:latin typeface="Lato" panose="020F0502020204030203" pitchFamily="34" charset="0"/>
              </a:rPr>
              <a:t> flag at the end of your command (i.e., </a:t>
            </a:r>
            <a:r>
              <a:rPr lang="en-US" b="0" i="1">
                <a:solidFill>
                  <a:srgbClr val="404040"/>
                </a:solidFill>
                <a:effectLst/>
                <a:latin typeface="Lato" panose="020F0502020204030203" pitchFamily="34" charset="0"/>
              </a:rPr>
              <a:t>bidskit –no-sessions</a:t>
            </a:r>
            <a:r>
              <a:rPr lang="en-US" b="0" i="0">
                <a:solidFill>
                  <a:srgbClr val="404040"/>
                </a:solidFill>
                <a:effectLst/>
                <a:latin typeface="Lato" panose="020F0502020204030203" pitchFamily="34" charset="0"/>
              </a:rPr>
              <a:t> ) in both the first and second bidskit calls.</a:t>
            </a:r>
          </a:p>
          <a:p>
            <a:pPr algn="l">
              <a:buFont typeface="Arial" panose="020B0604020202020204" pitchFamily="34" charset="0"/>
              <a:buNone/>
            </a:pPr>
            <a:r>
              <a:rPr lang="en-US" b="0" i="0">
                <a:solidFill>
                  <a:srgbClr val="404040"/>
                </a:solidFill>
                <a:effectLst/>
                <a:latin typeface="Lato" panose="020F0502020204030203" pitchFamily="34" charset="0"/>
              </a:rPr>
              <a:t>  The first-pass conversion by </a:t>
            </a:r>
            <a:r>
              <a:rPr lang="en-US" b="0" i="1">
                <a:solidFill>
                  <a:srgbClr val="404040"/>
                </a:solidFill>
                <a:effectLst/>
                <a:latin typeface="Lato" panose="020F0502020204030203" pitchFamily="34" charset="0"/>
              </a:rPr>
              <a:t>bidskit</a:t>
            </a:r>
            <a:r>
              <a:rPr lang="en-US" b="0" i="0">
                <a:solidFill>
                  <a:srgbClr val="404040"/>
                </a:solidFill>
                <a:effectLst/>
                <a:latin typeface="Lato" panose="020F0502020204030203" pitchFamily="34" charset="0"/>
              </a:rPr>
              <a:t> will create a translator text file that you will edit to aid in creating the BIDS-compliant structure. This step only needs to be done once per project. After activating the </a:t>
            </a:r>
            <a:r>
              <a:rPr lang="en-US">
                <a:effectLst/>
              </a:rPr>
              <a:t>bidskit-env</a:t>
            </a:r>
            <a:r>
              <a:rPr lang="en-US" b="0" i="0">
                <a:solidFill>
                  <a:srgbClr val="404040"/>
                </a:solidFill>
                <a:effectLst/>
                <a:latin typeface="Lato" panose="020F0502020204030203" pitchFamily="34" charset="0"/>
              </a:rPr>
              <a:t> conda environment, you can run </a:t>
            </a:r>
            <a:r>
              <a:rPr lang="en-US" b="0" i="1">
                <a:solidFill>
                  <a:srgbClr val="404040"/>
                </a:solidFill>
                <a:effectLst/>
                <a:latin typeface="Lato" panose="020F0502020204030203" pitchFamily="34" charset="0"/>
              </a:rPr>
              <a:t>bidskit</a:t>
            </a:r>
            <a:r>
              <a:rPr lang="en-US" b="0" i="0">
                <a:solidFill>
                  <a:srgbClr val="404040"/>
                </a:solidFill>
                <a:effectLst/>
                <a:latin typeface="Lato" panose="020F0502020204030203" pitchFamily="34" charset="0"/>
              </a:rPr>
              <a:t> from the data directory (i.e., the folder that contains the </a:t>
            </a:r>
            <a:r>
              <a:rPr lang="en-US">
                <a:effectLst/>
              </a:rPr>
              <a:t>sourcedata</a:t>
            </a:r>
            <a:r>
              <a:rPr lang="en-US" b="0" i="0">
                <a:solidFill>
                  <a:srgbClr val="404040"/>
                </a:solidFill>
                <a:effectLst/>
                <a:latin typeface="Lato" panose="020F0502020204030203" pitchFamily="34" charset="0"/>
              </a:rPr>
              <a:t> subfolder).</a:t>
            </a:r>
          </a:p>
          <a:p>
            <a:pPr algn="l">
              <a:buFont typeface="Arial" panose="020B0604020202020204" pitchFamily="34" charset="0"/>
              <a:buNone/>
            </a:pPr>
            <a:r>
              <a:rPr lang="en-US" b="0" i="0">
                <a:solidFill>
                  <a:srgbClr val="404040"/>
                </a:solidFill>
                <a:effectLst/>
                <a:latin typeface="Lato" panose="020F0502020204030203" pitchFamily="34" charset="0"/>
              </a:rPr>
              <a:t>  Navigate to </a:t>
            </a:r>
            <a:r>
              <a:rPr lang="en-US">
                <a:effectLst/>
              </a:rPr>
              <a:t>/path/myproject/code</a:t>
            </a:r>
            <a:r>
              <a:rPr lang="en-US" b="0" i="0">
                <a:solidFill>
                  <a:srgbClr val="404040"/>
                </a:solidFill>
                <a:effectLst/>
                <a:latin typeface="Lato" panose="020F0502020204030203" pitchFamily="34" charset="0"/>
              </a:rPr>
              <a:t> and open </a:t>
            </a:r>
            <a:r>
              <a:rPr lang="en-US">
                <a:effectLst/>
              </a:rPr>
              <a:t>Protocol_Translator.json</a:t>
            </a:r>
            <a:r>
              <a:rPr lang="en-US" b="0" i="0">
                <a:solidFill>
                  <a:srgbClr val="404040"/>
                </a:solidFill>
                <a:effectLst/>
                <a:latin typeface="Lato" panose="020F0502020204030203" pitchFamily="34" charset="0"/>
              </a:rPr>
              <a:t> for editing in a text editor. Make use of BIDS documentation to aid in editing this file to assign appropriate BIDS purpose directory names (anat, func, fmap, etc.) and BIDS-compliant filename suffixes. The blue text contains the Series Description names from the DICOMs. These must be unique for each run or BIDSKIT will not be able to distinguish between runs. e.g., if you have two filedmaps that apply to two different runs, label them accordingly. </a:t>
            </a:r>
          </a:p>
        </p:txBody>
      </p:sp>
      <p:sp>
        <p:nvSpPr>
          <p:cNvPr id="4" name="Slide Number Placeholder 3"/>
          <p:cNvSpPr>
            <a:spLocks noGrp="1"/>
          </p:cNvSpPr>
          <p:nvPr>
            <p:ph type="sldNum" sz="quarter" idx="5"/>
          </p:nvPr>
        </p:nvSpPr>
        <p:spPr/>
        <p:txBody>
          <a:bodyPr/>
          <a:lstStyle/>
          <a:p>
            <a:fld id="{7857DB12-3080-844D-813A-1070FD8424F1}" type="slidenum">
              <a:rPr lang="en-US" smtClean="0"/>
              <a:t>11</a:t>
            </a:fld>
            <a:endParaRPr lang="en-US"/>
          </a:p>
        </p:txBody>
      </p:sp>
    </p:spTree>
    <p:extLst>
      <p:ext uri="{BB962C8B-B14F-4D97-AF65-F5344CB8AC3E}">
        <p14:creationId xmlns:p14="http://schemas.microsoft.com/office/powerpoint/2010/main" val="253470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dataset_description.json and the participants.json *.tsv files do not need to be completed before running fMRIprep, but are useful means of recording dataset characteristics and necessary before sharing data. </a:t>
            </a:r>
          </a:p>
          <a:p>
            <a:endParaRPr lang="en-US"/>
          </a:p>
          <a:p>
            <a:r>
              <a:rPr lang="en-US"/>
              <a:t>If you have task-based designs, you will need to complete any </a:t>
            </a:r>
            <a:r>
              <a:rPr lang="en-US">
                <a:effectLst/>
                <a:latin typeface="Courier New" panose="02070309020205020404" pitchFamily="49" charset="0"/>
                <a:cs typeface="Courier New" panose="02070309020205020404" pitchFamily="49" charset="0"/>
              </a:rPr>
              <a:t>/path/myproject/sub-XXXX/ses-X/func/*_events.tsv</a:t>
            </a:r>
            <a:r>
              <a:rPr lang="en-US" b="0" i="0">
                <a:solidFill>
                  <a:srgbClr val="404040"/>
                </a:solidFill>
                <a:effectLst/>
                <a:latin typeface="Lato" panose="020F0502020204030203" pitchFamily="34" charset="0"/>
              </a:rPr>
              <a:t> template files with task timing information.</a:t>
            </a:r>
          </a:p>
          <a:p>
            <a:endParaRPr lang="en-US" b="0" i="0">
              <a:solidFill>
                <a:srgbClr val="404040"/>
              </a:solidFill>
              <a:effectLst/>
              <a:latin typeface="Lato" panose="020F0502020204030203" pitchFamily="34" charset="0"/>
            </a:endParaRPr>
          </a:p>
          <a:p>
            <a:r>
              <a:rPr lang="en-US" b="0" i="0">
                <a:solidFill>
                  <a:srgbClr val="404040"/>
                </a:solidFill>
                <a:effectLst/>
                <a:latin typeface="Lato" panose="020F0502020204030203" pitchFamily="34" charset="0"/>
              </a:rPr>
              <a:t>The .json sidecar files are intended to be human and machine readable annotations of codes and variable names used in the accompanying .tsv files. </a:t>
            </a:r>
            <a:endParaRPr lang="en-US"/>
          </a:p>
        </p:txBody>
      </p:sp>
      <p:sp>
        <p:nvSpPr>
          <p:cNvPr id="4" name="Slide Number Placeholder 3"/>
          <p:cNvSpPr>
            <a:spLocks noGrp="1"/>
          </p:cNvSpPr>
          <p:nvPr>
            <p:ph type="sldNum" sz="quarter" idx="5"/>
          </p:nvPr>
        </p:nvSpPr>
        <p:spPr/>
        <p:txBody>
          <a:bodyPr/>
          <a:lstStyle/>
          <a:p>
            <a:fld id="{7857DB12-3080-844D-813A-1070FD8424F1}" type="slidenum">
              <a:rPr lang="en-US" smtClean="0"/>
              <a:t>12</a:t>
            </a:fld>
            <a:endParaRPr lang="en-US"/>
          </a:p>
        </p:txBody>
      </p:sp>
    </p:spTree>
    <p:extLst>
      <p:ext uri="{BB962C8B-B14F-4D97-AF65-F5344CB8AC3E}">
        <p14:creationId xmlns:p14="http://schemas.microsoft.com/office/powerpoint/2010/main" val="2124909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 the --cleanenv flag to avoid passing environment variables, like the user’s FSL installation instead of the container’s FSL.</a:t>
            </a:r>
          </a:p>
          <a:p>
            <a:endParaRPr lang="en-US"/>
          </a:p>
          <a:p>
            <a:r>
              <a:rPr lang="en-US"/>
              <a:t>fMRIprep does not come with a FreeSurfer license – pass it to the container by creating an APPTAINERENV_FS_LICENSE variable. The option --bind /usr/local/fslicense:/opt/fslicense will map the contents of /usr/local/fslicense on the host (where the file actually resides) to the path /opt/fslicense within the container (where fMRIPrep will look for it, that is, the path specified by FS_LICENSE).</a:t>
            </a:r>
          </a:p>
          <a:p>
            <a:endParaRPr lang="en-US"/>
          </a:p>
          <a:p>
            <a:r>
              <a:rPr lang="en-US"/>
              <a:t>fMRIPrep makes extensive use of a temporary directory, /tmp for intermediate files. But /tmp may not have sufficient disk space allotted, causing the processing job to halt and error before completing. To remedy this, map a different location on the host system that is unrestricted in size to /tmp, e.g. $HOME/tmp:/tmp. ATTENTION: Clear this custom tmp directory regularly when you no longer need the intermediate working files!</a:t>
            </a:r>
          </a:p>
          <a:p>
            <a:endParaRPr lang="en-US"/>
          </a:p>
          <a:p>
            <a:r>
              <a:rPr lang="en-US"/>
              <a:t>If fMRIPrep aborts partway through, you can rerun it from where it stopped by using the -w option and passing the work directory from the failed attempt.</a:t>
            </a:r>
          </a:p>
        </p:txBody>
      </p:sp>
      <p:sp>
        <p:nvSpPr>
          <p:cNvPr id="4" name="Slide Number Placeholder 3"/>
          <p:cNvSpPr>
            <a:spLocks noGrp="1"/>
          </p:cNvSpPr>
          <p:nvPr>
            <p:ph type="sldNum" sz="quarter" idx="5"/>
          </p:nvPr>
        </p:nvSpPr>
        <p:spPr/>
        <p:txBody>
          <a:bodyPr/>
          <a:lstStyle/>
          <a:p>
            <a:fld id="{7857DB12-3080-844D-813A-1070FD8424F1}" type="slidenum">
              <a:rPr lang="en-US" smtClean="0"/>
              <a:t>13</a:t>
            </a:fld>
            <a:endParaRPr lang="en-US"/>
          </a:p>
        </p:txBody>
      </p:sp>
    </p:spTree>
    <p:extLst>
      <p:ext uri="{BB962C8B-B14F-4D97-AF65-F5344CB8AC3E}">
        <p14:creationId xmlns:p14="http://schemas.microsoft.com/office/powerpoint/2010/main" val="2704547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7DB12-3080-844D-813A-1070FD8424F1}" type="slidenum">
              <a:rPr lang="en-US" smtClean="0"/>
              <a:t>14</a:t>
            </a:fld>
            <a:endParaRPr lang="en-US"/>
          </a:p>
        </p:txBody>
      </p:sp>
    </p:spTree>
    <p:extLst>
      <p:ext uri="{BB962C8B-B14F-4D97-AF65-F5344CB8AC3E}">
        <p14:creationId xmlns:p14="http://schemas.microsoft.com/office/powerpoint/2010/main" val="3618975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Standardization</a:t>
            </a:r>
          </a:p>
          <a:p>
            <a:pPr marL="171450" indent="-171450">
              <a:buFont typeface="Wingdings" panose="05000000000000000000" pitchFamily="2" charset="2"/>
              <a:buChar char="n"/>
            </a:pPr>
            <a:r>
              <a:rPr lang="en-US"/>
              <a:t>It’s common when starting a new study to copy and edit the processing pipeline from a previous study. This can inadvertently carry over hard-coded values or other decisions that may have applied to one experiment but not another.</a:t>
            </a:r>
          </a:p>
          <a:p>
            <a:pPr marL="171450" indent="-171450">
              <a:buFont typeface="Wingdings" panose="05000000000000000000" pitchFamily="2" charset="2"/>
              <a:buChar char="n"/>
            </a:pPr>
            <a:r>
              <a:rPr lang="en-US"/>
              <a:t>Software packages and their dependencies vary over time and across environments – windows, mac, linux. fMRIPrep is distributed as a docker container, which is a self-contained environment with consistent versions of AFNI, FSL, Java, Python, etc.. If you use the same container to process data on two different computers at two different times, you will get the same output. </a:t>
            </a:r>
          </a:p>
          <a:p>
            <a:pPr marL="0" indent="0">
              <a:buFont typeface="Wingdings" panose="05000000000000000000" pitchFamily="2" charset="2"/>
              <a:buNone/>
            </a:pPr>
            <a:r>
              <a:rPr lang="en-US"/>
              <a:t>Quality Control</a:t>
            </a:r>
          </a:p>
          <a:p>
            <a:pPr marL="171450" indent="-171450">
              <a:buFont typeface="Wingdings" panose="05000000000000000000" pitchFamily="2" charset="2"/>
              <a:buChar char="n"/>
            </a:pPr>
            <a:r>
              <a:rPr lang="en-US"/>
              <a:t>fMRIPrep outputs comprehensive visual reports to help identify preprocessing issues</a:t>
            </a:r>
          </a:p>
          <a:p>
            <a:pPr marL="171450" indent="-171450">
              <a:buFont typeface="Wingdings" panose="05000000000000000000" pitchFamily="2" charset="2"/>
              <a:buChar char="n"/>
            </a:pPr>
            <a:r>
              <a:rPr lang="en-US"/>
              <a:t>It provides boilerplate preprocessing methods text that you can – and should – copy &amp; paste directly into a manuscript. Accurate reporting of preprocessing decisions is a significant issue in fMRI, but fMRIPrep standardizes this for you.</a:t>
            </a:r>
          </a:p>
          <a:p>
            <a:pPr marL="0" indent="0">
              <a:buFont typeface="Wingdings" panose="05000000000000000000" pitchFamily="2" charset="2"/>
              <a:buNone/>
            </a:pPr>
            <a:r>
              <a:rPr lang="en-US"/>
              <a:t>Community Driven</a:t>
            </a:r>
          </a:p>
          <a:p>
            <a:pPr marL="171450" indent="-171450">
              <a:buFont typeface="Wingdings" panose="05000000000000000000" pitchFamily="2" charset="2"/>
              <a:buChar char="n"/>
            </a:pPr>
            <a:r>
              <a:rPr lang="en-US"/>
              <a:t>This is part of a broader trend in open-source collaborative research methods. fMRIPrep has a public github that users have already used to expand its functionality to include support for multi-echo BOLD, Lesion masking, output formats, among other changes.</a:t>
            </a:r>
          </a:p>
          <a:p>
            <a:pPr marL="0" indent="0">
              <a:buFont typeface="Wingdings" panose="05000000000000000000" pitchFamily="2" charset="2"/>
              <a:buNone/>
            </a:pPr>
            <a:r>
              <a:rPr lang="en-US"/>
              <a:t>BIDS</a:t>
            </a:r>
          </a:p>
          <a:p>
            <a:pPr marL="171450" indent="-171450">
              <a:buFont typeface="Wingdings" panose="05000000000000000000" pitchFamily="2" charset="2"/>
              <a:buChar char="n"/>
            </a:pPr>
            <a:r>
              <a:rPr lang="en-US"/>
              <a:t>BIDS is the Brain Imaging Data Structure, which seeks to standardize how an imaging dataset is structured and documented. This not only removes a significant obstacle to data sharing and replicability, it also enables standardization of data processing and analysis tools. fMRIPrep is just one BIDS App in this ecosystem, and it relies on the documentation that you provide and characteristics of the data to determine the appropriate preprocessing pipeline.</a:t>
            </a:r>
          </a:p>
          <a:p>
            <a:pPr marL="171450" indent="-171450">
              <a:buFont typeface="Wingdings" panose="05000000000000000000" pitchFamily="2" charset="2"/>
              <a:buChar char="n"/>
            </a:pPr>
            <a:r>
              <a:rPr lang="en-US"/>
              <a:t>fMRIPrep outputs its data in a BIDS compliant way, allowing you to plug it directly into other BIDS Apps for nuisance variable regression, functional connectivity analysis, etc. </a:t>
            </a:r>
          </a:p>
        </p:txBody>
      </p:sp>
      <p:sp>
        <p:nvSpPr>
          <p:cNvPr id="4" name="Slide Number Placeholder 3"/>
          <p:cNvSpPr>
            <a:spLocks noGrp="1"/>
          </p:cNvSpPr>
          <p:nvPr>
            <p:ph type="sldNum" sz="quarter" idx="5"/>
          </p:nvPr>
        </p:nvSpPr>
        <p:spPr/>
        <p:txBody>
          <a:bodyPr/>
          <a:lstStyle/>
          <a:p>
            <a:fld id="{7857DB12-3080-844D-813A-1070FD8424F1}" type="slidenum">
              <a:rPr lang="en-US" smtClean="0"/>
              <a:t>2</a:t>
            </a:fld>
            <a:endParaRPr lang="en-US"/>
          </a:p>
        </p:txBody>
      </p:sp>
    </p:spTree>
    <p:extLst>
      <p:ext uri="{BB962C8B-B14F-4D97-AF65-F5344CB8AC3E}">
        <p14:creationId xmlns:p14="http://schemas.microsoft.com/office/powerpoint/2010/main" val="1577843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857DB12-3080-844D-813A-1070FD8424F1}" type="slidenum">
              <a:rPr lang="en-US" smtClean="0"/>
              <a:t>3</a:t>
            </a:fld>
            <a:endParaRPr lang="en-US"/>
          </a:p>
        </p:txBody>
      </p:sp>
    </p:spTree>
    <p:extLst>
      <p:ext uri="{BB962C8B-B14F-4D97-AF65-F5344CB8AC3E}">
        <p14:creationId xmlns:p14="http://schemas.microsoft.com/office/powerpoint/2010/main" val="1617539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a:solidFill>
                  <a:srgbClr val="404040"/>
                </a:solidFill>
                <a:effectLst/>
                <a:latin typeface="Lato" panose="020F0502020204030204" pitchFamily="34" charset="0"/>
              </a:rPr>
              <a:t>See https://fmriprep.org/en/stable/workflows.html</a:t>
            </a:r>
          </a:p>
          <a:p>
            <a:pPr marL="171450" indent="-171450">
              <a:buFont typeface="Arial" panose="020B0604020202020204" pitchFamily="34" charset="0"/>
              <a:buChar char="•"/>
            </a:pPr>
            <a:r>
              <a:rPr lang="en-US" b="0" i="0">
                <a:solidFill>
                  <a:srgbClr val="404040"/>
                </a:solidFill>
                <a:effectLst/>
                <a:latin typeface="Lato" panose="020F0502020204030204" pitchFamily="34" charset="0"/>
              </a:rPr>
              <a:t>Construct an average image by conforming all T1w images to RAS orientation and a common voxel size, and averaging them into a single reference template </a:t>
            </a:r>
          </a:p>
          <a:p>
            <a:pPr marL="171450" indent="-171450">
              <a:buFont typeface="Arial" panose="020B0604020202020204" pitchFamily="34" charset="0"/>
              <a:buChar char="•"/>
            </a:pPr>
            <a:r>
              <a:rPr lang="en-US" b="0" i="0">
                <a:solidFill>
                  <a:srgbClr val="212529"/>
                </a:solidFill>
                <a:effectLst/>
                <a:latin typeface="Bitstream Charter"/>
              </a:rPr>
              <a:t>Correct each T1w image for intensity non-uniformity (INU) with ANTs’ </a:t>
            </a:r>
            <a:r>
              <a:rPr lang="en-US"/>
              <a:t>N4BiasFieldCorrection</a:t>
            </a:r>
            <a:r>
              <a:rPr lang="en-US" b="0" i="0">
                <a:solidFill>
                  <a:srgbClr val="212529"/>
                </a:solidFill>
                <a:effectLst/>
                <a:latin typeface="Bitstream Charter"/>
              </a:rPr>
              <a:t> </a:t>
            </a:r>
            <a:endParaRPr lang="en-US" b="0" i="0">
              <a:solidFill>
                <a:srgbClr val="404040"/>
              </a:solidFill>
              <a:effectLst/>
              <a:latin typeface="Lato" panose="020F0502020204030204" pitchFamily="34" charset="0"/>
            </a:endParaRPr>
          </a:p>
          <a:p>
            <a:pPr marL="171450" indent="-171450">
              <a:buFont typeface="Arial" panose="020B0604020202020204" pitchFamily="34" charset="0"/>
              <a:buChar char="•"/>
            </a:pPr>
            <a:r>
              <a:rPr lang="en-US" b="0" i="0">
                <a:solidFill>
                  <a:srgbClr val="404040"/>
                </a:solidFill>
                <a:effectLst/>
                <a:latin typeface="Lato" panose="020F0502020204030203" pitchFamily="34" charset="0"/>
              </a:rPr>
              <a:t>Skull-strip the T1w reference image using ANTs’ antsBrainExtraction.sh (atlas-based extraciton)</a:t>
            </a:r>
          </a:p>
          <a:p>
            <a:pPr marL="171450" indent="-171450">
              <a:buFont typeface="Arial" panose="020B0604020202020204" pitchFamily="34" charset="0"/>
              <a:buChar char="•"/>
            </a:pPr>
            <a:r>
              <a:rPr lang="en-US" b="0" i="0">
                <a:solidFill>
                  <a:srgbClr val="404040"/>
                </a:solidFill>
                <a:effectLst/>
                <a:latin typeface="Lato" panose="020F0502020204030203" pitchFamily="34" charset="0"/>
              </a:rPr>
              <a:t>Spatial normalization to standard spaces using ANTs’ </a:t>
            </a:r>
            <a:r>
              <a:rPr lang="en-US">
                <a:effectLst/>
              </a:rPr>
              <a:t>antsRegistration</a:t>
            </a:r>
            <a:r>
              <a:rPr lang="en-US" b="0" i="0">
                <a:solidFill>
                  <a:srgbClr val="404040"/>
                </a:solidFill>
                <a:effectLst/>
                <a:latin typeface="Lato" panose="020F0502020204030203" pitchFamily="34" charset="0"/>
              </a:rPr>
              <a:t> in a multiscale, mutual-information based, nonlinear registration scheme.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solidFill>
                  <a:srgbClr val="404040"/>
                </a:solidFill>
                <a:effectLst/>
                <a:latin typeface="Lato" panose="020F0502020204030203" pitchFamily="34" charset="0"/>
              </a:rPr>
              <a:t>Brain tissue segmentation using FSL </a:t>
            </a:r>
            <a:r>
              <a:rPr lang="en-US">
                <a:effectLst/>
              </a:rPr>
              <a:t>fast</a:t>
            </a:r>
            <a:endParaRPr lang="en-US" b="0" i="0">
              <a:solidFill>
                <a:srgbClr val="404040"/>
              </a:solidFill>
              <a:effectLst/>
              <a:latin typeface="Lato" panose="020F0502020204030203" pitchFamily="34" charset="0"/>
            </a:endParaRPr>
          </a:p>
          <a:p>
            <a:pPr marL="171450" indent="-171450">
              <a:buFont typeface="Arial" panose="020B0604020202020204" pitchFamily="34" charset="0"/>
              <a:buChar char="•"/>
            </a:pPr>
            <a:r>
              <a:rPr lang="en-US" b="0" i="0">
                <a:solidFill>
                  <a:srgbClr val="404040"/>
                </a:solidFill>
                <a:effectLst/>
                <a:latin typeface="Lato" panose="020F0502020204030203" pitchFamily="34" charset="0"/>
              </a:rPr>
              <a:t>Surface reconstruction from T1w/T2w structural images using FreeSurfer:</a:t>
            </a:r>
          </a:p>
          <a:p>
            <a:pPr marL="628650" lvl="1" indent="-171450">
              <a:buFont typeface="Arial" panose="020B0604020202020204" pitchFamily="34" charset="0"/>
              <a:buChar char="•"/>
            </a:pPr>
            <a:r>
              <a:rPr lang="en-US" b="0" i="0">
                <a:solidFill>
                  <a:srgbClr val="404040"/>
                </a:solidFill>
                <a:effectLst/>
                <a:latin typeface="Lato" panose="020F0502020204030203" pitchFamily="34" charset="0"/>
              </a:rPr>
              <a:t>Basic reconstruction (autorecon1) with T1w and T2w structural images; skip skull-stripping</a:t>
            </a:r>
          </a:p>
          <a:p>
            <a:pPr marL="628650" lvl="1" indent="-171450">
              <a:buFont typeface="Arial" panose="020B0604020202020204" pitchFamily="34" charset="0"/>
              <a:buChar char="•"/>
            </a:pPr>
            <a:r>
              <a:rPr lang="en-US" b="0" i="0">
                <a:solidFill>
                  <a:srgbClr val="404040"/>
                </a:solidFill>
                <a:effectLst/>
                <a:latin typeface="Lato" panose="020F0502020204030203" pitchFamily="34" charset="0"/>
              </a:rPr>
              <a:t>Import the previously calculated brainmask from ANTs</a:t>
            </a:r>
          </a:p>
          <a:p>
            <a:pPr marL="628650" lvl="1" indent="-171450">
              <a:buFont typeface="Arial" panose="020B0604020202020204" pitchFamily="34" charset="0"/>
              <a:buChar char="•"/>
            </a:pPr>
            <a:r>
              <a:rPr lang="en-US" b="0" i="0">
                <a:solidFill>
                  <a:srgbClr val="404040"/>
                </a:solidFill>
                <a:effectLst/>
                <a:latin typeface="Lato" panose="020F0502020204030203" pitchFamily="34" charset="0"/>
              </a:rPr>
              <a:t>Resume reconstruction using the T2w image to assist in finding the pial surface, if available. </a:t>
            </a:r>
          </a:p>
          <a:p>
            <a:pPr marL="171450" indent="-171450">
              <a:buFont typeface="Arial" panose="020B0604020202020204" pitchFamily="34" charset="0"/>
              <a:buChar char="•"/>
            </a:pPr>
            <a:r>
              <a:rPr lang="en-US" b="0" i="0">
                <a:solidFill>
                  <a:srgbClr val="404040"/>
                </a:solidFill>
                <a:effectLst/>
                <a:latin typeface="Lato" panose="020F0502020204030203" pitchFamily="34" charset="0"/>
              </a:rPr>
              <a:t>Replace the original brain mask (from antsBrainExtraction.sh) with a refined one that derives from the Freesurfer </a:t>
            </a:r>
            <a:r>
              <a:rPr lang="en-US">
                <a:effectLst/>
              </a:rPr>
              <a:t>aseg.mgz file</a:t>
            </a:r>
            <a:endParaRPr lang="en-US"/>
          </a:p>
        </p:txBody>
      </p:sp>
      <p:sp>
        <p:nvSpPr>
          <p:cNvPr id="4" name="Slide Number Placeholder 3"/>
          <p:cNvSpPr>
            <a:spLocks noGrp="1"/>
          </p:cNvSpPr>
          <p:nvPr>
            <p:ph type="sldNum" sz="quarter" idx="5"/>
          </p:nvPr>
        </p:nvSpPr>
        <p:spPr/>
        <p:txBody>
          <a:bodyPr/>
          <a:lstStyle/>
          <a:p>
            <a:fld id="{7857DB12-3080-844D-813A-1070FD8424F1}" type="slidenum">
              <a:rPr lang="en-US" smtClean="0"/>
              <a:t>4</a:t>
            </a:fld>
            <a:endParaRPr lang="en-US"/>
          </a:p>
        </p:txBody>
      </p:sp>
    </p:spTree>
    <p:extLst>
      <p:ext uri="{BB962C8B-B14F-4D97-AF65-F5344CB8AC3E}">
        <p14:creationId xmlns:p14="http://schemas.microsoft.com/office/powerpoint/2010/main" val="527883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See </a:t>
            </a:r>
            <a:r>
              <a:rPr lang="en-US" b="0" i="0">
                <a:solidFill>
                  <a:srgbClr val="404040"/>
                </a:solidFill>
                <a:effectLst/>
                <a:latin typeface="Lato" panose="020F0502020204030204" pitchFamily="34" charset="0"/>
              </a:rPr>
              <a:t>https://fmriprep.org/en/stable/workflows.html</a:t>
            </a:r>
          </a:p>
          <a:p>
            <a:pPr marL="171450" indent="-171450">
              <a:buFont typeface="Arial" panose="020B0604020202020204" pitchFamily="34" charset="0"/>
              <a:buChar char="•"/>
            </a:pPr>
            <a:r>
              <a:rPr lang="en-US"/>
              <a:t>Generate reference volume</a:t>
            </a:r>
          </a:p>
          <a:p>
            <a:pPr marL="171450" indent="-171450">
              <a:buFont typeface="Arial" panose="020B0604020202020204" pitchFamily="34" charset="0"/>
              <a:buChar char="•"/>
            </a:pPr>
            <a:r>
              <a:rPr lang="en-US"/>
              <a:t>Head motion estimation (transformation matrices + six rotation/translation parameters) using mcflirt (FSL), before slice-timing correction</a:t>
            </a:r>
          </a:p>
          <a:p>
            <a:pPr marL="171450" indent="-171450">
              <a:buFont typeface="Arial" panose="020B0604020202020204" pitchFamily="34" charset="0"/>
              <a:buChar char="•"/>
            </a:pPr>
            <a:r>
              <a:rPr lang="en-US"/>
              <a:t>Slice-timing correction, realigned to the middle of each TR using AFNI 3dTShift</a:t>
            </a:r>
          </a:p>
          <a:p>
            <a:pPr marL="171450" indent="-171450">
              <a:buFont typeface="Arial" panose="020B0604020202020204" pitchFamily="34" charset="0"/>
              <a:buChar char="•"/>
            </a:pPr>
            <a:r>
              <a:rPr lang="en-US"/>
              <a:t>Susceptibility distortion correction using acquired fieldmaps to correct for phase-encoding shifts in EPI (SDCFlows)</a:t>
            </a:r>
          </a:p>
          <a:p>
            <a:pPr marL="171450" indent="-171450">
              <a:buFont typeface="Arial" panose="020B0604020202020204" pitchFamily="34" charset="0"/>
              <a:buChar char="•"/>
            </a:pPr>
            <a:r>
              <a:rPr lang="en-US"/>
              <a:t>Boundary-based co-registration to T1w reference (?h.white surfaces from recon-all) using bbregister (FreeSurfer), configured with six degrees of freedom. Alternatively, FSL flirt with the BBR cost function is run if FreeSurfer is disabled.</a:t>
            </a:r>
          </a:p>
          <a:p>
            <a:pPr marL="171450" indent="-171450">
              <a:buFont typeface="Arial" panose="020B0604020202020204" pitchFamily="34" charset="0"/>
              <a:buChar char="•"/>
            </a:pPr>
            <a:r>
              <a:rPr lang="en-US"/>
              <a:t>Resampling to standard space. All transformations (head-motion, SDC, co-registration to T1w, anatomical-to-standard) concatenated and applied in one step</a:t>
            </a:r>
          </a:p>
          <a:p>
            <a:pPr marL="171450" indent="-171450">
              <a:buFont typeface="Arial" panose="020B0604020202020204" pitchFamily="34" charset="0"/>
              <a:buChar char="•"/>
            </a:pPr>
            <a:r>
              <a:rPr lang="en-US"/>
              <a:t>Tedana T2* workflow to optimally combine multi-echo data. T2* and S0 estimated by nonlinear regression (curvefit)</a:t>
            </a:r>
          </a:p>
          <a:p>
            <a:pPr marL="171450" lvl="0" indent="-171450">
              <a:buFont typeface="Arial" panose="020B0604020202020204" pitchFamily="34" charset="0"/>
              <a:buChar char="•"/>
            </a:pPr>
            <a:r>
              <a:rPr lang="en-US" b="0" i="0">
                <a:solidFill>
                  <a:srgbClr val="212529"/>
                </a:solidFill>
                <a:effectLst/>
                <a:latin typeface="Bitstream Charter"/>
              </a:rPr>
              <a:t>framewise displacement (FD) and DVARS calculated using Nipype following definitions by Power et al. 2014</a:t>
            </a:r>
          </a:p>
          <a:p>
            <a:pPr marL="171450" lvl="0" indent="-171450">
              <a:buFont typeface="Arial" panose="020B0604020202020204" pitchFamily="34" charset="0"/>
              <a:buChar char="•"/>
            </a:pPr>
            <a:r>
              <a:rPr lang="en-US" b="0" i="0">
                <a:solidFill>
                  <a:srgbClr val="212529"/>
                </a:solidFill>
                <a:effectLst/>
                <a:latin typeface="Bitstream Charter"/>
              </a:rPr>
              <a:t>Global signals extracted within CSF, WM, and whole-brain masks</a:t>
            </a:r>
          </a:p>
          <a:p>
            <a:pPr marL="171450" lvl="0" indent="-171450">
              <a:buFont typeface="Arial" panose="020B0604020202020204" pitchFamily="34" charset="0"/>
              <a:buChar char="•"/>
            </a:pPr>
            <a:r>
              <a:rPr lang="en-US" b="0" i="0">
                <a:solidFill>
                  <a:srgbClr val="212529"/>
                </a:solidFill>
                <a:effectLst/>
                <a:latin typeface="Bitstream Charter"/>
              </a:rPr>
              <a:t>Physiological regressors for component-based noise correction (</a:t>
            </a:r>
            <a:r>
              <a:rPr lang="en-US" b="0" i="1">
                <a:solidFill>
                  <a:srgbClr val="212529"/>
                </a:solidFill>
                <a:effectLst/>
                <a:latin typeface="Bitstream Charter"/>
              </a:rPr>
              <a:t>CompCor</a:t>
            </a:r>
            <a:r>
              <a:rPr lang="en-US" b="0" i="0">
                <a:solidFill>
                  <a:srgbClr val="212529"/>
                </a:solidFill>
                <a:effectLst/>
                <a:latin typeface="Bitstream Charter"/>
              </a:rPr>
              <a:t>)</a:t>
            </a:r>
          </a:p>
          <a:p>
            <a:pPr marL="171450" lvl="0" indent="-171450">
              <a:buFont typeface="Arial" panose="020B0604020202020204" pitchFamily="34" charset="0"/>
              <a:buChar char="•"/>
            </a:pPr>
            <a:r>
              <a:rPr lang="en-US" b="0" i="0">
                <a:solidFill>
                  <a:srgbClr val="212529"/>
                </a:solidFill>
                <a:effectLst/>
                <a:latin typeface="Bitstream Charter"/>
              </a:rPr>
              <a:t>Temporal derivatives and quadratic terms for head-motion and global signal</a:t>
            </a:r>
            <a:endParaRPr lang="en-US"/>
          </a:p>
        </p:txBody>
      </p:sp>
      <p:sp>
        <p:nvSpPr>
          <p:cNvPr id="4" name="Slide Number Placeholder 3"/>
          <p:cNvSpPr>
            <a:spLocks noGrp="1"/>
          </p:cNvSpPr>
          <p:nvPr>
            <p:ph type="sldNum" sz="quarter" idx="5"/>
          </p:nvPr>
        </p:nvSpPr>
        <p:spPr/>
        <p:txBody>
          <a:bodyPr/>
          <a:lstStyle/>
          <a:p>
            <a:fld id="{7857DB12-3080-844D-813A-1070FD8424F1}" type="slidenum">
              <a:rPr lang="en-US" smtClean="0"/>
              <a:t>5</a:t>
            </a:fld>
            <a:endParaRPr lang="en-US"/>
          </a:p>
        </p:txBody>
      </p:sp>
    </p:spTree>
    <p:extLst>
      <p:ext uri="{BB962C8B-B14F-4D97-AF65-F5344CB8AC3E}">
        <p14:creationId xmlns:p14="http://schemas.microsoft.com/office/powerpoint/2010/main" val="1287436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https://fmriprep.org/en/stable/_static/SampleReport/sample_report.html</a:t>
            </a:r>
          </a:p>
          <a:p>
            <a:r>
              <a:rPr lang="en-US"/>
              <a:t>https://fmriprep.org/en/stable/outputs.html#anatomical-derivatives</a:t>
            </a:r>
            <a:br>
              <a:rPr lang="en-US"/>
            </a:br>
            <a:r>
              <a:rPr lang="en-US"/>
              <a:t>sub-&lt;subject_label&gt;/</a:t>
            </a:r>
          </a:p>
          <a:p>
            <a:r>
              <a:rPr lang="en-US"/>
              <a:t>  anat/</a:t>
            </a:r>
          </a:p>
          <a:p>
            <a:r>
              <a:rPr lang="en-US"/>
              <a:t>    sub-&lt;subject_label&gt;[_space-&lt;space_label&gt;]_desc-preproc_[T1w, T2w].nii.gz</a:t>
            </a:r>
          </a:p>
          <a:p>
            <a:r>
              <a:rPr lang="en-US"/>
              <a:t>    sub-&lt;subject_label&gt;[_space-&lt;space_label&gt;]_desc-brain_mask.nii.gz</a:t>
            </a:r>
          </a:p>
          <a:p>
            <a:r>
              <a:rPr lang="en-US"/>
              <a:t>    sub-&lt;subject_label&gt;[_space-&lt;space_label&gt;]_dseg.nii.gz</a:t>
            </a:r>
          </a:p>
          <a:p>
            <a:r>
              <a:rPr lang="en-US"/>
              <a:t>    sub-&lt;subject_label&gt;[_space-&lt;space_label&gt;]_label-[CSF, GM, WM]_probseg.nii.gz</a:t>
            </a:r>
          </a:p>
          <a:p>
            <a:r>
              <a:rPr lang="en-US"/>
              <a:t>    sub-&lt;subject_label&gt;_from-MNI152NLin2009cAsym_to-T1w_mode-image_xfm.h5</a:t>
            </a:r>
          </a:p>
          <a:p>
            <a:r>
              <a:rPr lang="en-US"/>
              <a:t>    sub-&lt;subject_label&gt;_from-T1w_to-MNI152NLin2009cAsym_mode-image_xfm.h5</a:t>
            </a:r>
          </a:p>
          <a:p>
            <a:r>
              <a:rPr lang="en-US"/>
              <a:t>    sub-&lt;subject_label&gt;_hemi-[LR]_white.surf.gii</a:t>
            </a:r>
          </a:p>
          <a:p>
            <a:r>
              <a:rPr lang="en-US"/>
              <a:t>    sub-&lt;subject_label&gt;_hemi-[LR]_midthickness.surf.gii</a:t>
            </a:r>
          </a:p>
          <a:p>
            <a:r>
              <a:rPr lang="en-US"/>
              <a:t>    sub-&lt;subject_label&gt;_hemi-[LR]_pial.surf.gii</a:t>
            </a:r>
          </a:p>
          <a:p>
            <a:r>
              <a:rPr lang="en-US"/>
              <a:t>    sub-&lt;subject_label&gt;_hemi-[LR]_desc-reg_sphere.surf.gii</a:t>
            </a:r>
          </a:p>
          <a:p>
            <a:r>
              <a:rPr lang="en-US"/>
              <a:t>    sub-&lt;subject_label&gt;_hemi-[LR]_space-fsLR_desc-reg_sphere.surf.gii</a:t>
            </a:r>
          </a:p>
          <a:p>
            <a:r>
              <a:rPr lang="en-US"/>
              <a:t>    sub-&lt;subject_label&gt;_hemi-[LR]_space-fsLR_desc-msmsulc_sphere.surf.gii</a:t>
            </a:r>
          </a:p>
          <a:p>
            <a:r>
              <a:rPr lang="en-US"/>
              <a:t>    sub-&lt;subject_label&gt;_from-fsnative_to-T1w_mode-image_xfm.txt</a:t>
            </a:r>
          </a:p>
          <a:p>
            <a:r>
              <a:rPr lang="en-US"/>
              <a:t>    sub-&lt;subject_label&gt;_from-T1w_to-fsnative_mode-image_xfm.txt</a:t>
            </a:r>
            <a:br>
              <a:rPr lang="en-US"/>
            </a:br>
            <a:r>
              <a:rPr lang="en-US"/>
              <a:t>Freesurfer derivatives saved to &lt;output_dir&gt;/sourcedata/freesurfer</a:t>
            </a:r>
          </a:p>
        </p:txBody>
      </p:sp>
      <p:sp>
        <p:nvSpPr>
          <p:cNvPr id="4" name="Slide Number Placeholder 3"/>
          <p:cNvSpPr>
            <a:spLocks noGrp="1"/>
          </p:cNvSpPr>
          <p:nvPr>
            <p:ph type="sldNum" sz="quarter" idx="5"/>
          </p:nvPr>
        </p:nvSpPr>
        <p:spPr/>
        <p:txBody>
          <a:bodyPr/>
          <a:lstStyle/>
          <a:p>
            <a:fld id="{7857DB12-3080-844D-813A-1070FD8424F1}" type="slidenum">
              <a:rPr lang="en-US" smtClean="0"/>
              <a:t>6</a:t>
            </a:fld>
            <a:endParaRPr lang="en-US"/>
          </a:p>
        </p:txBody>
      </p:sp>
    </p:spTree>
    <p:extLst>
      <p:ext uri="{BB962C8B-B14F-4D97-AF65-F5344CB8AC3E}">
        <p14:creationId xmlns:p14="http://schemas.microsoft.com/office/powerpoint/2010/main" val="2276838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https://fmriprep.org/en/stable/_static/SampleReport/sample_report.html</a:t>
            </a:r>
          </a:p>
          <a:p>
            <a:r>
              <a:rPr lang="en-US"/>
              <a:t>https://fmriprep.org/en/stable/outputs.html#functional-derivatives</a:t>
            </a:r>
          </a:p>
          <a:p>
            <a:r>
              <a:rPr lang="en-US"/>
              <a:t>sub-&lt;subject_label&gt;/</a:t>
            </a:r>
          </a:p>
          <a:p>
            <a:r>
              <a:rPr lang="en-US"/>
              <a:t>  func/</a:t>
            </a:r>
          </a:p>
          <a:p>
            <a:r>
              <a:rPr lang="en-US">
                <a:solidFill>
                  <a:schemeClr val="tx1"/>
                </a:solidFill>
              </a:rPr>
              <a:t>    sub-&lt;subject_label&gt;_</a:t>
            </a:r>
            <a:r>
              <a:rPr lang="en-US" b="0" i="0">
                <a:solidFill>
                  <a:schemeClr val="tx1"/>
                </a:solidFill>
                <a:effectLst/>
                <a:latin typeface="SFMono-Regular"/>
              </a:rPr>
              <a:t>task-&lt;task_label&gt;_run-&lt;run_index&gt;</a:t>
            </a:r>
            <a:r>
              <a:rPr lang="en-US">
                <a:solidFill>
                  <a:schemeClr val="tx1"/>
                </a:solidFill>
              </a:rPr>
              <a:t>_space-&lt;space_label&gt;_desc-brain_mask.nii.gz</a:t>
            </a:r>
          </a:p>
          <a:p>
            <a:r>
              <a:rPr lang="en-US"/>
              <a:t>    _space-&lt;space_label&gt;_desc-preproc_bold.nii.gz</a:t>
            </a:r>
          </a:p>
          <a:p>
            <a:r>
              <a:rPr lang="en-US"/>
              <a:t>    _desc-hmc_boldref.nii.gz</a:t>
            </a:r>
          </a:p>
          <a:p>
            <a:r>
              <a:rPr lang="en-US"/>
              <a:t>    _from-orig_to_boldref_mode-image_desc-hmc_xfm.nii.gz</a:t>
            </a:r>
          </a:p>
          <a:p>
            <a:r>
              <a:rPr lang="en-US"/>
              <a:t>    _desc-coreg_boldref.nii.gz</a:t>
            </a:r>
          </a:p>
          <a:p>
            <a:r>
              <a:rPr lang="en-US"/>
              <a:t>    _from-boldref_to-T1w_mode-image_desc-coreg_xfm.txt</a:t>
            </a:r>
          </a:p>
          <a:p>
            <a:r>
              <a:rPr lang="en-US"/>
              <a:t>    _from-boldref_to-TOPUP_mode-image_xfm.nii.gz</a:t>
            </a:r>
          </a:p>
          <a:p>
            <a:r>
              <a:rPr lang="en-US"/>
              <a:t>    _from-boldref_to-auto000XX_mode-image_xfm.txt</a:t>
            </a:r>
          </a:p>
          <a:p>
            <a:r>
              <a:rPr lang="en-US"/>
              <a:t>    _space-T1w_desc-aparcaseg_dseg.nii.gz</a:t>
            </a:r>
          </a:p>
          <a:p>
            <a:r>
              <a:rPr lang="en-US"/>
              <a:t>    _space-T1w_desc-aseg_dseg.nii.gz</a:t>
            </a:r>
          </a:p>
          <a:p>
            <a:r>
              <a:rPr lang="en-US"/>
              <a:t>    _hemi-[LR]_space-&lt;space_label&gt;_bold.func.gii</a:t>
            </a:r>
          </a:p>
          <a:p>
            <a:r>
              <a:rPr lang="en-US"/>
              <a:t>    _desc-confounds_timeseries.tsv</a:t>
            </a:r>
          </a:p>
          <a:p>
            <a:r>
              <a:rPr lang="en-US"/>
              <a:t>    _desc-confounds_timeseries.json</a:t>
            </a:r>
          </a:p>
          <a:p>
            <a:r>
              <a:rPr lang="en-US"/>
              <a:t>https://fmriprep.org/en/stable/outputs.html#confound-regressors-description</a:t>
            </a:r>
          </a:p>
        </p:txBody>
      </p:sp>
      <p:sp>
        <p:nvSpPr>
          <p:cNvPr id="4" name="Slide Number Placeholder 3"/>
          <p:cNvSpPr>
            <a:spLocks noGrp="1"/>
          </p:cNvSpPr>
          <p:nvPr>
            <p:ph type="sldNum" sz="quarter" idx="5"/>
          </p:nvPr>
        </p:nvSpPr>
        <p:spPr/>
        <p:txBody>
          <a:bodyPr/>
          <a:lstStyle/>
          <a:p>
            <a:fld id="{7857DB12-3080-844D-813A-1070FD8424F1}" type="slidenum">
              <a:rPr lang="en-US" smtClean="0"/>
              <a:t>7</a:t>
            </a:fld>
            <a:endParaRPr lang="en-US"/>
          </a:p>
        </p:txBody>
      </p:sp>
    </p:spTree>
    <p:extLst>
      <p:ext uri="{BB962C8B-B14F-4D97-AF65-F5344CB8AC3E}">
        <p14:creationId xmlns:p14="http://schemas.microsoft.com/office/powerpoint/2010/main" val="284054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system-ui"/>
              </a:rPr>
              <a:t>XCP-D: https://xcp-d.readthedocs.io/en/latest/index.html</a:t>
            </a:r>
            <a:br>
              <a:rPr lang="en-US" b="0" i="0">
                <a:effectLst/>
                <a:latin typeface="system-ui"/>
              </a:rPr>
            </a:br>
            <a:r>
              <a:rPr lang="en-US" b="0" i="0">
                <a:solidFill>
                  <a:srgbClr val="404040"/>
                </a:solidFill>
                <a:effectLst/>
                <a:latin typeface="Lato" panose="020F0502020204030203" pitchFamily="34" charset="0"/>
              </a:rPr>
              <a:t>XCP-D picks up right where fMRIprep ends, directly consuming the outputs of fMRIPrep. XCP-D leverages the BIDS and NiPreps frameworks to automatically generate denoised BOLD images, parcellated time series, functional connectivity matrices, and quality assessment reports.</a:t>
            </a:r>
            <a:endParaRPr lang="en-US" b="0" i="0">
              <a:effectLst/>
              <a:latin typeface="system-u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404040"/>
                </a:solidFill>
                <a:effectLst/>
                <a:latin typeface="Lato" panose="020F0502020204030203" pitchFamily="34" charset="0"/>
              </a:rPr>
              <a:t>XCP-D is designed for resting-state or pseudo-resting-state functional connectivity analyses. XCP-D derivatives may be useful for seed-to-voxel and ROI-to-ROI functional connectivity analyses, as well as decomposition-based methods, such as ICA or NMF.</a:t>
            </a:r>
            <a:endParaRPr lang="en-US" b="0" i="0">
              <a:effectLst/>
              <a:latin typeface="system-ui"/>
            </a:endParaRPr>
          </a:p>
          <a:p>
            <a:endParaRPr lang="en-US"/>
          </a:p>
          <a:p>
            <a:r>
              <a:rPr lang="en-US"/>
              <a:t>For task-based designs, continue with 1</a:t>
            </a:r>
            <a:r>
              <a:rPr lang="en-US" baseline="30000"/>
              <a:t>st</a:t>
            </a:r>
            <a:r>
              <a:rPr lang="en-US"/>
              <a:t> and 2</a:t>
            </a:r>
            <a:r>
              <a:rPr lang="en-US" baseline="30000"/>
              <a:t>nd</a:t>
            </a:r>
            <a:r>
              <a:rPr lang="en-US"/>
              <a:t> level GLMs in your preferred fMRI software package</a:t>
            </a:r>
          </a:p>
        </p:txBody>
      </p:sp>
      <p:sp>
        <p:nvSpPr>
          <p:cNvPr id="4" name="Slide Number Placeholder 3"/>
          <p:cNvSpPr>
            <a:spLocks noGrp="1"/>
          </p:cNvSpPr>
          <p:nvPr>
            <p:ph type="sldNum" sz="quarter" idx="5"/>
          </p:nvPr>
        </p:nvSpPr>
        <p:spPr/>
        <p:txBody>
          <a:bodyPr/>
          <a:lstStyle/>
          <a:p>
            <a:fld id="{7857DB12-3080-844D-813A-1070FD8424F1}" type="slidenum">
              <a:rPr lang="en-US" smtClean="0"/>
              <a:t>8</a:t>
            </a:fld>
            <a:endParaRPr lang="en-US"/>
          </a:p>
        </p:txBody>
      </p:sp>
    </p:spTree>
    <p:extLst>
      <p:ext uri="{BB962C8B-B14F-4D97-AF65-F5344CB8AC3E}">
        <p14:creationId xmlns:p14="http://schemas.microsoft.com/office/powerpoint/2010/main" val="4460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fMRIprep and bidskit are installed on Synapse and available for use. </a:t>
            </a:r>
          </a:p>
          <a:p>
            <a:r>
              <a:rPr lang="en-US"/>
              <a:t>Synapse access guide: </a:t>
            </a:r>
            <a:br>
              <a:rPr lang="en-US"/>
            </a:br>
            <a:r>
              <a:rPr lang="en-US"/>
              <a:t>https://hbic-computing.readthedocs.io/en/latest/synapse_access.html</a:t>
            </a:r>
          </a:p>
        </p:txBody>
      </p:sp>
      <p:sp>
        <p:nvSpPr>
          <p:cNvPr id="4" name="Slide Number Placeholder 3"/>
          <p:cNvSpPr>
            <a:spLocks noGrp="1"/>
          </p:cNvSpPr>
          <p:nvPr>
            <p:ph type="sldNum" sz="quarter" idx="5"/>
          </p:nvPr>
        </p:nvSpPr>
        <p:spPr/>
        <p:txBody>
          <a:bodyPr/>
          <a:lstStyle/>
          <a:p>
            <a:fld id="{7857DB12-3080-844D-813A-1070FD8424F1}" type="slidenum">
              <a:rPr lang="en-US" smtClean="0"/>
              <a:t>9</a:t>
            </a:fld>
            <a:endParaRPr lang="en-US"/>
          </a:p>
        </p:txBody>
      </p:sp>
    </p:spTree>
    <p:extLst>
      <p:ext uri="{BB962C8B-B14F-4D97-AF65-F5344CB8AC3E}">
        <p14:creationId xmlns:p14="http://schemas.microsoft.com/office/powerpoint/2010/main" val="3105834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rgbClr val="2767FF"/>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467498" y="2328844"/>
            <a:ext cx="6661249" cy="628762"/>
          </a:xfrm>
          <a:prstGeom prst="callout1">
            <a:avLst>
              <a:gd name="adj1" fmla="val 151403"/>
              <a:gd name="adj2" fmla="val 99873"/>
              <a:gd name="adj3" fmla="val 151570"/>
              <a:gd name="adj4" fmla="val 213"/>
            </a:avLst>
          </a:prstGeom>
          <a:noFill/>
          <a:ln w="44450">
            <a:solidFill>
              <a:schemeClr val="bg1"/>
            </a:solidFill>
          </a:ln>
        </p:spPr>
        <p:txBody>
          <a:bodyPr wrap="square" tIns="45720" bIns="45720" anchor="ctr">
            <a:spAutoFit/>
          </a:bodyPr>
          <a:lstStyle>
            <a:lvl1pPr algn="l">
              <a:lnSpc>
                <a:spcPct val="83000"/>
              </a:lnSpc>
              <a:defRPr lang="en-US" sz="4200" b="1" kern="1200" cap="all" spc="450" baseline="0" dirty="0">
                <a:solidFill>
                  <a:schemeClr val="bg1"/>
                </a:solidFill>
                <a:effectLst/>
                <a:latin typeface="+mj-lt"/>
                <a:ea typeface="+mn-ea"/>
                <a:cs typeface="+mn-cs"/>
              </a:defRPr>
            </a:lvl1pPr>
          </a:lstStyle>
          <a:p>
            <a:r>
              <a:rPr lang="en-US" dirty="0"/>
              <a:t>Click to add title</a:t>
            </a:r>
          </a:p>
        </p:txBody>
      </p:sp>
      <p:sp>
        <p:nvSpPr>
          <p:cNvPr id="3" name="Subtitle 2"/>
          <p:cNvSpPr>
            <a:spLocks noGrp="1"/>
          </p:cNvSpPr>
          <p:nvPr>
            <p:ph type="subTitle" idx="1" hasCustomPrompt="1"/>
          </p:nvPr>
        </p:nvSpPr>
        <p:spPr>
          <a:xfrm>
            <a:off x="1588530" y="1146085"/>
            <a:ext cx="4207152" cy="347390"/>
          </a:xfrm>
          <a:prstGeom prst="rect">
            <a:avLst/>
          </a:prstGeom>
          <a:solidFill>
            <a:schemeClr val="bg1"/>
          </a:solidFill>
        </p:spPr>
        <p:txBody>
          <a:bodyPr>
            <a:noAutofit/>
          </a:bodyPr>
          <a:lstStyle>
            <a:lvl1pPr marL="0" indent="0" algn="ctr">
              <a:spcBef>
                <a:spcPts val="0"/>
              </a:spcBef>
              <a:buNone/>
              <a:defRPr sz="1800" b="1" cap="all" spc="450" baseline="0">
                <a:solidFill>
                  <a:srgbClr val="2767FF"/>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33" name="Picture 32">
            <a:extLst>
              <a:ext uri="{FF2B5EF4-FFF2-40B4-BE49-F238E27FC236}">
                <a16:creationId xmlns:a16="http://schemas.microsoft.com/office/drawing/2014/main" id="{B4036D0F-E6CC-AD4F-9DE7-1B86DEF9BDD9}"/>
              </a:ext>
            </a:extLst>
          </p:cNvPr>
          <p:cNvPicPr>
            <a:picLocks noChangeAspect="1"/>
          </p:cNvPicPr>
          <p:nvPr/>
        </p:nvPicPr>
        <p:blipFill rotWithShape="1">
          <a:blip r:embed="rId2">
            <a:extLst>
              <a:ext uri="{28A0092B-C50C-407E-A947-70E740481C1C}">
                <a14:useLocalDpi xmlns:a14="http://schemas.microsoft.com/office/drawing/2010/main" val="0"/>
              </a:ext>
            </a:extLst>
          </a:blip>
          <a:srcRect t="-1" b="46405"/>
          <a:stretch/>
        </p:blipFill>
        <p:spPr>
          <a:xfrm>
            <a:off x="7694407" y="5746174"/>
            <a:ext cx="868680" cy="1111825"/>
          </a:xfrm>
          <a:prstGeom prst="rect">
            <a:avLst/>
          </a:prstGeom>
        </p:spPr>
      </p:pic>
      <p:pic>
        <p:nvPicPr>
          <p:cNvPr id="34" name="Picture 33">
            <a:extLst>
              <a:ext uri="{FF2B5EF4-FFF2-40B4-BE49-F238E27FC236}">
                <a16:creationId xmlns:a16="http://schemas.microsoft.com/office/drawing/2014/main" id="{2BF0A6A2-7D8C-F341-9392-3B8CB072239A}"/>
              </a:ext>
            </a:extLst>
          </p:cNvPr>
          <p:cNvPicPr>
            <a:picLocks noChangeAspect="1"/>
          </p:cNvPicPr>
          <p:nvPr/>
        </p:nvPicPr>
        <p:blipFill rotWithShape="1">
          <a:blip r:embed="rId3">
            <a:extLst>
              <a:ext uri="{28A0092B-C50C-407E-A947-70E740481C1C}">
                <a14:useLocalDpi xmlns:a14="http://schemas.microsoft.com/office/drawing/2010/main" val="0"/>
              </a:ext>
            </a:extLst>
          </a:blip>
          <a:srcRect t="64510"/>
          <a:stretch/>
        </p:blipFill>
        <p:spPr>
          <a:xfrm>
            <a:off x="10367640" y="-1"/>
            <a:ext cx="1239147" cy="1233171"/>
          </a:xfrm>
          <a:prstGeom prst="rect">
            <a:avLst/>
          </a:prstGeom>
        </p:spPr>
      </p:pic>
      <p:pic>
        <p:nvPicPr>
          <p:cNvPr id="35" name="Picture 34">
            <a:extLst>
              <a:ext uri="{FF2B5EF4-FFF2-40B4-BE49-F238E27FC236}">
                <a16:creationId xmlns:a16="http://schemas.microsoft.com/office/drawing/2014/main" id="{85C8E371-A18B-9649-9D46-C040852A6B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63764" y="764795"/>
            <a:ext cx="1239147" cy="3474720"/>
          </a:xfrm>
          <a:prstGeom prst="rect">
            <a:avLst/>
          </a:prstGeom>
        </p:spPr>
      </p:pic>
      <p:sp>
        <p:nvSpPr>
          <p:cNvPr id="42" name="Text Placeholder 41">
            <a:extLst>
              <a:ext uri="{FF2B5EF4-FFF2-40B4-BE49-F238E27FC236}">
                <a16:creationId xmlns:a16="http://schemas.microsoft.com/office/drawing/2014/main" id="{B2A50F33-1127-9044-987A-9E84151D8711}"/>
              </a:ext>
            </a:extLst>
          </p:cNvPr>
          <p:cNvSpPr>
            <a:spLocks noGrp="1"/>
          </p:cNvSpPr>
          <p:nvPr userDrawn="1">
            <p:ph type="body" sz="quarter" idx="10" hasCustomPrompt="1"/>
          </p:nvPr>
        </p:nvSpPr>
        <p:spPr>
          <a:xfrm>
            <a:off x="1482971" y="3921067"/>
            <a:ext cx="7507518" cy="738664"/>
          </a:xfrm>
          <a:prstGeom prst="callout1">
            <a:avLst>
              <a:gd name="adj1" fmla="val 142408"/>
              <a:gd name="adj2" fmla="val 100539"/>
              <a:gd name="adj3" fmla="val 142808"/>
              <a:gd name="adj4" fmla="val 61"/>
            </a:avLst>
          </a:prstGeom>
          <a:ln w="44450">
            <a:solidFill>
              <a:schemeClr val="bg1"/>
            </a:solidFill>
          </a:ln>
        </p:spPr>
        <p:txBody>
          <a:bodyPr wrap="square">
            <a:spAutoFit/>
          </a:bodyPr>
          <a:lstStyle>
            <a:lvl1pPr marL="0" indent="0">
              <a:buFontTx/>
              <a:buNone/>
              <a:defRPr sz="4200" b="1" cap="all" spc="450" baseline="0">
                <a:ln>
                  <a:noFill/>
                </a:ln>
                <a:solidFill>
                  <a:schemeClr val="bg1"/>
                </a:solidFill>
                <a:latin typeface="+mj-lt"/>
              </a:defRPr>
            </a:lvl1pPr>
          </a:lstStyle>
          <a:p>
            <a:pPr lvl="0"/>
            <a:r>
              <a:rPr lang="en-US" dirty="0"/>
              <a:t>Second line of title    </a:t>
            </a:r>
          </a:p>
        </p:txBody>
      </p:sp>
      <p:pic>
        <p:nvPicPr>
          <p:cNvPr id="7" name="Picture 6">
            <a:extLst>
              <a:ext uri="{FF2B5EF4-FFF2-40B4-BE49-F238E27FC236}">
                <a16:creationId xmlns:a16="http://schemas.microsoft.com/office/drawing/2014/main" id="{96DE7726-77AE-414C-AA4F-BA3F269E53DE}"/>
              </a:ext>
            </a:extLst>
          </p:cNvPr>
          <p:cNvPicPr>
            <a:picLocks noChangeAspect="1"/>
          </p:cNvPicPr>
          <p:nvPr userDrawn="1"/>
        </p:nvPicPr>
        <p:blipFill>
          <a:blip r:embed="rId5"/>
          <a:stretch>
            <a:fillRect/>
          </a:stretch>
        </p:blipFill>
        <p:spPr>
          <a:xfrm>
            <a:off x="9070581" y="5955776"/>
            <a:ext cx="2536206" cy="555450"/>
          </a:xfrm>
          <a:prstGeom prst="rect">
            <a:avLst/>
          </a:prstGeom>
        </p:spPr>
      </p:pic>
    </p:spTree>
    <p:extLst>
      <p:ext uri="{BB962C8B-B14F-4D97-AF65-F5344CB8AC3E}">
        <p14:creationId xmlns:p14="http://schemas.microsoft.com/office/powerpoint/2010/main" val="35668301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1" name="Vertical Content Placeholder 10">
            <a:extLst>
              <a:ext uri="{FF2B5EF4-FFF2-40B4-BE49-F238E27FC236}">
                <a16:creationId xmlns:a16="http://schemas.microsoft.com/office/drawing/2014/main" id="{46DD52FC-9FA7-9D47-961B-79256696D98C}"/>
              </a:ext>
            </a:extLst>
          </p:cNvPr>
          <p:cNvSpPr>
            <a:spLocks noGrp="1"/>
          </p:cNvSpPr>
          <p:nvPr>
            <p:ph orient="vert" sz="quarter" idx="13"/>
          </p:nvPr>
        </p:nvSpPr>
        <p:spPr>
          <a:xfrm>
            <a:off x="1066800" y="762000"/>
            <a:ext cx="9013825" cy="525780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Vertical Title 1"/>
          <p:cNvSpPr>
            <a:spLocks noGrp="1"/>
          </p:cNvSpPr>
          <p:nvPr>
            <p:ph type="title" orient="vert"/>
          </p:nvPr>
        </p:nvSpPr>
        <p:spPr>
          <a:xfrm>
            <a:off x="10337532" y="762000"/>
            <a:ext cx="1016267" cy="5257800"/>
          </a:xfrm>
        </p:spPr>
        <p:txBody>
          <a:bodyPr vert="eaVert"/>
          <a:lstStyle/>
          <a:p>
            <a:r>
              <a:rPr lang="en-US" dirty="0"/>
              <a:t>Click to edit Master title style</a:t>
            </a:r>
          </a:p>
        </p:txBody>
      </p:sp>
      <p:sp>
        <p:nvSpPr>
          <p:cNvPr id="6" name="Date Placeholder 5">
            <a:extLst>
              <a:ext uri="{FF2B5EF4-FFF2-40B4-BE49-F238E27FC236}">
                <a16:creationId xmlns:a16="http://schemas.microsoft.com/office/drawing/2014/main" id="{6A526289-57CA-F843-8A8F-87F100C51C3F}"/>
              </a:ext>
            </a:extLst>
          </p:cNvPr>
          <p:cNvSpPr>
            <a:spLocks noGrp="1"/>
          </p:cNvSpPr>
          <p:nvPr>
            <p:ph type="dt" sz="half" idx="14"/>
          </p:nvPr>
        </p:nvSpPr>
        <p:spPr/>
        <p:txBody>
          <a:bodyPr/>
          <a:lstStyle/>
          <a:p>
            <a:endParaRPr lang="en-US" dirty="0"/>
          </a:p>
        </p:txBody>
      </p:sp>
      <p:sp>
        <p:nvSpPr>
          <p:cNvPr id="10" name="Footer Placeholder 9">
            <a:extLst>
              <a:ext uri="{FF2B5EF4-FFF2-40B4-BE49-F238E27FC236}">
                <a16:creationId xmlns:a16="http://schemas.microsoft.com/office/drawing/2014/main" id="{FA61B23C-61B2-4C44-A5C8-9CFD7CFB1597}"/>
              </a:ext>
            </a:extLst>
          </p:cNvPr>
          <p:cNvSpPr>
            <a:spLocks noGrp="1"/>
          </p:cNvSpPr>
          <p:nvPr>
            <p:ph type="ftr" sz="quarter" idx="15"/>
          </p:nvPr>
        </p:nvSpPr>
        <p:spPr>
          <a:xfrm>
            <a:off x="2436175" y="6307672"/>
            <a:ext cx="7124445" cy="274320"/>
          </a:xfrm>
          <a:prstGeom prst="rect">
            <a:avLst/>
          </a:prstGeom>
        </p:spPr>
        <p:txBody>
          <a:bodyPr/>
          <a:lstStyle/>
          <a:p>
            <a:r>
              <a:rPr lang="en-US"/>
              <a:t>Footer</a:t>
            </a:r>
            <a:endParaRPr lang="en-US" dirty="0"/>
          </a:p>
        </p:txBody>
      </p:sp>
      <p:sp>
        <p:nvSpPr>
          <p:cNvPr id="12" name="Slide Number Placeholder 11">
            <a:extLst>
              <a:ext uri="{FF2B5EF4-FFF2-40B4-BE49-F238E27FC236}">
                <a16:creationId xmlns:a16="http://schemas.microsoft.com/office/drawing/2014/main" id="{4E46047B-956D-3243-B5FD-F5DC3CCB21D8}"/>
              </a:ext>
            </a:extLst>
          </p:cNvPr>
          <p:cNvSpPr>
            <a:spLocks noGrp="1"/>
          </p:cNvSpPr>
          <p:nvPr>
            <p:ph type="sldNum" sz="quarter" idx="16"/>
          </p:nvPr>
        </p:nvSpPr>
        <p:spPr/>
        <p:txBody>
          <a:bodyPr/>
          <a:lstStyle/>
          <a:p>
            <a:fld id="{B48861FF-540E-3548-A2AC-BB567E5765C3}" type="slidenum">
              <a:rPr lang="en-US" smtClean="0"/>
              <a:pPr/>
              <a:t>‹#›</a:t>
            </a:fld>
            <a:endParaRPr lang="en-US" dirty="0"/>
          </a:p>
        </p:txBody>
      </p:sp>
    </p:spTree>
    <p:extLst>
      <p:ext uri="{BB962C8B-B14F-4D97-AF65-F5344CB8AC3E}">
        <p14:creationId xmlns:p14="http://schemas.microsoft.com/office/powerpoint/2010/main" val="324361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 Left">
    <p:spTree>
      <p:nvGrpSpPr>
        <p:cNvPr id="1" name=""/>
        <p:cNvGrpSpPr/>
        <p:nvPr/>
      </p:nvGrpSpPr>
      <p:grpSpPr>
        <a:xfrm>
          <a:off x="0" y="0"/>
          <a:ext cx="0" cy="0"/>
          <a:chOff x="0" y="0"/>
          <a:chExt cx="0" cy="0"/>
        </a:xfrm>
      </p:grpSpPr>
      <p:sp>
        <p:nvSpPr>
          <p:cNvPr id="13" name="Vertical Content Placeholder 12">
            <a:extLst>
              <a:ext uri="{FF2B5EF4-FFF2-40B4-BE49-F238E27FC236}">
                <a16:creationId xmlns:a16="http://schemas.microsoft.com/office/drawing/2014/main" id="{D9CE4C93-E6E5-834E-95FE-696ECFBCECE9}"/>
              </a:ext>
            </a:extLst>
          </p:cNvPr>
          <p:cNvSpPr>
            <a:spLocks noGrp="1"/>
          </p:cNvSpPr>
          <p:nvPr>
            <p:ph orient="vert" sz="quarter" idx="13"/>
          </p:nvPr>
        </p:nvSpPr>
        <p:spPr>
          <a:xfrm rot="10800000">
            <a:off x="1952625" y="762000"/>
            <a:ext cx="9420225"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rot="10800000">
            <a:off x="838200" y="762000"/>
            <a:ext cx="882387" cy="5257800"/>
          </a:xfrm>
        </p:spPr>
        <p:txBody>
          <a:bodyPr vert="eaVert"/>
          <a:lstStyle/>
          <a:p>
            <a:r>
              <a:rPr lang="en-US" dirty="0"/>
              <a:t>Click to edit Master title style</a:t>
            </a:r>
          </a:p>
        </p:txBody>
      </p:sp>
      <p:sp>
        <p:nvSpPr>
          <p:cNvPr id="6" name="Date Placeholder 5">
            <a:extLst>
              <a:ext uri="{FF2B5EF4-FFF2-40B4-BE49-F238E27FC236}">
                <a16:creationId xmlns:a16="http://schemas.microsoft.com/office/drawing/2014/main" id="{DEA80655-2B7E-B042-853A-953F0EF05448}"/>
              </a:ext>
            </a:extLst>
          </p:cNvPr>
          <p:cNvSpPr>
            <a:spLocks noGrp="1"/>
          </p:cNvSpPr>
          <p:nvPr>
            <p:ph type="dt" sz="half" idx="14"/>
          </p:nvPr>
        </p:nvSpPr>
        <p:spPr/>
        <p:txBody>
          <a:bodyPr/>
          <a:lstStyle/>
          <a:p>
            <a:endParaRPr lang="en-US" dirty="0"/>
          </a:p>
        </p:txBody>
      </p:sp>
      <p:sp>
        <p:nvSpPr>
          <p:cNvPr id="10" name="Footer Placeholder 9">
            <a:extLst>
              <a:ext uri="{FF2B5EF4-FFF2-40B4-BE49-F238E27FC236}">
                <a16:creationId xmlns:a16="http://schemas.microsoft.com/office/drawing/2014/main" id="{FA7090A5-0D6F-9E49-9A0A-FEA22FCC1BFF}"/>
              </a:ext>
            </a:extLst>
          </p:cNvPr>
          <p:cNvSpPr>
            <a:spLocks noGrp="1"/>
          </p:cNvSpPr>
          <p:nvPr>
            <p:ph type="ftr" sz="quarter" idx="15"/>
          </p:nvPr>
        </p:nvSpPr>
        <p:spPr>
          <a:xfrm>
            <a:off x="2436175" y="6307672"/>
            <a:ext cx="7124445" cy="274320"/>
          </a:xfrm>
          <a:prstGeom prst="rect">
            <a:avLst/>
          </a:prstGeom>
        </p:spPr>
        <p:txBody>
          <a:bodyPr/>
          <a:lstStyle/>
          <a:p>
            <a:r>
              <a:rPr lang="en-US"/>
              <a:t>Footer</a:t>
            </a:r>
            <a:endParaRPr lang="en-US" dirty="0"/>
          </a:p>
        </p:txBody>
      </p:sp>
      <p:sp>
        <p:nvSpPr>
          <p:cNvPr id="11" name="Slide Number Placeholder 10">
            <a:extLst>
              <a:ext uri="{FF2B5EF4-FFF2-40B4-BE49-F238E27FC236}">
                <a16:creationId xmlns:a16="http://schemas.microsoft.com/office/drawing/2014/main" id="{2B904694-41A7-0F42-87ED-DD4ADBE8C6C4}"/>
              </a:ext>
            </a:extLst>
          </p:cNvPr>
          <p:cNvSpPr>
            <a:spLocks noGrp="1"/>
          </p:cNvSpPr>
          <p:nvPr>
            <p:ph type="sldNum" sz="quarter" idx="16"/>
          </p:nvPr>
        </p:nvSpPr>
        <p:spPr/>
        <p:txBody>
          <a:bodyPr/>
          <a:lstStyle/>
          <a:p>
            <a:fld id="{B48861FF-540E-3548-A2AC-BB567E5765C3}" type="slidenum">
              <a:rPr lang="en-US" smtClean="0"/>
              <a:pPr/>
              <a:t>‹#›</a:t>
            </a:fld>
            <a:endParaRPr lang="en-US" dirty="0"/>
          </a:p>
        </p:txBody>
      </p:sp>
    </p:spTree>
    <p:extLst>
      <p:ext uri="{BB962C8B-B14F-4D97-AF65-F5344CB8AC3E}">
        <p14:creationId xmlns:p14="http://schemas.microsoft.com/office/powerpoint/2010/main" val="363860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rgbClr val="DDE5ED">
            <a:alpha val="40000"/>
          </a:srgb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9034885" cy="446735"/>
          </a:xfrm>
        </p:spPr>
        <p:txBody>
          <a:bodyPr/>
          <a:lstStyle/>
          <a:p>
            <a:r>
              <a:rPr lang="en-US" dirty="0"/>
              <a:t>Click to edit Master title style</a:t>
            </a:r>
          </a:p>
        </p:txBody>
      </p:sp>
      <p:sp>
        <p:nvSpPr>
          <p:cNvPr id="13" name="Date Placeholder 12">
            <a:extLst>
              <a:ext uri="{FF2B5EF4-FFF2-40B4-BE49-F238E27FC236}">
                <a16:creationId xmlns:a16="http://schemas.microsoft.com/office/drawing/2014/main" id="{1B304764-A6E3-F44A-9B34-CAF3E6772206}"/>
              </a:ext>
            </a:extLst>
          </p:cNvPr>
          <p:cNvSpPr>
            <a:spLocks noGrp="1"/>
          </p:cNvSpPr>
          <p:nvPr>
            <p:ph type="dt" sz="half" idx="10"/>
          </p:nvPr>
        </p:nvSpPr>
        <p:spPr/>
        <p:txBody>
          <a:bodyPr/>
          <a:lstStyle/>
          <a:p>
            <a:endParaRPr lang="en-US" dirty="0"/>
          </a:p>
        </p:txBody>
      </p:sp>
      <p:sp>
        <p:nvSpPr>
          <p:cNvPr id="14" name="Footer Placeholder 13">
            <a:extLst>
              <a:ext uri="{FF2B5EF4-FFF2-40B4-BE49-F238E27FC236}">
                <a16:creationId xmlns:a16="http://schemas.microsoft.com/office/drawing/2014/main" id="{0F8A9C23-D111-364B-B2F1-E065431733AA}"/>
              </a:ext>
            </a:extLst>
          </p:cNvPr>
          <p:cNvSpPr>
            <a:spLocks noGrp="1"/>
          </p:cNvSpPr>
          <p:nvPr>
            <p:ph type="ftr" sz="quarter" idx="11"/>
          </p:nvPr>
        </p:nvSpPr>
        <p:spPr>
          <a:xfrm>
            <a:off x="2436175" y="6307672"/>
            <a:ext cx="7124445" cy="274320"/>
          </a:xfrm>
          <a:prstGeom prst="rect">
            <a:avLst/>
          </a:prstGeom>
        </p:spPr>
        <p:txBody>
          <a:bodyPr/>
          <a:lstStyle/>
          <a:p>
            <a:r>
              <a:rPr lang="en-US" dirty="0"/>
              <a:t>Footer</a:t>
            </a:r>
          </a:p>
        </p:txBody>
      </p:sp>
      <p:sp>
        <p:nvSpPr>
          <p:cNvPr id="15" name="Slide Number Placeholder 14">
            <a:extLst>
              <a:ext uri="{FF2B5EF4-FFF2-40B4-BE49-F238E27FC236}">
                <a16:creationId xmlns:a16="http://schemas.microsoft.com/office/drawing/2014/main" id="{E45059F5-336C-CA4C-9356-F25990B6431E}"/>
              </a:ext>
            </a:extLst>
          </p:cNvPr>
          <p:cNvSpPr>
            <a:spLocks noGrp="1"/>
          </p:cNvSpPr>
          <p:nvPr>
            <p:ph type="sldNum" sz="quarter" idx="12"/>
          </p:nvPr>
        </p:nvSpPr>
        <p:spPr/>
        <p:txBody>
          <a:bodyPr/>
          <a:lstStyle/>
          <a:p>
            <a:fld id="{B48861FF-540E-3548-A2AC-BB567E5765C3}" type="slidenum">
              <a:rPr lang="en-US" smtClean="0"/>
              <a:pPr/>
              <a:t>‹#›</a:t>
            </a:fld>
            <a:endParaRPr lang="en-US" dirty="0"/>
          </a:p>
        </p:txBody>
      </p:sp>
      <p:sp>
        <p:nvSpPr>
          <p:cNvPr id="5" name="Content Placeholder 4">
            <a:extLst>
              <a:ext uri="{FF2B5EF4-FFF2-40B4-BE49-F238E27FC236}">
                <a16:creationId xmlns:a16="http://schemas.microsoft.com/office/drawing/2014/main" id="{6B405C21-E491-BC4E-BEEA-DC2984EA7009}"/>
              </a:ext>
            </a:extLst>
          </p:cNvPr>
          <p:cNvSpPr>
            <a:spLocks noGrp="1"/>
          </p:cNvSpPr>
          <p:nvPr>
            <p:ph sz="quarter" idx="13"/>
          </p:nvPr>
        </p:nvSpPr>
        <p:spPr>
          <a:xfrm>
            <a:off x="1066800" y="1511300"/>
            <a:ext cx="10058400" cy="457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25779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F04137"/>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A26C5FE-DDD3-6645-A255-E80B266A4C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6249"/>
          <a:stretch/>
        </p:blipFill>
        <p:spPr>
          <a:xfrm>
            <a:off x="10272625" y="0"/>
            <a:ext cx="868680" cy="907606"/>
          </a:xfrm>
          <a:prstGeom prst="rect">
            <a:avLst/>
          </a:prstGeom>
        </p:spPr>
      </p:pic>
      <p:pic>
        <p:nvPicPr>
          <p:cNvPr id="16" name="Picture 15">
            <a:extLst>
              <a:ext uri="{FF2B5EF4-FFF2-40B4-BE49-F238E27FC236}">
                <a16:creationId xmlns:a16="http://schemas.microsoft.com/office/drawing/2014/main" id="{429CD684-1424-7E44-89BF-1FDC7AC5832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b="45627"/>
          <a:stretch/>
        </p:blipFill>
        <p:spPr>
          <a:xfrm>
            <a:off x="9355851" y="4968711"/>
            <a:ext cx="1239147" cy="1889289"/>
          </a:xfrm>
          <a:prstGeom prst="rect">
            <a:avLst/>
          </a:prstGeom>
        </p:spPr>
      </p:pic>
      <p:sp>
        <p:nvSpPr>
          <p:cNvPr id="20" name="Title 1">
            <a:extLst>
              <a:ext uri="{FF2B5EF4-FFF2-40B4-BE49-F238E27FC236}">
                <a16:creationId xmlns:a16="http://schemas.microsoft.com/office/drawing/2014/main" id="{49013512-CA4A-B745-8FB9-1A54E5B23DE3}"/>
              </a:ext>
            </a:extLst>
          </p:cNvPr>
          <p:cNvSpPr>
            <a:spLocks noGrp="1"/>
          </p:cNvSpPr>
          <p:nvPr>
            <p:ph type="ctrTitle" hasCustomPrompt="1"/>
          </p:nvPr>
        </p:nvSpPr>
        <p:spPr>
          <a:xfrm>
            <a:off x="1467498" y="1803680"/>
            <a:ext cx="6661249" cy="628762"/>
          </a:xfrm>
          <a:prstGeom prst="callout1">
            <a:avLst>
              <a:gd name="adj1" fmla="val 152089"/>
              <a:gd name="adj2" fmla="val 98902"/>
              <a:gd name="adj3" fmla="val 151570"/>
              <a:gd name="adj4" fmla="val 213"/>
            </a:avLst>
          </a:prstGeom>
          <a:noFill/>
          <a:ln w="44450">
            <a:solidFill>
              <a:schemeClr val="bg1"/>
            </a:solidFill>
          </a:ln>
        </p:spPr>
        <p:txBody>
          <a:bodyPr wrap="square" tIns="45720" bIns="45720" anchor="ctr">
            <a:spAutoFit/>
          </a:bodyPr>
          <a:lstStyle>
            <a:lvl1pPr algn="l">
              <a:lnSpc>
                <a:spcPct val="83000"/>
              </a:lnSpc>
              <a:defRPr lang="en-US" sz="4200" b="1" kern="1200" cap="all" spc="450" baseline="0" dirty="0">
                <a:solidFill>
                  <a:schemeClr val="bg1"/>
                </a:solidFill>
                <a:effectLst/>
                <a:latin typeface="+mj-lt"/>
                <a:ea typeface="+mn-ea"/>
                <a:cs typeface="+mn-cs"/>
              </a:defRPr>
            </a:lvl1pPr>
          </a:lstStyle>
          <a:p>
            <a:r>
              <a:rPr lang="en-US" dirty="0"/>
              <a:t>Click to add title  </a:t>
            </a:r>
          </a:p>
        </p:txBody>
      </p:sp>
      <p:sp>
        <p:nvSpPr>
          <p:cNvPr id="25" name="Text Placeholder 41">
            <a:extLst>
              <a:ext uri="{FF2B5EF4-FFF2-40B4-BE49-F238E27FC236}">
                <a16:creationId xmlns:a16="http://schemas.microsoft.com/office/drawing/2014/main" id="{8F4CE4FA-E97A-1F46-8C6F-93D575A7606A}"/>
              </a:ext>
            </a:extLst>
          </p:cNvPr>
          <p:cNvSpPr>
            <a:spLocks noGrp="1"/>
          </p:cNvSpPr>
          <p:nvPr>
            <p:ph type="body" sz="quarter" idx="10" hasCustomPrompt="1"/>
          </p:nvPr>
        </p:nvSpPr>
        <p:spPr>
          <a:xfrm>
            <a:off x="1482971" y="3502810"/>
            <a:ext cx="7497012" cy="738664"/>
          </a:xfrm>
          <a:prstGeom prst="callout1">
            <a:avLst>
              <a:gd name="adj1" fmla="val 140743"/>
              <a:gd name="adj2" fmla="val 98415"/>
              <a:gd name="adj3" fmla="val 142808"/>
              <a:gd name="adj4" fmla="val 61"/>
            </a:avLst>
          </a:prstGeom>
          <a:ln w="44450">
            <a:solidFill>
              <a:schemeClr val="bg1"/>
            </a:solidFill>
          </a:ln>
        </p:spPr>
        <p:txBody>
          <a:bodyPr wrap="square">
            <a:spAutoFit/>
          </a:bodyPr>
          <a:lstStyle>
            <a:lvl1pPr marL="0" indent="0">
              <a:buFontTx/>
              <a:buNone/>
              <a:defRPr sz="4200" b="1" cap="all" spc="450" baseline="0">
                <a:ln>
                  <a:noFill/>
                </a:ln>
                <a:solidFill>
                  <a:schemeClr val="bg1"/>
                </a:solidFill>
                <a:latin typeface="+mj-lt"/>
              </a:defRPr>
            </a:lvl1pPr>
          </a:lstStyle>
          <a:p>
            <a:pPr lvl="0"/>
            <a:r>
              <a:rPr lang="en-US" dirty="0"/>
              <a:t>Second line of title      </a:t>
            </a:r>
          </a:p>
        </p:txBody>
      </p:sp>
      <p:pic>
        <p:nvPicPr>
          <p:cNvPr id="7" name="Picture 6">
            <a:extLst>
              <a:ext uri="{FF2B5EF4-FFF2-40B4-BE49-F238E27FC236}">
                <a16:creationId xmlns:a16="http://schemas.microsoft.com/office/drawing/2014/main" id="{83367277-8BE6-464D-B29E-E610810EDAC2}"/>
              </a:ext>
            </a:extLst>
          </p:cNvPr>
          <p:cNvPicPr>
            <a:picLocks noChangeAspect="1"/>
          </p:cNvPicPr>
          <p:nvPr userDrawn="1"/>
        </p:nvPicPr>
        <p:blipFill>
          <a:blip r:embed="rId4"/>
          <a:stretch>
            <a:fillRect/>
          </a:stretch>
        </p:blipFill>
        <p:spPr>
          <a:xfrm>
            <a:off x="10892842" y="5919242"/>
            <a:ext cx="901052" cy="572401"/>
          </a:xfrm>
          <a:prstGeom prst="rect">
            <a:avLst/>
          </a:prstGeom>
        </p:spPr>
      </p:pic>
    </p:spTree>
    <p:extLst>
      <p:ext uri="{BB962C8B-B14F-4D97-AF65-F5344CB8AC3E}">
        <p14:creationId xmlns:p14="http://schemas.microsoft.com/office/powerpoint/2010/main" val="42138623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DDE5ED">
            <a:alpha val="40000"/>
          </a:srgbClr>
        </a:solidFill>
        <a:effectLst/>
      </p:bgPr>
    </p:bg>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066800" y="1426789"/>
            <a:ext cx="4754880" cy="3749040"/>
          </a:xfrm>
          <a:prstGeom prst="rect">
            <a:avLst/>
          </a:prstGeo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70320" y="1426789"/>
            <a:ext cx="4754880" cy="3749040"/>
          </a:xfrm>
          <a:prstGeom prst="rect">
            <a:avLst/>
          </a:prstGeo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58D46903-12A5-4A4A-91DE-B8D617FDA6C6}"/>
              </a:ext>
            </a:extLst>
          </p:cNvPr>
          <p:cNvSpPr>
            <a:spLocks noGrp="1"/>
          </p:cNvSpPr>
          <p:nvPr>
            <p:ph type="dt" sz="half" idx="10"/>
          </p:nvPr>
        </p:nvSpPr>
        <p:spPr/>
        <p:txBody>
          <a:bodyPr/>
          <a:lstStyle/>
          <a:p>
            <a:endParaRPr lang="en-US" dirty="0"/>
          </a:p>
        </p:txBody>
      </p:sp>
      <p:sp>
        <p:nvSpPr>
          <p:cNvPr id="12" name="Footer Placeholder 11">
            <a:extLst>
              <a:ext uri="{FF2B5EF4-FFF2-40B4-BE49-F238E27FC236}">
                <a16:creationId xmlns:a16="http://schemas.microsoft.com/office/drawing/2014/main" id="{DFA4DB4B-0E9F-9942-9277-BEF9ECDF0D65}"/>
              </a:ext>
            </a:extLst>
          </p:cNvPr>
          <p:cNvSpPr>
            <a:spLocks noGrp="1"/>
          </p:cNvSpPr>
          <p:nvPr>
            <p:ph type="ftr" sz="quarter" idx="11"/>
          </p:nvPr>
        </p:nvSpPr>
        <p:spPr>
          <a:xfrm>
            <a:off x="2436175" y="6307672"/>
            <a:ext cx="7124445" cy="274320"/>
          </a:xfrm>
          <a:prstGeom prst="rect">
            <a:avLst/>
          </a:prstGeom>
        </p:spPr>
        <p:txBody>
          <a:bodyPr/>
          <a:lstStyle/>
          <a:p>
            <a:r>
              <a:rPr lang="en-US"/>
              <a:t>Footer</a:t>
            </a:r>
            <a:endParaRPr lang="en-US" dirty="0"/>
          </a:p>
        </p:txBody>
      </p:sp>
      <p:sp>
        <p:nvSpPr>
          <p:cNvPr id="13" name="Slide Number Placeholder 12">
            <a:extLst>
              <a:ext uri="{FF2B5EF4-FFF2-40B4-BE49-F238E27FC236}">
                <a16:creationId xmlns:a16="http://schemas.microsoft.com/office/drawing/2014/main" id="{8727DA26-7BCD-E245-8DDF-83534B1D2750}"/>
              </a:ext>
            </a:extLst>
          </p:cNvPr>
          <p:cNvSpPr>
            <a:spLocks noGrp="1"/>
          </p:cNvSpPr>
          <p:nvPr>
            <p:ph type="sldNum" sz="quarter" idx="12"/>
          </p:nvPr>
        </p:nvSpPr>
        <p:spPr/>
        <p:txBody>
          <a:bodyPr/>
          <a:lstStyle/>
          <a:p>
            <a:fld id="{B48861FF-540E-3548-A2AC-BB567E5765C3}" type="slidenum">
              <a:rPr lang="en-US" smtClean="0"/>
              <a:pPr/>
              <a:t>‹#›</a:t>
            </a:fld>
            <a:endParaRPr lang="en-US" dirty="0"/>
          </a:p>
        </p:txBody>
      </p:sp>
    </p:spTree>
    <p:extLst>
      <p:ext uri="{BB962C8B-B14F-4D97-AF65-F5344CB8AC3E}">
        <p14:creationId xmlns:p14="http://schemas.microsoft.com/office/powerpoint/2010/main" val="1864490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hasCustomPrompt="1"/>
          </p:nvPr>
        </p:nvSpPr>
        <p:spPr>
          <a:xfrm>
            <a:off x="1069848" y="2074334"/>
            <a:ext cx="4754880" cy="640080"/>
          </a:xfrm>
          <a:prstGeom prst="rect">
            <a:avLst/>
          </a:prstGeom>
        </p:spPr>
        <p:txBody>
          <a:bodyPr anchor="ctr">
            <a:noAutofit/>
          </a:bodyPr>
          <a:lstStyle>
            <a:lvl1pPr marL="0" indent="0" algn="l">
              <a:spcBef>
                <a:spcPts val="0"/>
              </a:spcBef>
              <a:buNone/>
              <a:defRPr sz="1800" b="1" cap="all" spc="250" baseline="0">
                <a:solidFill>
                  <a:srgbClr val="F04137"/>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4" name="Content Placeholder 3"/>
          <p:cNvSpPr>
            <a:spLocks noGrp="1"/>
          </p:cNvSpPr>
          <p:nvPr>
            <p:ph sz="half" idx="2"/>
          </p:nvPr>
        </p:nvSpPr>
        <p:spPr>
          <a:xfrm>
            <a:off x="1069848" y="2755898"/>
            <a:ext cx="4754880" cy="3200400"/>
          </a:xfrm>
          <a:prstGeom prst="rect">
            <a:avLst/>
          </a:prstGeo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373368" y="2074334"/>
            <a:ext cx="4754880" cy="640080"/>
          </a:xfrm>
          <a:prstGeom prst="rect">
            <a:avLst/>
          </a:prstGeom>
        </p:spPr>
        <p:txBody>
          <a:bodyPr anchor="ctr">
            <a:noAutofit/>
          </a:bodyPr>
          <a:lstStyle>
            <a:lvl1pPr marL="0" indent="0" algn="l">
              <a:spcBef>
                <a:spcPts val="0"/>
              </a:spcBef>
              <a:buNone/>
              <a:defRPr sz="1900" b="1" cap="all" spc="250" baseline="0">
                <a:solidFill>
                  <a:srgbClr val="F04137"/>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subtitle</a:t>
            </a:r>
          </a:p>
        </p:txBody>
      </p:sp>
      <p:sp>
        <p:nvSpPr>
          <p:cNvPr id="6" name="Content Placeholder 5"/>
          <p:cNvSpPr>
            <a:spLocks noGrp="1"/>
          </p:cNvSpPr>
          <p:nvPr>
            <p:ph sz="quarter" idx="4"/>
          </p:nvPr>
        </p:nvSpPr>
        <p:spPr>
          <a:xfrm>
            <a:off x="6373368" y="2756581"/>
            <a:ext cx="4754880" cy="3200400"/>
          </a:xfrm>
          <a:prstGeom prst="rect">
            <a:avLst/>
          </a:prstGeo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a:extLst>
              <a:ext uri="{FF2B5EF4-FFF2-40B4-BE49-F238E27FC236}">
                <a16:creationId xmlns:a16="http://schemas.microsoft.com/office/drawing/2014/main" id="{918FA918-65B4-214A-9CAB-F8053AA504F5}"/>
              </a:ext>
            </a:extLst>
          </p:cNvPr>
          <p:cNvSpPr>
            <a:spLocks noGrp="1"/>
          </p:cNvSpPr>
          <p:nvPr>
            <p:ph type="dt" sz="half" idx="10"/>
          </p:nvPr>
        </p:nvSpPr>
        <p:spPr/>
        <p:txBody>
          <a:bodyPr/>
          <a:lstStyle/>
          <a:p>
            <a:endParaRPr lang="en-US" dirty="0"/>
          </a:p>
        </p:txBody>
      </p:sp>
      <p:sp>
        <p:nvSpPr>
          <p:cNvPr id="15" name="Footer Placeholder 14">
            <a:extLst>
              <a:ext uri="{FF2B5EF4-FFF2-40B4-BE49-F238E27FC236}">
                <a16:creationId xmlns:a16="http://schemas.microsoft.com/office/drawing/2014/main" id="{0305BCAB-C80A-734E-8FE8-C4F5BA37B462}"/>
              </a:ext>
            </a:extLst>
          </p:cNvPr>
          <p:cNvSpPr>
            <a:spLocks noGrp="1"/>
          </p:cNvSpPr>
          <p:nvPr>
            <p:ph type="ftr" sz="quarter" idx="11"/>
          </p:nvPr>
        </p:nvSpPr>
        <p:spPr>
          <a:xfrm>
            <a:off x="2436175" y="6307672"/>
            <a:ext cx="7124445" cy="274320"/>
          </a:xfrm>
          <a:prstGeom prst="rect">
            <a:avLst/>
          </a:prstGeom>
        </p:spPr>
        <p:txBody>
          <a:bodyPr/>
          <a:lstStyle/>
          <a:p>
            <a:r>
              <a:rPr lang="en-US"/>
              <a:t>Footer</a:t>
            </a:r>
            <a:endParaRPr lang="en-US" dirty="0"/>
          </a:p>
        </p:txBody>
      </p:sp>
      <p:sp>
        <p:nvSpPr>
          <p:cNvPr id="16" name="Slide Number Placeholder 15">
            <a:extLst>
              <a:ext uri="{FF2B5EF4-FFF2-40B4-BE49-F238E27FC236}">
                <a16:creationId xmlns:a16="http://schemas.microsoft.com/office/drawing/2014/main" id="{6A860183-361F-1C4B-B886-3F6FF0405BA9}"/>
              </a:ext>
            </a:extLst>
          </p:cNvPr>
          <p:cNvSpPr>
            <a:spLocks noGrp="1"/>
          </p:cNvSpPr>
          <p:nvPr>
            <p:ph type="sldNum" sz="quarter" idx="12"/>
          </p:nvPr>
        </p:nvSpPr>
        <p:spPr/>
        <p:txBody>
          <a:bodyPr/>
          <a:lstStyle/>
          <a:p>
            <a:fld id="{B48861FF-540E-3548-A2AC-BB567E5765C3}" type="slidenum">
              <a:rPr lang="en-US" smtClean="0"/>
              <a:pPr/>
              <a:t>‹#›</a:t>
            </a:fld>
            <a:endParaRPr lang="en-US" dirty="0"/>
          </a:p>
        </p:txBody>
      </p:sp>
    </p:spTree>
    <p:extLst>
      <p:ext uri="{BB962C8B-B14F-4D97-AF65-F5344CB8AC3E}">
        <p14:creationId xmlns:p14="http://schemas.microsoft.com/office/powerpoint/2010/main" val="425763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Date Placeholder 8">
            <a:extLst>
              <a:ext uri="{FF2B5EF4-FFF2-40B4-BE49-F238E27FC236}">
                <a16:creationId xmlns:a16="http://schemas.microsoft.com/office/drawing/2014/main" id="{E0A4C793-3B9B-E84F-97F0-4DDEE7663BBC}"/>
              </a:ext>
            </a:extLst>
          </p:cNvPr>
          <p:cNvSpPr>
            <a:spLocks noGrp="1"/>
          </p:cNvSpPr>
          <p:nvPr>
            <p:ph type="dt" sz="half" idx="10"/>
          </p:nvPr>
        </p:nvSpPr>
        <p:spPr/>
        <p:txBody>
          <a:bodyPr/>
          <a:lstStyle/>
          <a:p>
            <a:endParaRPr lang="en-US" dirty="0"/>
          </a:p>
        </p:txBody>
      </p:sp>
      <p:sp>
        <p:nvSpPr>
          <p:cNvPr id="10" name="Footer Placeholder 9">
            <a:extLst>
              <a:ext uri="{FF2B5EF4-FFF2-40B4-BE49-F238E27FC236}">
                <a16:creationId xmlns:a16="http://schemas.microsoft.com/office/drawing/2014/main" id="{DB9923D7-99ED-ED48-A074-DF1596B69DBB}"/>
              </a:ext>
            </a:extLst>
          </p:cNvPr>
          <p:cNvSpPr>
            <a:spLocks noGrp="1"/>
          </p:cNvSpPr>
          <p:nvPr>
            <p:ph type="ftr" sz="quarter" idx="11"/>
          </p:nvPr>
        </p:nvSpPr>
        <p:spPr>
          <a:xfrm>
            <a:off x="2436175" y="6307672"/>
            <a:ext cx="7124445" cy="274320"/>
          </a:xfrm>
          <a:prstGeom prst="rect">
            <a:avLst/>
          </a:prstGeom>
        </p:spPr>
        <p:txBody>
          <a:bodyPr/>
          <a:lstStyle/>
          <a:p>
            <a:r>
              <a:rPr lang="en-US"/>
              <a:t>Footer</a:t>
            </a:r>
            <a:endParaRPr lang="en-US" dirty="0"/>
          </a:p>
        </p:txBody>
      </p:sp>
      <p:sp>
        <p:nvSpPr>
          <p:cNvPr id="11" name="Slide Number Placeholder 10">
            <a:extLst>
              <a:ext uri="{FF2B5EF4-FFF2-40B4-BE49-F238E27FC236}">
                <a16:creationId xmlns:a16="http://schemas.microsoft.com/office/drawing/2014/main" id="{028A27DD-1453-9F49-9E4D-6FEAD51D38C6}"/>
              </a:ext>
            </a:extLst>
          </p:cNvPr>
          <p:cNvSpPr>
            <a:spLocks noGrp="1"/>
          </p:cNvSpPr>
          <p:nvPr>
            <p:ph type="sldNum" sz="quarter" idx="12"/>
          </p:nvPr>
        </p:nvSpPr>
        <p:spPr/>
        <p:txBody>
          <a:bodyPr/>
          <a:lstStyle/>
          <a:p>
            <a:fld id="{B48861FF-540E-3548-A2AC-BB567E5765C3}" type="slidenum">
              <a:rPr lang="en-US" smtClean="0"/>
              <a:pPr/>
              <a:t>‹#›</a:t>
            </a:fld>
            <a:endParaRPr lang="en-US" dirty="0"/>
          </a:p>
        </p:txBody>
      </p:sp>
    </p:spTree>
    <p:extLst>
      <p:ext uri="{BB962C8B-B14F-4D97-AF65-F5344CB8AC3E}">
        <p14:creationId xmlns:p14="http://schemas.microsoft.com/office/powerpoint/2010/main" val="3718812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5B0A00E-20BE-C948-867E-3668DC439D0E}"/>
              </a:ext>
            </a:extLst>
          </p:cNvPr>
          <p:cNvSpPr>
            <a:spLocks noGrp="1"/>
          </p:cNvSpPr>
          <p:nvPr>
            <p:ph type="dt" sz="half" idx="10"/>
          </p:nvPr>
        </p:nvSpPr>
        <p:spPr/>
        <p:txBody>
          <a:bodyPr/>
          <a:lstStyle/>
          <a:p>
            <a:endParaRPr lang="en-US" dirty="0"/>
          </a:p>
        </p:txBody>
      </p:sp>
      <p:sp>
        <p:nvSpPr>
          <p:cNvPr id="4" name="Slide Number Placeholder 3">
            <a:extLst>
              <a:ext uri="{FF2B5EF4-FFF2-40B4-BE49-F238E27FC236}">
                <a16:creationId xmlns:a16="http://schemas.microsoft.com/office/drawing/2014/main" id="{04405E73-AE62-7044-B3B7-B031E8E02025}"/>
              </a:ext>
            </a:extLst>
          </p:cNvPr>
          <p:cNvSpPr>
            <a:spLocks noGrp="1"/>
          </p:cNvSpPr>
          <p:nvPr>
            <p:ph type="sldNum" sz="quarter" idx="11"/>
          </p:nvPr>
        </p:nvSpPr>
        <p:spPr/>
        <p:txBody>
          <a:bodyPr/>
          <a:lstStyle/>
          <a:p>
            <a:fld id="{B48861FF-540E-3548-A2AC-BB567E5765C3}" type="slidenum">
              <a:rPr lang="en-US" smtClean="0"/>
              <a:pPr/>
              <a:t>‹#›</a:t>
            </a:fld>
            <a:endParaRPr lang="en-US" dirty="0"/>
          </a:p>
        </p:txBody>
      </p:sp>
      <p:sp>
        <p:nvSpPr>
          <p:cNvPr id="5" name="Footer Placeholder 4">
            <a:extLst>
              <a:ext uri="{FF2B5EF4-FFF2-40B4-BE49-F238E27FC236}">
                <a16:creationId xmlns:a16="http://schemas.microsoft.com/office/drawing/2014/main" id="{3EE0DF0A-9E92-A44E-A7A9-FF0CE2540938}"/>
              </a:ext>
            </a:extLst>
          </p:cNvPr>
          <p:cNvSpPr>
            <a:spLocks noGrp="1"/>
          </p:cNvSpPr>
          <p:nvPr>
            <p:ph type="ftr" sz="quarter" idx="12"/>
          </p:nvPr>
        </p:nvSpPr>
        <p:spPr/>
        <p:txBody>
          <a:bodyPr/>
          <a:lstStyle/>
          <a:p>
            <a:endParaRPr lang="en-US" dirty="0"/>
          </a:p>
        </p:txBody>
      </p:sp>
    </p:spTree>
    <p:extLst>
      <p:ext uri="{BB962C8B-B14F-4D97-AF65-F5344CB8AC3E}">
        <p14:creationId xmlns:p14="http://schemas.microsoft.com/office/powerpoint/2010/main" val="141620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15" name="Rectangle 14"/>
          <p:cNvSpPr/>
          <p:nvPr/>
        </p:nvSpPr>
        <p:spPr>
          <a:xfrm>
            <a:off x="9020386" y="0"/>
            <a:ext cx="3171614" cy="6858000"/>
          </a:xfrm>
          <a:prstGeom prst="rect">
            <a:avLst/>
          </a:prstGeom>
          <a:solidFill>
            <a:srgbClr val="2767FF"/>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noFill/>
            </a:endParaRPr>
          </a:p>
        </p:txBody>
      </p:sp>
      <p:sp>
        <p:nvSpPr>
          <p:cNvPr id="3" name="Content Placeholder 2"/>
          <p:cNvSpPr>
            <a:spLocks noGrp="1"/>
          </p:cNvSpPr>
          <p:nvPr>
            <p:ph idx="1"/>
          </p:nvPr>
        </p:nvSpPr>
        <p:spPr>
          <a:xfrm>
            <a:off x="685800" y="609600"/>
            <a:ext cx="7772400" cy="5334000"/>
          </a:xfrm>
          <a:prstGeom prst="rect">
            <a:avLst/>
          </a:prstGeo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9201707" y="2268971"/>
            <a:ext cx="2430780" cy="3674629"/>
          </a:xfrm>
          <a:prstGeom prst="rect">
            <a:avLst/>
          </a:prstGeo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2" name="Title 1">
            <a:extLst>
              <a:ext uri="{FF2B5EF4-FFF2-40B4-BE49-F238E27FC236}">
                <a16:creationId xmlns:a16="http://schemas.microsoft.com/office/drawing/2014/main" id="{6134F033-E8B3-FC49-A373-38528C1F1702}"/>
              </a:ext>
            </a:extLst>
          </p:cNvPr>
          <p:cNvSpPr>
            <a:spLocks noGrp="1"/>
          </p:cNvSpPr>
          <p:nvPr>
            <p:ph type="title" hasCustomPrompt="1"/>
          </p:nvPr>
        </p:nvSpPr>
        <p:spPr>
          <a:xfrm>
            <a:off x="9204832" y="718987"/>
            <a:ext cx="2301368" cy="830997"/>
          </a:xfrm>
          <a:prstGeom prst="callout1">
            <a:avLst>
              <a:gd name="adj1" fmla="val 130380"/>
              <a:gd name="adj2" fmla="val 97389"/>
              <a:gd name="adj3" fmla="val 130532"/>
              <a:gd name="adj4" fmla="val 882"/>
            </a:avLst>
          </a:prstGeom>
          <a:ln>
            <a:solidFill>
              <a:schemeClr val="bg1"/>
            </a:solidFill>
          </a:ln>
        </p:spPr>
        <p:txBody>
          <a:bodyPr wrap="square">
            <a:spAutoFit/>
          </a:bodyPr>
          <a:lstStyle>
            <a:lvl1pPr>
              <a:lnSpc>
                <a:spcPct val="100000"/>
              </a:lnSpc>
              <a:defRPr sz="2400">
                <a:solidFill>
                  <a:schemeClr val="bg1"/>
                </a:solidFill>
              </a:defRPr>
            </a:lvl1pPr>
          </a:lstStyle>
          <a:p>
            <a:r>
              <a:rPr lang="en-US" dirty="0"/>
              <a:t>Click to  add title</a:t>
            </a:r>
          </a:p>
        </p:txBody>
      </p:sp>
      <p:sp>
        <p:nvSpPr>
          <p:cNvPr id="11" name="Date Placeholder 10">
            <a:extLst>
              <a:ext uri="{FF2B5EF4-FFF2-40B4-BE49-F238E27FC236}">
                <a16:creationId xmlns:a16="http://schemas.microsoft.com/office/drawing/2014/main" id="{841F8B18-227C-FD4B-9CE2-DB080376EC89}"/>
              </a:ext>
            </a:extLst>
          </p:cNvPr>
          <p:cNvSpPr>
            <a:spLocks noGrp="1"/>
          </p:cNvSpPr>
          <p:nvPr>
            <p:ph type="dt" sz="half" idx="10"/>
          </p:nvPr>
        </p:nvSpPr>
        <p:spPr/>
        <p:txBody>
          <a:bodyPr/>
          <a:lstStyle/>
          <a:p>
            <a:endParaRPr lang="en-US" dirty="0"/>
          </a:p>
        </p:txBody>
      </p:sp>
      <p:sp>
        <p:nvSpPr>
          <p:cNvPr id="12" name="Footer Placeholder 11">
            <a:extLst>
              <a:ext uri="{FF2B5EF4-FFF2-40B4-BE49-F238E27FC236}">
                <a16:creationId xmlns:a16="http://schemas.microsoft.com/office/drawing/2014/main" id="{103DEA8E-EF8B-B54D-BB93-3910E00B8C48}"/>
              </a:ext>
            </a:extLst>
          </p:cNvPr>
          <p:cNvSpPr>
            <a:spLocks noGrp="1"/>
          </p:cNvSpPr>
          <p:nvPr>
            <p:ph type="ftr" sz="quarter" idx="11"/>
          </p:nvPr>
        </p:nvSpPr>
        <p:spPr>
          <a:xfrm>
            <a:off x="2436175" y="6307672"/>
            <a:ext cx="6354079" cy="274320"/>
          </a:xfrm>
          <a:prstGeom prst="rect">
            <a:avLst/>
          </a:prstGeom>
        </p:spPr>
        <p:txBody>
          <a:bodyPr/>
          <a:lstStyle/>
          <a:p>
            <a:r>
              <a:rPr lang="en-US"/>
              <a:t>Footer</a:t>
            </a:r>
            <a:endParaRPr lang="en-US" dirty="0"/>
          </a:p>
        </p:txBody>
      </p:sp>
      <p:sp>
        <p:nvSpPr>
          <p:cNvPr id="13" name="Slide Number Placeholder 12">
            <a:extLst>
              <a:ext uri="{FF2B5EF4-FFF2-40B4-BE49-F238E27FC236}">
                <a16:creationId xmlns:a16="http://schemas.microsoft.com/office/drawing/2014/main" id="{266535B3-74BE-824E-A5F3-911F27976C37}"/>
              </a:ext>
            </a:extLst>
          </p:cNvPr>
          <p:cNvSpPr>
            <a:spLocks noGrp="1"/>
          </p:cNvSpPr>
          <p:nvPr>
            <p:ph type="sldNum" sz="quarter" idx="12"/>
          </p:nvPr>
        </p:nvSpPr>
        <p:spPr/>
        <p:txBody>
          <a:bodyPr/>
          <a:lstStyle>
            <a:lvl1pPr>
              <a:defRPr>
                <a:solidFill>
                  <a:schemeClr val="bg1"/>
                </a:solidFill>
              </a:defRPr>
            </a:lvl1pPr>
          </a:lstStyle>
          <a:p>
            <a:fld id="{B48861FF-540E-3548-A2AC-BB567E5765C3}" type="slidenum">
              <a:rPr lang="en-US" smtClean="0"/>
              <a:pPr/>
              <a:t>‹#›</a:t>
            </a:fld>
            <a:endParaRPr lang="en-US" dirty="0"/>
          </a:p>
        </p:txBody>
      </p:sp>
    </p:spTree>
    <p:extLst>
      <p:ext uri="{BB962C8B-B14F-4D97-AF65-F5344CB8AC3E}">
        <p14:creationId xmlns:p14="http://schemas.microsoft.com/office/powerpoint/2010/main" val="2125427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1" name="Vertical Content Placeholder 10">
            <a:extLst>
              <a:ext uri="{FF2B5EF4-FFF2-40B4-BE49-F238E27FC236}">
                <a16:creationId xmlns:a16="http://schemas.microsoft.com/office/drawing/2014/main" id="{31988C9D-6340-4641-B3D6-CEF598BDBE21}"/>
              </a:ext>
            </a:extLst>
          </p:cNvPr>
          <p:cNvSpPr>
            <a:spLocks noGrp="1"/>
          </p:cNvSpPr>
          <p:nvPr>
            <p:ph orient="vert" sz="quarter" idx="13"/>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dirty="0"/>
              <a:t>Click to edit Master title style</a:t>
            </a:r>
          </a:p>
        </p:txBody>
      </p:sp>
      <p:sp>
        <p:nvSpPr>
          <p:cNvPr id="6" name="Date Placeholder 5">
            <a:extLst>
              <a:ext uri="{FF2B5EF4-FFF2-40B4-BE49-F238E27FC236}">
                <a16:creationId xmlns:a16="http://schemas.microsoft.com/office/drawing/2014/main" id="{7150303C-5D28-5F4D-B861-06B060BC6FAA}"/>
              </a:ext>
            </a:extLst>
          </p:cNvPr>
          <p:cNvSpPr>
            <a:spLocks noGrp="1"/>
          </p:cNvSpPr>
          <p:nvPr>
            <p:ph type="dt" sz="half" idx="14"/>
          </p:nvPr>
        </p:nvSpPr>
        <p:spPr/>
        <p:txBody>
          <a:bodyPr/>
          <a:lstStyle/>
          <a:p>
            <a:endParaRPr lang="en-US" dirty="0"/>
          </a:p>
        </p:txBody>
      </p:sp>
      <p:sp>
        <p:nvSpPr>
          <p:cNvPr id="10" name="Footer Placeholder 9">
            <a:extLst>
              <a:ext uri="{FF2B5EF4-FFF2-40B4-BE49-F238E27FC236}">
                <a16:creationId xmlns:a16="http://schemas.microsoft.com/office/drawing/2014/main" id="{73AD7D3E-5692-7146-9F5F-0A8B2ECB2653}"/>
              </a:ext>
            </a:extLst>
          </p:cNvPr>
          <p:cNvSpPr>
            <a:spLocks noGrp="1"/>
          </p:cNvSpPr>
          <p:nvPr>
            <p:ph type="ftr" sz="quarter" idx="15"/>
          </p:nvPr>
        </p:nvSpPr>
        <p:spPr>
          <a:xfrm>
            <a:off x="2436175" y="6307672"/>
            <a:ext cx="7124445" cy="274320"/>
          </a:xfrm>
          <a:prstGeom prst="rect">
            <a:avLst/>
          </a:prstGeom>
        </p:spPr>
        <p:txBody>
          <a:bodyPr/>
          <a:lstStyle/>
          <a:p>
            <a:r>
              <a:rPr lang="en-US"/>
              <a:t>Footer</a:t>
            </a:r>
            <a:endParaRPr lang="en-US" dirty="0"/>
          </a:p>
        </p:txBody>
      </p:sp>
      <p:sp>
        <p:nvSpPr>
          <p:cNvPr id="12" name="Slide Number Placeholder 11">
            <a:extLst>
              <a:ext uri="{FF2B5EF4-FFF2-40B4-BE49-F238E27FC236}">
                <a16:creationId xmlns:a16="http://schemas.microsoft.com/office/drawing/2014/main" id="{918759A6-6AAC-6447-921C-D80252E61805}"/>
              </a:ext>
            </a:extLst>
          </p:cNvPr>
          <p:cNvSpPr>
            <a:spLocks noGrp="1"/>
          </p:cNvSpPr>
          <p:nvPr>
            <p:ph type="sldNum" sz="quarter" idx="16"/>
          </p:nvPr>
        </p:nvSpPr>
        <p:spPr/>
        <p:txBody>
          <a:bodyPr/>
          <a:lstStyle/>
          <a:p>
            <a:fld id="{B48861FF-540E-3548-A2AC-BB567E5765C3}" type="slidenum">
              <a:rPr lang="en-US" smtClean="0"/>
              <a:pPr/>
              <a:t>‹#›</a:t>
            </a:fld>
            <a:endParaRPr lang="en-US" dirty="0"/>
          </a:p>
        </p:txBody>
      </p:sp>
    </p:spTree>
    <p:extLst>
      <p:ext uri="{BB962C8B-B14F-4D97-AF65-F5344CB8AC3E}">
        <p14:creationId xmlns:p14="http://schemas.microsoft.com/office/powerpoint/2010/main" val="1370598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6800" y="642594"/>
            <a:ext cx="9034885" cy="446735"/>
          </a:xfrm>
          <a:prstGeom prst="rect">
            <a:avLst/>
          </a:prstGeom>
          <a:ln w="44450">
            <a:noFill/>
          </a:ln>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066800" y="1371600"/>
            <a:ext cx="10058400" cy="466344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6800" y="6307672"/>
            <a:ext cx="1275933" cy="274320"/>
          </a:xfrm>
          <a:prstGeom prst="rect">
            <a:avLst/>
          </a:prstGeom>
        </p:spPr>
        <p:txBody>
          <a:bodyPr vert="horz" lIns="91440" tIns="45720" rIns="91440" bIns="45720" rtlCol="0" anchor="b"/>
          <a:lstStyle>
            <a:lvl1pPr algn="l">
              <a:defRPr sz="85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9662160" y="6307672"/>
            <a:ext cx="1463040" cy="274320"/>
          </a:xfrm>
          <a:prstGeom prst="rect">
            <a:avLst/>
          </a:prstGeom>
        </p:spPr>
        <p:txBody>
          <a:bodyPr vert="horz" lIns="91440" tIns="45720" rIns="91440" bIns="45720" rtlCol="0" anchor="b"/>
          <a:lstStyle>
            <a:lvl1pPr algn="r">
              <a:defRPr sz="850">
                <a:solidFill>
                  <a:schemeClr val="tx1">
                    <a:lumMod val="75000"/>
                    <a:lumOff val="25000"/>
                  </a:schemeClr>
                </a:solidFill>
              </a:defRPr>
            </a:lvl1pPr>
          </a:lstStyle>
          <a:p>
            <a:fld id="{B48861FF-540E-3548-A2AC-BB567E5765C3}" type="slidenum">
              <a:rPr lang="en-US" smtClean="0"/>
              <a:pPr/>
              <a:t>‹#›</a:t>
            </a:fld>
            <a:endParaRPr lang="en-US" dirty="0"/>
          </a:p>
        </p:txBody>
      </p:sp>
      <p:sp>
        <p:nvSpPr>
          <p:cNvPr id="7" name="Footer Placeholder 6">
            <a:extLst>
              <a:ext uri="{FF2B5EF4-FFF2-40B4-BE49-F238E27FC236}">
                <a16:creationId xmlns:a16="http://schemas.microsoft.com/office/drawing/2014/main" id="{FE87BBC1-8790-1F40-A017-B4344BC0329B}"/>
              </a:ext>
            </a:extLst>
          </p:cNvPr>
          <p:cNvSpPr>
            <a:spLocks noGrp="1"/>
          </p:cNvSpPr>
          <p:nvPr>
            <p:ph type="ftr" sz="quarter" idx="3"/>
          </p:nvPr>
        </p:nvSpPr>
        <p:spPr>
          <a:xfrm>
            <a:off x="2422825" y="6307672"/>
            <a:ext cx="7181711" cy="274320"/>
          </a:xfrm>
          <a:prstGeom prst="rect">
            <a:avLst/>
          </a:prstGeom>
        </p:spPr>
        <p:txBody>
          <a:bodyPr vert="horz" lIns="91440" tIns="45720" rIns="91440" bIns="45720" rtlCol="0" anchor="ctr"/>
          <a:lstStyle>
            <a:lvl1pPr algn="l">
              <a:defRPr sz="850">
                <a:solidFill>
                  <a:schemeClr val="tx1">
                    <a:tint val="75000"/>
                  </a:schemeClr>
                </a:solidFill>
              </a:defRPr>
            </a:lvl1pPr>
          </a:lstStyle>
          <a:p>
            <a:endParaRPr lang="en-US" dirty="0"/>
          </a:p>
        </p:txBody>
      </p:sp>
    </p:spTree>
    <p:extLst>
      <p:ext uri="{BB962C8B-B14F-4D97-AF65-F5344CB8AC3E}">
        <p14:creationId xmlns:p14="http://schemas.microsoft.com/office/powerpoint/2010/main" val="2473051541"/>
      </p:ext>
    </p:extLst>
  </p:cSld>
  <p:clrMap bg1="lt1" tx1="dk1" bg2="lt2" tx2="dk2" accent1="accent1" accent2="accent2" accent3="accent3" accent4="accent4" accent5="accent5" accent6="accent6" hlink="hlink" folHlink="folHlink"/>
  <p:sldLayoutIdLst>
    <p:sldLayoutId id="2147483965" r:id="rId1"/>
    <p:sldLayoutId id="2147483966" r:id="rId2"/>
    <p:sldLayoutId id="2147483967" r:id="rId3"/>
    <p:sldLayoutId id="2147483968" r:id="rId4"/>
    <p:sldLayoutId id="2147483969" r:id="rId5"/>
    <p:sldLayoutId id="2147483970" r:id="rId6"/>
    <p:sldLayoutId id="2147483977" r:id="rId7"/>
    <p:sldLayoutId id="2147483972" r:id="rId8"/>
    <p:sldLayoutId id="2147483974" r:id="rId9"/>
    <p:sldLayoutId id="2147483975" r:id="rId10"/>
    <p:sldLayoutId id="2147483976" r:id="rId11"/>
  </p:sldLayoutIdLst>
  <p:hf sldNum="0" hdr="0" ftr="0" dt="0"/>
  <p:txStyles>
    <p:titleStyle>
      <a:lvl1pPr algn="l" defTabSz="914400" rtl="0" eaLnBrk="1" latinLnBrk="0" hangingPunct="1">
        <a:lnSpc>
          <a:spcPct val="90000"/>
        </a:lnSpc>
        <a:spcBef>
          <a:spcPct val="0"/>
        </a:spcBef>
        <a:buNone/>
        <a:defRPr lang="en-US" sz="3000" b="1" kern="1200" cap="all" spc="450" baseline="0" dirty="0">
          <a:solidFill>
            <a:srgbClr val="2767FF"/>
          </a:solidFill>
          <a:effectLst/>
          <a:latin typeface="+mj-lt"/>
          <a:ea typeface="+mn-ea"/>
          <a:cs typeface="+mn-cs"/>
        </a:defRPr>
      </a:lvl1pPr>
    </p:titleStyle>
    <p:bodyStyle>
      <a:lvl1pPr marL="274320" indent="-274320" algn="l" defTabSz="914400" rtl="0" eaLnBrk="1" latinLnBrk="0" hangingPunct="1">
        <a:lnSpc>
          <a:spcPct val="100000"/>
        </a:lnSpc>
        <a:spcBef>
          <a:spcPts val="1000"/>
        </a:spcBef>
        <a:spcAft>
          <a:spcPts val="0"/>
        </a:spcAft>
        <a:buClr>
          <a:schemeClr val="tx1">
            <a:lumMod val="85000"/>
            <a:lumOff val="15000"/>
          </a:schemeClr>
        </a:buClr>
        <a:buFont typeface="Arial" panose="020B0604020202020204" pitchFamily="34" charset="0"/>
        <a:buChar char="•"/>
        <a:defRPr sz="3200" kern="1200" baseline="0">
          <a:solidFill>
            <a:schemeClr val="tx1"/>
          </a:solidFill>
          <a:latin typeface="+mn-lt"/>
          <a:ea typeface="+mn-ea"/>
          <a:cs typeface="+mn-cs"/>
        </a:defRPr>
      </a:lvl1pPr>
      <a:lvl2pPr marL="45720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2000" kern="1200" baseline="0">
          <a:solidFill>
            <a:schemeClr val="tx1"/>
          </a:solidFill>
          <a:latin typeface="+mn-lt"/>
          <a:ea typeface="+mn-ea"/>
          <a:cs typeface="+mn-cs"/>
        </a:defRPr>
      </a:lvl2pPr>
      <a:lvl3pPr marL="73152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ds-standard.github.io/bids-examples/#mri"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jmtyszka/bidskit/blob/master/docs/QuickStart.md"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fmriprep.org/en/stable/usage.html#execution-and-the-bids-format"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hbic-computing.readthedocs.io/en/latest/index.html"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hyperlink" Target="https://github.com/jmtyszka/bidskit/blob/master/docs/QuickStart.md" TargetMode="External"/><Relationship Id="rId5" Type="http://schemas.openxmlformats.org/officeDocument/2006/relationships/hyperlink" Target="https://fmriprep.org/en/stable/index.html" TargetMode="External"/><Relationship Id="rId4" Type="http://schemas.openxmlformats.org/officeDocument/2006/relationships/hyperlink" Target="https://fmri-methods.readthedocs.io/en/latest/index.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fmriprep.org/en/stable/_static/SampleReport/sample_report.html"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fmriprep.org/en/stable/_static/SampleReport/sample_report.html"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xcp-d.readthedocs.io/en/latest/index.html" TargetMode="External"/><Relationship Id="rId7" Type="http://schemas.openxmlformats.org/officeDocument/2006/relationships/hyperlink" Target="https://reproducibility.stanford.edu/slice-timing-correction-in-fmriprep-and-linear-modeling/"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journals.plos.org/ploscompbiol/article?id=10.1371/journal.pcbi.1005209" TargetMode="External"/><Relationship Id="rId5" Type="http://schemas.openxmlformats.org/officeDocument/2006/relationships/hyperlink" Target="https://bids-apps.neuroimaging.io/about/" TargetMode="External"/><Relationship Id="rId4" Type="http://schemas.openxmlformats.org/officeDocument/2006/relationships/hyperlink" Target="https://andysbrainbook.readthedocs.io/en/latest/OpenScience/OS/fMRIPrep_Demo_5_1stLevelAnalysis.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fmri-methods.readthedocs.io/en/latest/fmriprep.html"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9F4B5-D6EB-EF42-AE98-D75D83E5FED3}"/>
              </a:ext>
            </a:extLst>
          </p:cNvPr>
          <p:cNvSpPr>
            <a:spLocks noGrp="1"/>
          </p:cNvSpPr>
          <p:nvPr>
            <p:ph type="ctrTitle"/>
          </p:nvPr>
        </p:nvSpPr>
        <p:spPr>
          <a:xfrm>
            <a:off x="1467498" y="2367155"/>
            <a:ext cx="6661249" cy="552139"/>
          </a:xfrm>
        </p:spPr>
        <p:txBody>
          <a:bodyPr/>
          <a:lstStyle/>
          <a:p>
            <a:r>
              <a:rPr lang="en-US" sz="3600"/>
              <a:t>fmriprep</a:t>
            </a:r>
          </a:p>
        </p:txBody>
      </p:sp>
      <p:sp>
        <p:nvSpPr>
          <p:cNvPr id="3" name="Subtitle 2">
            <a:extLst>
              <a:ext uri="{FF2B5EF4-FFF2-40B4-BE49-F238E27FC236}">
                <a16:creationId xmlns:a16="http://schemas.microsoft.com/office/drawing/2014/main" id="{CA1EF30F-9F6D-4E41-9F24-1B8B57875094}"/>
              </a:ext>
            </a:extLst>
          </p:cNvPr>
          <p:cNvSpPr>
            <a:spLocks noGrp="1"/>
          </p:cNvSpPr>
          <p:nvPr>
            <p:ph type="subTitle" idx="1"/>
          </p:nvPr>
        </p:nvSpPr>
        <p:spPr>
          <a:xfrm>
            <a:off x="1588529" y="1146085"/>
            <a:ext cx="5141133" cy="347390"/>
          </a:xfrm>
        </p:spPr>
        <p:txBody>
          <a:bodyPr/>
          <a:lstStyle/>
          <a:p>
            <a:r>
              <a:rPr lang="en-US"/>
              <a:t>HBIC Cogneuro workgroup</a:t>
            </a:r>
          </a:p>
        </p:txBody>
      </p:sp>
      <p:sp>
        <p:nvSpPr>
          <p:cNvPr id="4" name="Text Placeholder 3">
            <a:extLst>
              <a:ext uri="{FF2B5EF4-FFF2-40B4-BE49-F238E27FC236}">
                <a16:creationId xmlns:a16="http://schemas.microsoft.com/office/drawing/2014/main" id="{9D89547F-0CD7-094E-9324-E685EF4ED590}"/>
              </a:ext>
            </a:extLst>
          </p:cNvPr>
          <p:cNvSpPr>
            <a:spLocks noGrp="1"/>
          </p:cNvSpPr>
          <p:nvPr>
            <p:ph type="body" sz="quarter" idx="10"/>
          </p:nvPr>
        </p:nvSpPr>
        <p:spPr>
          <a:xfrm>
            <a:off x="1482971" y="3921067"/>
            <a:ext cx="9345450" cy="1200329"/>
          </a:xfrm>
        </p:spPr>
        <p:txBody>
          <a:bodyPr/>
          <a:lstStyle/>
          <a:p>
            <a:r>
              <a:rPr lang="en-US" sz="3600"/>
              <a:t>A Robust Preprocessing Pipeline for fMRI Data</a:t>
            </a:r>
          </a:p>
        </p:txBody>
      </p:sp>
      <p:sp>
        <p:nvSpPr>
          <p:cNvPr id="5" name="Rectangle 4">
            <a:extLst>
              <a:ext uri="{FF2B5EF4-FFF2-40B4-BE49-F238E27FC236}">
                <a16:creationId xmlns:a16="http://schemas.microsoft.com/office/drawing/2014/main" id="{E8C57FDC-97AB-0583-03F8-AE26A46F248D}"/>
              </a:ext>
            </a:extLst>
          </p:cNvPr>
          <p:cNvSpPr/>
          <p:nvPr/>
        </p:nvSpPr>
        <p:spPr>
          <a:xfrm>
            <a:off x="8851999" y="5827081"/>
            <a:ext cx="3160661" cy="983119"/>
          </a:xfrm>
          <a:prstGeom prst="rect">
            <a:avLst/>
          </a:prstGeom>
          <a:solidFill>
            <a:srgbClr val="2767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logo&#10;&#10;Description automatically generated">
            <a:extLst>
              <a:ext uri="{FF2B5EF4-FFF2-40B4-BE49-F238E27FC236}">
                <a16:creationId xmlns:a16="http://schemas.microsoft.com/office/drawing/2014/main" id="{2E9A1881-9F25-C3C9-08A0-BE19B005D3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2251" y="5878111"/>
            <a:ext cx="2740158" cy="893066"/>
          </a:xfrm>
          <a:prstGeom prst="rect">
            <a:avLst/>
          </a:prstGeom>
        </p:spPr>
      </p:pic>
    </p:spTree>
    <p:extLst>
      <p:ext uri="{BB962C8B-B14F-4D97-AF65-F5344CB8AC3E}">
        <p14:creationId xmlns:p14="http://schemas.microsoft.com/office/powerpoint/2010/main" val="1174316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656B-3FBB-4A75-BE98-9698FF513618}"/>
              </a:ext>
            </a:extLst>
          </p:cNvPr>
          <p:cNvSpPr>
            <a:spLocks noGrp="1"/>
          </p:cNvSpPr>
          <p:nvPr>
            <p:ph type="title"/>
          </p:nvPr>
        </p:nvSpPr>
        <p:spPr>
          <a:xfrm>
            <a:off x="1066800" y="642594"/>
            <a:ext cx="9840686" cy="446735"/>
          </a:xfrm>
        </p:spPr>
        <p:txBody>
          <a:bodyPr/>
          <a:lstStyle/>
          <a:p>
            <a:r>
              <a:rPr lang="en-US"/>
              <a:t>bids: brain imaging data structure</a:t>
            </a:r>
          </a:p>
        </p:txBody>
      </p:sp>
      <p:sp>
        <p:nvSpPr>
          <p:cNvPr id="3" name="Content Placeholder 2">
            <a:extLst>
              <a:ext uri="{FF2B5EF4-FFF2-40B4-BE49-F238E27FC236}">
                <a16:creationId xmlns:a16="http://schemas.microsoft.com/office/drawing/2014/main" id="{82AF610C-0021-5552-8197-54EF234D3786}"/>
              </a:ext>
            </a:extLst>
          </p:cNvPr>
          <p:cNvSpPr>
            <a:spLocks noGrp="1"/>
          </p:cNvSpPr>
          <p:nvPr>
            <p:ph sz="half" idx="1"/>
          </p:nvPr>
        </p:nvSpPr>
        <p:spPr>
          <a:xfrm>
            <a:off x="579863" y="1427162"/>
            <a:ext cx="5196469" cy="3749040"/>
          </a:xfrm>
        </p:spPr>
        <p:txBody>
          <a:bodyPr/>
          <a:lstStyle/>
          <a:p>
            <a:r>
              <a:rPr lang="en-US"/>
              <a:t>BIDS is a standardized format for organizing and annotating neuroimaging data. Several tools exist to facilitate conversion of a raw dataset to BIDS.</a:t>
            </a:r>
          </a:p>
          <a:p>
            <a:r>
              <a:rPr lang="en-US"/>
              <a:t>Example datasets: </a:t>
            </a:r>
            <a:br>
              <a:rPr lang="en-US"/>
            </a:br>
            <a:r>
              <a:rPr lang="en-US" sz="1400" b="0" i="0" u="none" strike="noStrike">
                <a:solidFill>
                  <a:srgbClr val="2980B9"/>
                </a:solidFill>
                <a:effectLst/>
                <a:latin typeface="Lato" panose="020F0502020204030203" pitchFamily="34" charset="0"/>
                <a:hlinkClick r:id="rId3"/>
              </a:rPr>
              <a:t>https://bids-standard.github.io/bids-examples/#mri</a:t>
            </a:r>
            <a:endParaRPr lang="en-US"/>
          </a:p>
        </p:txBody>
      </p:sp>
      <p:pic>
        <p:nvPicPr>
          <p:cNvPr id="6" name="Content Placeholder 5" descr="A screenshot of a computer&#10;&#10;Description automatically generated">
            <a:extLst>
              <a:ext uri="{FF2B5EF4-FFF2-40B4-BE49-F238E27FC236}">
                <a16:creationId xmlns:a16="http://schemas.microsoft.com/office/drawing/2014/main" id="{F8A7021B-9EC1-288E-2B2B-3E817F8949CA}"/>
              </a:ext>
            </a:extLst>
          </p:cNvPr>
          <p:cNvPicPr>
            <a:picLocks noGrp="1" noChangeAspect="1"/>
          </p:cNvPicPr>
          <p:nvPr>
            <p:ph sz="half" idx="2"/>
          </p:nvPr>
        </p:nvPicPr>
        <p:blipFill>
          <a:blip r:embed="rId4"/>
          <a:stretch>
            <a:fillRect/>
          </a:stretch>
        </p:blipFill>
        <p:spPr>
          <a:xfrm>
            <a:off x="6214373" y="1427162"/>
            <a:ext cx="5297238" cy="5062847"/>
          </a:xfrm>
        </p:spPr>
      </p:pic>
      <p:pic>
        <p:nvPicPr>
          <p:cNvPr id="15" name="Picture 14" descr="A screenshot of a computer&#10;&#10;Description automatically generated">
            <a:extLst>
              <a:ext uri="{FF2B5EF4-FFF2-40B4-BE49-F238E27FC236}">
                <a16:creationId xmlns:a16="http://schemas.microsoft.com/office/drawing/2014/main" id="{70CA3F7C-3204-1E6D-7018-D33F86BB1C0E}"/>
              </a:ext>
            </a:extLst>
          </p:cNvPr>
          <p:cNvPicPr>
            <a:picLocks noChangeAspect="1"/>
          </p:cNvPicPr>
          <p:nvPr/>
        </p:nvPicPr>
        <p:blipFill>
          <a:blip r:embed="rId5"/>
          <a:stretch>
            <a:fillRect/>
          </a:stretch>
        </p:blipFill>
        <p:spPr>
          <a:xfrm>
            <a:off x="919794" y="3317741"/>
            <a:ext cx="2591162" cy="3172268"/>
          </a:xfrm>
          <a:prstGeom prst="rect">
            <a:avLst/>
          </a:prstGeom>
        </p:spPr>
      </p:pic>
    </p:spTree>
    <p:extLst>
      <p:ext uri="{BB962C8B-B14F-4D97-AF65-F5344CB8AC3E}">
        <p14:creationId xmlns:p14="http://schemas.microsoft.com/office/powerpoint/2010/main" val="2692597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656B-3FBB-4A75-BE98-9698FF513618}"/>
              </a:ext>
            </a:extLst>
          </p:cNvPr>
          <p:cNvSpPr>
            <a:spLocks noGrp="1"/>
          </p:cNvSpPr>
          <p:nvPr>
            <p:ph type="title"/>
          </p:nvPr>
        </p:nvSpPr>
        <p:spPr>
          <a:xfrm>
            <a:off x="1066800" y="642594"/>
            <a:ext cx="9840686" cy="446735"/>
          </a:xfrm>
        </p:spPr>
        <p:txBody>
          <a:bodyPr/>
          <a:lstStyle/>
          <a:p>
            <a:r>
              <a:rPr lang="en-US"/>
              <a:t>bidsKIT</a:t>
            </a:r>
          </a:p>
        </p:txBody>
      </p:sp>
      <p:sp>
        <p:nvSpPr>
          <p:cNvPr id="3" name="Content Placeholder 2">
            <a:extLst>
              <a:ext uri="{FF2B5EF4-FFF2-40B4-BE49-F238E27FC236}">
                <a16:creationId xmlns:a16="http://schemas.microsoft.com/office/drawing/2014/main" id="{82AF610C-0021-5552-8197-54EF234D3786}"/>
              </a:ext>
            </a:extLst>
          </p:cNvPr>
          <p:cNvSpPr>
            <a:spLocks noGrp="1"/>
          </p:cNvSpPr>
          <p:nvPr>
            <p:ph sz="half" idx="1"/>
          </p:nvPr>
        </p:nvSpPr>
        <p:spPr>
          <a:xfrm>
            <a:off x="292587" y="1104003"/>
            <a:ext cx="5803413" cy="5590446"/>
          </a:xfrm>
        </p:spPr>
        <p:txBody>
          <a:bodyPr>
            <a:normAutofit lnSpcReduction="10000"/>
          </a:bodyPr>
          <a:lstStyle/>
          <a:p>
            <a:r>
              <a:rPr lang="en-US" sz="1400">
                <a:hlinkClick r:id="rId3"/>
              </a:rPr>
              <a:t>https://github.com/jmtyszka/bidskit/blob/master/docs/QuickStart.md</a:t>
            </a:r>
            <a:endParaRPr lang="en-US" sz="1400"/>
          </a:p>
          <a:p>
            <a:r>
              <a:rPr lang="en-US"/>
              <a:t>Create a folder for your dataset containing the single folder ‘sourcedata,’ containing raw data organized by participant, session, and scan run.</a:t>
            </a:r>
            <a:br>
              <a:rPr lang="en-US"/>
            </a:br>
            <a:endParaRPr lang="en-US"/>
          </a:p>
          <a:p>
            <a:endParaRPr lang="en-US"/>
          </a:p>
          <a:p>
            <a:endParaRPr lang="en-US"/>
          </a:p>
          <a:p>
            <a:endParaRPr lang="en-US"/>
          </a:p>
          <a:p>
            <a:r>
              <a:rPr lang="en-US"/>
              <a:t>run bidskit within the project folder. This will scan </a:t>
            </a:r>
            <a:r>
              <a:rPr lang="en-US">
                <a:latin typeface="Courier New" panose="02070309020205020404" pitchFamily="49" charset="0"/>
                <a:cs typeface="Courier New" panose="02070309020205020404" pitchFamily="49" charset="0"/>
              </a:rPr>
              <a:t>sourcedata</a:t>
            </a:r>
            <a:r>
              <a:rPr lang="en-US"/>
              <a:t> and create a translator text file for you to edit before performing the actual BIDS conversion.</a:t>
            </a:r>
          </a:p>
          <a:p>
            <a:endParaRPr lang="en-US"/>
          </a:p>
          <a:p>
            <a:endParaRPr lang="en-US"/>
          </a:p>
          <a:p>
            <a:r>
              <a:rPr lang="en-US"/>
              <a:t>After annotating the </a:t>
            </a:r>
            <a:r>
              <a:rPr lang="en-US">
                <a:latin typeface="Courier New" panose="02070309020205020404" pitchFamily="49" charset="0"/>
                <a:cs typeface="Courier New" panose="02070309020205020404" pitchFamily="49" charset="0"/>
              </a:rPr>
              <a:t>protocol_translator.json </a:t>
            </a:r>
            <a:r>
              <a:rPr lang="en-US"/>
              <a:t>file, run bidskit a second time to apply the conversion</a:t>
            </a:r>
          </a:p>
          <a:p>
            <a:pPr marL="0" indent="0">
              <a:buNone/>
            </a:pPr>
            <a:endParaRPr lang="en-US"/>
          </a:p>
        </p:txBody>
      </p:sp>
      <p:sp>
        <p:nvSpPr>
          <p:cNvPr id="11" name="TextBox 10">
            <a:extLst>
              <a:ext uri="{FF2B5EF4-FFF2-40B4-BE49-F238E27FC236}">
                <a16:creationId xmlns:a16="http://schemas.microsoft.com/office/drawing/2014/main" id="{999CAB3A-8CFC-AA86-38B7-20880CA9A243}"/>
              </a:ext>
            </a:extLst>
          </p:cNvPr>
          <p:cNvSpPr txBox="1"/>
          <p:nvPr/>
        </p:nvSpPr>
        <p:spPr>
          <a:xfrm>
            <a:off x="364274" y="2243160"/>
            <a:ext cx="5731726" cy="1323439"/>
          </a:xfrm>
          <a:prstGeom prst="rect">
            <a:avLst/>
          </a:prstGeom>
          <a:noFill/>
          <a:ln>
            <a:solidFill>
              <a:schemeClr val="tx1"/>
            </a:solidFill>
          </a:ln>
        </p:spPr>
        <p:txBody>
          <a:bodyPr wrap="square">
            <a:spAutoFit/>
          </a:bodyPr>
          <a:lstStyle/>
          <a:p>
            <a:r>
              <a:rPr lang="fr-FR" sz="1600">
                <a:latin typeface="Courier New" panose="02070309020205020404" pitchFamily="49" charset="0"/>
                <a:cs typeface="Courier New" panose="02070309020205020404" pitchFamily="49" charset="0"/>
              </a:rPr>
              <a:t>myproject/sourcedata/1001/T1/1/[DICOM Images]</a:t>
            </a:r>
          </a:p>
          <a:p>
            <a:r>
              <a:rPr lang="fr-FR" sz="1600">
                <a:latin typeface="Courier New" panose="02070309020205020404" pitchFamily="49" charset="0"/>
                <a:cs typeface="Courier New" panose="02070309020205020404" pitchFamily="49" charset="0"/>
              </a:rPr>
              <a:t>                            /2/[DICOM Images]</a:t>
            </a:r>
          </a:p>
          <a:p>
            <a:r>
              <a:rPr lang="fr-FR" sz="1600">
                <a:latin typeface="Courier New" panose="02070309020205020404" pitchFamily="49" charset="0"/>
                <a:cs typeface="Courier New" panose="02070309020205020404" pitchFamily="49" charset="0"/>
              </a:rPr>
              <a:t>                         /T2/1/[DICOM Images]</a:t>
            </a:r>
          </a:p>
          <a:p>
            <a:r>
              <a:rPr lang="fr-FR" sz="1600">
                <a:latin typeface="Courier New" panose="02070309020205020404" pitchFamily="49" charset="0"/>
                <a:cs typeface="Courier New" panose="02070309020205020404" pitchFamily="49" charset="0"/>
              </a:rPr>
              <a:t>                    /1002/T1/1/[DICOM Images]</a:t>
            </a:r>
          </a:p>
          <a:p>
            <a:r>
              <a:rPr lang="fr-FR" sz="1600">
                <a:latin typeface="Courier New" panose="02070309020205020404" pitchFamily="49" charset="0"/>
                <a:cs typeface="Courier New" panose="02070309020205020404" pitchFamily="49" charset="0"/>
              </a:rPr>
              <a:t>                            /2/[DICOM Images]</a:t>
            </a:r>
            <a:endParaRPr lang="en-US" sz="1600">
              <a:latin typeface="Courier New" panose="02070309020205020404" pitchFamily="49" charset="0"/>
              <a:cs typeface="Courier New" panose="02070309020205020404" pitchFamily="49" charset="0"/>
            </a:endParaRPr>
          </a:p>
        </p:txBody>
      </p:sp>
      <p:sp>
        <p:nvSpPr>
          <p:cNvPr id="12" name="Content Placeholder 2">
            <a:extLst>
              <a:ext uri="{FF2B5EF4-FFF2-40B4-BE49-F238E27FC236}">
                <a16:creationId xmlns:a16="http://schemas.microsoft.com/office/drawing/2014/main" id="{8BAC7CEC-87EF-B906-1114-0330121FD1F1}"/>
              </a:ext>
            </a:extLst>
          </p:cNvPr>
          <p:cNvSpPr txBox="1">
            <a:spLocks/>
          </p:cNvSpPr>
          <p:nvPr/>
        </p:nvSpPr>
        <p:spPr>
          <a:xfrm>
            <a:off x="410960" y="5270574"/>
            <a:ext cx="5803413" cy="1243345"/>
          </a:xfrm>
          <a:prstGeom prst="rect">
            <a:avLst/>
          </a:prstGeom>
        </p:spPr>
        <p:txBody>
          <a:bodyPr vert="horz" lIns="91440" tIns="45720" rIns="91440" bIns="45720" rtlCol="0">
            <a:normAutofit/>
          </a:bodyPr>
          <a:lstStyle>
            <a:lvl1pPr marL="274320" indent="-274320" algn="l" defTabSz="914400" rtl="0" eaLnBrk="1" latinLnBrk="0" hangingPunct="1">
              <a:lnSpc>
                <a:spcPct val="100000"/>
              </a:lnSpc>
              <a:spcBef>
                <a:spcPts val="1000"/>
              </a:spcBef>
              <a:spcAft>
                <a:spcPts val="0"/>
              </a:spcAft>
              <a:buClr>
                <a:schemeClr val="tx1">
                  <a:lumMod val="85000"/>
                  <a:lumOff val="15000"/>
                </a:schemeClr>
              </a:buClr>
              <a:buFont typeface="Arial" panose="020B0604020202020204" pitchFamily="34" charset="0"/>
              <a:buChar char="•"/>
              <a:defRPr sz="1800" kern="1200" baseline="0">
                <a:solidFill>
                  <a:schemeClr val="tx1"/>
                </a:solidFill>
                <a:latin typeface="+mn-lt"/>
                <a:ea typeface="+mn-ea"/>
                <a:cs typeface="+mn-cs"/>
              </a:defRPr>
            </a:lvl1pPr>
            <a:lvl2pPr marL="45720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600" kern="1200" baseline="0">
                <a:solidFill>
                  <a:schemeClr val="tx1"/>
                </a:solidFill>
                <a:latin typeface="+mn-lt"/>
                <a:ea typeface="+mn-ea"/>
                <a:cs typeface="+mn-cs"/>
              </a:defRPr>
            </a:lvl2pPr>
            <a:lvl3pPr marL="73152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a:p>
        </p:txBody>
      </p:sp>
      <p:sp>
        <p:nvSpPr>
          <p:cNvPr id="13" name="TextBox 12">
            <a:extLst>
              <a:ext uri="{FF2B5EF4-FFF2-40B4-BE49-F238E27FC236}">
                <a16:creationId xmlns:a16="http://schemas.microsoft.com/office/drawing/2014/main" id="{FC5B05B2-96A2-7F68-8C54-3ADC72A6B58F}"/>
              </a:ext>
            </a:extLst>
          </p:cNvPr>
          <p:cNvSpPr txBox="1"/>
          <p:nvPr/>
        </p:nvSpPr>
        <p:spPr>
          <a:xfrm>
            <a:off x="364274" y="4705756"/>
            <a:ext cx="5731726" cy="830997"/>
          </a:xfrm>
          <a:prstGeom prst="rect">
            <a:avLst/>
          </a:prstGeom>
          <a:noFill/>
          <a:ln>
            <a:solidFill>
              <a:schemeClr val="tx1"/>
            </a:solidFill>
          </a:ln>
        </p:spPr>
        <p:txBody>
          <a:bodyPr wrap="square">
            <a:spAutoFit/>
          </a:bodyPr>
          <a:lstStyle/>
          <a:p>
            <a:r>
              <a:rPr lang="fr-FR" sz="1600">
                <a:latin typeface="Courier New" panose="02070309020205020404" pitchFamily="49" charset="0"/>
                <a:cs typeface="Courier New" panose="02070309020205020404" pitchFamily="49" charset="0"/>
              </a:rPr>
              <a:t>conda activate bidskit-env</a:t>
            </a:r>
          </a:p>
          <a:p>
            <a:r>
              <a:rPr lang="fr-FR" sz="1600">
                <a:latin typeface="Courier New" panose="02070309020205020404" pitchFamily="49" charset="0"/>
                <a:cs typeface="Courier New" panose="02070309020205020404" pitchFamily="49" charset="0"/>
              </a:rPr>
              <a:t>cd /path/myproject</a:t>
            </a:r>
          </a:p>
          <a:p>
            <a:r>
              <a:rPr lang="fr-FR" sz="1600">
                <a:latin typeface="Courier New" panose="02070309020205020404" pitchFamily="49" charset="0"/>
                <a:cs typeface="Courier New" panose="02070309020205020404" pitchFamily="49" charset="0"/>
              </a:rPr>
              <a:t>bidskit</a:t>
            </a:r>
            <a:endParaRPr lang="en-US" sz="1600">
              <a:latin typeface="Courier New" panose="02070309020205020404" pitchFamily="49" charset="0"/>
              <a:cs typeface="Courier New" panose="02070309020205020404" pitchFamily="49" charset="0"/>
            </a:endParaRPr>
          </a:p>
        </p:txBody>
      </p:sp>
      <p:pic>
        <p:nvPicPr>
          <p:cNvPr id="8" name="Picture 7" descr="A screen shot of a computer program&#10;&#10;Description automatically generated">
            <a:extLst>
              <a:ext uri="{FF2B5EF4-FFF2-40B4-BE49-F238E27FC236}">
                <a16:creationId xmlns:a16="http://schemas.microsoft.com/office/drawing/2014/main" id="{2DC32985-88F3-8DE0-7499-887D7948545C}"/>
              </a:ext>
            </a:extLst>
          </p:cNvPr>
          <p:cNvPicPr>
            <a:picLocks noChangeAspect="1"/>
          </p:cNvPicPr>
          <p:nvPr/>
        </p:nvPicPr>
        <p:blipFill>
          <a:blip r:embed="rId4"/>
          <a:stretch>
            <a:fillRect/>
          </a:stretch>
        </p:blipFill>
        <p:spPr>
          <a:xfrm>
            <a:off x="7120488" y="349405"/>
            <a:ext cx="3919974" cy="6345044"/>
          </a:xfrm>
          <a:prstGeom prst="rect">
            <a:avLst/>
          </a:prstGeom>
        </p:spPr>
      </p:pic>
      <p:sp>
        <p:nvSpPr>
          <p:cNvPr id="9" name="TextBox 8">
            <a:extLst>
              <a:ext uri="{FF2B5EF4-FFF2-40B4-BE49-F238E27FC236}">
                <a16:creationId xmlns:a16="http://schemas.microsoft.com/office/drawing/2014/main" id="{41C60CDA-D61D-D9AB-F0AF-41DFC5A60606}"/>
              </a:ext>
            </a:extLst>
          </p:cNvPr>
          <p:cNvSpPr txBox="1"/>
          <p:nvPr/>
        </p:nvSpPr>
        <p:spPr>
          <a:xfrm>
            <a:off x="364274" y="6344642"/>
            <a:ext cx="5731726" cy="338554"/>
          </a:xfrm>
          <a:prstGeom prst="rect">
            <a:avLst/>
          </a:prstGeom>
          <a:noFill/>
          <a:ln>
            <a:solidFill>
              <a:schemeClr val="tx1"/>
            </a:solidFill>
          </a:ln>
        </p:spPr>
        <p:txBody>
          <a:bodyPr wrap="square">
            <a:spAutoFit/>
          </a:bodyPr>
          <a:lstStyle/>
          <a:p>
            <a:r>
              <a:rPr lang="fr-FR" sz="1600">
                <a:latin typeface="Courier New" panose="02070309020205020404" pitchFamily="49" charset="0"/>
                <a:cs typeface="Courier New" panose="02070309020205020404" pitchFamily="49" charset="0"/>
              </a:rPr>
              <a:t>bidskit</a:t>
            </a:r>
            <a:endParaRPr lang="en-US"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464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A94F-D21E-2B8F-BF27-E52AFE24C6F2}"/>
              </a:ext>
            </a:extLst>
          </p:cNvPr>
          <p:cNvSpPr>
            <a:spLocks noGrp="1"/>
          </p:cNvSpPr>
          <p:nvPr>
            <p:ph type="title"/>
          </p:nvPr>
        </p:nvSpPr>
        <p:spPr/>
        <p:txBody>
          <a:bodyPr/>
          <a:lstStyle/>
          <a:p>
            <a:r>
              <a:rPr lang="en-US"/>
              <a:t>additional configuration</a:t>
            </a:r>
          </a:p>
        </p:txBody>
      </p:sp>
      <p:pic>
        <p:nvPicPr>
          <p:cNvPr id="6" name="Content Placeholder 5" descr="A screenshot of a computer program&#10;&#10;Description automatically generated">
            <a:extLst>
              <a:ext uri="{FF2B5EF4-FFF2-40B4-BE49-F238E27FC236}">
                <a16:creationId xmlns:a16="http://schemas.microsoft.com/office/drawing/2014/main" id="{F9FC8794-31D8-BB76-65EF-2C85C4EA0AD4}"/>
              </a:ext>
            </a:extLst>
          </p:cNvPr>
          <p:cNvPicPr>
            <a:picLocks noGrp="1" noChangeAspect="1"/>
          </p:cNvPicPr>
          <p:nvPr>
            <p:ph sz="half" idx="2"/>
          </p:nvPr>
        </p:nvPicPr>
        <p:blipFill>
          <a:blip r:embed="rId3"/>
          <a:stretch>
            <a:fillRect/>
          </a:stretch>
        </p:blipFill>
        <p:spPr>
          <a:xfrm>
            <a:off x="40823" y="1643931"/>
            <a:ext cx="2352907" cy="3440193"/>
          </a:xfrm>
        </p:spPr>
      </p:pic>
      <p:pic>
        <p:nvPicPr>
          <p:cNvPr id="8" name="Picture 7">
            <a:extLst>
              <a:ext uri="{FF2B5EF4-FFF2-40B4-BE49-F238E27FC236}">
                <a16:creationId xmlns:a16="http://schemas.microsoft.com/office/drawing/2014/main" id="{15A1C2AC-FAD6-1FB1-0CA4-A04FD6E09E3A}"/>
              </a:ext>
            </a:extLst>
          </p:cNvPr>
          <p:cNvPicPr>
            <a:picLocks noChangeAspect="1"/>
          </p:cNvPicPr>
          <p:nvPr/>
        </p:nvPicPr>
        <p:blipFill rotWithShape="1">
          <a:blip r:embed="rId4"/>
          <a:srcRect l="8127" t="-4325" b="-2163"/>
          <a:stretch/>
        </p:blipFill>
        <p:spPr>
          <a:xfrm>
            <a:off x="2748209" y="2534229"/>
            <a:ext cx="4750155" cy="4293306"/>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B85F9178-3610-4B78-F153-795B0EC583CA}"/>
              </a:ext>
            </a:extLst>
          </p:cNvPr>
          <p:cNvPicPr>
            <a:picLocks noChangeAspect="1"/>
          </p:cNvPicPr>
          <p:nvPr/>
        </p:nvPicPr>
        <p:blipFill>
          <a:blip r:embed="rId5"/>
          <a:stretch>
            <a:fillRect/>
          </a:stretch>
        </p:blipFill>
        <p:spPr>
          <a:xfrm>
            <a:off x="2720977" y="1637845"/>
            <a:ext cx="3033052" cy="657051"/>
          </a:xfrm>
          <a:prstGeom prst="rect">
            <a:avLst/>
          </a:prstGeom>
        </p:spPr>
      </p:pic>
      <p:sp>
        <p:nvSpPr>
          <p:cNvPr id="11" name="TextBox 10">
            <a:extLst>
              <a:ext uri="{FF2B5EF4-FFF2-40B4-BE49-F238E27FC236}">
                <a16:creationId xmlns:a16="http://schemas.microsoft.com/office/drawing/2014/main" id="{BEF43A95-EBE3-7E71-B2E9-C9CE4E73CDB6}"/>
              </a:ext>
            </a:extLst>
          </p:cNvPr>
          <p:cNvSpPr txBox="1"/>
          <p:nvPr/>
        </p:nvSpPr>
        <p:spPr>
          <a:xfrm>
            <a:off x="2639329" y="1194926"/>
            <a:ext cx="1888145" cy="369332"/>
          </a:xfrm>
          <a:prstGeom prst="rect">
            <a:avLst/>
          </a:prstGeom>
          <a:noFill/>
        </p:spPr>
        <p:txBody>
          <a:bodyPr wrap="square" rtlCol="0">
            <a:spAutoFit/>
          </a:bodyPr>
          <a:lstStyle/>
          <a:p>
            <a:r>
              <a:rPr lang="en-US"/>
              <a:t>participants.tsv</a:t>
            </a:r>
          </a:p>
        </p:txBody>
      </p:sp>
      <p:sp>
        <p:nvSpPr>
          <p:cNvPr id="12" name="TextBox 11">
            <a:extLst>
              <a:ext uri="{FF2B5EF4-FFF2-40B4-BE49-F238E27FC236}">
                <a16:creationId xmlns:a16="http://schemas.microsoft.com/office/drawing/2014/main" id="{05AD11D5-849E-BB01-FAEB-04A3522EC184}"/>
              </a:ext>
            </a:extLst>
          </p:cNvPr>
          <p:cNvSpPr txBox="1"/>
          <p:nvPr/>
        </p:nvSpPr>
        <p:spPr>
          <a:xfrm>
            <a:off x="2639328" y="2363486"/>
            <a:ext cx="1888145" cy="369332"/>
          </a:xfrm>
          <a:prstGeom prst="rect">
            <a:avLst/>
          </a:prstGeom>
          <a:noFill/>
        </p:spPr>
        <p:txBody>
          <a:bodyPr wrap="square" rtlCol="0">
            <a:spAutoFit/>
          </a:bodyPr>
          <a:lstStyle/>
          <a:p>
            <a:r>
              <a:rPr lang="en-US"/>
              <a:t>participants.json</a:t>
            </a:r>
          </a:p>
        </p:txBody>
      </p:sp>
      <p:sp>
        <p:nvSpPr>
          <p:cNvPr id="13" name="TextBox 12">
            <a:extLst>
              <a:ext uri="{FF2B5EF4-FFF2-40B4-BE49-F238E27FC236}">
                <a16:creationId xmlns:a16="http://schemas.microsoft.com/office/drawing/2014/main" id="{1BE63C9F-F64E-1E7A-543A-EF8FB15C6FE2}"/>
              </a:ext>
            </a:extLst>
          </p:cNvPr>
          <p:cNvSpPr txBox="1"/>
          <p:nvPr/>
        </p:nvSpPr>
        <p:spPr>
          <a:xfrm>
            <a:off x="-55822" y="1199273"/>
            <a:ext cx="3148362" cy="369332"/>
          </a:xfrm>
          <a:prstGeom prst="rect">
            <a:avLst/>
          </a:prstGeom>
          <a:noFill/>
        </p:spPr>
        <p:txBody>
          <a:bodyPr wrap="square" rtlCol="0">
            <a:spAutoFit/>
          </a:bodyPr>
          <a:lstStyle/>
          <a:p>
            <a:r>
              <a:rPr lang="en-US"/>
              <a:t>dataset_description.json</a:t>
            </a:r>
          </a:p>
        </p:txBody>
      </p:sp>
      <p:pic>
        <p:nvPicPr>
          <p:cNvPr id="17" name="Picture 16" descr="A computer screen shot of a program&#10;&#10;Description automatically generated">
            <a:extLst>
              <a:ext uri="{FF2B5EF4-FFF2-40B4-BE49-F238E27FC236}">
                <a16:creationId xmlns:a16="http://schemas.microsoft.com/office/drawing/2014/main" id="{D173A6DB-FC14-B498-BF4D-17AAF4FA03AC}"/>
              </a:ext>
            </a:extLst>
          </p:cNvPr>
          <p:cNvPicPr>
            <a:picLocks noChangeAspect="1"/>
          </p:cNvPicPr>
          <p:nvPr/>
        </p:nvPicPr>
        <p:blipFill rotWithShape="1">
          <a:blip r:embed="rId6"/>
          <a:srcRect l="9713"/>
          <a:stretch/>
        </p:blipFill>
        <p:spPr>
          <a:xfrm>
            <a:off x="7831478" y="2746275"/>
            <a:ext cx="4234142" cy="3082096"/>
          </a:xfrm>
          <a:prstGeom prst="rect">
            <a:avLst/>
          </a:prstGeom>
        </p:spPr>
      </p:pic>
      <p:pic>
        <p:nvPicPr>
          <p:cNvPr id="19" name="Picture 18" descr="A screen shot of a computer&#10;&#10;Description automatically generated">
            <a:extLst>
              <a:ext uri="{FF2B5EF4-FFF2-40B4-BE49-F238E27FC236}">
                <a16:creationId xmlns:a16="http://schemas.microsoft.com/office/drawing/2014/main" id="{3B1C1A93-02B1-2315-29C3-BAB1D95B0654}"/>
              </a:ext>
            </a:extLst>
          </p:cNvPr>
          <p:cNvPicPr>
            <a:picLocks noChangeAspect="1"/>
          </p:cNvPicPr>
          <p:nvPr/>
        </p:nvPicPr>
        <p:blipFill>
          <a:blip r:embed="rId7"/>
          <a:stretch>
            <a:fillRect/>
          </a:stretch>
        </p:blipFill>
        <p:spPr>
          <a:xfrm>
            <a:off x="7794901" y="1651768"/>
            <a:ext cx="3261912" cy="719710"/>
          </a:xfrm>
          <a:prstGeom prst="rect">
            <a:avLst/>
          </a:prstGeom>
        </p:spPr>
      </p:pic>
      <p:sp>
        <p:nvSpPr>
          <p:cNvPr id="20" name="TextBox 19">
            <a:extLst>
              <a:ext uri="{FF2B5EF4-FFF2-40B4-BE49-F238E27FC236}">
                <a16:creationId xmlns:a16="http://schemas.microsoft.com/office/drawing/2014/main" id="{52B35A4D-0E09-07D6-2B02-AE5A5E495915}"/>
              </a:ext>
            </a:extLst>
          </p:cNvPr>
          <p:cNvSpPr txBox="1"/>
          <p:nvPr/>
        </p:nvSpPr>
        <p:spPr>
          <a:xfrm>
            <a:off x="7743962" y="1274599"/>
            <a:ext cx="3942516" cy="369332"/>
          </a:xfrm>
          <a:prstGeom prst="rect">
            <a:avLst/>
          </a:prstGeom>
          <a:noFill/>
        </p:spPr>
        <p:txBody>
          <a:bodyPr wrap="square" rtlCol="0">
            <a:spAutoFit/>
          </a:bodyPr>
          <a:lstStyle/>
          <a:p>
            <a:r>
              <a:rPr lang="en-US"/>
              <a:t>sub-XXXX_task-TASK_events.tsv</a:t>
            </a:r>
          </a:p>
        </p:txBody>
      </p:sp>
      <p:sp>
        <p:nvSpPr>
          <p:cNvPr id="22" name="TextBox 21">
            <a:extLst>
              <a:ext uri="{FF2B5EF4-FFF2-40B4-BE49-F238E27FC236}">
                <a16:creationId xmlns:a16="http://schemas.microsoft.com/office/drawing/2014/main" id="{06A1AD0C-BD91-3F4E-92AB-5E4B2CE0612F}"/>
              </a:ext>
            </a:extLst>
          </p:cNvPr>
          <p:cNvSpPr txBox="1"/>
          <p:nvPr/>
        </p:nvSpPr>
        <p:spPr>
          <a:xfrm>
            <a:off x="7711787" y="2357555"/>
            <a:ext cx="3942516" cy="369332"/>
          </a:xfrm>
          <a:prstGeom prst="rect">
            <a:avLst/>
          </a:prstGeom>
          <a:noFill/>
        </p:spPr>
        <p:txBody>
          <a:bodyPr wrap="square" rtlCol="0">
            <a:spAutoFit/>
          </a:bodyPr>
          <a:lstStyle/>
          <a:p>
            <a:r>
              <a:rPr lang="en-US"/>
              <a:t>sub-XXXX_task-TASK_events.json</a:t>
            </a:r>
          </a:p>
        </p:txBody>
      </p:sp>
    </p:spTree>
    <p:extLst>
      <p:ext uri="{BB962C8B-B14F-4D97-AF65-F5344CB8AC3E}">
        <p14:creationId xmlns:p14="http://schemas.microsoft.com/office/powerpoint/2010/main" val="128885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145E-F310-984D-2294-36BB2C0149EE}"/>
              </a:ext>
            </a:extLst>
          </p:cNvPr>
          <p:cNvSpPr>
            <a:spLocks noGrp="1"/>
          </p:cNvSpPr>
          <p:nvPr>
            <p:ph type="title"/>
          </p:nvPr>
        </p:nvSpPr>
        <p:spPr/>
        <p:txBody>
          <a:bodyPr/>
          <a:lstStyle/>
          <a:p>
            <a:r>
              <a:rPr lang="en-US"/>
              <a:t>running on synapse</a:t>
            </a:r>
          </a:p>
        </p:txBody>
      </p:sp>
      <p:sp>
        <p:nvSpPr>
          <p:cNvPr id="4" name="Content Placeholder 3">
            <a:extLst>
              <a:ext uri="{FF2B5EF4-FFF2-40B4-BE49-F238E27FC236}">
                <a16:creationId xmlns:a16="http://schemas.microsoft.com/office/drawing/2014/main" id="{6F538A88-5C47-E879-D2EC-D03B193F1C29}"/>
              </a:ext>
            </a:extLst>
          </p:cNvPr>
          <p:cNvSpPr>
            <a:spLocks noGrp="1"/>
          </p:cNvSpPr>
          <p:nvPr>
            <p:ph sz="half" idx="2"/>
          </p:nvPr>
        </p:nvSpPr>
        <p:spPr>
          <a:xfrm>
            <a:off x="1220686" y="1235836"/>
            <a:ext cx="3373616" cy="5269042"/>
          </a:xfrm>
        </p:spPr>
        <p:txBody>
          <a:bodyPr>
            <a:normAutofit lnSpcReduction="10000"/>
          </a:bodyPr>
          <a:lstStyle/>
          <a:p>
            <a:r>
              <a:rPr lang="en-US">
                <a:solidFill>
                  <a:srgbClr val="FF0000"/>
                </a:solidFill>
              </a:rPr>
              <a:t>Tell singularity to run the fmriprep container...</a:t>
            </a:r>
          </a:p>
          <a:p>
            <a:r>
              <a:rPr lang="en-US">
                <a:solidFill>
                  <a:schemeClr val="bg2">
                    <a:lumMod val="50000"/>
                  </a:schemeClr>
                </a:solidFill>
              </a:rPr>
              <a:t>on your dataset...</a:t>
            </a:r>
          </a:p>
          <a:p>
            <a:r>
              <a:rPr lang="en-US">
                <a:solidFill>
                  <a:srgbClr val="FF9900"/>
                </a:solidFill>
              </a:rPr>
              <a:t>and to put output data here.</a:t>
            </a:r>
          </a:p>
          <a:p>
            <a:r>
              <a:rPr lang="en-US">
                <a:solidFill>
                  <a:srgbClr val="00B050"/>
                </a:solidFill>
              </a:rPr>
              <a:t>Don’t pass the user’s environment to fMRIprep,</a:t>
            </a:r>
          </a:p>
          <a:p>
            <a:r>
              <a:rPr lang="en-US">
                <a:solidFill>
                  <a:schemeClr val="tx2">
                    <a:lumMod val="60000"/>
                    <a:lumOff val="40000"/>
                  </a:schemeClr>
                </a:solidFill>
              </a:rPr>
              <a:t>but do pass the Freesurfer license file.</a:t>
            </a:r>
          </a:p>
          <a:p>
            <a:r>
              <a:rPr lang="en-US">
                <a:solidFill>
                  <a:srgbClr val="0070C0"/>
                </a:solidFill>
              </a:rPr>
              <a:t>BIDS-App requires a participant/group parameter (always participant for fmriprep)</a:t>
            </a:r>
          </a:p>
          <a:p>
            <a:r>
              <a:rPr lang="en-US">
                <a:solidFill>
                  <a:srgbClr val="7030A0"/>
                </a:solidFill>
              </a:rPr>
              <a:t>Keep a working directory to resume crashes from</a:t>
            </a:r>
          </a:p>
          <a:p>
            <a:r>
              <a:rPr lang="en-US">
                <a:solidFill>
                  <a:srgbClr val="FF69EA"/>
                </a:solidFill>
              </a:rPr>
              <a:t>Use a custom /tmp directory (if the system /tmp is too small)</a:t>
            </a:r>
          </a:p>
          <a:p>
            <a:endParaRPr lang="en-US"/>
          </a:p>
        </p:txBody>
      </p:sp>
      <p:sp>
        <p:nvSpPr>
          <p:cNvPr id="5" name="TextBox 4">
            <a:extLst>
              <a:ext uri="{FF2B5EF4-FFF2-40B4-BE49-F238E27FC236}">
                <a16:creationId xmlns:a16="http://schemas.microsoft.com/office/drawing/2014/main" id="{27C26795-D3AE-85A0-0F65-41D60D5859D8}"/>
              </a:ext>
            </a:extLst>
          </p:cNvPr>
          <p:cNvSpPr txBox="1"/>
          <p:nvPr/>
        </p:nvSpPr>
        <p:spPr>
          <a:xfrm>
            <a:off x="4757854" y="1226636"/>
            <a:ext cx="7300331" cy="1600438"/>
          </a:xfrm>
          <a:prstGeom prst="rect">
            <a:avLst/>
          </a:prstGeom>
          <a:noFill/>
          <a:ln>
            <a:solidFill>
              <a:schemeClr val="tx1"/>
            </a:solidFill>
          </a:ln>
        </p:spPr>
        <p:txBody>
          <a:bodyPr wrap="square" rtlCol="0">
            <a:spAutoFit/>
          </a:bodyPr>
          <a:lstStyle/>
          <a:p>
            <a:r>
              <a:rPr lang="en-US" sz="1400">
                <a:solidFill>
                  <a:srgbClr val="00B0F0"/>
                </a:solidFill>
                <a:latin typeface="Courier New" panose="02070309020205020404" pitchFamily="49" charset="0"/>
                <a:cs typeface="Courier New" panose="02070309020205020404" pitchFamily="49" charset="0"/>
              </a:rPr>
              <a:t>export APPTAINERENV_FS_LICENSE=/opt/fslicense/license.txt</a:t>
            </a:r>
          </a:p>
          <a:p>
            <a:r>
              <a:rPr lang="en-US" sz="1400">
                <a:solidFill>
                  <a:srgbClr val="FF0000"/>
                </a:solidFill>
                <a:latin typeface="Courier New" panose="02070309020205020404" pitchFamily="49" charset="0"/>
                <a:cs typeface="Courier New" panose="02070309020205020404" pitchFamily="49" charset="0"/>
              </a:rPr>
              <a:t>singularity run </a:t>
            </a:r>
            <a:r>
              <a:rPr lang="en-US" sz="1400">
                <a:solidFill>
                  <a:srgbClr val="00B050"/>
                </a:solidFill>
                <a:latin typeface="Courier New" panose="02070309020205020404" pitchFamily="49" charset="0"/>
                <a:cs typeface="Courier New" panose="02070309020205020404" pitchFamily="49" charset="0"/>
              </a:rPr>
              <a:t>--cleanenv </a:t>
            </a:r>
            <a:r>
              <a:rPr lang="en-US" sz="1400">
                <a:solidFill>
                  <a:srgbClr val="00B0F0"/>
                </a:solidFill>
                <a:latin typeface="Courier New" panose="02070309020205020404" pitchFamily="49" charset="0"/>
                <a:cs typeface="Courier New" panose="02070309020205020404" pitchFamily="49" charset="0"/>
              </a:rPr>
              <a:t>--bind </a:t>
            </a:r>
            <a:r>
              <a:rPr lang="en-US" sz="1400">
                <a:latin typeface="Courier New" panose="02070309020205020404" pitchFamily="49" charset="0"/>
                <a:cs typeface="Courier New" panose="02070309020205020404" pitchFamily="49" charset="0"/>
              </a:rPr>
              <a:t>\</a:t>
            </a:r>
            <a:br>
              <a:rPr lang="en-US" sz="1400">
                <a:solidFill>
                  <a:srgbClr val="00B0F0"/>
                </a:solidFill>
                <a:latin typeface="Courier New" panose="02070309020205020404" pitchFamily="49" charset="0"/>
                <a:cs typeface="Courier New" panose="02070309020205020404" pitchFamily="49" charset="0"/>
              </a:rPr>
            </a:br>
            <a:r>
              <a:rPr lang="en-US" sz="1400">
                <a:solidFill>
                  <a:srgbClr val="00B0F0"/>
                </a:solidFill>
                <a:latin typeface="Courier New" panose="02070309020205020404" pitchFamily="49" charset="0"/>
                <a:cs typeface="Courier New" panose="02070309020205020404" pitchFamily="49" charset="0"/>
              </a:rPr>
              <a:t>    /usr/local/fslicense:/opt/fslicense</a:t>
            </a:r>
            <a:r>
              <a:rPr lang="en-US" sz="1400">
                <a:solidFill>
                  <a:srgbClr val="FF69EA"/>
                </a:solidFill>
                <a:latin typeface="Courier New" panose="02070309020205020404" pitchFamily="49" charset="0"/>
                <a:cs typeface="Courier New" panose="02070309020205020404" pitchFamily="49" charset="0"/>
              </a:rPr>
              <a:t>,$HOME/tmp:/tmp </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a:t>
            </a:r>
            <a:r>
              <a:rPr lang="en-US" sz="1400">
                <a:solidFill>
                  <a:srgbClr val="FF0000"/>
                </a:solidFill>
                <a:latin typeface="Courier New" panose="02070309020205020404" pitchFamily="49" charset="0"/>
                <a:cs typeface="Courier New" panose="02070309020205020404" pitchFamily="49" charset="0"/>
              </a:rPr>
              <a:t>/usr/local/singularity/fmriprep_23.2.0.simg </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a:t>
            </a:r>
            <a:r>
              <a:rPr lang="en-US" sz="1400">
                <a:solidFill>
                  <a:schemeClr val="bg2">
                    <a:lumMod val="50000"/>
                  </a:schemeClr>
                </a:solidFill>
                <a:latin typeface="Courier New" panose="02070309020205020404" pitchFamily="49" charset="0"/>
                <a:cs typeface="Courier New" panose="02070309020205020404" pitchFamily="49" charset="0"/>
              </a:rPr>
              <a:t>$HOME/path/to/bidsdata </a:t>
            </a:r>
            <a:r>
              <a:rPr lang="en-US" sz="1400">
                <a:solidFill>
                  <a:srgbClr val="FF9900"/>
                </a:solidFill>
                <a:latin typeface="Courier New" panose="02070309020205020404" pitchFamily="49" charset="0"/>
                <a:cs typeface="Courier New" panose="02070309020205020404" pitchFamily="49" charset="0"/>
              </a:rPr>
              <a:t>$HOME/path/to/bidsdata/derivatives </a:t>
            </a:r>
            <a:r>
              <a:rPr lang="en-US" sz="1400">
                <a:latin typeface="Courier New" panose="02070309020205020404" pitchFamily="49" charset="0"/>
                <a:cs typeface="Courier New" panose="02070309020205020404" pitchFamily="49" charset="0"/>
              </a:rPr>
              <a:t>\</a:t>
            </a:r>
          </a:p>
          <a:p>
            <a:r>
              <a:rPr lang="en-US" sz="1400">
                <a:latin typeface="Courier New" panose="02070309020205020404" pitchFamily="49" charset="0"/>
                <a:cs typeface="Courier New" panose="02070309020205020404" pitchFamily="49" charset="0"/>
              </a:rPr>
              <a:t>    </a:t>
            </a:r>
            <a:r>
              <a:rPr lang="en-US" sz="1400">
                <a:solidFill>
                  <a:srgbClr val="2767FF"/>
                </a:solidFill>
                <a:latin typeface="Courier New" panose="02070309020205020404" pitchFamily="49" charset="0"/>
                <a:cs typeface="Courier New" panose="02070309020205020404" pitchFamily="49" charset="0"/>
              </a:rPr>
              <a:t>participant</a:t>
            </a:r>
            <a:r>
              <a:rPr lang="en-US" sz="1400">
                <a:latin typeface="Courier New" panose="02070309020205020404" pitchFamily="49" charset="0"/>
                <a:cs typeface="Courier New" panose="02070309020205020404" pitchFamily="49" charset="0"/>
              </a:rPr>
              <a:t> \</a:t>
            </a:r>
          </a:p>
          <a:p>
            <a:r>
              <a:rPr lang="en-US" sz="1400">
                <a:latin typeface="Courier New" panose="02070309020205020404" pitchFamily="49" charset="0"/>
                <a:cs typeface="Courier New" panose="02070309020205020404" pitchFamily="49" charset="0"/>
              </a:rPr>
              <a:t>    </a:t>
            </a:r>
            <a:r>
              <a:rPr lang="en-US" sz="1400">
                <a:solidFill>
                  <a:srgbClr val="7030A0"/>
                </a:solidFill>
                <a:latin typeface="Courier New" panose="02070309020205020404" pitchFamily="49" charset="0"/>
                <a:cs typeface="Courier New" panose="02070309020205020404" pitchFamily="49" charset="0"/>
              </a:rPr>
              <a:t>-w /tmp/work</a:t>
            </a:r>
          </a:p>
        </p:txBody>
      </p:sp>
      <p:sp>
        <p:nvSpPr>
          <p:cNvPr id="7" name="TextBox 6">
            <a:extLst>
              <a:ext uri="{FF2B5EF4-FFF2-40B4-BE49-F238E27FC236}">
                <a16:creationId xmlns:a16="http://schemas.microsoft.com/office/drawing/2014/main" id="{611D8FDE-25EF-CD5D-8231-4E55FFD8AEDB}"/>
              </a:ext>
            </a:extLst>
          </p:cNvPr>
          <p:cNvSpPr txBox="1"/>
          <p:nvPr/>
        </p:nvSpPr>
        <p:spPr>
          <a:xfrm>
            <a:off x="4828478" y="3362095"/>
            <a:ext cx="6765073" cy="1877437"/>
          </a:xfrm>
          <a:prstGeom prst="rect">
            <a:avLst/>
          </a:prstGeom>
          <a:noFill/>
        </p:spPr>
        <p:txBody>
          <a:bodyPr wrap="square" rtlCol="0">
            <a:spAutoFit/>
          </a:bodyPr>
          <a:lstStyle/>
          <a:p>
            <a:r>
              <a:rPr lang="en-US"/>
              <a:t>Many additional fMRIprep parameters available</a:t>
            </a:r>
          </a:p>
          <a:p>
            <a:r>
              <a:rPr lang="en-US" sz="1600">
                <a:hlinkClick r:id="rId3"/>
              </a:rPr>
              <a:t>https://fmriprep.org/en/stable/usage.html#execution-and-the-bids-format</a:t>
            </a:r>
            <a:endParaRPr lang="en-US" sz="1600"/>
          </a:p>
          <a:p>
            <a:pPr marL="285750" indent="-285750">
              <a:buFont typeface="Arial" panose="020B0604020202020204" pitchFamily="34" charset="0"/>
              <a:buChar char="•"/>
            </a:pPr>
            <a:r>
              <a:rPr lang="en-US" sz="1600"/>
              <a:t>--me-output-echos (multiecho processing)</a:t>
            </a:r>
          </a:p>
          <a:p>
            <a:pPr marL="285750" indent="-285750">
              <a:buFont typeface="Arial" panose="020B0604020202020204" pitchFamily="34" charset="0"/>
              <a:buChar char="•"/>
            </a:pPr>
            <a:r>
              <a:rPr lang="en-US" sz="1600"/>
              <a:t>--fd-spike-threshold (default 0.5mm)</a:t>
            </a:r>
          </a:p>
          <a:p>
            <a:pPr marL="285750" indent="-285750">
              <a:buFont typeface="Arial" panose="020B0604020202020204" pitchFamily="34" charset="0"/>
              <a:buChar char="•"/>
            </a:pPr>
            <a:r>
              <a:rPr lang="en-US" sz="1600"/>
              <a:t>--dvars-spike-threshold (default 1.5)</a:t>
            </a:r>
          </a:p>
          <a:p>
            <a:pPr marL="285750" indent="-285750">
              <a:buFont typeface="Arial" panose="020B0604020202020204" pitchFamily="34" charset="0"/>
              <a:buChar char="•"/>
            </a:pPr>
            <a:r>
              <a:rPr lang="en-US" sz="1600"/>
              <a:t>--longitudinal</a:t>
            </a:r>
          </a:p>
          <a:p>
            <a:endParaRPr lang="en-US"/>
          </a:p>
        </p:txBody>
      </p:sp>
    </p:spTree>
    <p:extLst>
      <p:ext uri="{BB962C8B-B14F-4D97-AF65-F5344CB8AC3E}">
        <p14:creationId xmlns:p14="http://schemas.microsoft.com/office/powerpoint/2010/main" val="852155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5058A-33D2-124D-D1E2-5804C1F843AE}"/>
              </a:ext>
            </a:extLst>
          </p:cNvPr>
          <p:cNvSpPr>
            <a:spLocks noGrp="1"/>
          </p:cNvSpPr>
          <p:nvPr>
            <p:ph type="title"/>
          </p:nvPr>
        </p:nvSpPr>
        <p:spPr/>
        <p:txBody>
          <a:bodyPr/>
          <a:lstStyle/>
          <a:p>
            <a:r>
              <a:rPr lang="en-US"/>
              <a:t>documentation</a:t>
            </a:r>
          </a:p>
        </p:txBody>
      </p:sp>
      <p:sp>
        <p:nvSpPr>
          <p:cNvPr id="3" name="Content Placeholder 2">
            <a:extLst>
              <a:ext uri="{FF2B5EF4-FFF2-40B4-BE49-F238E27FC236}">
                <a16:creationId xmlns:a16="http://schemas.microsoft.com/office/drawing/2014/main" id="{BBF1A457-C34E-A294-5EEF-858F42393B8C}"/>
              </a:ext>
            </a:extLst>
          </p:cNvPr>
          <p:cNvSpPr>
            <a:spLocks noGrp="1"/>
          </p:cNvSpPr>
          <p:nvPr>
            <p:ph sz="half" idx="1"/>
          </p:nvPr>
        </p:nvSpPr>
        <p:spPr>
          <a:xfrm>
            <a:off x="1066799" y="1426789"/>
            <a:ext cx="7363523" cy="3749040"/>
          </a:xfrm>
        </p:spPr>
        <p:txBody>
          <a:bodyPr/>
          <a:lstStyle/>
          <a:p>
            <a:r>
              <a:rPr lang="en-US">
                <a:hlinkClick r:id="rId3"/>
              </a:rPr>
              <a:t>https://hbic-computing.readthedocs.io/en/latest/index.html</a:t>
            </a:r>
            <a:br>
              <a:rPr lang="en-US"/>
            </a:br>
            <a:r>
              <a:rPr lang="en-US"/>
              <a:t>Access to Synapse and KUMC resources</a:t>
            </a:r>
          </a:p>
          <a:p>
            <a:r>
              <a:rPr lang="en-US">
                <a:hlinkClick r:id="rId4"/>
              </a:rPr>
              <a:t>https://fmri-methods.readthedocs.io/en/latest/index.html</a:t>
            </a:r>
            <a:br>
              <a:rPr lang="en-US"/>
            </a:br>
            <a:r>
              <a:rPr lang="en-US"/>
              <a:t>fMRI analysis method overviews and guides for running on Synapse</a:t>
            </a:r>
          </a:p>
          <a:p>
            <a:r>
              <a:rPr lang="en-US">
                <a:hlinkClick r:id="rId5"/>
              </a:rPr>
              <a:t>https://fmriprep.org/en/stable/index.html</a:t>
            </a:r>
            <a:br>
              <a:rPr lang="en-US"/>
            </a:br>
            <a:r>
              <a:rPr lang="en-US"/>
              <a:t>fMRIPrep developper documentation</a:t>
            </a:r>
          </a:p>
          <a:p>
            <a:r>
              <a:rPr lang="en-US">
                <a:hlinkClick r:id="rId6"/>
              </a:rPr>
              <a:t>https://github.com/jmtyszka/bidskit/blob/master/docs/QuickStart.md</a:t>
            </a:r>
            <a:br>
              <a:rPr lang="en-US"/>
            </a:br>
            <a:r>
              <a:rPr lang="en-US"/>
              <a:t>BIDSKIT developper documentation </a:t>
            </a:r>
          </a:p>
          <a:p>
            <a:endParaRPr lang="en-US"/>
          </a:p>
          <a:p>
            <a:endParaRPr lang="en-US"/>
          </a:p>
        </p:txBody>
      </p:sp>
    </p:spTree>
    <p:extLst>
      <p:ext uri="{BB962C8B-B14F-4D97-AF65-F5344CB8AC3E}">
        <p14:creationId xmlns:p14="http://schemas.microsoft.com/office/powerpoint/2010/main" val="163491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1A820-33EE-15D6-EEA4-0C421A8429F4}"/>
              </a:ext>
            </a:extLst>
          </p:cNvPr>
          <p:cNvSpPr>
            <a:spLocks noGrp="1"/>
          </p:cNvSpPr>
          <p:nvPr>
            <p:ph type="title"/>
          </p:nvPr>
        </p:nvSpPr>
        <p:spPr/>
        <p:txBody>
          <a:bodyPr/>
          <a:lstStyle/>
          <a:p>
            <a:r>
              <a:rPr lang="en-US"/>
              <a:t>Introduction To fMRIPrep</a:t>
            </a:r>
          </a:p>
        </p:txBody>
      </p:sp>
      <p:sp>
        <p:nvSpPr>
          <p:cNvPr id="3" name="Content Placeholder 2">
            <a:extLst>
              <a:ext uri="{FF2B5EF4-FFF2-40B4-BE49-F238E27FC236}">
                <a16:creationId xmlns:a16="http://schemas.microsoft.com/office/drawing/2014/main" id="{5E898C95-BD08-DB1D-954D-F6276D2DCEF7}"/>
              </a:ext>
            </a:extLst>
          </p:cNvPr>
          <p:cNvSpPr>
            <a:spLocks noGrp="1"/>
          </p:cNvSpPr>
          <p:nvPr>
            <p:ph sz="half" idx="1"/>
          </p:nvPr>
        </p:nvSpPr>
        <p:spPr>
          <a:xfrm>
            <a:off x="1066799" y="1256371"/>
            <a:ext cx="5103541" cy="5088158"/>
          </a:xfrm>
        </p:spPr>
        <p:txBody>
          <a:bodyPr>
            <a:normAutofit fontScale="92500" lnSpcReduction="10000"/>
          </a:bodyPr>
          <a:lstStyle/>
          <a:p>
            <a:r>
              <a:rPr lang="en-US" sz="2400"/>
              <a:t>Robust: Determines appropriate processing steps based on annotated input data</a:t>
            </a:r>
          </a:p>
          <a:p>
            <a:r>
              <a:rPr lang="en-US" sz="2400"/>
              <a:t>Standardization: Consistent preprocessing across different datasets and computing environments</a:t>
            </a:r>
          </a:p>
          <a:p>
            <a:r>
              <a:rPr lang="en-US" sz="2400"/>
              <a:t>Quality Control: Automated and comprehensive error reporting</a:t>
            </a:r>
          </a:p>
          <a:p>
            <a:r>
              <a:rPr lang="en-US" sz="2400"/>
              <a:t>Community-Driven: Regular updates and wide adoption in the field</a:t>
            </a:r>
          </a:p>
          <a:p>
            <a:r>
              <a:rPr lang="en-US" sz="2400"/>
              <a:t>BIDS integration: Outputs BIDS-Derivative dataset enabling access to the environment of BIDS Apps</a:t>
            </a:r>
          </a:p>
          <a:p>
            <a:pPr marL="0" indent="0">
              <a:buNone/>
            </a:pPr>
            <a:endParaRPr lang="en-US" sz="2400"/>
          </a:p>
        </p:txBody>
      </p:sp>
      <p:pic>
        <p:nvPicPr>
          <p:cNvPr id="6" name="Content Placeholder 5" descr="A blue logo with a whale and text&#10;&#10;Description automatically generated">
            <a:extLst>
              <a:ext uri="{FF2B5EF4-FFF2-40B4-BE49-F238E27FC236}">
                <a16:creationId xmlns:a16="http://schemas.microsoft.com/office/drawing/2014/main" id="{D14EC47F-1CA5-B88D-9289-388463924E01}"/>
              </a:ext>
            </a:extLst>
          </p:cNvPr>
          <p:cNvPicPr>
            <a:picLocks noGrp="1" noChangeAspect="1"/>
          </p:cNvPicPr>
          <p:nvPr>
            <p:ph sz="half" idx="2"/>
          </p:nvPr>
        </p:nvPicPr>
        <p:blipFill>
          <a:blip r:embed="rId3"/>
          <a:stretch>
            <a:fillRect/>
          </a:stretch>
        </p:blipFill>
        <p:spPr>
          <a:xfrm>
            <a:off x="6370322" y="1994924"/>
            <a:ext cx="2170934" cy="1221150"/>
          </a:xfrm>
        </p:spPr>
      </p:pic>
      <p:pic>
        <p:nvPicPr>
          <p:cNvPr id="8" name="Picture 7" descr="A black background with a black square&#10;&#10;Description automatically generated with medium confidence">
            <a:extLst>
              <a:ext uri="{FF2B5EF4-FFF2-40B4-BE49-F238E27FC236}">
                <a16:creationId xmlns:a16="http://schemas.microsoft.com/office/drawing/2014/main" id="{6A7B867C-4BDB-5245-11A5-2026FB4AB53C}"/>
              </a:ext>
            </a:extLst>
          </p:cNvPr>
          <p:cNvPicPr>
            <a:picLocks noChangeAspect="1"/>
          </p:cNvPicPr>
          <p:nvPr/>
        </p:nvPicPr>
        <p:blipFill>
          <a:blip r:embed="rId4"/>
          <a:stretch>
            <a:fillRect/>
          </a:stretch>
        </p:blipFill>
        <p:spPr>
          <a:xfrm>
            <a:off x="6096000" y="3885659"/>
            <a:ext cx="2484089" cy="1397300"/>
          </a:xfrm>
          <a:prstGeom prst="rect">
            <a:avLst/>
          </a:prstGeom>
        </p:spPr>
      </p:pic>
      <p:pic>
        <p:nvPicPr>
          <p:cNvPr id="10" name="Picture 9" descr="A black and white logo&#10;&#10;Description automatically generated">
            <a:extLst>
              <a:ext uri="{FF2B5EF4-FFF2-40B4-BE49-F238E27FC236}">
                <a16:creationId xmlns:a16="http://schemas.microsoft.com/office/drawing/2014/main" id="{CFD87A6F-5E8D-1ACF-A455-BB5FC72DA42E}"/>
              </a:ext>
            </a:extLst>
          </p:cNvPr>
          <p:cNvPicPr>
            <a:picLocks noChangeAspect="1"/>
          </p:cNvPicPr>
          <p:nvPr/>
        </p:nvPicPr>
        <p:blipFill>
          <a:blip r:embed="rId5"/>
          <a:stretch>
            <a:fillRect/>
          </a:stretch>
        </p:blipFill>
        <p:spPr>
          <a:xfrm>
            <a:off x="8766433" y="5047562"/>
            <a:ext cx="2958591" cy="1284522"/>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5F05E88E-EB89-85E0-4F9B-0C680145B2EF}"/>
              </a:ext>
            </a:extLst>
          </p:cNvPr>
          <p:cNvPicPr>
            <a:picLocks noChangeAspect="1"/>
          </p:cNvPicPr>
          <p:nvPr/>
        </p:nvPicPr>
        <p:blipFill>
          <a:blip r:embed="rId6"/>
          <a:stretch>
            <a:fillRect/>
          </a:stretch>
        </p:blipFill>
        <p:spPr>
          <a:xfrm>
            <a:off x="9128731" y="2417533"/>
            <a:ext cx="2311662" cy="2022934"/>
          </a:xfrm>
          <a:prstGeom prst="rect">
            <a:avLst/>
          </a:prstGeom>
        </p:spPr>
      </p:pic>
    </p:spTree>
    <p:extLst>
      <p:ext uri="{BB962C8B-B14F-4D97-AF65-F5344CB8AC3E}">
        <p14:creationId xmlns:p14="http://schemas.microsoft.com/office/powerpoint/2010/main" val="400804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5591-BCE6-B6E3-CE04-17EC27AAC5D3}"/>
              </a:ext>
            </a:extLst>
          </p:cNvPr>
          <p:cNvSpPr>
            <a:spLocks noGrp="1"/>
          </p:cNvSpPr>
          <p:nvPr>
            <p:ph type="title"/>
          </p:nvPr>
        </p:nvSpPr>
        <p:spPr/>
        <p:txBody>
          <a:bodyPr/>
          <a:lstStyle/>
          <a:p>
            <a:r>
              <a:rPr lang="en-US"/>
              <a:t>fMRIPREP METHOD</a:t>
            </a:r>
          </a:p>
        </p:txBody>
      </p:sp>
      <p:pic>
        <p:nvPicPr>
          <p:cNvPr id="6" name="Picture 5" descr="A diagram of the brain&#10;&#10;Description automatically generated">
            <a:extLst>
              <a:ext uri="{FF2B5EF4-FFF2-40B4-BE49-F238E27FC236}">
                <a16:creationId xmlns:a16="http://schemas.microsoft.com/office/drawing/2014/main" id="{6A927208-2763-77D2-72CC-448EF62A3630}"/>
              </a:ext>
            </a:extLst>
          </p:cNvPr>
          <p:cNvPicPr>
            <a:picLocks noChangeAspect="1"/>
          </p:cNvPicPr>
          <p:nvPr/>
        </p:nvPicPr>
        <p:blipFill>
          <a:blip r:embed="rId3"/>
          <a:stretch>
            <a:fillRect/>
          </a:stretch>
        </p:blipFill>
        <p:spPr>
          <a:xfrm>
            <a:off x="1838847" y="1089329"/>
            <a:ext cx="8119069" cy="5747771"/>
          </a:xfrm>
          <a:prstGeom prst="rect">
            <a:avLst/>
          </a:prstGeom>
        </p:spPr>
      </p:pic>
    </p:spTree>
    <p:extLst>
      <p:ext uri="{BB962C8B-B14F-4D97-AF65-F5344CB8AC3E}">
        <p14:creationId xmlns:p14="http://schemas.microsoft.com/office/powerpoint/2010/main" val="256412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97B1F-C550-56C7-C451-5F2B00B8DE53}"/>
              </a:ext>
            </a:extLst>
          </p:cNvPr>
          <p:cNvSpPr>
            <a:spLocks noGrp="1"/>
          </p:cNvSpPr>
          <p:nvPr>
            <p:ph type="title"/>
          </p:nvPr>
        </p:nvSpPr>
        <p:spPr/>
        <p:txBody>
          <a:bodyPr/>
          <a:lstStyle/>
          <a:p>
            <a:r>
              <a:rPr lang="en-US"/>
              <a:t>ANATOMICAL preprocessing</a:t>
            </a:r>
          </a:p>
        </p:txBody>
      </p:sp>
      <p:sp>
        <p:nvSpPr>
          <p:cNvPr id="4" name="Content Placeholder 3">
            <a:extLst>
              <a:ext uri="{FF2B5EF4-FFF2-40B4-BE49-F238E27FC236}">
                <a16:creationId xmlns:a16="http://schemas.microsoft.com/office/drawing/2014/main" id="{4DD3A5A0-93FC-00F2-8558-28F88FAB4B3D}"/>
              </a:ext>
            </a:extLst>
          </p:cNvPr>
          <p:cNvSpPr>
            <a:spLocks noGrp="1"/>
          </p:cNvSpPr>
          <p:nvPr>
            <p:ph sz="half" idx="2"/>
          </p:nvPr>
        </p:nvSpPr>
        <p:spPr>
          <a:xfrm>
            <a:off x="4210259" y="1426789"/>
            <a:ext cx="6914941" cy="3749040"/>
          </a:xfrm>
        </p:spPr>
        <p:txBody>
          <a:bodyPr/>
          <a:lstStyle/>
          <a:p>
            <a:r>
              <a:rPr lang="en-US"/>
              <a:t>Intensity non-uniformity bias field correction (ANTs)</a:t>
            </a:r>
          </a:p>
          <a:p>
            <a:r>
              <a:rPr lang="en-US"/>
              <a:t>Skull stripping (ANTs)</a:t>
            </a:r>
          </a:p>
          <a:p>
            <a:r>
              <a:rPr lang="en-US"/>
              <a:t>Volume-based spatial normalization (MNI152NLin2009cAsym) through nonlinear registration (ANTs)</a:t>
            </a:r>
          </a:p>
          <a:p>
            <a:r>
              <a:rPr lang="en-US"/>
              <a:t>Segmentation (GM, WM, CSF) using FSL fast</a:t>
            </a:r>
          </a:p>
          <a:p>
            <a:r>
              <a:rPr lang="en-US"/>
              <a:t>Surface Reconstruction (FreeSurfer recon-all)</a:t>
            </a:r>
          </a:p>
          <a:p>
            <a:pPr lvl="1"/>
            <a:r>
              <a:rPr lang="en-US"/>
              <a:t>Refine ANTs brain mask with a freesurfer derived one</a:t>
            </a:r>
          </a:p>
        </p:txBody>
      </p:sp>
      <p:pic>
        <p:nvPicPr>
          <p:cNvPr id="5" name="Picture 4" descr="A diagram of the brain&#10;&#10;Description automatically generated">
            <a:extLst>
              <a:ext uri="{FF2B5EF4-FFF2-40B4-BE49-F238E27FC236}">
                <a16:creationId xmlns:a16="http://schemas.microsoft.com/office/drawing/2014/main" id="{E88D15A1-ACA2-7431-B993-361B8C444392}"/>
              </a:ext>
            </a:extLst>
          </p:cNvPr>
          <p:cNvPicPr>
            <a:picLocks noChangeAspect="1"/>
          </p:cNvPicPr>
          <p:nvPr/>
        </p:nvPicPr>
        <p:blipFill rotWithShape="1">
          <a:blip r:embed="rId3"/>
          <a:srcRect r="49629"/>
          <a:stretch/>
        </p:blipFill>
        <p:spPr>
          <a:xfrm>
            <a:off x="0" y="1110229"/>
            <a:ext cx="4089680" cy="5747771"/>
          </a:xfrm>
          <a:prstGeom prst="rect">
            <a:avLst/>
          </a:prstGeom>
        </p:spPr>
      </p:pic>
    </p:spTree>
    <p:extLst>
      <p:ext uri="{BB962C8B-B14F-4D97-AF65-F5344CB8AC3E}">
        <p14:creationId xmlns:p14="http://schemas.microsoft.com/office/powerpoint/2010/main" val="1419818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E5591-BCE6-B6E3-CE04-17EC27AAC5D3}"/>
              </a:ext>
            </a:extLst>
          </p:cNvPr>
          <p:cNvSpPr>
            <a:spLocks noGrp="1"/>
          </p:cNvSpPr>
          <p:nvPr>
            <p:ph type="title"/>
          </p:nvPr>
        </p:nvSpPr>
        <p:spPr/>
        <p:txBody>
          <a:bodyPr/>
          <a:lstStyle/>
          <a:p>
            <a:r>
              <a:rPr lang="en-US"/>
              <a:t>Functional Preprocessing</a:t>
            </a:r>
          </a:p>
        </p:txBody>
      </p:sp>
      <p:pic>
        <p:nvPicPr>
          <p:cNvPr id="6" name="Picture 5" descr="A diagram of the brain&#10;&#10;Description automatically generated">
            <a:extLst>
              <a:ext uri="{FF2B5EF4-FFF2-40B4-BE49-F238E27FC236}">
                <a16:creationId xmlns:a16="http://schemas.microsoft.com/office/drawing/2014/main" id="{6A927208-2763-77D2-72CC-448EF62A3630}"/>
              </a:ext>
            </a:extLst>
          </p:cNvPr>
          <p:cNvPicPr>
            <a:picLocks noChangeAspect="1"/>
          </p:cNvPicPr>
          <p:nvPr/>
        </p:nvPicPr>
        <p:blipFill rotWithShape="1">
          <a:blip r:embed="rId3"/>
          <a:srcRect l="50248"/>
          <a:stretch/>
        </p:blipFill>
        <p:spPr>
          <a:xfrm>
            <a:off x="8081966" y="1008942"/>
            <a:ext cx="4039437" cy="5747771"/>
          </a:xfrm>
          <a:prstGeom prst="rect">
            <a:avLst/>
          </a:prstGeom>
        </p:spPr>
      </p:pic>
      <p:sp>
        <p:nvSpPr>
          <p:cNvPr id="3" name="Content Placeholder 3">
            <a:extLst>
              <a:ext uri="{FF2B5EF4-FFF2-40B4-BE49-F238E27FC236}">
                <a16:creationId xmlns:a16="http://schemas.microsoft.com/office/drawing/2014/main" id="{8208B0E0-ED32-2741-EFDD-F1BB631D4A61}"/>
              </a:ext>
            </a:extLst>
          </p:cNvPr>
          <p:cNvSpPr txBox="1">
            <a:spLocks/>
          </p:cNvSpPr>
          <p:nvPr/>
        </p:nvSpPr>
        <p:spPr>
          <a:xfrm>
            <a:off x="547854" y="1455677"/>
            <a:ext cx="7723830" cy="5160276"/>
          </a:xfrm>
          <a:prstGeom prst="rect">
            <a:avLst/>
          </a:prstGeom>
        </p:spPr>
        <p:txBody>
          <a:bodyPr vert="horz" lIns="91440" tIns="45720" rIns="91440" bIns="45720" rtlCol="0">
            <a:normAutofit/>
          </a:bodyPr>
          <a:lstStyle>
            <a:lvl1pPr marL="274320" indent="-274320" algn="l" defTabSz="914400" rtl="0" eaLnBrk="1" latinLnBrk="0" hangingPunct="1">
              <a:lnSpc>
                <a:spcPct val="100000"/>
              </a:lnSpc>
              <a:spcBef>
                <a:spcPts val="1000"/>
              </a:spcBef>
              <a:spcAft>
                <a:spcPts val="0"/>
              </a:spcAft>
              <a:buClr>
                <a:schemeClr val="tx1">
                  <a:lumMod val="85000"/>
                  <a:lumOff val="15000"/>
                </a:schemeClr>
              </a:buClr>
              <a:buFont typeface="Arial" panose="020B0604020202020204" pitchFamily="34" charset="0"/>
              <a:buChar char="•"/>
              <a:defRPr sz="1800" kern="1200" baseline="0">
                <a:solidFill>
                  <a:schemeClr val="tx1"/>
                </a:solidFill>
                <a:latin typeface="+mn-lt"/>
                <a:ea typeface="+mn-ea"/>
                <a:cs typeface="+mn-cs"/>
              </a:defRPr>
            </a:lvl1pPr>
            <a:lvl2pPr marL="45720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600" kern="1200" baseline="0">
                <a:solidFill>
                  <a:schemeClr val="tx1"/>
                </a:solidFill>
                <a:latin typeface="+mn-lt"/>
                <a:ea typeface="+mn-ea"/>
                <a:cs typeface="+mn-cs"/>
              </a:defRPr>
            </a:lvl2pPr>
            <a:lvl3pPr marL="73152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a:t>Generate reference volume</a:t>
            </a:r>
          </a:p>
          <a:p>
            <a:r>
              <a:rPr lang="en-US"/>
              <a:t>Head motion estimation using mcflirt (FSL)</a:t>
            </a:r>
          </a:p>
          <a:p>
            <a:r>
              <a:rPr lang="en-US"/>
              <a:t>Slice-timing correction using 3dTShift (AFNI)</a:t>
            </a:r>
          </a:p>
          <a:p>
            <a:r>
              <a:rPr lang="en-US"/>
              <a:t>Susceptibility distortion correction (SDCFlows)</a:t>
            </a:r>
          </a:p>
          <a:p>
            <a:r>
              <a:rPr lang="en-US"/>
              <a:t>Co-registration to T1w reference using bbregister (FreeSurfer)</a:t>
            </a:r>
          </a:p>
          <a:p>
            <a:r>
              <a:rPr lang="en-US"/>
              <a:t>Resampling to standard space</a:t>
            </a:r>
          </a:p>
          <a:p>
            <a:r>
              <a:rPr lang="en-US"/>
              <a:t>multi-echo T2*-driven combination (tedana)</a:t>
            </a:r>
          </a:p>
          <a:p>
            <a:pPr marL="0" indent="0">
              <a:buNone/>
            </a:pPr>
            <a:endParaRPr lang="en-US"/>
          </a:p>
          <a:p>
            <a:r>
              <a:rPr lang="en-US"/>
              <a:t>Confounding time-series calculation:</a:t>
            </a:r>
          </a:p>
          <a:p>
            <a:pPr lvl="1"/>
            <a:r>
              <a:rPr lang="en-US"/>
              <a:t>Framewise displacement, DVARS, global signal (CSF, WM, whole brain)</a:t>
            </a:r>
          </a:p>
          <a:p>
            <a:pPr lvl="1"/>
            <a:r>
              <a:rPr lang="en-US"/>
              <a:t>Physiological regressors (compcor temporal and anatomical CompCor)</a:t>
            </a:r>
          </a:p>
          <a:p>
            <a:pPr lvl="1"/>
            <a:r>
              <a:rPr lang="en-US"/>
              <a:t>Motion and GS timeseries expanded to temporal derivatives and quadratics</a:t>
            </a:r>
          </a:p>
          <a:p>
            <a:r>
              <a:rPr lang="en-US"/>
              <a:t>Confound time series saved to file for motion correction after fMRIPrep </a:t>
            </a:r>
          </a:p>
        </p:txBody>
      </p:sp>
    </p:spTree>
    <p:extLst>
      <p:ext uri="{BB962C8B-B14F-4D97-AF65-F5344CB8AC3E}">
        <p14:creationId xmlns:p14="http://schemas.microsoft.com/office/powerpoint/2010/main" val="4157826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B201-262F-C6AC-9663-E39FA0FE43C9}"/>
              </a:ext>
            </a:extLst>
          </p:cNvPr>
          <p:cNvSpPr>
            <a:spLocks noGrp="1"/>
          </p:cNvSpPr>
          <p:nvPr>
            <p:ph type="title"/>
          </p:nvPr>
        </p:nvSpPr>
        <p:spPr/>
        <p:txBody>
          <a:bodyPr/>
          <a:lstStyle/>
          <a:p>
            <a:r>
              <a:rPr lang="en-US"/>
              <a:t>fmriprep outputs</a:t>
            </a:r>
          </a:p>
        </p:txBody>
      </p:sp>
      <p:sp>
        <p:nvSpPr>
          <p:cNvPr id="3" name="Content Placeholder 2">
            <a:extLst>
              <a:ext uri="{FF2B5EF4-FFF2-40B4-BE49-F238E27FC236}">
                <a16:creationId xmlns:a16="http://schemas.microsoft.com/office/drawing/2014/main" id="{C09E1FBA-B9F7-7E41-D5B3-75B368723F67}"/>
              </a:ext>
            </a:extLst>
          </p:cNvPr>
          <p:cNvSpPr>
            <a:spLocks noGrp="1"/>
          </p:cNvSpPr>
          <p:nvPr>
            <p:ph sz="half" idx="1"/>
          </p:nvPr>
        </p:nvSpPr>
        <p:spPr>
          <a:xfrm>
            <a:off x="916193" y="2132003"/>
            <a:ext cx="4978998" cy="2601362"/>
          </a:xfrm>
        </p:spPr>
        <p:txBody>
          <a:bodyPr>
            <a:normAutofit lnSpcReduction="10000"/>
          </a:bodyPr>
          <a:lstStyle/>
          <a:p>
            <a:pPr marL="0" indent="0">
              <a:buNone/>
            </a:pPr>
            <a:r>
              <a:rPr lang="en-US"/>
              <a:t>Anatomical Derivatives:</a:t>
            </a:r>
          </a:p>
          <a:p>
            <a:r>
              <a:rPr lang="en-US"/>
              <a:t>T1w, T2w preprocessed images</a:t>
            </a:r>
          </a:p>
          <a:p>
            <a:r>
              <a:rPr lang="en-US"/>
              <a:t>Brain mask, CSF/GM/WM masks</a:t>
            </a:r>
          </a:p>
          <a:p>
            <a:r>
              <a:rPr lang="en-US"/>
              <a:t>Standard &lt;&gt; native space transforms</a:t>
            </a:r>
          </a:p>
          <a:p>
            <a:r>
              <a:rPr lang="en-US"/>
              <a:t>Freesurfer surface files</a:t>
            </a:r>
          </a:p>
          <a:p>
            <a:r>
              <a:rPr lang="en-US"/>
              <a:t>Native &lt;&gt; fsnative Freesurfer space transforms</a:t>
            </a:r>
          </a:p>
        </p:txBody>
      </p:sp>
      <p:sp>
        <p:nvSpPr>
          <p:cNvPr id="4" name="Content Placeholder 3">
            <a:extLst>
              <a:ext uri="{FF2B5EF4-FFF2-40B4-BE49-F238E27FC236}">
                <a16:creationId xmlns:a16="http://schemas.microsoft.com/office/drawing/2014/main" id="{252F6741-19C7-AC1C-70F1-01945C7EB359}"/>
              </a:ext>
            </a:extLst>
          </p:cNvPr>
          <p:cNvSpPr>
            <a:spLocks noGrp="1"/>
          </p:cNvSpPr>
          <p:nvPr>
            <p:ph sz="half" idx="2"/>
          </p:nvPr>
        </p:nvSpPr>
        <p:spPr>
          <a:xfrm>
            <a:off x="916193" y="1211463"/>
            <a:ext cx="11489167" cy="1051443"/>
          </a:xfrm>
        </p:spPr>
        <p:txBody>
          <a:bodyPr>
            <a:normAutofit lnSpcReduction="10000"/>
          </a:bodyPr>
          <a:lstStyle/>
          <a:p>
            <a:pPr marL="0" indent="0">
              <a:buNone/>
            </a:pPr>
            <a:r>
              <a:rPr lang="en-US" sz="2000"/>
              <a:t>Sample QA Report: </a:t>
            </a:r>
            <a:r>
              <a:rPr lang="en-US" sz="2000">
                <a:hlinkClick r:id="rId3"/>
              </a:rPr>
              <a:t>https://fmriprep.org/en/stable/_static/SampleReport/sample_report.html</a:t>
            </a:r>
            <a:endParaRPr lang="en-US" sz="2000"/>
          </a:p>
        </p:txBody>
      </p:sp>
    </p:spTree>
    <p:extLst>
      <p:ext uri="{BB962C8B-B14F-4D97-AF65-F5344CB8AC3E}">
        <p14:creationId xmlns:p14="http://schemas.microsoft.com/office/powerpoint/2010/main" val="1732513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5B201-262F-C6AC-9663-E39FA0FE43C9}"/>
              </a:ext>
            </a:extLst>
          </p:cNvPr>
          <p:cNvSpPr>
            <a:spLocks noGrp="1"/>
          </p:cNvSpPr>
          <p:nvPr>
            <p:ph type="title"/>
          </p:nvPr>
        </p:nvSpPr>
        <p:spPr/>
        <p:txBody>
          <a:bodyPr/>
          <a:lstStyle/>
          <a:p>
            <a:r>
              <a:rPr lang="en-US"/>
              <a:t>fmriprep outputs</a:t>
            </a:r>
          </a:p>
        </p:txBody>
      </p:sp>
      <p:sp>
        <p:nvSpPr>
          <p:cNvPr id="3" name="Content Placeholder 2">
            <a:extLst>
              <a:ext uri="{FF2B5EF4-FFF2-40B4-BE49-F238E27FC236}">
                <a16:creationId xmlns:a16="http://schemas.microsoft.com/office/drawing/2014/main" id="{C09E1FBA-B9F7-7E41-D5B3-75B368723F67}"/>
              </a:ext>
            </a:extLst>
          </p:cNvPr>
          <p:cNvSpPr>
            <a:spLocks noGrp="1"/>
          </p:cNvSpPr>
          <p:nvPr>
            <p:ph sz="half" idx="1"/>
          </p:nvPr>
        </p:nvSpPr>
        <p:spPr>
          <a:xfrm>
            <a:off x="916193" y="2132003"/>
            <a:ext cx="4978998" cy="2579846"/>
          </a:xfrm>
        </p:spPr>
        <p:txBody>
          <a:bodyPr>
            <a:normAutofit lnSpcReduction="10000"/>
          </a:bodyPr>
          <a:lstStyle/>
          <a:p>
            <a:pPr marL="0" indent="0">
              <a:buNone/>
            </a:pPr>
            <a:r>
              <a:rPr lang="en-US"/>
              <a:t>Anatomical Derivatives:</a:t>
            </a:r>
          </a:p>
          <a:p>
            <a:r>
              <a:rPr lang="en-US"/>
              <a:t>T1w, T2w preprocessed images</a:t>
            </a:r>
          </a:p>
          <a:p>
            <a:r>
              <a:rPr lang="en-US"/>
              <a:t>Brain mask, CSF/GM/WM masks</a:t>
            </a:r>
          </a:p>
          <a:p>
            <a:r>
              <a:rPr lang="en-US"/>
              <a:t>Standard &lt;&gt; native space transforms</a:t>
            </a:r>
          </a:p>
          <a:p>
            <a:r>
              <a:rPr lang="en-US"/>
              <a:t>Freesurfer surface files</a:t>
            </a:r>
          </a:p>
          <a:p>
            <a:r>
              <a:rPr lang="en-US"/>
              <a:t>Native &lt;&gt; fsnative Freesurfer space transforms</a:t>
            </a:r>
          </a:p>
        </p:txBody>
      </p:sp>
      <p:sp>
        <p:nvSpPr>
          <p:cNvPr id="4" name="Content Placeholder 3">
            <a:extLst>
              <a:ext uri="{FF2B5EF4-FFF2-40B4-BE49-F238E27FC236}">
                <a16:creationId xmlns:a16="http://schemas.microsoft.com/office/drawing/2014/main" id="{252F6741-19C7-AC1C-70F1-01945C7EB359}"/>
              </a:ext>
            </a:extLst>
          </p:cNvPr>
          <p:cNvSpPr>
            <a:spLocks noGrp="1"/>
          </p:cNvSpPr>
          <p:nvPr>
            <p:ph sz="half" idx="2"/>
          </p:nvPr>
        </p:nvSpPr>
        <p:spPr>
          <a:xfrm>
            <a:off x="916193" y="1211463"/>
            <a:ext cx="11489167" cy="1051443"/>
          </a:xfrm>
        </p:spPr>
        <p:txBody>
          <a:bodyPr>
            <a:normAutofit lnSpcReduction="10000"/>
          </a:bodyPr>
          <a:lstStyle/>
          <a:p>
            <a:pPr marL="0" indent="0">
              <a:buNone/>
            </a:pPr>
            <a:r>
              <a:rPr lang="en-US" sz="2000"/>
              <a:t>Sample QA Report: </a:t>
            </a:r>
            <a:r>
              <a:rPr lang="en-US" sz="2000">
                <a:hlinkClick r:id="rId3"/>
              </a:rPr>
              <a:t>https://fmriprep.org/en/stable/_static/SampleReport/sample_report.html</a:t>
            </a:r>
            <a:endParaRPr lang="en-US" sz="2000"/>
          </a:p>
        </p:txBody>
      </p:sp>
      <p:sp>
        <p:nvSpPr>
          <p:cNvPr id="5" name="Content Placeholder 2">
            <a:extLst>
              <a:ext uri="{FF2B5EF4-FFF2-40B4-BE49-F238E27FC236}">
                <a16:creationId xmlns:a16="http://schemas.microsoft.com/office/drawing/2014/main" id="{266901B8-C8B2-D302-0B82-665ABC379FEE}"/>
              </a:ext>
            </a:extLst>
          </p:cNvPr>
          <p:cNvSpPr txBox="1">
            <a:spLocks/>
          </p:cNvSpPr>
          <p:nvPr/>
        </p:nvSpPr>
        <p:spPr>
          <a:xfrm>
            <a:off x="6096000" y="2133992"/>
            <a:ext cx="5371652" cy="4090379"/>
          </a:xfrm>
          <a:prstGeom prst="rect">
            <a:avLst/>
          </a:prstGeom>
        </p:spPr>
        <p:txBody>
          <a:bodyPr vert="horz" lIns="91440" tIns="45720" rIns="91440" bIns="45720" rtlCol="0">
            <a:noAutofit/>
          </a:bodyPr>
          <a:lstStyle>
            <a:lvl1pPr marL="274320" indent="-274320" algn="l" defTabSz="914400" rtl="0" eaLnBrk="1" latinLnBrk="0" hangingPunct="1">
              <a:lnSpc>
                <a:spcPct val="100000"/>
              </a:lnSpc>
              <a:spcBef>
                <a:spcPts val="1000"/>
              </a:spcBef>
              <a:spcAft>
                <a:spcPts val="0"/>
              </a:spcAft>
              <a:buClr>
                <a:schemeClr val="tx1">
                  <a:lumMod val="85000"/>
                  <a:lumOff val="15000"/>
                </a:schemeClr>
              </a:buClr>
              <a:buFont typeface="Arial" panose="020B0604020202020204" pitchFamily="34" charset="0"/>
              <a:buChar char="•"/>
              <a:defRPr sz="1800" kern="1200" baseline="0">
                <a:solidFill>
                  <a:schemeClr val="tx1"/>
                </a:solidFill>
                <a:latin typeface="+mn-lt"/>
                <a:ea typeface="+mn-ea"/>
                <a:cs typeface="+mn-cs"/>
              </a:defRPr>
            </a:lvl1pPr>
            <a:lvl2pPr marL="45720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600" kern="1200" baseline="0">
                <a:solidFill>
                  <a:schemeClr val="tx1"/>
                </a:solidFill>
                <a:latin typeface="+mn-lt"/>
                <a:ea typeface="+mn-ea"/>
                <a:cs typeface="+mn-cs"/>
              </a:defRPr>
            </a:lvl2pPr>
            <a:lvl3pPr marL="73152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1000"/>
              </a:spcBef>
              <a:buClr>
                <a:schemeClr val="tx1">
                  <a:lumMod val="85000"/>
                  <a:lumOff val="15000"/>
                </a:schemeClr>
              </a:buClr>
              <a:buFont typeface="Arial" panose="020B0604020202020204"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a:t>Functional Derivatives: (T1w and standard space)</a:t>
            </a:r>
          </a:p>
          <a:p>
            <a:r>
              <a:rPr lang="en-US"/>
              <a:t>BOLD preprocessed image</a:t>
            </a:r>
          </a:p>
          <a:p>
            <a:r>
              <a:rPr lang="en-US"/>
              <a:t>Brain mask</a:t>
            </a:r>
          </a:p>
          <a:p>
            <a:r>
              <a:rPr lang="en-US"/>
              <a:t>Head-motion correction reference and transform</a:t>
            </a:r>
          </a:p>
          <a:p>
            <a:r>
              <a:rPr lang="en-US"/>
              <a:t>Coregristration reference and transform</a:t>
            </a:r>
          </a:p>
          <a:p>
            <a:r>
              <a:rPr lang="en-US"/>
              <a:t>Fieldmap transform</a:t>
            </a:r>
          </a:p>
          <a:p>
            <a:r>
              <a:rPr lang="en-US"/>
              <a:t>FreeSurfer surfaces (fsnative &amp; fsaverage) and segmentations</a:t>
            </a:r>
          </a:p>
          <a:p>
            <a:r>
              <a:rPr lang="en-US"/>
              <a:t>Confound timeseries</a:t>
            </a:r>
          </a:p>
        </p:txBody>
      </p:sp>
    </p:spTree>
    <p:extLst>
      <p:ext uri="{BB962C8B-B14F-4D97-AF65-F5344CB8AC3E}">
        <p14:creationId xmlns:p14="http://schemas.microsoft.com/office/powerpoint/2010/main" val="165510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4BE3-D027-B340-BB5F-8CD41F9BD50B}"/>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060CC9CB-7BF0-08F1-7307-CF21A787CC8D}"/>
              </a:ext>
            </a:extLst>
          </p:cNvPr>
          <p:cNvSpPr>
            <a:spLocks noGrp="1"/>
          </p:cNvSpPr>
          <p:nvPr>
            <p:ph sz="half" idx="1"/>
          </p:nvPr>
        </p:nvSpPr>
        <p:spPr>
          <a:xfrm>
            <a:off x="408878" y="1426789"/>
            <a:ext cx="6319023" cy="3749040"/>
          </a:xfrm>
        </p:spPr>
        <p:txBody>
          <a:bodyPr>
            <a:normAutofit/>
          </a:bodyPr>
          <a:lstStyle/>
          <a:p>
            <a:r>
              <a:rPr lang="en-US" b="0" i="0">
                <a:effectLst/>
                <a:latin typeface="system-ui"/>
              </a:rPr>
              <a:t>fMRIprep output follows the </a:t>
            </a:r>
            <a:r>
              <a:rPr lang="en-US" b="1" i="0">
                <a:effectLst/>
                <a:latin typeface="system-ui"/>
              </a:rPr>
              <a:t>BIDS-Derivatives </a:t>
            </a:r>
            <a:r>
              <a:rPr lang="en-US" b="0" i="0">
                <a:effectLst/>
                <a:latin typeface="system-ui"/>
              </a:rPr>
              <a:t>specification, allowing it to be used as input to additional BIDS Apps for further processing or data analysis</a:t>
            </a:r>
          </a:p>
          <a:p>
            <a:r>
              <a:rPr lang="en-US" b="0" i="0">
                <a:effectLst/>
                <a:latin typeface="system-ui"/>
              </a:rPr>
              <a:t>XCP-D: resting state functional connectivity. Takes an fMRIprep output folder directly as input</a:t>
            </a:r>
            <a:br>
              <a:rPr lang="en-US" b="0" i="0">
                <a:effectLst/>
                <a:latin typeface="system-ui"/>
              </a:rPr>
            </a:br>
            <a:r>
              <a:rPr lang="en-US" b="0" i="0">
                <a:effectLst/>
                <a:latin typeface="system-ui"/>
                <a:hlinkClick r:id="rId3"/>
              </a:rPr>
              <a:t>https://xcp-d.readthedocs.io/en/latest/index.html</a:t>
            </a:r>
            <a:endParaRPr lang="en-US">
              <a:latin typeface="system-ui"/>
            </a:endParaRPr>
          </a:p>
          <a:p>
            <a:r>
              <a:rPr lang="en-US" b="0" i="0">
                <a:effectLst/>
                <a:latin typeface="system-ui"/>
              </a:rPr>
              <a:t>Task-based: continue with 1</a:t>
            </a:r>
            <a:r>
              <a:rPr lang="en-US" b="0" i="0" baseline="30000">
                <a:effectLst/>
                <a:latin typeface="system-ui"/>
              </a:rPr>
              <a:t>st</a:t>
            </a:r>
            <a:r>
              <a:rPr lang="en-US" b="0" i="0">
                <a:effectLst/>
                <a:latin typeface="system-ui"/>
              </a:rPr>
              <a:t>-level analysis in AFNI incorporating task timing and nuisance variable regression. </a:t>
            </a:r>
            <a:br>
              <a:rPr lang="en-US" b="0" i="0">
                <a:effectLst/>
                <a:latin typeface="system-ui"/>
              </a:rPr>
            </a:br>
            <a:r>
              <a:rPr lang="en-US" b="0" i="0">
                <a:effectLst/>
                <a:latin typeface="system-ui"/>
                <a:hlinkClick r:id="rId4"/>
              </a:rPr>
              <a:t>https://andysbrainbook.readthedocs.io/en/latest/OpenScience/OS/fMRIPrep_Demo_5_1stLevelAnalysis.html</a:t>
            </a:r>
            <a:endParaRPr lang="en-US" b="0" i="0">
              <a:effectLst/>
              <a:latin typeface="system-ui"/>
            </a:endParaRPr>
          </a:p>
          <a:p>
            <a:pPr marL="0" indent="0">
              <a:buNone/>
            </a:pPr>
            <a:endParaRPr lang="en-US" b="0" i="0">
              <a:effectLst/>
              <a:latin typeface="system-ui"/>
            </a:endParaRPr>
          </a:p>
        </p:txBody>
      </p:sp>
      <p:sp>
        <p:nvSpPr>
          <p:cNvPr id="4" name="Content Placeholder 3">
            <a:extLst>
              <a:ext uri="{FF2B5EF4-FFF2-40B4-BE49-F238E27FC236}">
                <a16:creationId xmlns:a16="http://schemas.microsoft.com/office/drawing/2014/main" id="{66386426-16A1-0A73-09A8-C225040B6E9B}"/>
              </a:ext>
            </a:extLst>
          </p:cNvPr>
          <p:cNvSpPr>
            <a:spLocks noGrp="1"/>
          </p:cNvSpPr>
          <p:nvPr>
            <p:ph sz="half" idx="2"/>
          </p:nvPr>
        </p:nvSpPr>
        <p:spPr>
          <a:xfrm>
            <a:off x="7207624" y="1089329"/>
            <a:ext cx="4679576" cy="3749040"/>
          </a:xfrm>
          <a:ln w="19050">
            <a:solidFill>
              <a:schemeClr val="accent2">
                <a:lumMod val="40000"/>
                <a:lumOff val="60000"/>
              </a:schemeClr>
            </a:solidFill>
          </a:ln>
        </p:spPr>
        <p:txBody>
          <a:bodyPr>
            <a:normAutofit/>
          </a:bodyPr>
          <a:lstStyle/>
          <a:p>
            <a:r>
              <a:rPr lang="en-US" b="0" i="0">
                <a:solidFill>
                  <a:schemeClr val="bg1">
                    <a:lumMod val="50000"/>
                  </a:schemeClr>
                </a:solidFill>
                <a:effectLst/>
                <a:latin typeface="Helvetica" panose="020B0604020202020204" pitchFamily="34" charset="0"/>
              </a:rPr>
              <a:t>“A BIDS App is a container image capturing a neuroimaging pipeline that takes a BIDS-formatted dataset as input. Each BIDS App has the same core set of command-line arguments, making them easy to run and integrate into automated platforms.” (Gorgolewski et al. 2017)</a:t>
            </a:r>
          </a:p>
          <a:p>
            <a:r>
              <a:rPr lang="en-US">
                <a:solidFill>
                  <a:schemeClr val="bg1">
                    <a:lumMod val="50000"/>
                  </a:schemeClr>
                </a:solidFill>
                <a:hlinkClick r:id="rId5">
                  <a:extLst>
                    <a:ext uri="{A12FA001-AC4F-418D-AE19-62706E023703}">
                      <ahyp:hlinkClr xmlns:ahyp="http://schemas.microsoft.com/office/drawing/2018/hyperlinkcolor" val="tx"/>
                    </a:ext>
                  </a:extLst>
                </a:hlinkClick>
              </a:rPr>
              <a:t>https://bids-apps.neuroimaging.io/about/</a:t>
            </a:r>
            <a:r>
              <a:rPr lang="en-US">
                <a:solidFill>
                  <a:schemeClr val="bg1">
                    <a:lumMod val="50000"/>
                  </a:schemeClr>
                </a:solidFill>
              </a:rPr>
              <a:t> BIDS App website</a:t>
            </a:r>
            <a:endParaRPr lang="en-US" b="0" i="0">
              <a:solidFill>
                <a:schemeClr val="bg1">
                  <a:lumMod val="50000"/>
                </a:schemeClr>
              </a:solidFill>
              <a:effectLst/>
              <a:latin typeface="Helvetica" panose="020B0604020202020204" pitchFamily="34" charset="0"/>
            </a:endParaRPr>
          </a:p>
          <a:p>
            <a:r>
              <a:rPr lang="en-US">
                <a:solidFill>
                  <a:schemeClr val="bg1">
                    <a:lumMod val="50000"/>
                  </a:schemeClr>
                </a:solidFill>
                <a:hlinkClick r:id="rId6">
                  <a:extLst>
                    <a:ext uri="{A12FA001-AC4F-418D-AE19-62706E023703}">
                      <ahyp:hlinkClr xmlns:ahyp="http://schemas.microsoft.com/office/drawing/2018/hyperlinkcolor" val="tx"/>
                    </a:ext>
                  </a:extLst>
                </a:hlinkClick>
              </a:rPr>
              <a:t>https://journals.plos.org/ploscompbiol/article?id=10.1371/journal.pcbi.1005209</a:t>
            </a:r>
            <a:r>
              <a:rPr lang="en-US">
                <a:solidFill>
                  <a:schemeClr val="bg1">
                    <a:lumMod val="50000"/>
                  </a:schemeClr>
                </a:solidFill>
              </a:rPr>
              <a:t> BIDS Apps article</a:t>
            </a:r>
            <a:endParaRPr lang="en-US">
              <a:solidFill>
                <a:schemeClr val="bg1">
                  <a:lumMod val="50000"/>
                </a:schemeClr>
              </a:solidFill>
              <a:latin typeface="Helvetica" panose="020B0604020202020204" pitchFamily="34" charset="0"/>
            </a:endParaRPr>
          </a:p>
          <a:p>
            <a:pPr marL="0" indent="0">
              <a:buNone/>
            </a:pPr>
            <a:endParaRPr lang="en-US"/>
          </a:p>
        </p:txBody>
      </p:sp>
      <p:sp>
        <p:nvSpPr>
          <p:cNvPr id="6" name="TextBox 5">
            <a:extLst>
              <a:ext uri="{FF2B5EF4-FFF2-40B4-BE49-F238E27FC236}">
                <a16:creationId xmlns:a16="http://schemas.microsoft.com/office/drawing/2014/main" id="{5BCC77E1-149E-6F4F-DDDF-1D5FD254B88B}"/>
              </a:ext>
            </a:extLst>
          </p:cNvPr>
          <p:cNvSpPr txBox="1"/>
          <p:nvPr/>
        </p:nvSpPr>
        <p:spPr>
          <a:xfrm>
            <a:off x="0" y="5865830"/>
            <a:ext cx="11583296" cy="923330"/>
          </a:xfrm>
          <a:prstGeom prst="rect">
            <a:avLst/>
          </a:prstGeom>
          <a:noFill/>
        </p:spPr>
        <p:txBody>
          <a:bodyPr wrap="square">
            <a:spAutoFit/>
          </a:bodyPr>
          <a:lstStyle/>
          <a:p>
            <a:r>
              <a:rPr lang="en-US" b="1" i="0">
                <a:effectLst/>
                <a:latin typeface="system-ui"/>
              </a:rPr>
              <a:t>NB:</a:t>
            </a:r>
            <a:r>
              <a:rPr lang="en-US" b="0" i="0">
                <a:effectLst/>
                <a:latin typeface="system-ui"/>
              </a:rPr>
              <a:t> If you use AFNI’s </a:t>
            </a:r>
            <a:r>
              <a:rPr lang="en-US" b="1" i="0">
                <a:effectLst/>
                <a:latin typeface="system-ui"/>
              </a:rPr>
              <a:t>3dConvolve/3dREMLfit </a:t>
            </a:r>
            <a:r>
              <a:rPr lang="en-US" b="0" i="0">
                <a:effectLst/>
                <a:latin typeface="system-ui"/>
              </a:rPr>
              <a:t>to model your data, set the </a:t>
            </a:r>
            <a:r>
              <a:rPr lang="en-US" b="0" i="1">
                <a:effectLst/>
                <a:latin typeface="system-ui"/>
              </a:rPr>
              <a:t>-stim_times_subtract </a:t>
            </a:r>
            <a:r>
              <a:rPr lang="en-US" b="0" i="0">
                <a:effectLst/>
                <a:latin typeface="system-ui"/>
              </a:rPr>
              <a:t>option equal to TR/2 when creating the matrix using 3dDeconvolve to account for slice timing correction set to the middle of the TR by fMRIPrep. </a:t>
            </a:r>
            <a:br>
              <a:rPr lang="en-US" b="0" i="0">
                <a:effectLst/>
                <a:latin typeface="system-ui"/>
              </a:rPr>
            </a:br>
            <a:r>
              <a:rPr lang="en-US" b="0" i="0">
                <a:effectLst/>
                <a:latin typeface="system-ui"/>
                <a:hlinkClick r:id="rId7"/>
              </a:rPr>
              <a:t>https://reproducibility.stanford.edu/slice-timing-correction-in-fmriprep-and-linear-modeling/</a:t>
            </a:r>
            <a:endParaRPr lang="en-US"/>
          </a:p>
        </p:txBody>
      </p:sp>
    </p:spTree>
    <p:extLst>
      <p:ext uri="{BB962C8B-B14F-4D97-AF65-F5344CB8AC3E}">
        <p14:creationId xmlns:p14="http://schemas.microsoft.com/office/powerpoint/2010/main" val="891813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2E6B-8395-4262-C467-4897C3CC5A3A}"/>
              </a:ext>
            </a:extLst>
          </p:cNvPr>
          <p:cNvSpPr>
            <a:spLocks noGrp="1"/>
          </p:cNvSpPr>
          <p:nvPr>
            <p:ph type="title"/>
          </p:nvPr>
        </p:nvSpPr>
        <p:spPr/>
        <p:txBody>
          <a:bodyPr/>
          <a:lstStyle/>
          <a:p>
            <a:r>
              <a:rPr lang="en-US"/>
              <a:t>Getting Started</a:t>
            </a:r>
          </a:p>
        </p:txBody>
      </p:sp>
      <p:sp>
        <p:nvSpPr>
          <p:cNvPr id="3" name="Content Placeholder 2">
            <a:extLst>
              <a:ext uri="{FF2B5EF4-FFF2-40B4-BE49-F238E27FC236}">
                <a16:creationId xmlns:a16="http://schemas.microsoft.com/office/drawing/2014/main" id="{F11B42D9-473C-A6AB-B32D-E0421B990C51}"/>
              </a:ext>
            </a:extLst>
          </p:cNvPr>
          <p:cNvSpPr>
            <a:spLocks noGrp="1"/>
          </p:cNvSpPr>
          <p:nvPr>
            <p:ph sz="half" idx="1"/>
          </p:nvPr>
        </p:nvSpPr>
        <p:spPr>
          <a:xfrm>
            <a:off x="349324" y="1426789"/>
            <a:ext cx="5472356" cy="3749040"/>
          </a:xfrm>
        </p:spPr>
        <p:txBody>
          <a:bodyPr/>
          <a:lstStyle/>
          <a:p>
            <a:r>
              <a:rPr lang="en-US"/>
              <a:t>Guide: </a:t>
            </a:r>
            <a:r>
              <a:rPr lang="en-US">
                <a:hlinkClick r:id="rId3"/>
              </a:rPr>
              <a:t>https://fmri-methods.readthedocs.io/en/latest/fmriprep.html</a:t>
            </a:r>
            <a:endParaRPr lang="en-US"/>
          </a:p>
          <a:p>
            <a:endParaRPr lang="en-US"/>
          </a:p>
          <a:p>
            <a:r>
              <a:rPr lang="en-US">
                <a:solidFill>
                  <a:schemeClr val="bg1">
                    <a:lumMod val="50000"/>
                  </a:schemeClr>
                </a:solidFill>
              </a:rPr>
              <a:t>Install Docker/Singularity and fMRIprep container</a:t>
            </a:r>
            <a:br>
              <a:rPr lang="en-US"/>
            </a:br>
            <a:r>
              <a:rPr lang="en-US" i="1"/>
              <a:t>not necessary if running on Synapse</a:t>
            </a:r>
            <a:r>
              <a:rPr lang="en-US"/>
              <a:t> </a:t>
            </a:r>
          </a:p>
          <a:p>
            <a:r>
              <a:rPr lang="en-US"/>
              <a:t>Convert dataset to BIDS format</a:t>
            </a:r>
          </a:p>
          <a:p>
            <a:r>
              <a:rPr lang="en-US"/>
              <a:t>Run fMRIprep container on data</a:t>
            </a:r>
          </a:p>
          <a:p>
            <a:endParaRPr lang="en-US"/>
          </a:p>
        </p:txBody>
      </p:sp>
      <p:pic>
        <p:nvPicPr>
          <p:cNvPr id="6" name="Content Placeholder 5" descr="A screenshot of a computer&#10;&#10;Description automatically generated">
            <a:extLst>
              <a:ext uri="{FF2B5EF4-FFF2-40B4-BE49-F238E27FC236}">
                <a16:creationId xmlns:a16="http://schemas.microsoft.com/office/drawing/2014/main" id="{4B714095-3365-181C-312F-A413DBA8FE61}"/>
              </a:ext>
            </a:extLst>
          </p:cNvPr>
          <p:cNvPicPr>
            <a:picLocks noGrp="1" noChangeAspect="1"/>
          </p:cNvPicPr>
          <p:nvPr>
            <p:ph sz="half" idx="2"/>
          </p:nvPr>
        </p:nvPicPr>
        <p:blipFill>
          <a:blip r:embed="rId4"/>
          <a:stretch>
            <a:fillRect/>
          </a:stretch>
        </p:blipFill>
        <p:spPr>
          <a:xfrm>
            <a:off x="6096000" y="1426789"/>
            <a:ext cx="5746676" cy="4272170"/>
          </a:xfrm>
        </p:spPr>
      </p:pic>
    </p:spTree>
    <p:extLst>
      <p:ext uri="{BB962C8B-B14F-4D97-AF65-F5344CB8AC3E}">
        <p14:creationId xmlns:p14="http://schemas.microsoft.com/office/powerpoint/2010/main" val="3288895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15901</TotalTime>
  <Words>3334</Words>
  <Application>Microsoft Office PowerPoint</Application>
  <PresentationFormat>Widescreen</PresentationFormat>
  <Paragraphs>241</Paragraphs>
  <Slides>14</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Arial</vt:lpstr>
      <vt:lpstr>Bitstream Charter</vt:lpstr>
      <vt:lpstr>Calibri</vt:lpstr>
      <vt:lpstr>Courier New</vt:lpstr>
      <vt:lpstr>Garamond</vt:lpstr>
      <vt:lpstr>Helvetica</vt:lpstr>
      <vt:lpstr>Lato</vt:lpstr>
      <vt:lpstr>SFMono-Regular</vt:lpstr>
      <vt:lpstr>system-ui</vt:lpstr>
      <vt:lpstr>Wingdings</vt:lpstr>
      <vt:lpstr>Savon</vt:lpstr>
      <vt:lpstr>fmriprep</vt:lpstr>
      <vt:lpstr>Introduction To fMRIPrep</vt:lpstr>
      <vt:lpstr>fMRIPREP METHOD</vt:lpstr>
      <vt:lpstr>ANATOMICAL preprocessing</vt:lpstr>
      <vt:lpstr>Functional Preprocessing</vt:lpstr>
      <vt:lpstr>fmriprep outputs</vt:lpstr>
      <vt:lpstr>fmriprep outputs</vt:lpstr>
      <vt:lpstr>next steps</vt:lpstr>
      <vt:lpstr>Getting Started</vt:lpstr>
      <vt:lpstr>bids: brain imaging data structure</vt:lpstr>
      <vt:lpstr>bidsKIT</vt:lpstr>
      <vt:lpstr>additional configuration</vt:lpstr>
      <vt:lpstr>running on synapse</vt:lpstr>
      <vt:lpstr>documentation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James Bartolotti</cp:lastModifiedBy>
  <cp:revision>66</cp:revision>
  <cp:lastPrinted>2024-06-20T20:35:33Z</cp:lastPrinted>
  <dcterms:created xsi:type="dcterms:W3CDTF">2018-07-24T15:19:33Z</dcterms:created>
  <dcterms:modified xsi:type="dcterms:W3CDTF">2024-06-20T20:35:45Z</dcterms:modified>
</cp:coreProperties>
</file>