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9"/>
  </p:notesMasterIdLst>
  <p:sldIdLst>
    <p:sldId id="256" r:id="rId2"/>
    <p:sldId id="273" r:id="rId3"/>
    <p:sldId id="260" r:id="rId4"/>
    <p:sldId id="257" r:id="rId5"/>
    <p:sldId id="262" r:id="rId6"/>
    <p:sldId id="265" r:id="rId7"/>
    <p:sldId id="261" r:id="rId8"/>
    <p:sldId id="266" r:id="rId9"/>
    <p:sldId id="267" r:id="rId10"/>
    <p:sldId id="268" r:id="rId11"/>
    <p:sldId id="269" r:id="rId12"/>
    <p:sldId id="263" r:id="rId13"/>
    <p:sldId id="264" r:id="rId14"/>
    <p:sldId id="270" r:id="rId15"/>
    <p:sldId id="272" r:id="rId16"/>
    <p:sldId id="271" r:id="rId17"/>
    <p:sldId id="25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669966"/>
    <a:srgbClr val="003B5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4551" autoAdjust="0"/>
    <p:restoredTop sz="86456" autoAdjust="0"/>
  </p:normalViewPr>
  <p:slideViewPr>
    <p:cSldViewPr snapToGrid="0" snapToObjects="1">
      <p:cViewPr varScale="1">
        <p:scale>
          <a:sx n="84" d="100"/>
          <a:sy n="84" d="100"/>
        </p:scale>
        <p:origin x="-216" y="-104"/>
      </p:cViewPr>
      <p:guideLst>
        <p:guide orient="horz" pos="2160"/>
        <p:guide pos="2880"/>
      </p:guideLst>
    </p:cSldViewPr>
  </p:slideViewPr>
  <p:outlineViewPr>
    <p:cViewPr>
      <p:scale>
        <a:sx n="33" d="100"/>
        <a:sy n="33" d="100"/>
      </p:scale>
      <p:origin x="0" y="482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45B197-3CC5-8E42-A11F-F2AB3F62A88D}" type="datetimeFigureOut">
              <a:rPr lang="en-US" smtClean="0"/>
              <a:t>10/3/10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F3680-2CC7-AB41-BBDB-17244C1A07E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5F3680-2CC7-AB41-BBDB-17244C1A07EC}"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10/3/10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7" name="Title 1"/>
          <p:cNvSpPr txBox="1">
            <a:spLocks/>
          </p:cNvSpPr>
          <p:nvPr userDrawn="1"/>
        </p:nvSpPr>
        <p:spPr>
          <a:xfrm>
            <a:off x="754468" y="6356349"/>
            <a:ext cx="1614082" cy="365125"/>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1" u="none" strike="noStrike" kern="1200" cap="none" spc="0" normalizeH="0" baseline="0" noProof="0" dirty="0" smtClean="0">
                <a:ln>
                  <a:noFill/>
                </a:ln>
                <a:solidFill>
                  <a:srgbClr val="669966"/>
                </a:solidFill>
                <a:effectLst/>
                <a:uLnTx/>
                <a:uFillTx/>
                <a:latin typeface="Arial"/>
                <a:ea typeface="+mj-ea"/>
                <a:cs typeface="Arial"/>
              </a:rPr>
              <a:t>CILogon</a:t>
            </a:r>
          </a:p>
        </p:txBody>
      </p:sp>
      <p:pic>
        <p:nvPicPr>
          <p:cNvPr id="9" name="Picture 8" descr="cilogon-logo-250x250.png"/>
          <p:cNvPicPr>
            <a:picLocks noChangeAspect="1"/>
          </p:cNvPicPr>
          <p:nvPr userDrawn="1"/>
        </p:nvPicPr>
        <p:blipFill>
          <a:blip r:embed="rId13"/>
          <a:stretch>
            <a:fillRect/>
          </a:stretch>
        </p:blipFill>
        <p:spPr>
          <a:xfrm>
            <a:off x="457200" y="6340468"/>
            <a:ext cx="381006" cy="381006"/>
          </a:xfrm>
          <a:prstGeom prst="rect">
            <a:avLst/>
          </a:prstGeom>
        </p:spPr>
      </p:pic>
      <p:sp>
        <p:nvSpPr>
          <p:cNvPr id="10" name="Title 1"/>
          <p:cNvSpPr txBox="1">
            <a:spLocks/>
          </p:cNvSpPr>
          <p:nvPr userDrawn="1"/>
        </p:nvSpPr>
        <p:spPr>
          <a:xfrm>
            <a:off x="5907842" y="6356350"/>
            <a:ext cx="2778958" cy="365125"/>
          </a:xfrm>
          <a:prstGeom prst="rect">
            <a:avLst/>
          </a:prstGeom>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2400" b="1" i="1" u="none" strike="noStrike" kern="1200" cap="none" spc="0" normalizeH="0" baseline="0" noProof="0" dirty="0" smtClean="0">
                <a:ln>
                  <a:noFill/>
                </a:ln>
                <a:solidFill>
                  <a:srgbClr val="669966"/>
                </a:solidFill>
                <a:effectLst/>
                <a:uLnTx/>
                <a:uFillTx/>
                <a:latin typeface="Arial"/>
                <a:ea typeface="+mj-ea"/>
                <a:cs typeface="Arial"/>
              </a:rPr>
              <a:t>www.cilogon.org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5934"/>
            <a:ext cx="6400800" cy="2289180"/>
          </a:xfrm>
        </p:spPr>
        <p:txBody>
          <a:bodyPr>
            <a:normAutofit fontScale="92500" lnSpcReduction="20000"/>
          </a:bodyPr>
          <a:lstStyle/>
          <a:p>
            <a:r>
              <a:rPr lang="en-US" dirty="0" smtClean="0"/>
              <a:t>Campus Authentication to CyberInfrastructure</a:t>
            </a:r>
          </a:p>
          <a:p>
            <a:endParaRPr lang="en-US" dirty="0" smtClean="0"/>
          </a:p>
          <a:p>
            <a:r>
              <a:rPr lang="en-US" dirty="0" smtClean="0"/>
              <a:t>Jim Basney</a:t>
            </a:r>
            <a:br>
              <a:rPr lang="en-US" dirty="0" smtClean="0"/>
            </a:br>
            <a:r>
              <a:rPr lang="en-US" dirty="0" err="1" smtClean="0"/>
              <a:t>jbasney@cilogon.org</a:t>
            </a:r>
            <a:endParaRPr lang="en-US" dirty="0" smtClean="0"/>
          </a:p>
        </p:txBody>
      </p:sp>
      <p:sp>
        <p:nvSpPr>
          <p:cNvPr id="2" name="Title 1"/>
          <p:cNvSpPr>
            <a:spLocks noGrp="1"/>
          </p:cNvSpPr>
          <p:nvPr>
            <p:ph type="ctrTitle"/>
          </p:nvPr>
        </p:nvSpPr>
        <p:spPr>
          <a:xfrm>
            <a:off x="2615051" y="914401"/>
            <a:ext cx="5277064" cy="1524025"/>
          </a:xfrm>
        </p:spPr>
        <p:txBody>
          <a:bodyPr anchor="ctr">
            <a:noAutofit/>
          </a:bodyPr>
          <a:lstStyle/>
          <a:p>
            <a:pPr algn="l"/>
            <a:r>
              <a:rPr lang="en-US" sz="9600" b="1" i="1" dirty="0" smtClean="0">
                <a:solidFill>
                  <a:srgbClr val="669966"/>
                </a:solidFill>
                <a:effectLst>
                  <a:outerShdw dist="38100" dir="2700000">
                    <a:srgbClr val="000000"/>
                  </a:outerShdw>
                </a:effectLst>
                <a:latin typeface="Arial"/>
                <a:cs typeface="Arial"/>
              </a:rPr>
              <a:t>CILogon</a:t>
            </a:r>
            <a:endParaRPr lang="en-US" sz="9600" b="1" i="1" dirty="0">
              <a:solidFill>
                <a:srgbClr val="669966"/>
              </a:solidFill>
              <a:effectLst>
                <a:outerShdw dist="38100" dir="2700000">
                  <a:srgbClr val="000000"/>
                </a:outerShdw>
              </a:effectLst>
              <a:latin typeface="Arial"/>
              <a:cs typeface="Arial"/>
            </a:endParaRPr>
          </a:p>
        </p:txBody>
      </p:sp>
      <p:pic>
        <p:nvPicPr>
          <p:cNvPr id="6" name="Picture 5" descr="cilogon-logo-1000x1000.png"/>
          <p:cNvPicPr>
            <a:picLocks noChangeAspect="1"/>
          </p:cNvPicPr>
          <p:nvPr/>
        </p:nvPicPr>
        <p:blipFill>
          <a:blip r:embed="rId2"/>
          <a:stretch>
            <a:fillRect/>
          </a:stretch>
        </p:blipFill>
        <p:spPr>
          <a:xfrm>
            <a:off x="1276337" y="914401"/>
            <a:ext cx="1524025" cy="1524025"/>
          </a:xfrm>
          <a:prstGeom prst="rect">
            <a:avLst/>
          </a:prstGeom>
        </p:spPr>
      </p:pic>
      <p:sp>
        <p:nvSpPr>
          <p:cNvPr id="5" name="TextBox 4"/>
          <p:cNvSpPr txBox="1"/>
          <p:nvPr/>
        </p:nvSpPr>
        <p:spPr>
          <a:xfrm>
            <a:off x="922129" y="5690798"/>
            <a:ext cx="7316305" cy="954107"/>
          </a:xfrm>
          <a:prstGeom prst="rect">
            <a:avLst/>
          </a:prstGeom>
          <a:noFill/>
        </p:spPr>
        <p:txBody>
          <a:bodyPr wrap="square" rtlCol="0">
            <a:spAutoFit/>
          </a:bodyPr>
          <a:lstStyle/>
          <a:p>
            <a:r>
              <a:rPr lang="en-US" sz="1400" dirty="0" smtClean="0"/>
              <a:t>This material is based upon work supported by the National Science Foundation under grant number 0943633. Any opinions, findings, and conclusions or recommendations expressed in this material are those of the </a:t>
            </a:r>
            <a:r>
              <a:rPr lang="en-US" sz="1400" dirty="0" err="1" smtClean="0"/>
              <a:t>author(s</a:t>
            </a:r>
            <a:r>
              <a:rPr lang="en-US" sz="1400" dirty="0" smtClean="0"/>
              <a:t>) and do not necessarily reflect the views of the National Science Foundation.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Accreditation – InCommon Silver</a:t>
            </a:r>
            <a:endParaRPr lang="en-US" dirty="0"/>
          </a:p>
        </p:txBody>
      </p:sp>
      <p:sp>
        <p:nvSpPr>
          <p:cNvPr id="3" name="Content Placeholder 2"/>
          <p:cNvSpPr>
            <a:spLocks noGrp="1"/>
          </p:cNvSpPr>
          <p:nvPr>
            <p:ph idx="1"/>
          </p:nvPr>
        </p:nvSpPr>
        <p:spPr/>
        <p:txBody>
          <a:bodyPr/>
          <a:lstStyle/>
          <a:p>
            <a:r>
              <a:rPr lang="en-US" dirty="0" smtClean="0"/>
              <a:t>Independent audit</a:t>
            </a:r>
          </a:p>
          <a:p>
            <a:pPr lvl="1"/>
            <a:r>
              <a:rPr lang="en-US" dirty="0" smtClean="0"/>
              <a:t>External contractor or internal auditor</a:t>
            </a:r>
          </a:p>
          <a:p>
            <a:pPr lvl="1"/>
            <a:r>
              <a:rPr lang="en-US" dirty="0" smtClean="0"/>
              <a:t>Using checklist in Silver Profile</a:t>
            </a:r>
          </a:p>
          <a:p>
            <a:r>
              <a:rPr lang="en-US" dirty="0" smtClean="0"/>
              <a:t>Audit report reviewed by InCommon</a:t>
            </a:r>
          </a:p>
          <a:p>
            <a:r>
              <a:rPr lang="en-US" dirty="0" smtClean="0"/>
              <a:t>InCommon publishes list of Silver IdPs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Accreditation - TAGPMA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Publish Certificate Policy and Certification Practices Statement (CP/CPS) according to RFC 3647</a:t>
            </a:r>
          </a:p>
          <a:p>
            <a:r>
              <a:rPr lang="en-US" dirty="0" smtClean="0"/>
              <a:t>Present CA to regional IGTF policy management authority – The Americas Grid PMA (TAGPMA)</a:t>
            </a:r>
          </a:p>
          <a:p>
            <a:r>
              <a:rPr lang="en-US" dirty="0" smtClean="0"/>
              <a:t>Checklist-based review by TAGPMA of </a:t>
            </a:r>
            <a:r>
              <a:rPr lang="en-US" dirty="0" err="1" smtClean="0"/>
              <a:t>CA’s</a:t>
            </a:r>
            <a:r>
              <a:rPr lang="en-US" dirty="0" smtClean="0"/>
              <a:t> policies and operations</a:t>
            </a:r>
          </a:p>
          <a:p>
            <a:r>
              <a:rPr lang="en-US" dirty="0" smtClean="0"/>
              <a:t>Vote for acceptance by TAGPMA members</a:t>
            </a:r>
          </a:p>
          <a:p>
            <a:r>
              <a:rPr lang="en-US" dirty="0" smtClean="0"/>
              <a:t>Submit CA certificate for inclusion in TERENA Academic CA Repository (TACAR)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(So Far)</a:t>
            </a:r>
            <a:endParaRPr lang="en-US" dirty="0"/>
          </a:p>
        </p:txBody>
      </p:sp>
      <p:sp>
        <p:nvSpPr>
          <p:cNvPr id="3" name="Content Placeholder 2"/>
          <p:cNvSpPr>
            <a:spLocks noGrp="1"/>
          </p:cNvSpPr>
          <p:nvPr>
            <p:ph idx="1"/>
          </p:nvPr>
        </p:nvSpPr>
        <p:spPr/>
        <p:txBody>
          <a:bodyPr>
            <a:normAutofit fontScale="92500"/>
          </a:bodyPr>
          <a:lstStyle/>
          <a:p>
            <a:r>
              <a:rPr lang="en-US" dirty="0" smtClean="0"/>
              <a:t>TAGPMA/IGTF accreditation</a:t>
            </a:r>
          </a:p>
          <a:p>
            <a:r>
              <a:rPr lang="en-US" dirty="0" smtClean="0"/>
              <a:t>Adoption of InCommon</a:t>
            </a:r>
          </a:p>
          <a:p>
            <a:r>
              <a:rPr lang="en-US" dirty="0" smtClean="0"/>
              <a:t>Adoption of InCommon Silver</a:t>
            </a:r>
          </a:p>
          <a:p>
            <a:r>
              <a:rPr lang="en-US" dirty="0" smtClean="0"/>
              <a:t>Attribute release by InCommon identity providers</a:t>
            </a:r>
          </a:p>
          <a:p>
            <a:pPr lvl="1"/>
            <a:r>
              <a:rPr lang="en-US" dirty="0" smtClean="0"/>
              <a:t>Service highly valued by user but not organization</a:t>
            </a:r>
          </a:p>
          <a:p>
            <a:pPr lvl="1"/>
            <a:r>
              <a:rPr lang="en-US" dirty="0" smtClean="0"/>
              <a:t>Few users across many campuses</a:t>
            </a:r>
          </a:p>
          <a:p>
            <a:pPr lvl="1"/>
            <a:r>
              <a:rPr lang="en-US" dirty="0" smtClean="0"/>
              <a:t>Hope: </a:t>
            </a:r>
            <a:r>
              <a:rPr lang="en-US" dirty="0" err="1" smtClean="0"/>
              <a:t>uApprove</a:t>
            </a:r>
            <a:r>
              <a:rPr lang="en-US" dirty="0" smtClean="0"/>
              <a:t> and </a:t>
            </a:r>
            <a:r>
              <a:rPr lang="en-US" dirty="0" smtClean="0"/>
              <a:t>user consent based </a:t>
            </a:r>
            <a:r>
              <a:rPr lang="en-US" dirty="0" smtClean="0"/>
              <a:t>release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(So Far)</a:t>
            </a:r>
            <a:endParaRPr lang="en-US" dirty="0"/>
          </a:p>
        </p:txBody>
      </p:sp>
      <p:sp>
        <p:nvSpPr>
          <p:cNvPr id="3" name="Content Placeholder 2"/>
          <p:cNvSpPr>
            <a:spLocks noGrp="1"/>
          </p:cNvSpPr>
          <p:nvPr>
            <p:ph idx="1"/>
          </p:nvPr>
        </p:nvSpPr>
        <p:spPr/>
        <p:txBody>
          <a:bodyPr/>
          <a:lstStyle/>
          <a:p>
            <a:r>
              <a:rPr lang="en-US" dirty="0" smtClean="0"/>
              <a:t>Desire for end-to-end command-line functionality</a:t>
            </a:r>
          </a:p>
          <a:p>
            <a:pPr lvl="1"/>
            <a:r>
              <a:rPr lang="en-US" dirty="0" smtClean="0"/>
              <a:t>Dissatisfaction with browser login once per day/week</a:t>
            </a:r>
          </a:p>
          <a:p>
            <a:pPr lvl="1"/>
            <a:r>
              <a:rPr lang="en-US" dirty="0" smtClean="0"/>
              <a:t>Support for login from remote SSH sessions</a:t>
            </a:r>
          </a:p>
          <a:p>
            <a:pPr lvl="1"/>
            <a:r>
              <a:rPr lang="en-US" dirty="0" smtClean="0"/>
              <a:t>Hope: SAML ECP, </a:t>
            </a:r>
            <a:r>
              <a:rPr lang="en-US" dirty="0" err="1" smtClean="0"/>
              <a:t>Moonshot</a:t>
            </a:r>
            <a:endParaRPr lang="en-US" dirty="0" smtClean="0"/>
          </a:p>
          <a:p>
            <a:pPr lvl="0"/>
            <a:r>
              <a:rPr lang="en-US" dirty="0" smtClean="0"/>
              <a:t>Desire for host/service certificates</a:t>
            </a:r>
          </a:p>
          <a:p>
            <a:pPr lvl="0"/>
            <a:r>
              <a:rPr lang="en-US" dirty="0" smtClean="0"/>
              <a:t>Desire for long-lived certificates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Europe: TERENA Certificate Service for national federations (Denmark, Finland, Netherlands, Norway, Sweden, and more)</a:t>
            </a:r>
          </a:p>
          <a:p>
            <a:r>
              <a:rPr lang="en-US" dirty="0" smtClean="0"/>
              <a:t>Switzerland: SWITCH SLCS CA for </a:t>
            </a:r>
            <a:r>
              <a:rPr lang="en-US" dirty="0" err="1" smtClean="0"/>
              <a:t>SWITCHaai</a:t>
            </a:r>
            <a:r>
              <a:rPr lang="en-US" dirty="0" smtClean="0"/>
              <a:t> federation</a:t>
            </a:r>
          </a:p>
          <a:p>
            <a:r>
              <a:rPr lang="en-US" dirty="0" smtClean="0"/>
              <a:t>Germany: DFN-SLCS CA for DFN-AAI federation</a:t>
            </a:r>
          </a:p>
          <a:p>
            <a:r>
              <a:rPr lang="en-US" dirty="0" smtClean="0"/>
              <a:t>UK: </a:t>
            </a:r>
            <a:r>
              <a:rPr lang="en-US" dirty="0" err="1" smtClean="0"/>
              <a:t>SARoNGS</a:t>
            </a:r>
            <a:r>
              <a:rPr lang="en-US" dirty="0" smtClean="0"/>
              <a:t> Credential Translation Service for UK Access Management federation</a:t>
            </a:r>
          </a:p>
          <a:p>
            <a:r>
              <a:rPr lang="en-US" dirty="0" smtClean="0"/>
              <a:t>US: TeraGrid Federated Login (</a:t>
            </a:r>
            <a:r>
              <a:rPr lang="en-US" dirty="0" err="1" smtClean="0"/>
              <a:t>go.teragrid.org</a:t>
            </a:r>
            <a:r>
              <a:rPr lang="en-US"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a:t>
            </a:r>
            <a:endParaRPr lang="en-US" dirty="0"/>
          </a:p>
        </p:txBody>
      </p:sp>
      <p:sp>
        <p:nvSpPr>
          <p:cNvPr id="3" name="Content Placeholder 2"/>
          <p:cNvSpPr>
            <a:spLocks noGrp="1"/>
          </p:cNvSpPr>
          <p:nvPr>
            <p:ph idx="1"/>
          </p:nvPr>
        </p:nvSpPr>
        <p:spPr/>
        <p:txBody>
          <a:bodyPr anchor="ctr">
            <a:normAutofit fontScale="92500"/>
          </a:bodyPr>
          <a:lstStyle/>
          <a:p>
            <a:pPr algn="ctr">
              <a:buNone/>
            </a:pPr>
            <a:r>
              <a:rPr lang="en-US" b="1" dirty="0" smtClean="0"/>
              <a:t>Workshop on </a:t>
            </a:r>
          </a:p>
          <a:p>
            <a:pPr algn="ctr">
              <a:buNone/>
            </a:pPr>
            <a:r>
              <a:rPr lang="en-US" b="1" dirty="0" smtClean="0"/>
              <a:t>Federated Identity for CyberInfrastructure</a:t>
            </a:r>
          </a:p>
          <a:p>
            <a:pPr algn="ctr">
              <a:buNone/>
            </a:pPr>
            <a:r>
              <a:rPr lang="en-US" dirty="0" smtClean="0"/>
              <a:t/>
            </a:r>
            <a:br>
              <a:rPr lang="en-US" dirty="0" smtClean="0"/>
            </a:br>
            <a:r>
              <a:rPr lang="en-US" dirty="0" smtClean="0"/>
              <a:t>Co-located with the </a:t>
            </a:r>
          </a:p>
          <a:p>
            <a:pPr algn="ctr">
              <a:buNone/>
            </a:pPr>
            <a:r>
              <a:rPr lang="en-US" dirty="0" smtClean="0"/>
              <a:t>2010 Internet2 Fall Member Meeting</a:t>
            </a:r>
          </a:p>
          <a:p>
            <a:pPr algn="ctr">
              <a:buNone/>
            </a:pPr>
            <a:r>
              <a:rPr lang="en-US" dirty="0" smtClean="0"/>
              <a:t>November 4-5, 2010 in Atlanta, Georgia</a:t>
            </a:r>
          </a:p>
          <a:p>
            <a:pPr algn="ctr">
              <a:buNone/>
            </a:pPr>
            <a:endParaRPr lang="en-US" dirty="0" smtClean="0"/>
          </a:p>
          <a:p>
            <a:pPr algn="ctr">
              <a:buNone/>
            </a:pPr>
            <a:r>
              <a:rPr lang="en-US" dirty="0" smtClean="0"/>
              <a:t>http://workshops.cilogon.org/2010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Thanks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shibboleth-incommon-explained.jpg"/>
          <p:cNvPicPr>
            <a:picLocks noChangeAspect="1"/>
          </p:cNvPicPr>
          <p:nvPr/>
        </p:nvPicPr>
        <p:blipFill>
          <a:blip r:embed="rId3"/>
          <a:stretch>
            <a:fillRect/>
          </a:stretch>
        </p:blipFill>
        <p:spPr>
          <a:xfrm>
            <a:off x="2827426" y="606054"/>
            <a:ext cx="5045964" cy="5657850"/>
          </a:xfrm>
          <a:prstGeom prst="rect">
            <a:avLst/>
          </a:prstGeom>
        </p:spPr>
      </p:pic>
      <p:sp>
        <p:nvSpPr>
          <p:cNvPr id="2" name="Title 1"/>
          <p:cNvSpPr>
            <a:spLocks noGrp="1"/>
          </p:cNvSpPr>
          <p:nvPr>
            <p:ph type="title"/>
          </p:nvPr>
        </p:nvSpPr>
        <p:spPr>
          <a:xfrm>
            <a:off x="457200" y="274638"/>
            <a:ext cx="2818588" cy="1143000"/>
          </a:xfrm>
        </p:spPr>
        <p:txBody>
          <a:bodyPr>
            <a:normAutofit fontScale="90000"/>
          </a:bodyPr>
          <a:lstStyle/>
          <a:p>
            <a:r>
              <a:rPr lang="en-US" dirty="0" smtClean="0"/>
              <a:t>Federated Identity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Goals</a:t>
            </a:r>
          </a:p>
          <a:p>
            <a:r>
              <a:rPr lang="en-US" dirty="0" smtClean="0"/>
              <a:t>Demo</a:t>
            </a:r>
          </a:p>
          <a:p>
            <a:r>
              <a:rPr lang="en-US" dirty="0" smtClean="0"/>
              <a:t>Levels of Assurance and Accreditation</a:t>
            </a:r>
          </a:p>
          <a:p>
            <a:r>
              <a:rPr lang="en-US" dirty="0" smtClean="0"/>
              <a:t>Challenges</a:t>
            </a:r>
          </a:p>
          <a:p>
            <a:r>
              <a:rPr lang="en-US" dirty="0" smtClean="0"/>
              <a:t>Lessons Learned</a:t>
            </a:r>
          </a:p>
          <a:p>
            <a:r>
              <a:rPr lang="en-US" dirty="0" smtClean="0"/>
              <a:t>Conclusions</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CILogon Goals</a:t>
            </a:r>
            <a:endParaRPr lang="en-US" dirty="0"/>
          </a:p>
        </p:txBody>
      </p:sp>
      <p:sp>
        <p:nvSpPr>
          <p:cNvPr id="3" name="Content Placeholder 2"/>
          <p:cNvSpPr>
            <a:spLocks noGrp="1"/>
          </p:cNvSpPr>
          <p:nvPr>
            <p:ph idx="1"/>
          </p:nvPr>
        </p:nvSpPr>
        <p:spPr>
          <a:xfrm>
            <a:off x="457200" y="1600200"/>
            <a:ext cx="4758988" cy="4525963"/>
          </a:xfrm>
        </p:spPr>
        <p:txBody>
          <a:bodyPr>
            <a:normAutofit fontScale="70000" lnSpcReduction="20000"/>
          </a:bodyPr>
          <a:lstStyle/>
          <a:p>
            <a:r>
              <a:rPr lang="en-US" dirty="0" smtClean="0"/>
              <a:t>Facilitate campus login to NSF CI</a:t>
            </a:r>
          </a:p>
          <a:p>
            <a:pPr lvl="1"/>
            <a:r>
              <a:rPr lang="en-US" dirty="0" smtClean="0"/>
              <a:t>Leverage researchers’ existing identities at their home institution</a:t>
            </a:r>
          </a:p>
          <a:p>
            <a:pPr lvl="1"/>
            <a:r>
              <a:rPr lang="en-US" dirty="0" smtClean="0"/>
              <a:t>Ease identity management for researchers and CI providers</a:t>
            </a:r>
          </a:p>
          <a:p>
            <a:r>
              <a:rPr lang="en-US" dirty="0" smtClean="0"/>
              <a:t>Bridge from:</a:t>
            </a:r>
          </a:p>
          <a:p>
            <a:pPr lvl="1"/>
            <a:r>
              <a:rPr lang="en-US" dirty="0" smtClean="0"/>
              <a:t>Identity credentials issued by research institutions participating in the InCommon Federation using Shibboleth/SAML web browser single sign-on</a:t>
            </a:r>
          </a:p>
          <a:p>
            <a:r>
              <a:rPr lang="en-US" dirty="0" smtClean="0"/>
              <a:t>Bridge to:</a:t>
            </a:r>
          </a:p>
          <a:p>
            <a:pPr lvl="1"/>
            <a:r>
              <a:rPr lang="en-US" dirty="0" smtClean="0"/>
              <a:t>X.509 certificates that satisfy the requirements of NSF CI projects</a:t>
            </a:r>
          </a:p>
        </p:txBody>
      </p:sp>
      <p:pic>
        <p:nvPicPr>
          <p:cNvPr id="4" name="Picture 3" descr="cilogon-service.jpg"/>
          <p:cNvPicPr>
            <a:picLocks noChangeAspect="1"/>
          </p:cNvPicPr>
          <p:nvPr/>
        </p:nvPicPr>
        <p:blipFill>
          <a:blip r:embed="rId2">
            <a:alphaModFix/>
          </a:blip>
          <a:stretch>
            <a:fillRect/>
          </a:stretch>
        </p:blipFill>
        <p:spPr>
          <a:xfrm>
            <a:off x="5390237" y="1417638"/>
            <a:ext cx="3530600" cy="4241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nchor="ctr"/>
          <a:lstStyle/>
          <a:p>
            <a:pPr algn="ctr">
              <a:buNone/>
            </a:pPr>
            <a:r>
              <a:rPr lang="en-US" dirty="0" smtClean="0"/>
              <a:t>https://cilogon.org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Assurance</a:t>
            </a:r>
            <a:endParaRPr lang="en-US" dirty="0"/>
          </a:p>
        </p:txBody>
      </p:sp>
      <p:sp>
        <p:nvSpPr>
          <p:cNvPr id="3" name="Content Placeholder 2"/>
          <p:cNvSpPr>
            <a:spLocks noGrp="1"/>
          </p:cNvSpPr>
          <p:nvPr>
            <p:ph idx="1"/>
          </p:nvPr>
        </p:nvSpPr>
        <p:spPr/>
        <p:txBody>
          <a:bodyPr>
            <a:normAutofit/>
          </a:bodyPr>
          <a:lstStyle/>
          <a:p>
            <a:r>
              <a:rPr lang="en-US" dirty="0" smtClean="0"/>
              <a:t>Strength of:</a:t>
            </a:r>
          </a:p>
          <a:p>
            <a:pPr lvl="1"/>
            <a:r>
              <a:rPr lang="en-US" dirty="0" smtClean="0"/>
              <a:t>Tokens / Credentials / Verifiers / Assertions</a:t>
            </a:r>
          </a:p>
          <a:p>
            <a:pPr lvl="1"/>
            <a:r>
              <a:rPr lang="en-US" dirty="0" smtClean="0"/>
              <a:t>Registration and identity proofing</a:t>
            </a:r>
          </a:p>
          <a:p>
            <a:pPr lvl="1"/>
            <a:r>
              <a:rPr lang="en-US" dirty="0" smtClean="0"/>
              <a:t>Authentication Protocols / Mechanisms</a:t>
            </a:r>
          </a:p>
          <a:p>
            <a:r>
              <a:rPr lang="en-US" dirty="0" smtClean="0"/>
              <a:t>Examples:</a:t>
            </a:r>
          </a:p>
          <a:p>
            <a:pPr lvl="1"/>
            <a:r>
              <a:rPr lang="en-US" dirty="0" smtClean="0"/>
              <a:t>NIST SP 800-63 Levels 1-4</a:t>
            </a:r>
          </a:p>
          <a:p>
            <a:pPr lvl="1"/>
            <a:r>
              <a:rPr lang="en-US" dirty="0" smtClean="0"/>
              <a:t>InCommon Identity Assurance (Bronze, Silver)</a:t>
            </a:r>
          </a:p>
          <a:p>
            <a:pPr lvl="1"/>
            <a:r>
              <a:rPr lang="en-US" dirty="0" smtClean="0"/>
              <a:t>IGTF Classic, MICS, SLCS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NIST SP 800-63 Levels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No ID proofing; basic strength of authentication</a:t>
            </a:r>
          </a:p>
          <a:p>
            <a:pPr marL="514350" indent="-514350">
              <a:buFont typeface="+mj-lt"/>
              <a:buAutoNum type="arabicPeriod"/>
            </a:pPr>
            <a:r>
              <a:rPr lang="en-US" dirty="0" smtClean="0"/>
              <a:t>Basic ID proofing + single factor remote network authentication</a:t>
            </a:r>
          </a:p>
          <a:p>
            <a:pPr marL="514350" indent="-514350">
              <a:buFont typeface="+mj-lt"/>
              <a:buAutoNum type="arabicPeriod"/>
            </a:pPr>
            <a:r>
              <a:rPr lang="en-US" dirty="0" smtClean="0"/>
              <a:t>Strong ID proofing + multi-factor remote network authentication</a:t>
            </a:r>
          </a:p>
          <a:p>
            <a:pPr marL="514350" indent="-514350">
              <a:buFont typeface="+mj-lt"/>
              <a:buAutoNum type="arabicPeriod"/>
            </a:pPr>
            <a:r>
              <a:rPr lang="en-US" dirty="0" smtClean="0"/>
              <a:t>In-person ID proofing + FIPS 140-2 Level 2 hardware cryptographic tokens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InCommon Silver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Identity management policies and procedures differ across InCommon members</a:t>
            </a:r>
          </a:p>
          <a:p>
            <a:r>
              <a:rPr lang="en-US" dirty="0" smtClean="0"/>
              <a:t>InCommon Silver Identity Assurance Profile defines common standards for identity vetting, system management and security, recordkeeping, revocation, audits, and name management</a:t>
            </a:r>
          </a:p>
          <a:p>
            <a:pPr lvl="1"/>
            <a:r>
              <a:rPr lang="en-US" dirty="0" smtClean="0"/>
              <a:t>Pilot adoption underway by InCommon members</a:t>
            </a:r>
          </a:p>
          <a:p>
            <a:pPr lvl="1"/>
            <a:r>
              <a:rPr lang="en-US" dirty="0" smtClean="0"/>
              <a:t>http://</a:t>
            </a:r>
            <a:r>
              <a:rPr lang="en-US" dirty="0" err="1" smtClean="0"/>
              <a:t>incommon.org</a:t>
            </a:r>
            <a:r>
              <a:rPr lang="en-US" dirty="0" smtClean="0"/>
              <a:t>/assurance</a:t>
            </a:r>
          </a:p>
          <a:p>
            <a:pPr lvl="1"/>
            <a:r>
              <a:rPr lang="en-US" dirty="0" smtClean="0"/>
              <a:t>Target: consistency with NIST SP 800-63 LOA 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IGTF Profiles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Classic</a:t>
            </a:r>
          </a:p>
          <a:p>
            <a:pPr lvl="1"/>
            <a:r>
              <a:rPr lang="en-US" dirty="0" smtClean="0"/>
              <a:t>In-person ID proofing; max 13 month certificates; encrypted private keys</a:t>
            </a:r>
          </a:p>
          <a:p>
            <a:r>
              <a:rPr lang="en-US" dirty="0" smtClean="0"/>
              <a:t>Member Integrated Credential Service (MICS)</a:t>
            </a:r>
          </a:p>
          <a:p>
            <a:pPr lvl="1"/>
            <a:r>
              <a:rPr lang="en-US" dirty="0" smtClean="0"/>
              <a:t>In-person ID proofing via IDM system; max 13 month certificates; encrypted private keys</a:t>
            </a:r>
          </a:p>
          <a:p>
            <a:r>
              <a:rPr lang="en-US" dirty="0" smtClean="0"/>
              <a:t>Short Lived Credential Service (SLCS)</a:t>
            </a:r>
          </a:p>
          <a:p>
            <a:pPr lvl="1"/>
            <a:r>
              <a:rPr lang="en-US" dirty="0" smtClean="0"/>
              <a:t>Basic ID proofing; max 1 </a:t>
            </a:r>
            <a:r>
              <a:rPr lang="en-US" dirty="0" err="1" smtClean="0"/>
              <a:t>Msec</a:t>
            </a:r>
            <a:r>
              <a:rPr lang="en-US" dirty="0" smtClean="0"/>
              <a:t> (11.5 day) certificates; unencrypted private keys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CILogon LOA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CILogon Silver CA</a:t>
            </a:r>
          </a:p>
          <a:p>
            <a:pPr lvl="1"/>
            <a:r>
              <a:rPr lang="en-US" dirty="0" smtClean="0"/>
              <a:t>InCommon Silver identity proofing (SAML)</a:t>
            </a:r>
          </a:p>
          <a:p>
            <a:pPr lvl="1"/>
            <a:r>
              <a:rPr lang="en-US" dirty="0" smtClean="0"/>
              <a:t>Pursuing IGTF/TAGPMA accreditation</a:t>
            </a:r>
          </a:p>
          <a:p>
            <a:r>
              <a:rPr lang="en-US" dirty="0" smtClean="0"/>
              <a:t>CILogon Basic CA</a:t>
            </a:r>
          </a:p>
          <a:p>
            <a:pPr lvl="1"/>
            <a:r>
              <a:rPr lang="en-US" dirty="0" smtClean="0"/>
              <a:t>InCommon identity proofing (as is) (SAML)</a:t>
            </a:r>
          </a:p>
          <a:p>
            <a:pPr lvl="2"/>
            <a:r>
              <a:rPr lang="en-US" dirty="0" smtClean="0"/>
              <a:t>University campuses plus </a:t>
            </a:r>
            <a:r>
              <a:rPr lang="en-US" dirty="0" err="1" smtClean="0"/>
              <a:t>ProtectNetwork</a:t>
            </a:r>
            <a:endParaRPr lang="en-US" dirty="0" smtClean="0"/>
          </a:p>
          <a:p>
            <a:r>
              <a:rPr lang="en-US" dirty="0" smtClean="0"/>
              <a:t>CILogon OpenID CA</a:t>
            </a:r>
          </a:p>
          <a:p>
            <a:pPr lvl="1"/>
            <a:r>
              <a:rPr lang="en-US" dirty="0" smtClean="0"/>
              <a:t>No ID proofing</a:t>
            </a:r>
          </a:p>
          <a:p>
            <a:pPr lvl="2"/>
            <a:r>
              <a:rPr lang="en-US" dirty="0" smtClean="0"/>
              <a:t>Self-asserted identities</a:t>
            </a:r>
          </a:p>
          <a:p>
            <a:pPr lvl="1"/>
            <a:r>
              <a:rPr lang="en-US" dirty="0" smtClean="0"/>
              <a:t>800-63 Level 1 possible: ICAM OpenID 2.0 Profile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685</TotalTime>
  <Words>706</Words>
  <Application>Microsoft Macintosh PowerPoint</Application>
  <PresentationFormat>On-screen Show (4:3)</PresentationFormat>
  <Paragraphs>104</Paragraphs>
  <Slides>17</Slides>
  <Notes>1</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Office Theme</vt:lpstr>
      <vt:lpstr>CILogon</vt:lpstr>
      <vt:lpstr>Outline</vt:lpstr>
      <vt:lpstr>CILogon Goals</vt:lpstr>
      <vt:lpstr>Demo</vt:lpstr>
      <vt:lpstr>Levels of Assurance</vt:lpstr>
      <vt:lpstr>NIST SP 800-63 Levels</vt:lpstr>
      <vt:lpstr>InCommon Silver</vt:lpstr>
      <vt:lpstr>IGTF Profiles</vt:lpstr>
      <vt:lpstr>CILogon LOA</vt:lpstr>
      <vt:lpstr>Accreditation – InCommon Silver</vt:lpstr>
      <vt:lpstr>Accreditation - TAGPMA</vt:lpstr>
      <vt:lpstr>Challenges (So Far)</vt:lpstr>
      <vt:lpstr>Lessons Learned (So Far)</vt:lpstr>
      <vt:lpstr>Related Work</vt:lpstr>
      <vt:lpstr>Upcoming Event</vt:lpstr>
      <vt:lpstr>Thanks</vt:lpstr>
      <vt:lpstr>Federated Identity</vt:lpstr>
    </vt:vector>
  </TitlesOfParts>
  <Company>University of Illinois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CILogon</dc:title>
  <dc:creator>Jim Basney</dc:creator>
  <cp:lastModifiedBy>Jim Basney</cp:lastModifiedBy>
  <cp:revision>11</cp:revision>
  <dcterms:created xsi:type="dcterms:W3CDTF">2010-10-03T19:55:55Z</dcterms:created>
  <dcterms:modified xsi:type="dcterms:W3CDTF">2010-10-03T20:42:11Z</dcterms:modified>
</cp:coreProperties>
</file>