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11" r:id="rId2"/>
    <p:sldId id="313" r:id="rId3"/>
    <p:sldId id="315" r:id="rId4"/>
    <p:sldId id="316" r:id="rId5"/>
    <p:sldId id="317" r:id="rId6"/>
    <p:sldId id="318" r:id="rId7"/>
    <p:sldId id="319" r:id="rId8"/>
    <p:sldId id="320" r:id="rId9"/>
    <p:sldId id="321" r:id="rId10"/>
    <p:sldId id="322" r:id="rId11"/>
    <p:sldId id="314" r:id="rId1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807"/>
    <a:srgbClr val="231F20"/>
    <a:srgbClr val="28305F"/>
    <a:srgbClr val="134A83"/>
    <a:srgbClr val="323F4F"/>
    <a:srgbClr val="3C5C9B"/>
    <a:srgbClr val="2AABE2"/>
    <a:srgbClr val="445954"/>
    <a:srgbClr val="025C7A"/>
    <a:srgbClr val="3A98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8" autoAdjust="0"/>
    <p:restoredTop sz="91450"/>
  </p:normalViewPr>
  <p:slideViewPr>
    <p:cSldViewPr snapToGrid="0" snapToObjects="1">
      <p:cViewPr varScale="1">
        <p:scale>
          <a:sx n="135" d="100"/>
          <a:sy n="135" d="100"/>
        </p:scale>
        <p:origin x="336" y="126"/>
      </p:cViewPr>
      <p:guideLst>
        <p:guide orient="horz" pos="1620"/>
        <p:guide pos="2880"/>
      </p:guideLst>
    </p:cSldViewPr>
  </p:slideViewPr>
  <p:notesTextViewPr>
    <p:cViewPr>
      <p:scale>
        <a:sx n="100" d="100"/>
        <a:sy n="100" d="100"/>
      </p:scale>
      <p:origin x="0" y="0"/>
    </p:cViewPr>
  </p:notesTextViewPr>
  <p:sorterViewPr>
    <p:cViewPr>
      <p:scale>
        <a:sx n="141" d="100"/>
        <a:sy n="141" d="100"/>
      </p:scale>
      <p:origin x="0" y="0"/>
    </p:cViewPr>
  </p:sorterViewPr>
  <p:notesViewPr>
    <p:cSldViewPr snapToGrid="0" snapToObjects="1">
      <p:cViewPr varScale="1">
        <p:scale>
          <a:sx n="163" d="100"/>
          <a:sy n="163" d="100"/>
        </p:scale>
        <p:origin x="21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EA43BBF-CF0C-254D-BDD2-F513B4118F3F}" type="datetime1">
              <a:rPr lang="en-US"/>
              <a:pPr>
                <a:defRPr/>
              </a:pPr>
              <a:t>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E04333B-D24A-2E49-8216-59B9B438E111}" type="slidenum">
              <a:rPr lang="en-US"/>
              <a:pPr>
                <a:defRPr/>
              </a:pPr>
              <a:t>‹#›</a:t>
            </a:fld>
            <a:endParaRPr lang="en-US"/>
          </a:p>
        </p:txBody>
      </p:sp>
    </p:spTree>
    <p:extLst>
      <p:ext uri="{BB962C8B-B14F-4D97-AF65-F5344CB8AC3E}">
        <p14:creationId xmlns:p14="http://schemas.microsoft.com/office/powerpoint/2010/main" val="1243903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4DA9EAED-D824-E442-818A-6414B94348DF}" type="datetime1">
              <a:rPr lang="en-US"/>
              <a:pPr>
                <a:defRPr/>
              </a:pPr>
              <a:t>12/1/2022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0708B306-C8D8-AD48-9325-7FEAE03C69B2}" type="slidenum">
              <a:rPr lang="en-US"/>
              <a:pPr>
                <a:defRPr/>
              </a:pPr>
              <a:t>‹#›</a:t>
            </a:fld>
            <a:endParaRPr lang="en-US"/>
          </a:p>
        </p:txBody>
      </p:sp>
    </p:spTree>
    <p:extLst>
      <p:ext uri="{BB962C8B-B14F-4D97-AF65-F5344CB8AC3E}">
        <p14:creationId xmlns:p14="http://schemas.microsoft.com/office/powerpoint/2010/main" val="224754344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ＭＳ Ｐゴシック" pitchFamily="-11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ag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457200" y="457200"/>
            <a:ext cx="6781800" cy="425957"/>
          </a:xfrm>
          <a:effectLst/>
        </p:spPr>
        <p:txBody>
          <a:bodyPr anchor="t">
            <a:normAutofit/>
          </a:bodyPr>
          <a:lstStyle>
            <a:lvl1pPr algn="l">
              <a:defRPr sz="2000" b="1" i="0" cap="none" spc="0" baseline="0">
                <a:solidFill>
                  <a:srgbClr val="28305F"/>
                </a:solidFill>
                <a:effectLst/>
                <a:latin typeface="Arial"/>
                <a:cs typeface="Arial"/>
              </a:defRPr>
            </a:lvl1pPr>
          </a:lstStyle>
          <a:p>
            <a:r>
              <a:rPr lang="en-US" dirty="0"/>
              <a:t>Click to edit Master title style</a:t>
            </a:r>
          </a:p>
        </p:txBody>
      </p:sp>
      <p:sp>
        <p:nvSpPr>
          <p:cNvPr id="10" name="Content Placeholder 2"/>
          <p:cNvSpPr>
            <a:spLocks noGrp="1"/>
          </p:cNvSpPr>
          <p:nvPr>
            <p:ph idx="1"/>
          </p:nvPr>
        </p:nvSpPr>
        <p:spPr>
          <a:xfrm>
            <a:off x="914400" y="1200150"/>
            <a:ext cx="7315200" cy="2343149"/>
          </a:xfrm>
        </p:spPr>
        <p:txBody>
          <a:bodyPr>
            <a:normAutofit/>
          </a:bodyPr>
          <a:lstStyle>
            <a:lvl1pPr>
              <a:buClr>
                <a:srgbClr val="070807"/>
              </a:buClr>
              <a:buSzPct val="80000"/>
              <a:buFont typeface="Arial"/>
              <a:buChar char="•"/>
              <a:defRPr sz="1600">
                <a:solidFill>
                  <a:srgbClr val="070807"/>
                </a:solidFill>
                <a:latin typeface="Arial"/>
                <a:cs typeface="Arial"/>
              </a:defRPr>
            </a:lvl1pPr>
            <a:lvl2pPr marL="457200" indent="0">
              <a:buClr>
                <a:srgbClr val="EF3E33"/>
              </a:buClr>
              <a:buNone/>
              <a:defRPr sz="2000">
                <a:latin typeface="Arial"/>
                <a:cs typeface="Arial"/>
              </a:defRPr>
            </a:lvl2pPr>
            <a:lvl3pPr>
              <a:buClr>
                <a:srgbClr val="8DC63F"/>
              </a:buClr>
              <a:defRPr sz="1800"/>
            </a:lvl3pPr>
            <a:lvl4pPr>
              <a:buClr>
                <a:schemeClr val="accent2"/>
              </a:buClr>
              <a:defRPr sz="1600"/>
            </a:lvl4pPr>
            <a:lvl5pPr>
              <a:buClr>
                <a:schemeClr val="accent6"/>
              </a:buClr>
              <a:defRPr sz="1400"/>
            </a:lvl5pPr>
          </a:lstStyle>
          <a:p>
            <a:pPr lvl="0"/>
            <a:r>
              <a:rPr lang="en-US" dirty="0"/>
              <a:t>Click to edit Master text styles</a:t>
            </a:r>
          </a:p>
        </p:txBody>
      </p:sp>
      <p:sp>
        <p:nvSpPr>
          <p:cNvPr id="7" name="Date Placeholder 3">
            <a:extLst>
              <a:ext uri="{FF2B5EF4-FFF2-40B4-BE49-F238E27FC236}">
                <a16:creationId xmlns:a16="http://schemas.microsoft.com/office/drawing/2014/main" id="{27A2AFF4-DC05-7A40-8664-680B4FBF66F2}"/>
              </a:ext>
            </a:extLst>
          </p:cNvPr>
          <p:cNvSpPr txBox="1">
            <a:spLocks/>
          </p:cNvSpPr>
          <p:nvPr userDrawn="1"/>
        </p:nvSpPr>
        <p:spPr>
          <a:xfrm>
            <a:off x="8636110" y="4771383"/>
            <a:ext cx="462367" cy="273844"/>
          </a:xfrm>
          <a:prstGeom prst="rect">
            <a:avLst/>
          </a:prstGeom>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1100" kern="1200" smtClean="0">
                <a:solidFill>
                  <a:srgbClr val="FFFFFF"/>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defRPr/>
            </a:pPr>
            <a:r>
              <a:rPr lang="en-US" sz="800" dirty="0">
                <a:solidFill>
                  <a:srgbClr val="070807"/>
                </a:solidFill>
              </a:rPr>
              <a:t>[ </a:t>
            </a:r>
            <a:fld id="{2820970C-1322-3042-AE3D-AE90FD7E094C}" type="slidenum">
              <a:rPr lang="en-US" sz="800" smtClean="0">
                <a:solidFill>
                  <a:srgbClr val="070807"/>
                </a:solidFill>
              </a:rPr>
              <a:pPr>
                <a:defRPr/>
              </a:pPr>
              <a:t>‹#›</a:t>
            </a:fld>
            <a:r>
              <a:rPr lang="en-US" sz="800" dirty="0">
                <a:solidFill>
                  <a:srgbClr val="070807"/>
                </a:solidFill>
              </a:rPr>
              <a:t> </a:t>
            </a:r>
            <a:r>
              <a:rPr lang="en-US" sz="800" dirty="0">
                <a:solidFill>
                  <a:srgbClr val="323F4F"/>
                </a:solidFill>
              </a:rPr>
              <a:t>]</a:t>
            </a:r>
          </a:p>
        </p:txBody>
      </p:sp>
      <p:grpSp>
        <p:nvGrpSpPr>
          <p:cNvPr id="6" name="Group 5">
            <a:extLst>
              <a:ext uri="{FF2B5EF4-FFF2-40B4-BE49-F238E27FC236}">
                <a16:creationId xmlns:a16="http://schemas.microsoft.com/office/drawing/2014/main" id="{32DBFDE6-00E8-6CEF-00B8-07AB1EA9988C}"/>
              </a:ext>
            </a:extLst>
          </p:cNvPr>
          <p:cNvGrpSpPr/>
          <p:nvPr userDrawn="1"/>
        </p:nvGrpSpPr>
        <p:grpSpPr>
          <a:xfrm>
            <a:off x="212797" y="4618920"/>
            <a:ext cx="848416" cy="444938"/>
            <a:chOff x="212797" y="4618920"/>
            <a:chExt cx="848416" cy="444938"/>
          </a:xfrm>
        </p:grpSpPr>
        <p:pic>
          <p:nvPicPr>
            <p:cNvPr id="3" name="Picture 2" descr="A red and blue sign&#10;&#10;Description automatically generated with low confidence">
              <a:extLst>
                <a:ext uri="{FF2B5EF4-FFF2-40B4-BE49-F238E27FC236}">
                  <a16:creationId xmlns:a16="http://schemas.microsoft.com/office/drawing/2014/main" id="{4DC051C2-932F-9B49-EFF4-7E4F3E55CFE9}"/>
                </a:ext>
              </a:extLst>
            </p:cNvPr>
            <p:cNvPicPr>
              <a:picLocks noChangeAspect="1"/>
            </p:cNvPicPr>
            <p:nvPr userDrawn="1"/>
          </p:nvPicPr>
          <p:blipFill>
            <a:blip r:embed="rId3"/>
            <a:stretch>
              <a:fillRect/>
            </a:stretch>
          </p:blipFill>
          <p:spPr>
            <a:xfrm>
              <a:off x="463297" y="4619402"/>
              <a:ext cx="347416" cy="444456"/>
            </a:xfrm>
            <a:prstGeom prst="rect">
              <a:avLst/>
            </a:prstGeom>
          </p:spPr>
        </p:pic>
        <p:cxnSp>
          <p:nvCxnSpPr>
            <p:cNvPr id="4" name="Straight Connector 3">
              <a:extLst>
                <a:ext uri="{FF2B5EF4-FFF2-40B4-BE49-F238E27FC236}">
                  <a16:creationId xmlns:a16="http://schemas.microsoft.com/office/drawing/2014/main" id="{F79BA35D-8FDD-EB62-DC35-6D05BA9F1AC7}"/>
                </a:ext>
              </a:extLst>
            </p:cNvPr>
            <p:cNvCxnSpPr>
              <a:cxnSpLocks/>
            </p:cNvCxnSpPr>
            <p:nvPr userDrawn="1"/>
          </p:nvCxnSpPr>
          <p:spPr>
            <a:xfrm>
              <a:off x="212797" y="4618920"/>
              <a:ext cx="848416" cy="0"/>
            </a:xfrm>
            <a:prstGeom prst="line">
              <a:avLst/>
            </a:prstGeom>
            <a:ln>
              <a:solidFill>
                <a:srgbClr val="28305F"/>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489D1E73-8C25-5BCE-E197-D31BBF55398F}"/>
              </a:ext>
            </a:extLst>
          </p:cNvPr>
          <p:cNvPicPr>
            <a:picLocks noChangeAspect="1"/>
          </p:cNvPicPr>
          <p:nvPr userDrawn="1"/>
        </p:nvPicPr>
        <p:blipFill>
          <a:blip r:embed="rId4"/>
          <a:stretch>
            <a:fillRect/>
          </a:stretch>
        </p:blipFill>
        <p:spPr>
          <a:xfrm>
            <a:off x="1061214" y="4761873"/>
            <a:ext cx="2303318" cy="12492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4400" y="1197864"/>
            <a:ext cx="7543800" cy="3143250"/>
          </a:xfrm>
        </p:spPr>
        <p:txBody>
          <a:bodyPr/>
          <a:lstStyle>
            <a:lvl1pPr>
              <a:buClr>
                <a:srgbClr val="070807"/>
              </a:buClr>
              <a:buSzPct val="80000"/>
              <a:defRPr>
                <a:solidFill>
                  <a:srgbClr val="070807"/>
                </a:solidFill>
              </a:defRPr>
            </a:lvl1pPr>
            <a:lvl2pPr>
              <a:defRPr>
                <a:solidFill>
                  <a:srgbClr val="070807"/>
                </a:solidFill>
              </a:defRPr>
            </a:lvl2pPr>
            <a:lvl3pPr>
              <a:buClr>
                <a:srgbClr val="2AABE2"/>
              </a:buClr>
              <a:defRPr>
                <a:solidFill>
                  <a:srgbClr val="070807"/>
                </a:solidFill>
              </a:defRPr>
            </a:lvl3pPr>
          </a:lstStyle>
          <a:p>
            <a:pPr lvl="0"/>
            <a:r>
              <a:rPr lang="en-US" dirty="0"/>
              <a:t>Click to edit Master text styles</a:t>
            </a:r>
          </a:p>
          <a:p>
            <a:pPr lvl="1"/>
            <a:r>
              <a:rPr lang="en-US" dirty="0"/>
              <a:t>Second level</a:t>
            </a:r>
          </a:p>
          <a:p>
            <a:pPr lvl="2"/>
            <a:r>
              <a:rPr lang="en-US" dirty="0"/>
              <a:t>Third level</a:t>
            </a:r>
          </a:p>
        </p:txBody>
      </p:sp>
      <p:sp>
        <p:nvSpPr>
          <p:cNvPr id="2" name="Date Placeholder 3">
            <a:extLst>
              <a:ext uri="{FF2B5EF4-FFF2-40B4-BE49-F238E27FC236}">
                <a16:creationId xmlns:a16="http://schemas.microsoft.com/office/drawing/2014/main" id="{723002AD-92EE-8590-85BF-015FC3BE4C64}"/>
              </a:ext>
            </a:extLst>
          </p:cNvPr>
          <p:cNvSpPr txBox="1">
            <a:spLocks/>
          </p:cNvSpPr>
          <p:nvPr userDrawn="1"/>
        </p:nvSpPr>
        <p:spPr>
          <a:xfrm>
            <a:off x="8636110" y="4771383"/>
            <a:ext cx="462367" cy="273844"/>
          </a:xfrm>
          <a:prstGeom prst="rect">
            <a:avLst/>
          </a:prstGeom>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1100" kern="1200" smtClean="0">
                <a:solidFill>
                  <a:srgbClr val="FFFFFF"/>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defRPr/>
            </a:pPr>
            <a:r>
              <a:rPr lang="en-US" sz="800" dirty="0">
                <a:solidFill>
                  <a:srgbClr val="070807"/>
                </a:solidFill>
              </a:rPr>
              <a:t>[ </a:t>
            </a:r>
            <a:fld id="{2820970C-1322-3042-AE3D-AE90FD7E094C}" type="slidenum">
              <a:rPr lang="en-US" sz="800" smtClean="0">
                <a:solidFill>
                  <a:srgbClr val="070807"/>
                </a:solidFill>
              </a:rPr>
              <a:pPr>
                <a:defRPr/>
              </a:pPr>
              <a:t>‹#›</a:t>
            </a:fld>
            <a:r>
              <a:rPr lang="en-US" sz="800" dirty="0">
                <a:solidFill>
                  <a:srgbClr val="070807"/>
                </a:solidFill>
              </a:rPr>
              <a:t> </a:t>
            </a:r>
            <a:r>
              <a:rPr lang="en-US" sz="800" dirty="0">
                <a:solidFill>
                  <a:srgbClr val="323F4F"/>
                </a:solidFill>
              </a:rPr>
              <a:t>]</a:t>
            </a:r>
          </a:p>
        </p:txBody>
      </p:sp>
      <p:sp>
        <p:nvSpPr>
          <p:cNvPr id="7" name="Title 1">
            <a:extLst>
              <a:ext uri="{FF2B5EF4-FFF2-40B4-BE49-F238E27FC236}">
                <a16:creationId xmlns:a16="http://schemas.microsoft.com/office/drawing/2014/main" id="{9AD1D78B-74F1-411C-66C1-D2C28B1D954E}"/>
              </a:ext>
            </a:extLst>
          </p:cNvPr>
          <p:cNvSpPr>
            <a:spLocks noGrp="1"/>
          </p:cNvSpPr>
          <p:nvPr>
            <p:ph type="title"/>
          </p:nvPr>
        </p:nvSpPr>
        <p:spPr>
          <a:xfrm>
            <a:off x="457200" y="457200"/>
            <a:ext cx="6781800" cy="425957"/>
          </a:xfrm>
          <a:effectLst/>
        </p:spPr>
        <p:txBody>
          <a:bodyPr anchor="t">
            <a:normAutofit/>
          </a:bodyPr>
          <a:lstStyle>
            <a:lvl1pPr algn="l">
              <a:defRPr sz="2000" b="1" i="0" cap="none" spc="0" baseline="0">
                <a:solidFill>
                  <a:srgbClr val="28305F"/>
                </a:solidFill>
                <a:effectLst/>
                <a:latin typeface="Arial"/>
                <a:cs typeface="Arial"/>
              </a:defRPr>
            </a:lvl1pPr>
          </a:lstStyle>
          <a:p>
            <a:r>
              <a:rPr lang="en-US" dirty="0"/>
              <a:t>Click to edit Master title style</a:t>
            </a:r>
          </a:p>
        </p:txBody>
      </p:sp>
      <p:grpSp>
        <p:nvGrpSpPr>
          <p:cNvPr id="6" name="Group 5">
            <a:extLst>
              <a:ext uri="{FF2B5EF4-FFF2-40B4-BE49-F238E27FC236}">
                <a16:creationId xmlns:a16="http://schemas.microsoft.com/office/drawing/2014/main" id="{32BE11C8-13BA-86B3-8E0A-A1B477EF5510}"/>
              </a:ext>
            </a:extLst>
          </p:cNvPr>
          <p:cNvGrpSpPr/>
          <p:nvPr userDrawn="1"/>
        </p:nvGrpSpPr>
        <p:grpSpPr>
          <a:xfrm>
            <a:off x="212797" y="4618920"/>
            <a:ext cx="3151735" cy="444938"/>
            <a:chOff x="212797" y="4618920"/>
            <a:chExt cx="3151735" cy="444938"/>
          </a:xfrm>
        </p:grpSpPr>
        <p:grpSp>
          <p:nvGrpSpPr>
            <p:cNvPr id="9" name="Group 8">
              <a:extLst>
                <a:ext uri="{FF2B5EF4-FFF2-40B4-BE49-F238E27FC236}">
                  <a16:creationId xmlns:a16="http://schemas.microsoft.com/office/drawing/2014/main" id="{3001D038-C632-5A38-0909-D0A049739EEF}"/>
                </a:ext>
              </a:extLst>
            </p:cNvPr>
            <p:cNvGrpSpPr/>
            <p:nvPr userDrawn="1"/>
          </p:nvGrpSpPr>
          <p:grpSpPr>
            <a:xfrm>
              <a:off x="212797" y="4618920"/>
              <a:ext cx="848416" cy="444938"/>
              <a:chOff x="212797" y="4618920"/>
              <a:chExt cx="848416" cy="444938"/>
            </a:xfrm>
          </p:grpSpPr>
          <p:pic>
            <p:nvPicPr>
              <p:cNvPr id="10" name="Picture 9" descr="A red and blue sign&#10;&#10;Description automatically generated with low confidence">
                <a:extLst>
                  <a:ext uri="{FF2B5EF4-FFF2-40B4-BE49-F238E27FC236}">
                    <a16:creationId xmlns:a16="http://schemas.microsoft.com/office/drawing/2014/main" id="{68AF3366-3996-D38D-8960-2E37E2B83560}"/>
                  </a:ext>
                </a:extLst>
              </p:cNvPr>
              <p:cNvPicPr>
                <a:picLocks noChangeAspect="1"/>
              </p:cNvPicPr>
              <p:nvPr userDrawn="1"/>
            </p:nvPicPr>
            <p:blipFill>
              <a:blip r:embed="rId3"/>
              <a:stretch>
                <a:fillRect/>
              </a:stretch>
            </p:blipFill>
            <p:spPr>
              <a:xfrm>
                <a:off x="463297" y="4619402"/>
                <a:ext cx="347416" cy="444456"/>
              </a:xfrm>
              <a:prstGeom prst="rect">
                <a:avLst/>
              </a:prstGeom>
            </p:spPr>
          </p:pic>
          <p:cxnSp>
            <p:nvCxnSpPr>
              <p:cNvPr id="11" name="Straight Connector 10">
                <a:extLst>
                  <a:ext uri="{FF2B5EF4-FFF2-40B4-BE49-F238E27FC236}">
                    <a16:creationId xmlns:a16="http://schemas.microsoft.com/office/drawing/2014/main" id="{5A604958-2811-4241-3695-253FE27B87D6}"/>
                  </a:ext>
                </a:extLst>
              </p:cNvPr>
              <p:cNvCxnSpPr>
                <a:cxnSpLocks/>
              </p:cNvCxnSpPr>
              <p:nvPr userDrawn="1"/>
            </p:nvCxnSpPr>
            <p:spPr>
              <a:xfrm>
                <a:off x="212797" y="4618920"/>
                <a:ext cx="848416" cy="0"/>
              </a:xfrm>
              <a:prstGeom prst="line">
                <a:avLst/>
              </a:prstGeom>
              <a:ln>
                <a:solidFill>
                  <a:srgbClr val="28305F"/>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1D8CAFB-87DE-D99A-589C-A0069CDFA9BD}"/>
                </a:ext>
              </a:extLst>
            </p:cNvPr>
            <p:cNvPicPr>
              <a:picLocks noChangeAspect="1"/>
            </p:cNvPicPr>
            <p:nvPr userDrawn="1"/>
          </p:nvPicPr>
          <p:blipFill>
            <a:blip r:embed="rId4"/>
            <a:stretch>
              <a:fillRect/>
            </a:stretch>
          </p:blipFill>
          <p:spPr>
            <a:xfrm>
              <a:off x="1061214" y="4761873"/>
              <a:ext cx="2303318" cy="124926"/>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1">
    <p:bg>
      <p:bgRef idx="1001">
        <a:schemeClr val="bg1"/>
      </p:bgRef>
    </p:bg>
    <p:spTree>
      <p:nvGrpSpPr>
        <p:cNvPr id="1" name=""/>
        <p:cNvGrpSpPr/>
        <p:nvPr/>
      </p:nvGrpSpPr>
      <p:grpSpPr>
        <a:xfrm>
          <a:off x="0" y="0"/>
          <a:ext cx="0" cy="0"/>
          <a:chOff x="0" y="0"/>
          <a:chExt cx="0" cy="0"/>
        </a:xfrm>
      </p:grpSpPr>
      <p:pic>
        <p:nvPicPr>
          <p:cNvPr id="7" name="Picture 6" descr="A picture containing text, night sky&#10;&#10;Description automatically generated">
            <a:extLst>
              <a:ext uri="{FF2B5EF4-FFF2-40B4-BE49-F238E27FC236}">
                <a16:creationId xmlns:a16="http://schemas.microsoft.com/office/drawing/2014/main" id="{7E8259C4-A562-331E-DAB6-E307C44938BC}"/>
              </a:ext>
            </a:extLst>
          </p:cNvPr>
          <p:cNvPicPr>
            <a:picLocks noChangeAspect="1"/>
          </p:cNvPicPr>
          <p:nvPr userDrawn="1"/>
        </p:nvPicPr>
        <p:blipFill>
          <a:blip r:embed="rId3"/>
          <a:stretch>
            <a:fillRect/>
          </a:stretch>
        </p:blipFill>
        <p:spPr>
          <a:xfrm>
            <a:off x="0" y="0"/>
            <a:ext cx="9144000" cy="5143500"/>
          </a:xfrm>
          <a:prstGeom prst="rect">
            <a:avLst/>
          </a:prstGeom>
        </p:spPr>
      </p:pic>
      <p:pic>
        <p:nvPicPr>
          <p:cNvPr id="3" name="Picture 2" descr="Logo&#10;&#10;Description automatically generated">
            <a:extLst>
              <a:ext uri="{FF2B5EF4-FFF2-40B4-BE49-F238E27FC236}">
                <a16:creationId xmlns:a16="http://schemas.microsoft.com/office/drawing/2014/main" id="{39054FF6-9792-F6E0-3853-E712DF510EE3}"/>
              </a:ext>
            </a:extLst>
          </p:cNvPr>
          <p:cNvPicPr>
            <a:picLocks noChangeAspect="1"/>
          </p:cNvPicPr>
          <p:nvPr userDrawn="1"/>
        </p:nvPicPr>
        <p:blipFill>
          <a:blip r:embed="rId4"/>
          <a:stretch>
            <a:fillRect/>
          </a:stretch>
        </p:blipFill>
        <p:spPr>
          <a:xfrm>
            <a:off x="8256922" y="4395267"/>
            <a:ext cx="636266" cy="509013"/>
          </a:xfrm>
          <a:prstGeom prst="rect">
            <a:avLst/>
          </a:prstGeom>
        </p:spPr>
      </p:pic>
    </p:spTree>
    <p:extLst>
      <p:ext uri="{BB962C8B-B14F-4D97-AF65-F5344CB8AC3E}">
        <p14:creationId xmlns:p14="http://schemas.microsoft.com/office/powerpoint/2010/main" val="42180651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bg>
      <p:bgRef idx="1001">
        <a:schemeClr val="bg1"/>
      </p:bgRef>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56107DC5-4A22-8395-81F1-B0CC5DAF5CB4}"/>
              </a:ext>
            </a:extLst>
          </p:cNvPr>
          <p:cNvPicPr>
            <a:picLocks noChangeAspect="1"/>
          </p:cNvPicPr>
          <p:nvPr userDrawn="1"/>
        </p:nvPicPr>
        <p:blipFill>
          <a:blip r:embed="rId3"/>
          <a:stretch>
            <a:fillRect/>
          </a:stretch>
        </p:blipFill>
        <p:spPr>
          <a:xfrm>
            <a:off x="4581525" y="0"/>
            <a:ext cx="4562475" cy="5143500"/>
          </a:xfrm>
          <a:prstGeom prst="rect">
            <a:avLst/>
          </a:prstGeom>
        </p:spPr>
      </p:pic>
    </p:spTree>
    <p:extLst>
      <p:ext uri="{BB962C8B-B14F-4D97-AF65-F5344CB8AC3E}">
        <p14:creationId xmlns:p14="http://schemas.microsoft.com/office/powerpoint/2010/main" val="5733985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6608111" y="645796"/>
            <a:ext cx="184666" cy="369332"/>
          </a:xfrm>
          <a:prstGeom prst="rect">
            <a:avLst/>
          </a:prstGeom>
          <a:noFill/>
        </p:spPr>
        <p:txBody>
          <a:bodyPr wrap="none" rtlCol="0">
            <a:spAutoFit/>
          </a:bodyPr>
          <a:lstStyle/>
          <a:p>
            <a:endParaRPr lang="en-US"/>
          </a:p>
        </p:txBody>
      </p:sp>
      <p:sp>
        <p:nvSpPr>
          <p:cNvPr id="1026" name="Title Placeholder 1"/>
          <p:cNvSpPr>
            <a:spLocks noGrp="1"/>
          </p:cNvSpPr>
          <p:nvPr>
            <p:ph type="title"/>
          </p:nvPr>
        </p:nvSpPr>
        <p:spPr bwMode="auto">
          <a:xfrm>
            <a:off x="457200" y="457200"/>
            <a:ext cx="8229600" cy="5579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200151"/>
            <a:ext cx="8229600" cy="31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62" r:id="rId3"/>
    <p:sldLayoutId id="2147483661" r:id="rId4"/>
  </p:sldLayoutIdLst>
  <p:hf hdr="0"/>
  <p:txStyles>
    <p:titleStyle>
      <a:lvl1pPr algn="l" defTabSz="457200" rtl="0" eaLnBrk="0" fontAlgn="base" hangingPunct="0">
        <a:spcBef>
          <a:spcPct val="0"/>
        </a:spcBef>
        <a:spcAft>
          <a:spcPct val="0"/>
        </a:spcAft>
        <a:defRPr sz="2400" b="1" i="0" kern="1200" spc="0">
          <a:solidFill>
            <a:srgbClr val="28305F"/>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p:titleStyle>
    <p:bodyStyle>
      <a:lvl1pPr marL="274320" indent="-228600" algn="l" defTabSz="457200" rtl="0" eaLnBrk="0" fontAlgn="base" hangingPunct="0">
        <a:spcBef>
          <a:spcPts val="0"/>
        </a:spcBef>
        <a:spcAft>
          <a:spcPct val="0"/>
        </a:spcAft>
        <a:buClr>
          <a:schemeClr val="accent1"/>
        </a:buClr>
        <a:buFont typeface="Arial" pitchFamily="-110" charset="0"/>
        <a:buChar char="•"/>
        <a:defRPr sz="1600" kern="1200">
          <a:solidFill>
            <a:srgbClr val="070807"/>
          </a:solidFill>
          <a:latin typeface="Arial"/>
          <a:ea typeface="ＭＳ Ｐゴシック" pitchFamily="-110" charset="-128"/>
          <a:cs typeface="Arial"/>
        </a:defRPr>
      </a:lvl1pPr>
      <a:lvl2pPr marL="548640" indent="-228600" algn="l" defTabSz="457200" rtl="0" eaLnBrk="0" fontAlgn="base" hangingPunct="0">
        <a:spcBef>
          <a:spcPts val="600"/>
        </a:spcBef>
        <a:spcAft>
          <a:spcPct val="0"/>
        </a:spcAft>
        <a:buClr>
          <a:schemeClr val="accent4"/>
        </a:buClr>
        <a:buFont typeface="Arial" pitchFamily="-110" charset="0"/>
        <a:buChar char="–"/>
        <a:defRPr sz="1400" kern="1200">
          <a:solidFill>
            <a:srgbClr val="070807"/>
          </a:solidFill>
          <a:latin typeface="Arial"/>
          <a:ea typeface="ＭＳ Ｐゴシック" pitchFamily="-110" charset="-128"/>
          <a:cs typeface="Arial"/>
        </a:defRPr>
      </a:lvl2pPr>
      <a:lvl3pPr marL="804672" indent="-228600" algn="l" defTabSz="457200" rtl="0" eaLnBrk="0" fontAlgn="base" hangingPunct="0">
        <a:spcBef>
          <a:spcPts val="600"/>
        </a:spcBef>
        <a:spcAft>
          <a:spcPct val="0"/>
        </a:spcAft>
        <a:buClr>
          <a:schemeClr val="accent3"/>
        </a:buClr>
        <a:buFont typeface="Arial" pitchFamily="-110" charset="0"/>
        <a:buChar char="•"/>
        <a:defRPr sz="1200" kern="1200">
          <a:solidFill>
            <a:srgbClr val="070807"/>
          </a:solidFill>
          <a:latin typeface="Arial"/>
          <a:ea typeface="ＭＳ Ｐゴシック" pitchFamily="-110" charset="-128"/>
          <a:cs typeface="Arial"/>
        </a:defRPr>
      </a:lvl3pPr>
      <a:lvl4pPr marL="13716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4pPr>
      <a:lvl5pPr marL="18288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DA4E0-6241-C647-B880-112C74640C02}"/>
              </a:ext>
            </a:extLst>
          </p:cNvPr>
          <p:cNvSpPr txBox="1"/>
          <p:nvPr/>
        </p:nvSpPr>
        <p:spPr>
          <a:xfrm>
            <a:off x="978008" y="2190245"/>
            <a:ext cx="2590800" cy="523220"/>
          </a:xfrm>
          <a:prstGeom prst="rect">
            <a:avLst/>
          </a:prstGeom>
          <a:noFill/>
        </p:spPr>
        <p:txBody>
          <a:bodyPr wrap="square" rtlCol="0">
            <a:spAutoFit/>
          </a:bodyPr>
          <a:lstStyle/>
          <a:p>
            <a:pPr algn="ctr"/>
            <a:r>
              <a:rPr lang="en-US" sz="1400" b="1" dirty="0">
                <a:solidFill>
                  <a:srgbClr val="070807"/>
                </a:solidFill>
              </a:rPr>
              <a:t>Jim Basney</a:t>
            </a:r>
            <a:br>
              <a:rPr lang="en-US" sz="1400" b="1" dirty="0">
                <a:solidFill>
                  <a:srgbClr val="070807"/>
                </a:solidFill>
              </a:rPr>
            </a:br>
            <a:r>
              <a:rPr lang="en-US" sz="1400" b="1" dirty="0">
                <a:solidFill>
                  <a:srgbClr val="070807"/>
                </a:solidFill>
              </a:rPr>
              <a:t>jbasney@ncsa.Illinois.edu</a:t>
            </a:r>
            <a:endParaRPr lang="en-US" sz="1400" dirty="0">
              <a:solidFill>
                <a:srgbClr val="070807"/>
              </a:solidFill>
            </a:endParaRPr>
          </a:p>
        </p:txBody>
      </p:sp>
      <p:sp>
        <p:nvSpPr>
          <p:cNvPr id="8" name="Google Shape;210;p41">
            <a:extLst>
              <a:ext uri="{FF2B5EF4-FFF2-40B4-BE49-F238E27FC236}">
                <a16:creationId xmlns:a16="http://schemas.microsoft.com/office/drawing/2014/main" id="{0710B79C-A5AB-E2F6-F7F4-808D3CD830E5}"/>
              </a:ext>
            </a:extLst>
          </p:cNvPr>
          <p:cNvSpPr txBox="1">
            <a:spLocks/>
          </p:cNvSpPr>
          <p:nvPr/>
        </p:nvSpPr>
        <p:spPr>
          <a:xfrm>
            <a:off x="1180560" y="287729"/>
            <a:ext cx="3022816" cy="762000"/>
          </a:xfrm>
          <a:prstGeom prst="rect">
            <a:avLst/>
          </a:prstGeom>
          <a:noFill/>
          <a:ln>
            <a:noFill/>
          </a:ln>
        </p:spPr>
        <p:txBody>
          <a:bodyPr spcFirstLastPara="1" wrap="square" lIns="91425" tIns="45700" rIns="91425" bIns="45700" anchor="ctr" anchorCtr="0">
            <a:noAutofit/>
          </a:bodyPr>
          <a:lstStyle>
            <a:lvl1pPr algn="l" defTabSz="457200" rtl="0" eaLnBrk="0" fontAlgn="base" hangingPunct="0">
              <a:spcBef>
                <a:spcPct val="0"/>
              </a:spcBef>
              <a:spcAft>
                <a:spcPct val="0"/>
              </a:spcAft>
              <a:defRPr sz="2400" b="1" i="0" kern="1200" spc="0">
                <a:solidFill>
                  <a:srgbClr val="28305F"/>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pPr algn="ctr">
              <a:spcBef>
                <a:spcPts val="0"/>
              </a:spcBef>
              <a:spcAft>
                <a:spcPts val="0"/>
              </a:spcAft>
              <a:buClr>
                <a:srgbClr val="669966"/>
              </a:buClr>
              <a:buFont typeface="Arial"/>
              <a:buNone/>
            </a:pPr>
            <a:r>
              <a:rPr lang="en-US" sz="4800" i="1" dirty="0">
                <a:solidFill>
                  <a:srgbClr val="669966"/>
                </a:solidFill>
                <a:ea typeface="Arial"/>
                <a:sym typeface="Arial"/>
              </a:rPr>
              <a:t>CILogon</a:t>
            </a:r>
            <a:endParaRPr lang="en-US" sz="4800" i="1" dirty="0">
              <a:solidFill>
                <a:srgbClr val="669966"/>
              </a:solidFill>
            </a:endParaRPr>
          </a:p>
        </p:txBody>
      </p:sp>
      <p:pic>
        <p:nvPicPr>
          <p:cNvPr id="9" name="Google Shape;212;p41" descr="cilogon-logo-1000x1000.png">
            <a:extLst>
              <a:ext uri="{FF2B5EF4-FFF2-40B4-BE49-F238E27FC236}">
                <a16:creationId xmlns:a16="http://schemas.microsoft.com/office/drawing/2014/main" id="{E9547964-360B-2EDA-2070-2B7BD24AB89E}"/>
              </a:ext>
            </a:extLst>
          </p:cNvPr>
          <p:cNvPicPr preferRelativeResize="0">
            <a:picLocks noChangeAspect="1"/>
          </p:cNvPicPr>
          <p:nvPr/>
        </p:nvPicPr>
        <p:blipFill rotWithShape="1">
          <a:blip r:embed="rId2">
            <a:alphaModFix/>
          </a:blip>
          <a:srcRect/>
          <a:stretch/>
        </p:blipFill>
        <p:spPr>
          <a:xfrm>
            <a:off x="698284" y="287729"/>
            <a:ext cx="762000" cy="762000"/>
          </a:xfrm>
          <a:prstGeom prst="rect">
            <a:avLst/>
          </a:prstGeom>
          <a:noFill/>
          <a:ln>
            <a:noFill/>
          </a:ln>
        </p:spPr>
      </p:pic>
      <p:pic>
        <p:nvPicPr>
          <p:cNvPr id="11" name="Picture 10" descr="A person smiling for the camera&#10;&#10;Description automatically generated with medium confidence">
            <a:extLst>
              <a:ext uri="{FF2B5EF4-FFF2-40B4-BE49-F238E27FC236}">
                <a16:creationId xmlns:a16="http://schemas.microsoft.com/office/drawing/2014/main" id="{FED069F1-58CB-84D9-96D0-56F12CCD1371}"/>
              </a:ext>
            </a:extLst>
          </p:cNvPr>
          <p:cNvPicPr>
            <a:picLocks noChangeAspect="1"/>
          </p:cNvPicPr>
          <p:nvPr/>
        </p:nvPicPr>
        <p:blipFill rotWithShape="1">
          <a:blip r:embed="rId3"/>
          <a:srcRect b="29685"/>
          <a:stretch/>
        </p:blipFill>
        <p:spPr>
          <a:xfrm>
            <a:off x="1359008" y="2859913"/>
            <a:ext cx="1828800" cy="1714558"/>
          </a:xfrm>
          <a:prstGeom prst="rect">
            <a:avLst/>
          </a:prstGeom>
          <a:effectLst/>
        </p:spPr>
      </p:pic>
      <p:pic>
        <p:nvPicPr>
          <p:cNvPr id="2" name="Picture 1">
            <a:extLst>
              <a:ext uri="{FF2B5EF4-FFF2-40B4-BE49-F238E27FC236}">
                <a16:creationId xmlns:a16="http://schemas.microsoft.com/office/drawing/2014/main" id="{081D7683-5695-2C28-F3E6-26CD897A94D1}"/>
              </a:ext>
            </a:extLst>
          </p:cNvPr>
          <p:cNvPicPr>
            <a:picLocks noChangeAspect="1"/>
          </p:cNvPicPr>
          <p:nvPr/>
        </p:nvPicPr>
        <p:blipFill>
          <a:blip r:embed="rId4"/>
          <a:stretch>
            <a:fillRect/>
          </a:stretch>
        </p:blipFill>
        <p:spPr>
          <a:xfrm>
            <a:off x="629965" y="1049729"/>
            <a:ext cx="3286886" cy="1281323"/>
          </a:xfrm>
          <a:prstGeom prst="rect">
            <a:avLst/>
          </a:prstGeom>
        </p:spPr>
      </p:pic>
    </p:spTree>
    <p:extLst>
      <p:ext uri="{BB962C8B-B14F-4D97-AF65-F5344CB8AC3E}">
        <p14:creationId xmlns:p14="http://schemas.microsoft.com/office/powerpoint/2010/main" val="122424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15D33-E42E-B6E5-B945-604B588FB410}"/>
              </a:ext>
            </a:extLst>
          </p:cNvPr>
          <p:cNvSpPr>
            <a:spLocks noGrp="1"/>
          </p:cNvSpPr>
          <p:nvPr>
            <p:ph type="body" sz="quarter" idx="10"/>
          </p:nvPr>
        </p:nvSpPr>
        <p:spPr/>
        <p:txBody>
          <a:bodyPr/>
          <a:lstStyle/>
          <a:p>
            <a:r>
              <a:rPr lang="en-US"/>
              <a:t>Issuer </a:t>
            </a:r>
            <a:r>
              <a:rPr lang="en-US" dirty="0"/>
              <a:t>key rotation</a:t>
            </a:r>
          </a:p>
          <a:p>
            <a:r>
              <a:rPr lang="en-US" dirty="0"/>
              <a:t>Refresh token rotation</a:t>
            </a:r>
          </a:p>
          <a:p>
            <a:r>
              <a:rPr lang="en-US" dirty="0"/>
              <a:t>Various use cases for token exchange</a:t>
            </a:r>
          </a:p>
          <a:p>
            <a:r>
              <a:rPr lang="en-US" dirty="0"/>
              <a:t>Policies for dynamic client registration</a:t>
            </a:r>
          </a:p>
          <a:p>
            <a:r>
              <a:rPr lang="en-US" dirty="0"/>
              <a:t>High Availability, scalability, and token lifetimes</a:t>
            </a:r>
          </a:p>
        </p:txBody>
      </p:sp>
      <p:sp>
        <p:nvSpPr>
          <p:cNvPr id="3" name="Title 2">
            <a:extLst>
              <a:ext uri="{FF2B5EF4-FFF2-40B4-BE49-F238E27FC236}">
                <a16:creationId xmlns:a16="http://schemas.microsoft.com/office/drawing/2014/main" id="{8ED12A8A-1626-29EA-884E-4360458B2C4D}"/>
              </a:ext>
            </a:extLst>
          </p:cNvPr>
          <p:cNvSpPr>
            <a:spLocks noGrp="1"/>
          </p:cNvSpPr>
          <p:nvPr>
            <p:ph type="title"/>
          </p:nvPr>
        </p:nvSpPr>
        <p:spPr>
          <a:xfrm>
            <a:off x="914400" y="457200"/>
            <a:ext cx="6324600" cy="425957"/>
          </a:xfrm>
        </p:spPr>
        <p:txBody>
          <a:bodyPr/>
          <a:lstStyle/>
          <a:p>
            <a:r>
              <a:rPr lang="en-US" dirty="0"/>
              <a:t>Current Challenges</a:t>
            </a:r>
          </a:p>
        </p:txBody>
      </p:sp>
    </p:spTree>
    <p:extLst>
      <p:ext uri="{BB962C8B-B14F-4D97-AF65-F5344CB8AC3E}">
        <p14:creationId xmlns:p14="http://schemas.microsoft.com/office/powerpoint/2010/main" val="28915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B36DCF-3BFE-826A-84FA-F3BB7EFE8233}"/>
              </a:ext>
            </a:extLst>
          </p:cNvPr>
          <p:cNvSpPr txBox="1"/>
          <p:nvPr/>
        </p:nvSpPr>
        <p:spPr>
          <a:xfrm>
            <a:off x="2137144" y="2202418"/>
            <a:ext cx="4869712" cy="738664"/>
          </a:xfrm>
          <a:prstGeom prst="rect">
            <a:avLst/>
          </a:prstGeom>
          <a:noFill/>
        </p:spPr>
        <p:txBody>
          <a:bodyPr wrap="square">
            <a:spAutoFit/>
          </a:bodyPr>
          <a:lstStyle/>
          <a:p>
            <a:pPr algn="ctr" rtl="0">
              <a:spcBef>
                <a:spcPts val="0"/>
              </a:spcBef>
              <a:spcAft>
                <a:spcPts val="0"/>
              </a:spcAft>
            </a:pPr>
            <a:r>
              <a:rPr lang="en-US" sz="1050" b="0" i="0" u="none" strike="noStrike" dirty="0">
                <a:solidFill>
                  <a:schemeClr val="bg1"/>
                </a:solidFill>
                <a:effectLst/>
                <a:latin typeface="Arial" panose="020B0604020202020204" pitchFamily="34" charset="0"/>
              </a:rPr>
              <a:t>This material is based upon work supported by the National Science Foundation under Grant No. 2114989. Any opinions, findings, and conclusions or recommendations expressed in this material are those of the author(s) and do not necessarily reflect the views of the National Science Foundation.</a:t>
            </a:r>
            <a:endParaRPr lang="en-US" sz="1050" dirty="0">
              <a:solidFill>
                <a:schemeClr val="bg1"/>
              </a:solidFill>
              <a:effectLst/>
            </a:endParaRPr>
          </a:p>
        </p:txBody>
      </p:sp>
    </p:spTree>
    <p:extLst>
      <p:ext uri="{BB962C8B-B14F-4D97-AF65-F5344CB8AC3E}">
        <p14:creationId xmlns:p14="http://schemas.microsoft.com/office/powerpoint/2010/main" val="222914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76AFA0-A0F9-8CC1-1214-ECCB527DD717}"/>
              </a:ext>
            </a:extLst>
          </p:cNvPr>
          <p:cNvSpPr>
            <a:spLocks noGrp="1"/>
          </p:cNvSpPr>
          <p:nvPr>
            <p:ph type="body" sz="quarter" idx="10"/>
          </p:nvPr>
        </p:nvSpPr>
        <p:spPr>
          <a:xfrm>
            <a:off x="591776" y="1197864"/>
            <a:ext cx="7991870" cy="3143250"/>
          </a:xfrm>
        </p:spPr>
        <p:txBody>
          <a:bodyPr/>
          <a:lstStyle/>
          <a:p>
            <a:pPr marL="0" lvl="0" indent="0" algn="l" rtl="0">
              <a:spcBef>
                <a:spcPts val="1000"/>
              </a:spcBef>
              <a:spcAft>
                <a:spcPts val="0"/>
              </a:spcAft>
              <a:buNone/>
            </a:pPr>
            <a:r>
              <a:rPr lang="en-US" sz="1600" dirty="0"/>
              <a:t>OpenID Connect (OIDC) ID Tokens (e.g., </a:t>
            </a:r>
            <a:r>
              <a:rPr lang="en-US" sz="1600" dirty="0" err="1"/>
              <a:t>SCiMMA</a:t>
            </a:r>
            <a:r>
              <a:rPr lang="en-US" sz="1600" dirty="0"/>
              <a:t>)</a:t>
            </a:r>
            <a:br>
              <a:rPr lang="en-US" sz="1600" dirty="0"/>
            </a:br>
            <a:r>
              <a:rPr lang="en-US" sz="1600" dirty="0"/>
              <a:t>	containing user attributes and group memberships</a:t>
            </a:r>
            <a:br>
              <a:rPr lang="en-US" sz="1600" dirty="0"/>
            </a:br>
            <a:r>
              <a:rPr lang="en-US" sz="1600" dirty="0"/>
              <a:t>	from the research community (via COmanage)</a:t>
            </a:r>
            <a:br>
              <a:rPr lang="en-US" sz="1600" dirty="0"/>
            </a:br>
            <a:r>
              <a:rPr lang="en-US" sz="1600" dirty="0"/>
              <a:t>	and from the researcher's home institution (via InCommon)</a:t>
            </a:r>
          </a:p>
          <a:p>
            <a:pPr marL="0" lvl="0" indent="0" algn="l" rtl="0">
              <a:spcBef>
                <a:spcPts val="1000"/>
              </a:spcBef>
              <a:spcAft>
                <a:spcPts val="0"/>
              </a:spcAft>
              <a:buNone/>
            </a:pPr>
            <a:r>
              <a:rPr lang="en-US" sz="1600" dirty="0"/>
              <a:t>SciTokens (e.g., LIGO)</a:t>
            </a:r>
            <a:br>
              <a:rPr lang="en-US" sz="1600" dirty="0"/>
            </a:br>
            <a:r>
              <a:rPr lang="en-US" sz="1600" dirty="0"/>
              <a:t>	containing authorization scope values</a:t>
            </a:r>
            <a:br>
              <a:rPr lang="en-US" sz="1600" dirty="0"/>
            </a:br>
            <a:r>
              <a:rPr lang="en-US" sz="1600" dirty="0"/>
              <a:t>	determined by per client/subscriber policy</a:t>
            </a:r>
          </a:p>
          <a:p>
            <a:pPr marL="0" lvl="0" indent="0" algn="l" rtl="0">
              <a:spcBef>
                <a:spcPts val="1000"/>
              </a:spcBef>
              <a:spcAft>
                <a:spcPts val="0"/>
              </a:spcAft>
              <a:buNone/>
            </a:pPr>
            <a:r>
              <a:rPr lang="en-US" sz="1600" dirty="0"/>
              <a:t>WLCG Tokens (e.g., Fermilab)</a:t>
            </a:r>
            <a:br>
              <a:rPr lang="en-US" sz="1600" dirty="0"/>
            </a:br>
            <a:r>
              <a:rPr lang="en-US" sz="1600" dirty="0"/>
              <a:t>	support for </a:t>
            </a:r>
            <a:r>
              <a:rPr lang="en-US" sz="1600" dirty="0" err="1"/>
              <a:t>wlcg.groups</a:t>
            </a:r>
            <a:r>
              <a:rPr lang="en-US" sz="1600" dirty="0"/>
              <a:t> and storage.*|compute.* scopes</a:t>
            </a:r>
          </a:p>
          <a:p>
            <a:pPr marL="0" lvl="0" indent="0" algn="l" rtl="0">
              <a:spcBef>
                <a:spcPts val="1000"/>
              </a:spcBef>
              <a:spcAft>
                <a:spcPts val="0"/>
              </a:spcAft>
              <a:buNone/>
            </a:pPr>
            <a:r>
              <a:rPr lang="en-US" sz="1600" dirty="0"/>
              <a:t>GA4GH Passports (e.g., Australian </a:t>
            </a:r>
            <a:r>
              <a:rPr lang="en-US" sz="1600" dirty="0" err="1"/>
              <a:t>BioCommons</a:t>
            </a:r>
            <a:r>
              <a:rPr lang="en-US" sz="1600" dirty="0"/>
              <a:t>)</a:t>
            </a:r>
            <a:br>
              <a:rPr lang="en-US" sz="1600" dirty="0"/>
            </a:br>
            <a:r>
              <a:rPr lang="en-US" sz="1600" dirty="0"/>
              <a:t>	support for </a:t>
            </a:r>
            <a:r>
              <a:rPr lang="en-US" sz="1600" dirty="0" err="1"/>
              <a:t>AffiliationAndRole</a:t>
            </a:r>
            <a:r>
              <a:rPr lang="en-US" sz="1600" dirty="0"/>
              <a:t>, </a:t>
            </a:r>
            <a:r>
              <a:rPr lang="en-US" sz="1600" dirty="0" err="1"/>
              <a:t>AcceptedTermsAndPolicies</a:t>
            </a:r>
            <a:r>
              <a:rPr lang="en-US" sz="1600" dirty="0"/>
              <a:t>, </a:t>
            </a:r>
            <a:r>
              <a:rPr lang="en-US" sz="1600" dirty="0" err="1"/>
              <a:t>ResearcherStatus</a:t>
            </a:r>
            <a:r>
              <a:rPr lang="en-US" sz="1600" dirty="0"/>
              <a:t>,</a:t>
            </a:r>
            <a:br>
              <a:rPr lang="en-US" sz="1600" dirty="0"/>
            </a:br>
            <a:r>
              <a:rPr lang="en-US" sz="1600" dirty="0"/>
              <a:t>	</a:t>
            </a:r>
            <a:r>
              <a:rPr lang="en-US" sz="1600" dirty="0" err="1"/>
              <a:t>ControlledAccessGrants</a:t>
            </a:r>
            <a:r>
              <a:rPr lang="en-US" sz="1600" dirty="0"/>
              <a:t>, and </a:t>
            </a:r>
            <a:r>
              <a:rPr lang="en-US" sz="1600" dirty="0" err="1"/>
              <a:t>LinkedIdentities</a:t>
            </a:r>
            <a:endParaRPr lang="en-US" sz="1600" dirty="0"/>
          </a:p>
          <a:p>
            <a:endParaRPr lang="en-US" dirty="0"/>
          </a:p>
        </p:txBody>
      </p:sp>
      <p:sp>
        <p:nvSpPr>
          <p:cNvPr id="4" name="Title 7">
            <a:extLst>
              <a:ext uri="{FF2B5EF4-FFF2-40B4-BE49-F238E27FC236}">
                <a16:creationId xmlns:a16="http://schemas.microsoft.com/office/drawing/2014/main" id="{F72EA94E-90F5-AB9F-4508-42F7B4FA3EE1}"/>
              </a:ext>
            </a:extLst>
          </p:cNvPr>
          <p:cNvSpPr>
            <a:spLocks noGrp="1"/>
          </p:cNvSpPr>
          <p:nvPr>
            <p:ph type="title"/>
          </p:nvPr>
        </p:nvSpPr>
        <p:spPr>
          <a:xfrm>
            <a:off x="4571999" y="457200"/>
            <a:ext cx="4011647" cy="425957"/>
          </a:xfrm>
        </p:spPr>
        <p:txBody>
          <a:bodyPr>
            <a:noAutofit/>
          </a:bodyPr>
          <a:lstStyle/>
          <a:p>
            <a:r>
              <a:rPr lang="en" dirty="0"/>
              <a:t>Tokens for Science</a:t>
            </a:r>
            <a:endParaRPr lang="en-US" dirty="0"/>
          </a:p>
        </p:txBody>
      </p:sp>
      <p:sp>
        <p:nvSpPr>
          <p:cNvPr id="5" name="Google Shape;210;p41">
            <a:extLst>
              <a:ext uri="{FF2B5EF4-FFF2-40B4-BE49-F238E27FC236}">
                <a16:creationId xmlns:a16="http://schemas.microsoft.com/office/drawing/2014/main" id="{8109F831-C728-8599-4C13-48CB8BABEC68}"/>
              </a:ext>
            </a:extLst>
          </p:cNvPr>
          <p:cNvSpPr txBox="1">
            <a:spLocks/>
          </p:cNvSpPr>
          <p:nvPr/>
        </p:nvSpPr>
        <p:spPr>
          <a:xfrm>
            <a:off x="1396675" y="178814"/>
            <a:ext cx="3022816" cy="762000"/>
          </a:xfrm>
          <a:prstGeom prst="rect">
            <a:avLst/>
          </a:prstGeom>
          <a:noFill/>
          <a:ln>
            <a:noFill/>
          </a:ln>
        </p:spPr>
        <p:txBody>
          <a:bodyPr spcFirstLastPara="1" wrap="square" lIns="91425" tIns="45700" rIns="91425" bIns="45700" anchor="ctr" anchorCtr="0">
            <a:noAutofit/>
          </a:bodyPr>
          <a:lstStyle>
            <a:lvl1pPr algn="l" defTabSz="457200" rtl="0" eaLnBrk="0" fontAlgn="base" hangingPunct="0">
              <a:spcBef>
                <a:spcPct val="0"/>
              </a:spcBef>
              <a:spcAft>
                <a:spcPct val="0"/>
              </a:spcAft>
              <a:defRPr sz="2400" b="1" i="0" kern="1200" spc="0">
                <a:solidFill>
                  <a:srgbClr val="28305F"/>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pPr algn="ctr">
              <a:spcBef>
                <a:spcPts val="0"/>
              </a:spcBef>
              <a:spcAft>
                <a:spcPts val="0"/>
              </a:spcAft>
              <a:buClr>
                <a:srgbClr val="669966"/>
              </a:buClr>
              <a:buFont typeface="Arial"/>
              <a:buNone/>
            </a:pPr>
            <a:r>
              <a:rPr lang="en-US" sz="4800" i="1" dirty="0">
                <a:solidFill>
                  <a:srgbClr val="669966"/>
                </a:solidFill>
                <a:ea typeface="Arial"/>
                <a:sym typeface="Arial"/>
              </a:rPr>
              <a:t>CILogon</a:t>
            </a:r>
            <a:endParaRPr lang="en-US" sz="4800" i="1" dirty="0">
              <a:solidFill>
                <a:srgbClr val="669966"/>
              </a:solidFill>
            </a:endParaRPr>
          </a:p>
        </p:txBody>
      </p:sp>
      <p:pic>
        <p:nvPicPr>
          <p:cNvPr id="6" name="Google Shape;212;p41" descr="cilogon-logo-1000x1000.png">
            <a:extLst>
              <a:ext uri="{FF2B5EF4-FFF2-40B4-BE49-F238E27FC236}">
                <a16:creationId xmlns:a16="http://schemas.microsoft.com/office/drawing/2014/main" id="{42B609EE-2BC7-9BF8-35F0-4A369846845D}"/>
              </a:ext>
            </a:extLst>
          </p:cNvPr>
          <p:cNvPicPr preferRelativeResize="0">
            <a:picLocks noChangeAspect="1"/>
          </p:cNvPicPr>
          <p:nvPr/>
        </p:nvPicPr>
        <p:blipFill rotWithShape="1">
          <a:blip r:embed="rId2">
            <a:alphaModFix/>
          </a:blip>
          <a:srcRect/>
          <a:stretch/>
        </p:blipFill>
        <p:spPr>
          <a:xfrm>
            <a:off x="914399" y="178814"/>
            <a:ext cx="762000" cy="762000"/>
          </a:xfrm>
          <a:prstGeom prst="rect">
            <a:avLst/>
          </a:prstGeom>
          <a:noFill/>
          <a:ln>
            <a:noFill/>
          </a:ln>
        </p:spPr>
      </p:pic>
      <p:pic>
        <p:nvPicPr>
          <p:cNvPr id="7" name="Google Shape;405;p60">
            <a:extLst>
              <a:ext uri="{FF2B5EF4-FFF2-40B4-BE49-F238E27FC236}">
                <a16:creationId xmlns:a16="http://schemas.microsoft.com/office/drawing/2014/main" id="{102630B1-565E-F06E-580D-BF7C20AB6A57}"/>
              </a:ext>
            </a:extLst>
          </p:cNvPr>
          <p:cNvPicPr preferRelativeResize="0"/>
          <p:nvPr/>
        </p:nvPicPr>
        <p:blipFill>
          <a:blip r:embed="rId3">
            <a:alphaModFix/>
          </a:blip>
          <a:stretch>
            <a:fillRect/>
          </a:stretch>
        </p:blipFill>
        <p:spPr>
          <a:xfrm>
            <a:off x="6468413" y="3295550"/>
            <a:ext cx="2524125" cy="658467"/>
          </a:xfrm>
          <a:prstGeom prst="rect">
            <a:avLst/>
          </a:prstGeom>
          <a:noFill/>
          <a:ln>
            <a:noFill/>
          </a:ln>
        </p:spPr>
      </p:pic>
      <p:pic>
        <p:nvPicPr>
          <p:cNvPr id="8" name="Google Shape;406;p60">
            <a:extLst>
              <a:ext uri="{FF2B5EF4-FFF2-40B4-BE49-F238E27FC236}">
                <a16:creationId xmlns:a16="http://schemas.microsoft.com/office/drawing/2014/main" id="{480B5663-7BDC-D59F-4833-2CE6528CD1D8}"/>
              </a:ext>
            </a:extLst>
          </p:cNvPr>
          <p:cNvPicPr preferRelativeResize="0"/>
          <p:nvPr/>
        </p:nvPicPr>
        <p:blipFill>
          <a:blip r:embed="rId4">
            <a:alphaModFix/>
          </a:blip>
          <a:stretch>
            <a:fillRect/>
          </a:stretch>
        </p:blipFill>
        <p:spPr>
          <a:xfrm>
            <a:off x="6777988" y="2727338"/>
            <a:ext cx="1905000" cy="356331"/>
          </a:xfrm>
          <a:prstGeom prst="rect">
            <a:avLst/>
          </a:prstGeom>
          <a:noFill/>
          <a:ln>
            <a:noFill/>
          </a:ln>
        </p:spPr>
      </p:pic>
      <p:pic>
        <p:nvPicPr>
          <p:cNvPr id="9" name="Google Shape;407;p60">
            <a:extLst>
              <a:ext uri="{FF2B5EF4-FFF2-40B4-BE49-F238E27FC236}">
                <a16:creationId xmlns:a16="http://schemas.microsoft.com/office/drawing/2014/main" id="{2856D848-5BF5-9548-34DA-6C7D8186C35D}"/>
              </a:ext>
            </a:extLst>
          </p:cNvPr>
          <p:cNvPicPr preferRelativeResize="0"/>
          <p:nvPr/>
        </p:nvPicPr>
        <p:blipFill rotWithShape="1">
          <a:blip r:embed="rId5">
            <a:alphaModFix/>
          </a:blip>
          <a:srcRect/>
          <a:stretch/>
        </p:blipFill>
        <p:spPr>
          <a:xfrm>
            <a:off x="6908781" y="1903423"/>
            <a:ext cx="1643443" cy="640897"/>
          </a:xfrm>
          <a:prstGeom prst="rect">
            <a:avLst/>
          </a:prstGeom>
          <a:noFill/>
          <a:ln>
            <a:noFill/>
          </a:ln>
        </p:spPr>
      </p:pic>
      <p:pic>
        <p:nvPicPr>
          <p:cNvPr id="10" name="Google Shape;408;p60">
            <a:extLst>
              <a:ext uri="{FF2B5EF4-FFF2-40B4-BE49-F238E27FC236}">
                <a16:creationId xmlns:a16="http://schemas.microsoft.com/office/drawing/2014/main" id="{71BA9BEA-9DA8-6E9B-C6E9-D55F96DF15FE}"/>
              </a:ext>
            </a:extLst>
          </p:cNvPr>
          <p:cNvPicPr preferRelativeResize="0"/>
          <p:nvPr/>
        </p:nvPicPr>
        <p:blipFill>
          <a:blip r:embed="rId6">
            <a:alphaModFix/>
          </a:blip>
          <a:stretch>
            <a:fillRect/>
          </a:stretch>
        </p:blipFill>
        <p:spPr>
          <a:xfrm>
            <a:off x="6873238" y="1174225"/>
            <a:ext cx="1714500" cy="685435"/>
          </a:xfrm>
          <a:prstGeom prst="rect">
            <a:avLst/>
          </a:prstGeom>
          <a:noFill/>
          <a:ln>
            <a:noFill/>
          </a:ln>
        </p:spPr>
      </p:pic>
      <p:sp>
        <p:nvSpPr>
          <p:cNvPr id="11" name="TextBox 10">
            <a:extLst>
              <a:ext uri="{FF2B5EF4-FFF2-40B4-BE49-F238E27FC236}">
                <a16:creationId xmlns:a16="http://schemas.microsoft.com/office/drawing/2014/main" id="{AA858362-7E81-3CBF-B605-4415863DAEEC}"/>
              </a:ext>
            </a:extLst>
          </p:cNvPr>
          <p:cNvSpPr txBox="1"/>
          <p:nvPr/>
        </p:nvSpPr>
        <p:spPr>
          <a:xfrm>
            <a:off x="3980224" y="4590707"/>
            <a:ext cx="4572000" cy="369332"/>
          </a:xfrm>
          <a:prstGeom prst="rect">
            <a:avLst/>
          </a:prstGeom>
          <a:noFill/>
        </p:spPr>
        <p:txBody>
          <a:bodyPr wrap="square">
            <a:spAutoFit/>
          </a:bodyPr>
          <a:lstStyle/>
          <a:p>
            <a:pPr algn="ctr"/>
            <a:r>
              <a:rPr lang="en-US" dirty="0">
                <a:solidFill>
                  <a:srgbClr val="070807"/>
                </a:solidFill>
              </a:rPr>
              <a:t>https://www.cilogon.org/jwt</a:t>
            </a:r>
          </a:p>
        </p:txBody>
      </p:sp>
    </p:spTree>
    <p:extLst>
      <p:ext uri="{BB962C8B-B14F-4D97-AF65-F5344CB8AC3E}">
        <p14:creationId xmlns:p14="http://schemas.microsoft.com/office/powerpoint/2010/main" val="24280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4FFB3-0197-45F7-ADD4-99703201C422}"/>
              </a:ext>
            </a:extLst>
          </p:cNvPr>
          <p:cNvSpPr>
            <a:spLocks noGrp="1"/>
          </p:cNvSpPr>
          <p:nvPr>
            <p:ph type="body" sz="quarter" idx="10"/>
          </p:nvPr>
        </p:nvSpPr>
        <p:spPr>
          <a:xfrm>
            <a:off x="914400" y="1474380"/>
            <a:ext cx="7543800" cy="2866733"/>
          </a:xfrm>
        </p:spPr>
        <p:txBody>
          <a:bodyPr/>
          <a:lstStyle/>
          <a:p>
            <a:r>
              <a:rPr lang="en-US" sz="1800" b="0" i="0" u="none" strike="noStrike" dirty="0">
                <a:effectLst/>
                <a:latin typeface="Arial" panose="020B0604020202020204" pitchFamily="34" charset="0"/>
              </a:rPr>
              <a:t>Using the OAuth and JWT standards for distributed authorization</a:t>
            </a:r>
          </a:p>
          <a:p>
            <a:r>
              <a:rPr lang="en-US" sz="1800" dirty="0">
                <a:latin typeface="Arial" panose="020B0604020202020204" pitchFamily="34" charset="0"/>
              </a:rPr>
              <a:t>Using well-supported security libraries/frameworks</a:t>
            </a:r>
            <a:endParaRPr lang="en-US" sz="1800" b="0" i="0" u="none" strike="noStrike" dirty="0">
              <a:effectLst/>
              <a:latin typeface="Arial" panose="020B0604020202020204" pitchFamily="34" charset="0"/>
            </a:endParaRPr>
          </a:p>
          <a:p>
            <a:r>
              <a:rPr lang="en-US" sz="1800" b="0" i="0" u="none" strike="noStrike" dirty="0">
                <a:effectLst/>
                <a:latin typeface="Arial" panose="020B0604020202020204" pitchFamily="34" charset="0"/>
              </a:rPr>
              <a:t>Implementing the Principle of Least Privilege</a:t>
            </a:r>
          </a:p>
          <a:p>
            <a:r>
              <a:rPr lang="en-US" sz="1800" b="0" i="0" u="none" strike="noStrike" dirty="0">
                <a:effectLst/>
                <a:latin typeface="Arial" panose="020B0604020202020204" pitchFamily="34" charset="0"/>
              </a:rPr>
              <a:t>Migrate from identity-based authorization (grid-</a:t>
            </a:r>
            <a:r>
              <a:rPr lang="en-US" sz="1800" b="0" i="0" u="none" strike="noStrike" dirty="0" err="1">
                <a:effectLst/>
                <a:latin typeface="Arial" panose="020B0604020202020204" pitchFamily="34" charset="0"/>
              </a:rPr>
              <a:t>mapfile</a:t>
            </a:r>
            <a:r>
              <a:rPr lang="en-US" sz="1800" b="0" i="0" u="none" strike="noStrike" dirty="0">
                <a:effectLst/>
                <a:latin typeface="Arial" panose="020B0604020202020204" pitchFamily="34" charset="0"/>
              </a:rPr>
              <a:t>)</a:t>
            </a:r>
            <a:br>
              <a:rPr lang="en-US" sz="1800" b="0" i="0" u="none" strike="noStrike" dirty="0">
                <a:effectLst/>
                <a:latin typeface="Arial" panose="020B0604020202020204" pitchFamily="34" charset="0"/>
              </a:rPr>
            </a:br>
            <a:r>
              <a:rPr lang="en-US" sz="1800" b="0" i="0" u="none" strike="noStrike" dirty="0">
                <a:effectLst/>
                <a:latin typeface="Arial" panose="020B0604020202020204" pitchFamily="34" charset="0"/>
              </a:rPr>
              <a:t>to capability-based authorization (audience &amp; scope)</a:t>
            </a:r>
          </a:p>
        </p:txBody>
      </p:sp>
      <p:pic>
        <p:nvPicPr>
          <p:cNvPr id="4" name="Picture 3">
            <a:extLst>
              <a:ext uri="{FF2B5EF4-FFF2-40B4-BE49-F238E27FC236}">
                <a16:creationId xmlns:a16="http://schemas.microsoft.com/office/drawing/2014/main" id="{8E14DA7C-068C-B05A-D399-5D17D34F2252}"/>
              </a:ext>
            </a:extLst>
          </p:cNvPr>
          <p:cNvPicPr>
            <a:picLocks noChangeAspect="1"/>
          </p:cNvPicPr>
          <p:nvPr/>
        </p:nvPicPr>
        <p:blipFill>
          <a:blip r:embed="rId2"/>
          <a:stretch>
            <a:fillRect/>
          </a:stretch>
        </p:blipFill>
        <p:spPr>
          <a:xfrm>
            <a:off x="560354" y="0"/>
            <a:ext cx="3286886" cy="1281323"/>
          </a:xfrm>
          <a:prstGeom prst="rect">
            <a:avLst/>
          </a:prstGeom>
        </p:spPr>
      </p:pic>
      <p:sp>
        <p:nvSpPr>
          <p:cNvPr id="5" name="Title 7">
            <a:extLst>
              <a:ext uri="{FF2B5EF4-FFF2-40B4-BE49-F238E27FC236}">
                <a16:creationId xmlns:a16="http://schemas.microsoft.com/office/drawing/2014/main" id="{3DA26055-13C1-E7DF-AB0F-8D55A99EBD61}"/>
              </a:ext>
            </a:extLst>
          </p:cNvPr>
          <p:cNvSpPr>
            <a:spLocks noGrp="1"/>
          </p:cNvSpPr>
          <p:nvPr>
            <p:ph type="title"/>
          </p:nvPr>
        </p:nvSpPr>
        <p:spPr>
          <a:xfrm>
            <a:off x="4182138" y="315432"/>
            <a:ext cx="4139610" cy="425957"/>
          </a:xfrm>
        </p:spPr>
        <p:txBody>
          <a:bodyPr>
            <a:noAutofit/>
          </a:bodyPr>
          <a:lstStyle/>
          <a:p>
            <a:r>
              <a:rPr lang="en" dirty="0"/>
              <a:t>Capability-based authorization for distributed scientific computing</a:t>
            </a:r>
            <a:endParaRPr lang="en-US" dirty="0"/>
          </a:p>
        </p:txBody>
      </p:sp>
      <p:sp>
        <p:nvSpPr>
          <p:cNvPr id="6" name="TextBox 5">
            <a:extLst>
              <a:ext uri="{FF2B5EF4-FFF2-40B4-BE49-F238E27FC236}">
                <a16:creationId xmlns:a16="http://schemas.microsoft.com/office/drawing/2014/main" id="{06B922AB-F919-29FF-CACC-F8F95D9EFBDF}"/>
              </a:ext>
            </a:extLst>
          </p:cNvPr>
          <p:cNvSpPr txBox="1"/>
          <p:nvPr/>
        </p:nvSpPr>
        <p:spPr>
          <a:xfrm>
            <a:off x="3980224" y="4590707"/>
            <a:ext cx="4572000" cy="369332"/>
          </a:xfrm>
          <a:prstGeom prst="rect">
            <a:avLst/>
          </a:prstGeom>
          <a:noFill/>
        </p:spPr>
        <p:txBody>
          <a:bodyPr wrap="square">
            <a:spAutoFit/>
          </a:bodyPr>
          <a:lstStyle/>
          <a:p>
            <a:pPr algn="ctr"/>
            <a:r>
              <a:rPr lang="en-US" dirty="0">
                <a:solidFill>
                  <a:srgbClr val="070807"/>
                </a:solidFill>
              </a:rPr>
              <a:t>https://scitokens.org/</a:t>
            </a:r>
          </a:p>
        </p:txBody>
      </p:sp>
    </p:spTree>
    <p:extLst>
      <p:ext uri="{BB962C8B-B14F-4D97-AF65-F5344CB8AC3E}">
        <p14:creationId xmlns:p14="http://schemas.microsoft.com/office/powerpoint/2010/main" val="130801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028E453-4397-6266-8589-91E17B77786F}"/>
              </a:ext>
            </a:extLst>
          </p:cNvPr>
          <p:cNvGraphicFramePr>
            <a:graphicFrameLocks noGrp="1"/>
          </p:cNvGraphicFramePr>
          <p:nvPr>
            <p:extLst>
              <p:ext uri="{D42A27DB-BD31-4B8C-83A1-F6EECF244321}">
                <p14:modId xmlns:p14="http://schemas.microsoft.com/office/powerpoint/2010/main" val="1590208212"/>
              </p:ext>
            </p:extLst>
          </p:nvPr>
        </p:nvGraphicFramePr>
        <p:xfrm>
          <a:off x="958039" y="1208869"/>
          <a:ext cx="7227922" cy="3310110"/>
        </p:xfrm>
        <a:graphic>
          <a:graphicData uri="http://schemas.openxmlformats.org/drawingml/2006/table">
            <a:tbl>
              <a:tblPr/>
              <a:tblGrid>
                <a:gridCol w="2329661">
                  <a:extLst>
                    <a:ext uri="{9D8B030D-6E8A-4147-A177-3AD203B41FA5}">
                      <a16:colId xmlns:a16="http://schemas.microsoft.com/office/drawing/2014/main" val="2593668660"/>
                    </a:ext>
                  </a:extLst>
                </a:gridCol>
                <a:gridCol w="4898261">
                  <a:extLst>
                    <a:ext uri="{9D8B030D-6E8A-4147-A177-3AD203B41FA5}">
                      <a16:colId xmlns:a16="http://schemas.microsoft.com/office/drawing/2014/main" val="2046924768"/>
                    </a:ext>
                  </a:extLst>
                </a:gridCol>
              </a:tblGrid>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Python library</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https://github.com/scitokens/scitokens</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69995018"/>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C++ library</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https://github.com/scitokens/scitokens-cpp</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3715952"/>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Java client and server</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https://github.com/scitokens/scitokens-java</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54478140"/>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HTCondor CredMon</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https://github.com/htcondor/scitokens-credmon</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7632814"/>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SciTokens SSH</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https://github.com/XSEDE/oauth-ssh/tree/master/server#scitokens</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03201437"/>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CVMFS</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https://github.com/cvmfs-contrib/cvmfs-x509-helper</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90822899"/>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dCache</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https://github.com/dCache/dcache</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72884565"/>
                  </a:ext>
                </a:extLst>
              </a:tr>
              <a:tr h="352436">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NGINX</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a:solidFill>
                            <a:srgbClr val="000000"/>
                          </a:solidFill>
                          <a:effectLst/>
                          <a:latin typeface="Arial" panose="020B0604020202020204" pitchFamily="34" charset="0"/>
                        </a:rPr>
                        <a:t>https://github.com/scitokens/nginx-scitokens</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93502576"/>
                  </a:ext>
                </a:extLst>
              </a:tr>
              <a:tr h="348852">
                <a:tc>
                  <a:txBody>
                    <a:bodyPr/>
                    <a:lstStyle/>
                    <a:p>
                      <a:pPr rtl="0" fontAlgn="ctr">
                        <a:spcBef>
                          <a:spcPts val="0"/>
                        </a:spcBef>
                        <a:spcAft>
                          <a:spcPts val="0"/>
                        </a:spcAft>
                      </a:pPr>
                      <a:r>
                        <a:rPr lang="en-US" sz="1500" b="0" i="0" u="none" strike="noStrike">
                          <a:solidFill>
                            <a:srgbClr val="000000"/>
                          </a:solidFill>
                          <a:effectLst/>
                          <a:latin typeface="Arial" panose="020B0604020202020204" pitchFamily="34" charset="0"/>
                        </a:rPr>
                        <a:t>XRootD</a:t>
                      </a:r>
                      <a:endParaRPr lang="en-US" sz="110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1300" b="0" i="0" u="none" strike="noStrike" dirty="0">
                          <a:solidFill>
                            <a:srgbClr val="000000"/>
                          </a:solidFill>
                          <a:effectLst/>
                          <a:latin typeface="Arial" panose="020B0604020202020204" pitchFamily="34" charset="0"/>
                        </a:rPr>
                        <a:t>https://github.com/xrootd/xrootd/tree/master/src/XrdSciTokens</a:t>
                      </a:r>
                      <a:endParaRPr lang="en-US" sz="1100" dirty="0">
                        <a:effectLst/>
                      </a:endParaRPr>
                    </a:p>
                  </a:txBody>
                  <a:tcPr marL="59735" marR="59735" marT="59735" marB="59735"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38194076"/>
                  </a:ext>
                </a:extLst>
              </a:tr>
            </a:tbl>
          </a:graphicData>
        </a:graphic>
      </p:graphicFrame>
      <p:pic>
        <p:nvPicPr>
          <p:cNvPr id="5" name="Picture 4">
            <a:extLst>
              <a:ext uri="{FF2B5EF4-FFF2-40B4-BE49-F238E27FC236}">
                <a16:creationId xmlns:a16="http://schemas.microsoft.com/office/drawing/2014/main" id="{B4555C17-4F38-8F85-7D54-F0DCC6581B94}"/>
              </a:ext>
            </a:extLst>
          </p:cNvPr>
          <p:cNvPicPr>
            <a:picLocks noChangeAspect="1"/>
          </p:cNvPicPr>
          <p:nvPr/>
        </p:nvPicPr>
        <p:blipFill>
          <a:blip r:embed="rId2"/>
          <a:stretch>
            <a:fillRect/>
          </a:stretch>
        </p:blipFill>
        <p:spPr>
          <a:xfrm>
            <a:off x="560354" y="0"/>
            <a:ext cx="3286886" cy="1281323"/>
          </a:xfrm>
          <a:prstGeom prst="rect">
            <a:avLst/>
          </a:prstGeom>
        </p:spPr>
      </p:pic>
      <p:sp>
        <p:nvSpPr>
          <p:cNvPr id="6" name="Title 7">
            <a:extLst>
              <a:ext uri="{FF2B5EF4-FFF2-40B4-BE49-F238E27FC236}">
                <a16:creationId xmlns:a16="http://schemas.microsoft.com/office/drawing/2014/main" id="{D7723955-7B4F-070F-60A4-7D209E188586}"/>
              </a:ext>
            </a:extLst>
          </p:cNvPr>
          <p:cNvSpPr>
            <a:spLocks noGrp="1"/>
          </p:cNvSpPr>
          <p:nvPr>
            <p:ph type="title"/>
          </p:nvPr>
        </p:nvSpPr>
        <p:spPr>
          <a:xfrm>
            <a:off x="4182138" y="460744"/>
            <a:ext cx="4139610" cy="354419"/>
          </a:xfrm>
        </p:spPr>
        <p:txBody>
          <a:bodyPr anchor="ctr">
            <a:noAutofit/>
          </a:bodyPr>
          <a:lstStyle/>
          <a:p>
            <a:r>
              <a:rPr lang="en" dirty="0"/>
              <a:t>Open Source</a:t>
            </a:r>
            <a:endParaRPr lang="en-US" dirty="0"/>
          </a:p>
        </p:txBody>
      </p:sp>
      <p:sp>
        <p:nvSpPr>
          <p:cNvPr id="7" name="TextBox 6">
            <a:extLst>
              <a:ext uri="{FF2B5EF4-FFF2-40B4-BE49-F238E27FC236}">
                <a16:creationId xmlns:a16="http://schemas.microsoft.com/office/drawing/2014/main" id="{35FD8BE7-0482-2451-C012-C8B879860356}"/>
              </a:ext>
            </a:extLst>
          </p:cNvPr>
          <p:cNvSpPr txBox="1"/>
          <p:nvPr/>
        </p:nvSpPr>
        <p:spPr>
          <a:xfrm>
            <a:off x="3980224" y="4590707"/>
            <a:ext cx="4572000" cy="369332"/>
          </a:xfrm>
          <a:prstGeom prst="rect">
            <a:avLst/>
          </a:prstGeom>
          <a:noFill/>
        </p:spPr>
        <p:txBody>
          <a:bodyPr wrap="square">
            <a:spAutoFit/>
          </a:bodyPr>
          <a:lstStyle/>
          <a:p>
            <a:pPr algn="ctr"/>
            <a:r>
              <a:rPr lang="en-US" dirty="0">
                <a:solidFill>
                  <a:srgbClr val="070807"/>
                </a:solidFill>
              </a:rPr>
              <a:t>https://scitokens.org/</a:t>
            </a:r>
          </a:p>
        </p:txBody>
      </p:sp>
    </p:spTree>
    <p:extLst>
      <p:ext uri="{BB962C8B-B14F-4D97-AF65-F5344CB8AC3E}">
        <p14:creationId xmlns:p14="http://schemas.microsoft.com/office/powerpoint/2010/main" val="241187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4CBD8E-FB87-3FA4-DA1B-8CEF74514CCE}"/>
              </a:ext>
            </a:extLst>
          </p:cNvPr>
          <p:cNvSpPr>
            <a:spLocks noGrp="1"/>
          </p:cNvSpPr>
          <p:nvPr>
            <p:ph type="body" sz="quarter" idx="10"/>
          </p:nvPr>
        </p:nvSpPr>
        <p:spPr>
          <a:xfrm>
            <a:off x="914400" y="1197863"/>
            <a:ext cx="7543800" cy="3392843"/>
          </a:xfrm>
        </p:spPr>
        <p:txBody>
          <a:bodyPr>
            <a:normAutofit fontScale="92500" lnSpcReduction="20000"/>
          </a:bodyPr>
          <a:lstStyle/>
          <a:p>
            <a:r>
              <a:rPr lang="en-US" dirty="0"/>
              <a:t>Transformation underway for authentication and authorization in NSF cyberinfrastructure: from X.509 user certificates to JSON Web Tokens (JWTs)</a:t>
            </a:r>
          </a:p>
          <a:p>
            <a:pPr lvl="1"/>
            <a:r>
              <a:rPr lang="en-US" dirty="0"/>
              <a:t>Building on prior work from SciTokens</a:t>
            </a:r>
            <a:br>
              <a:rPr lang="en-US" dirty="0"/>
            </a:br>
            <a:endParaRPr lang="en-US" dirty="0"/>
          </a:p>
          <a:p>
            <a:r>
              <a:rPr lang="en-US" dirty="0"/>
              <a:t>An opportunity to realize security benefits:</a:t>
            </a:r>
          </a:p>
          <a:p>
            <a:pPr lvl="1"/>
            <a:r>
              <a:rPr lang="en-US" dirty="0"/>
              <a:t>Apply the principle of least privilege</a:t>
            </a:r>
          </a:p>
          <a:p>
            <a:pPr lvl="1"/>
            <a:r>
              <a:rPr lang="en-US" dirty="0"/>
              <a:t>Improved support for federated identities (InCommon)</a:t>
            </a:r>
          </a:p>
          <a:p>
            <a:pPr lvl="1"/>
            <a:r>
              <a:rPr lang="en-US" dirty="0"/>
              <a:t>Improved support for attribute, role, and capability-based authorization</a:t>
            </a:r>
          </a:p>
          <a:p>
            <a:pPr lvl="1"/>
            <a:r>
              <a:rPr lang="en-US" dirty="0"/>
              <a:t>Reduce reliance on coarse-grained identity-based authorization (impersonation)</a:t>
            </a:r>
          </a:p>
          <a:p>
            <a:pPr lvl="1"/>
            <a:r>
              <a:rPr lang="en-US" dirty="0"/>
              <a:t>Build on well-supported, widely-used JWT libraries</a:t>
            </a:r>
            <a:br>
              <a:rPr lang="en-US" dirty="0"/>
            </a:br>
            <a:endParaRPr lang="en-US" dirty="0"/>
          </a:p>
          <a:p>
            <a:r>
              <a:rPr lang="en-US" dirty="0"/>
              <a:t>With coordination across science projects (LIGO, OSG, WLCG, etc.)</a:t>
            </a:r>
          </a:p>
          <a:p>
            <a:pPr lvl="1"/>
            <a:r>
              <a:rPr lang="en-US" dirty="0"/>
              <a:t>For interoperability across infrastructures</a:t>
            </a:r>
          </a:p>
          <a:p>
            <a:pPr lvl="1"/>
            <a:r>
              <a:rPr lang="en-US" dirty="0"/>
              <a:t>With common approaches to integration with science software and workflows</a:t>
            </a:r>
          </a:p>
          <a:p>
            <a:pPr lvl="1"/>
            <a:r>
              <a:rPr lang="en-US" dirty="0"/>
              <a:t>Working together to maintain/improve reliability/security throughout the transition and beyond</a:t>
            </a:r>
          </a:p>
        </p:txBody>
      </p:sp>
      <p:sp>
        <p:nvSpPr>
          <p:cNvPr id="3" name="Title 2">
            <a:extLst>
              <a:ext uri="{FF2B5EF4-FFF2-40B4-BE49-F238E27FC236}">
                <a16:creationId xmlns:a16="http://schemas.microsoft.com/office/drawing/2014/main" id="{6014B5CD-C5A3-16A6-6D15-31A589EDA3C3}"/>
              </a:ext>
            </a:extLst>
          </p:cNvPr>
          <p:cNvSpPr>
            <a:spLocks noGrp="1"/>
          </p:cNvSpPr>
          <p:nvPr>
            <p:ph type="title"/>
          </p:nvPr>
        </p:nvSpPr>
        <p:spPr>
          <a:xfrm>
            <a:off x="914399" y="457200"/>
            <a:ext cx="7543799" cy="425957"/>
          </a:xfrm>
        </p:spPr>
        <p:txBody>
          <a:bodyPr>
            <a:normAutofit fontScale="90000"/>
          </a:bodyPr>
          <a:lstStyle/>
          <a:p>
            <a:pPr algn="ctr"/>
            <a:r>
              <a:rPr lang="en-US" dirty="0"/>
              <a:t>SciAuth: Deploying Interoperable and Usable Authorization Tokens to Enable Scientific Collaborations</a:t>
            </a:r>
          </a:p>
        </p:txBody>
      </p:sp>
      <p:sp>
        <p:nvSpPr>
          <p:cNvPr id="4" name="TextBox 3">
            <a:extLst>
              <a:ext uri="{FF2B5EF4-FFF2-40B4-BE49-F238E27FC236}">
                <a16:creationId xmlns:a16="http://schemas.microsoft.com/office/drawing/2014/main" id="{C149273C-1981-9FF0-FF5D-A60BC02D2252}"/>
              </a:ext>
            </a:extLst>
          </p:cNvPr>
          <p:cNvSpPr txBox="1"/>
          <p:nvPr/>
        </p:nvSpPr>
        <p:spPr>
          <a:xfrm>
            <a:off x="3980224" y="4590707"/>
            <a:ext cx="4572000" cy="369332"/>
          </a:xfrm>
          <a:prstGeom prst="rect">
            <a:avLst/>
          </a:prstGeom>
          <a:noFill/>
        </p:spPr>
        <p:txBody>
          <a:bodyPr wrap="square">
            <a:spAutoFit/>
          </a:bodyPr>
          <a:lstStyle/>
          <a:p>
            <a:pPr algn="ctr"/>
            <a:r>
              <a:rPr lang="en-US" dirty="0">
                <a:solidFill>
                  <a:srgbClr val="070807"/>
                </a:solidFill>
              </a:rPr>
              <a:t>https://sciauth.org/</a:t>
            </a:r>
          </a:p>
        </p:txBody>
      </p:sp>
    </p:spTree>
    <p:extLst>
      <p:ext uri="{BB962C8B-B14F-4D97-AF65-F5344CB8AC3E}">
        <p14:creationId xmlns:p14="http://schemas.microsoft.com/office/powerpoint/2010/main" val="51286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65AD6-CC69-B16C-0542-DFA2FB84E317}"/>
              </a:ext>
            </a:extLst>
          </p:cNvPr>
          <p:cNvSpPr>
            <a:spLocks noGrp="1"/>
          </p:cNvSpPr>
          <p:nvPr>
            <p:ph type="title"/>
          </p:nvPr>
        </p:nvSpPr>
        <p:spPr>
          <a:xfrm>
            <a:off x="914400" y="457200"/>
            <a:ext cx="6324600" cy="425957"/>
          </a:xfrm>
        </p:spPr>
        <p:txBody>
          <a:bodyPr/>
          <a:lstStyle/>
          <a:p>
            <a:r>
              <a:rPr lang="en-US" dirty="0"/>
              <a:t>SciAuth: Timeline</a:t>
            </a:r>
          </a:p>
        </p:txBody>
      </p:sp>
      <p:cxnSp>
        <p:nvCxnSpPr>
          <p:cNvPr id="6" name="Google Shape;166;p25">
            <a:extLst>
              <a:ext uri="{FF2B5EF4-FFF2-40B4-BE49-F238E27FC236}">
                <a16:creationId xmlns:a16="http://schemas.microsoft.com/office/drawing/2014/main" id="{41CC7AF3-B9C1-C459-A3B2-1AD6B3231B43}"/>
              </a:ext>
            </a:extLst>
          </p:cNvPr>
          <p:cNvCxnSpPr/>
          <p:nvPr/>
        </p:nvCxnSpPr>
        <p:spPr>
          <a:xfrm>
            <a:off x="2717677" y="3569882"/>
            <a:ext cx="3708600" cy="20100"/>
          </a:xfrm>
          <a:prstGeom prst="straightConnector1">
            <a:avLst/>
          </a:prstGeom>
          <a:noFill/>
          <a:ln w="19050" cap="flat" cmpd="sng">
            <a:solidFill>
              <a:srgbClr val="000000"/>
            </a:solidFill>
            <a:prstDash val="dot"/>
            <a:round/>
            <a:headEnd type="triangle" w="med" len="med"/>
            <a:tailEnd type="triangle" w="med" len="med"/>
          </a:ln>
        </p:spPr>
      </p:cxnSp>
      <p:sp>
        <p:nvSpPr>
          <p:cNvPr id="7" name="Google Shape;167;p25">
            <a:extLst>
              <a:ext uri="{FF2B5EF4-FFF2-40B4-BE49-F238E27FC236}">
                <a16:creationId xmlns:a16="http://schemas.microsoft.com/office/drawing/2014/main" id="{5FBA7F19-A87E-0569-AD3D-34CCA2956ED8}"/>
              </a:ext>
            </a:extLst>
          </p:cNvPr>
          <p:cNvSpPr txBox="1"/>
          <p:nvPr/>
        </p:nvSpPr>
        <p:spPr>
          <a:xfrm>
            <a:off x="2717677" y="3470882"/>
            <a:ext cx="3670200" cy="2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IRIS-HEP </a:t>
            </a:r>
            <a:endParaRPr sz="1000">
              <a:highlight>
                <a:srgbClr val="FFFF00"/>
              </a:highlight>
            </a:endParaRPr>
          </a:p>
        </p:txBody>
      </p:sp>
      <p:cxnSp>
        <p:nvCxnSpPr>
          <p:cNvPr id="8" name="Google Shape;168;p25">
            <a:extLst>
              <a:ext uri="{FF2B5EF4-FFF2-40B4-BE49-F238E27FC236}">
                <a16:creationId xmlns:a16="http://schemas.microsoft.com/office/drawing/2014/main" id="{743DC6BE-9F20-BAC8-E13E-7D8396798256}"/>
              </a:ext>
            </a:extLst>
          </p:cNvPr>
          <p:cNvCxnSpPr/>
          <p:nvPr/>
        </p:nvCxnSpPr>
        <p:spPr>
          <a:xfrm rot="10800000" flipH="1">
            <a:off x="1749452" y="2749807"/>
            <a:ext cx="5645100" cy="9600"/>
          </a:xfrm>
          <a:prstGeom prst="straightConnector1">
            <a:avLst/>
          </a:prstGeom>
          <a:noFill/>
          <a:ln w="38100" cap="flat" cmpd="sng">
            <a:solidFill>
              <a:srgbClr val="000000"/>
            </a:solidFill>
            <a:prstDash val="solid"/>
            <a:round/>
            <a:headEnd type="none" w="med" len="med"/>
            <a:tailEnd type="triangle" w="med" len="med"/>
          </a:ln>
        </p:spPr>
      </p:cxnSp>
      <p:cxnSp>
        <p:nvCxnSpPr>
          <p:cNvPr id="9" name="Google Shape;169;p25">
            <a:extLst>
              <a:ext uri="{FF2B5EF4-FFF2-40B4-BE49-F238E27FC236}">
                <a16:creationId xmlns:a16="http://schemas.microsoft.com/office/drawing/2014/main" id="{762074EF-EC68-EA3C-F0AB-A645CD7E0D72}"/>
              </a:ext>
            </a:extLst>
          </p:cNvPr>
          <p:cNvCxnSpPr/>
          <p:nvPr/>
        </p:nvCxnSpPr>
        <p:spPr>
          <a:xfrm>
            <a:off x="2215804" y="2603957"/>
            <a:ext cx="0" cy="272100"/>
          </a:xfrm>
          <a:prstGeom prst="straightConnector1">
            <a:avLst/>
          </a:prstGeom>
          <a:noFill/>
          <a:ln w="19050" cap="flat" cmpd="sng">
            <a:solidFill>
              <a:srgbClr val="000000"/>
            </a:solidFill>
            <a:prstDash val="solid"/>
            <a:round/>
            <a:headEnd type="none" w="med" len="med"/>
            <a:tailEnd type="none" w="med" len="med"/>
          </a:ln>
        </p:spPr>
      </p:cxnSp>
      <p:cxnSp>
        <p:nvCxnSpPr>
          <p:cNvPr id="10" name="Google Shape;170;p25">
            <a:extLst>
              <a:ext uri="{FF2B5EF4-FFF2-40B4-BE49-F238E27FC236}">
                <a16:creationId xmlns:a16="http://schemas.microsoft.com/office/drawing/2014/main" id="{4A687619-BDC9-18AF-85E2-A1FA69E6FEEE}"/>
              </a:ext>
            </a:extLst>
          </p:cNvPr>
          <p:cNvCxnSpPr/>
          <p:nvPr/>
        </p:nvCxnSpPr>
        <p:spPr>
          <a:xfrm>
            <a:off x="2972351" y="2603957"/>
            <a:ext cx="0" cy="272100"/>
          </a:xfrm>
          <a:prstGeom prst="straightConnector1">
            <a:avLst/>
          </a:prstGeom>
          <a:noFill/>
          <a:ln w="19050" cap="flat" cmpd="sng">
            <a:solidFill>
              <a:srgbClr val="000000"/>
            </a:solidFill>
            <a:prstDash val="solid"/>
            <a:round/>
            <a:headEnd type="none" w="med" len="med"/>
            <a:tailEnd type="none" w="med" len="med"/>
          </a:ln>
        </p:spPr>
      </p:cxnSp>
      <p:cxnSp>
        <p:nvCxnSpPr>
          <p:cNvPr id="11" name="Google Shape;171;p25">
            <a:extLst>
              <a:ext uri="{FF2B5EF4-FFF2-40B4-BE49-F238E27FC236}">
                <a16:creationId xmlns:a16="http://schemas.microsoft.com/office/drawing/2014/main" id="{5ED81EF6-D9A2-9358-4A30-E3F1ECA87363}"/>
              </a:ext>
            </a:extLst>
          </p:cNvPr>
          <p:cNvCxnSpPr/>
          <p:nvPr/>
        </p:nvCxnSpPr>
        <p:spPr>
          <a:xfrm>
            <a:off x="3728898" y="2603957"/>
            <a:ext cx="0" cy="272100"/>
          </a:xfrm>
          <a:prstGeom prst="straightConnector1">
            <a:avLst/>
          </a:prstGeom>
          <a:noFill/>
          <a:ln w="19050" cap="flat" cmpd="sng">
            <a:solidFill>
              <a:srgbClr val="000000"/>
            </a:solidFill>
            <a:prstDash val="solid"/>
            <a:round/>
            <a:headEnd type="none" w="med" len="med"/>
            <a:tailEnd type="none" w="med" len="med"/>
          </a:ln>
        </p:spPr>
      </p:cxnSp>
      <p:cxnSp>
        <p:nvCxnSpPr>
          <p:cNvPr id="12" name="Google Shape;172;p25">
            <a:extLst>
              <a:ext uri="{FF2B5EF4-FFF2-40B4-BE49-F238E27FC236}">
                <a16:creationId xmlns:a16="http://schemas.microsoft.com/office/drawing/2014/main" id="{A0719EDA-A512-FD51-D95E-32218D90930B}"/>
              </a:ext>
            </a:extLst>
          </p:cNvPr>
          <p:cNvCxnSpPr/>
          <p:nvPr/>
        </p:nvCxnSpPr>
        <p:spPr>
          <a:xfrm>
            <a:off x="4485445" y="2603957"/>
            <a:ext cx="0" cy="272100"/>
          </a:xfrm>
          <a:prstGeom prst="straightConnector1">
            <a:avLst/>
          </a:prstGeom>
          <a:noFill/>
          <a:ln w="19050" cap="flat" cmpd="sng">
            <a:solidFill>
              <a:srgbClr val="000000"/>
            </a:solidFill>
            <a:prstDash val="solid"/>
            <a:round/>
            <a:headEnd type="none" w="med" len="med"/>
            <a:tailEnd type="none" w="med" len="med"/>
          </a:ln>
        </p:spPr>
      </p:cxnSp>
      <p:cxnSp>
        <p:nvCxnSpPr>
          <p:cNvPr id="13" name="Google Shape;173;p25">
            <a:extLst>
              <a:ext uri="{FF2B5EF4-FFF2-40B4-BE49-F238E27FC236}">
                <a16:creationId xmlns:a16="http://schemas.microsoft.com/office/drawing/2014/main" id="{848124A1-34DD-8F4A-5074-79336DCF82D2}"/>
              </a:ext>
            </a:extLst>
          </p:cNvPr>
          <p:cNvCxnSpPr/>
          <p:nvPr/>
        </p:nvCxnSpPr>
        <p:spPr>
          <a:xfrm>
            <a:off x="5241992" y="2603957"/>
            <a:ext cx="0" cy="272100"/>
          </a:xfrm>
          <a:prstGeom prst="straightConnector1">
            <a:avLst/>
          </a:prstGeom>
          <a:noFill/>
          <a:ln w="19050" cap="flat" cmpd="sng">
            <a:solidFill>
              <a:srgbClr val="000000"/>
            </a:solidFill>
            <a:prstDash val="solid"/>
            <a:round/>
            <a:headEnd type="none" w="med" len="med"/>
            <a:tailEnd type="none" w="med" len="med"/>
          </a:ln>
        </p:spPr>
      </p:cxnSp>
      <p:sp>
        <p:nvSpPr>
          <p:cNvPr id="14" name="Google Shape;174;p25">
            <a:extLst>
              <a:ext uri="{FF2B5EF4-FFF2-40B4-BE49-F238E27FC236}">
                <a16:creationId xmlns:a16="http://schemas.microsoft.com/office/drawing/2014/main" id="{86A77712-6292-BF4A-9818-7FD452EF59F3}"/>
              </a:ext>
            </a:extLst>
          </p:cNvPr>
          <p:cNvSpPr txBox="1"/>
          <p:nvPr/>
        </p:nvSpPr>
        <p:spPr>
          <a:xfrm>
            <a:off x="2279977"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2018</a:t>
            </a:r>
            <a:endParaRPr sz="1100"/>
          </a:p>
        </p:txBody>
      </p:sp>
      <p:sp>
        <p:nvSpPr>
          <p:cNvPr id="15" name="Google Shape;175;p25">
            <a:extLst>
              <a:ext uri="{FF2B5EF4-FFF2-40B4-BE49-F238E27FC236}">
                <a16:creationId xmlns:a16="http://schemas.microsoft.com/office/drawing/2014/main" id="{317801AD-C3E9-DF64-2530-EE66C801FF6B}"/>
              </a:ext>
            </a:extLst>
          </p:cNvPr>
          <p:cNvSpPr txBox="1"/>
          <p:nvPr/>
        </p:nvSpPr>
        <p:spPr>
          <a:xfrm>
            <a:off x="3026760"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2019</a:t>
            </a:r>
            <a:endParaRPr sz="1100"/>
          </a:p>
        </p:txBody>
      </p:sp>
      <p:sp>
        <p:nvSpPr>
          <p:cNvPr id="16" name="Google Shape;176;p25">
            <a:extLst>
              <a:ext uri="{FF2B5EF4-FFF2-40B4-BE49-F238E27FC236}">
                <a16:creationId xmlns:a16="http://schemas.microsoft.com/office/drawing/2014/main" id="{6A69D7EF-40EC-6A9E-4813-5190B6D631B3}"/>
              </a:ext>
            </a:extLst>
          </p:cNvPr>
          <p:cNvSpPr txBox="1"/>
          <p:nvPr/>
        </p:nvSpPr>
        <p:spPr>
          <a:xfrm>
            <a:off x="3783303"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2020</a:t>
            </a:r>
            <a:endParaRPr sz="1100"/>
          </a:p>
        </p:txBody>
      </p:sp>
      <p:sp>
        <p:nvSpPr>
          <p:cNvPr id="17" name="Google Shape;177;p25">
            <a:extLst>
              <a:ext uri="{FF2B5EF4-FFF2-40B4-BE49-F238E27FC236}">
                <a16:creationId xmlns:a16="http://schemas.microsoft.com/office/drawing/2014/main" id="{0ADBE51F-6CDF-B189-D9A4-35F8F3839D51}"/>
              </a:ext>
            </a:extLst>
          </p:cNvPr>
          <p:cNvSpPr txBox="1"/>
          <p:nvPr/>
        </p:nvSpPr>
        <p:spPr>
          <a:xfrm>
            <a:off x="4539862"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2021</a:t>
            </a:r>
            <a:endParaRPr sz="1100"/>
          </a:p>
        </p:txBody>
      </p:sp>
      <p:sp>
        <p:nvSpPr>
          <p:cNvPr id="18" name="Google Shape;178;p25">
            <a:extLst>
              <a:ext uri="{FF2B5EF4-FFF2-40B4-BE49-F238E27FC236}">
                <a16:creationId xmlns:a16="http://schemas.microsoft.com/office/drawing/2014/main" id="{4433558A-2FAE-6DA3-07F2-A1DD72367FF6}"/>
              </a:ext>
            </a:extLst>
          </p:cNvPr>
          <p:cNvSpPr txBox="1"/>
          <p:nvPr/>
        </p:nvSpPr>
        <p:spPr>
          <a:xfrm>
            <a:off x="5296384"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2022</a:t>
            </a:r>
            <a:endParaRPr sz="1100"/>
          </a:p>
        </p:txBody>
      </p:sp>
      <p:cxnSp>
        <p:nvCxnSpPr>
          <p:cNvPr id="19" name="Google Shape;179;p25">
            <a:extLst>
              <a:ext uri="{FF2B5EF4-FFF2-40B4-BE49-F238E27FC236}">
                <a16:creationId xmlns:a16="http://schemas.microsoft.com/office/drawing/2014/main" id="{6EE71101-7BB8-08A1-1DB5-DE1C2CE6D51E}"/>
              </a:ext>
            </a:extLst>
          </p:cNvPr>
          <p:cNvCxnSpPr/>
          <p:nvPr/>
        </p:nvCxnSpPr>
        <p:spPr>
          <a:xfrm>
            <a:off x="5998539" y="2603957"/>
            <a:ext cx="0" cy="272100"/>
          </a:xfrm>
          <a:prstGeom prst="straightConnector1">
            <a:avLst/>
          </a:prstGeom>
          <a:noFill/>
          <a:ln w="19050" cap="flat" cmpd="sng">
            <a:solidFill>
              <a:srgbClr val="000000"/>
            </a:solidFill>
            <a:prstDash val="solid"/>
            <a:round/>
            <a:headEnd type="none" w="med" len="med"/>
            <a:tailEnd type="none" w="med" len="med"/>
          </a:ln>
        </p:spPr>
      </p:cxnSp>
      <p:sp>
        <p:nvSpPr>
          <p:cNvPr id="20" name="Google Shape;180;p25">
            <a:extLst>
              <a:ext uri="{FF2B5EF4-FFF2-40B4-BE49-F238E27FC236}">
                <a16:creationId xmlns:a16="http://schemas.microsoft.com/office/drawing/2014/main" id="{14146D2A-D27C-F89B-117F-37383DCEB045}"/>
              </a:ext>
            </a:extLst>
          </p:cNvPr>
          <p:cNvSpPr txBox="1"/>
          <p:nvPr/>
        </p:nvSpPr>
        <p:spPr>
          <a:xfrm>
            <a:off x="1847352" y="1356769"/>
            <a:ext cx="11367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Jan 2018: Globus Toolkit</a:t>
            </a:r>
            <a:endParaRPr sz="1000"/>
          </a:p>
          <a:p>
            <a:pPr marL="0" lvl="0" indent="0" algn="ctr" rtl="0">
              <a:spcBef>
                <a:spcPts val="0"/>
              </a:spcBef>
              <a:spcAft>
                <a:spcPts val="0"/>
              </a:spcAft>
              <a:buNone/>
            </a:pPr>
            <a:r>
              <a:rPr lang="en" sz="1000"/>
              <a:t>end of support</a:t>
            </a:r>
            <a:endParaRPr sz="1000"/>
          </a:p>
        </p:txBody>
      </p:sp>
      <p:sp>
        <p:nvSpPr>
          <p:cNvPr id="21" name="Google Shape;181;p25">
            <a:extLst>
              <a:ext uri="{FF2B5EF4-FFF2-40B4-BE49-F238E27FC236}">
                <a16:creationId xmlns:a16="http://schemas.microsoft.com/office/drawing/2014/main" id="{172E9374-2B5A-33B8-D6C4-540607C75D7A}"/>
              </a:ext>
            </a:extLst>
          </p:cNvPr>
          <p:cNvSpPr txBox="1"/>
          <p:nvPr/>
        </p:nvSpPr>
        <p:spPr>
          <a:xfrm>
            <a:off x="3185027" y="1761869"/>
            <a:ext cx="9477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Sep 2019: WLCG Common JWT Profiles published</a:t>
            </a:r>
            <a:endParaRPr sz="1000"/>
          </a:p>
        </p:txBody>
      </p:sp>
      <p:sp>
        <p:nvSpPr>
          <p:cNvPr id="22" name="Google Shape;182;p25">
            <a:extLst>
              <a:ext uri="{FF2B5EF4-FFF2-40B4-BE49-F238E27FC236}">
                <a16:creationId xmlns:a16="http://schemas.microsoft.com/office/drawing/2014/main" id="{0BA767FE-1EB9-1BFA-A6D8-E570E9B88E0E}"/>
              </a:ext>
            </a:extLst>
          </p:cNvPr>
          <p:cNvSpPr txBox="1"/>
          <p:nvPr/>
        </p:nvSpPr>
        <p:spPr>
          <a:xfrm>
            <a:off x="2783577" y="1286544"/>
            <a:ext cx="16380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Jun 2019:</a:t>
            </a:r>
            <a:br>
              <a:rPr lang="en" sz="1000"/>
            </a:br>
            <a:r>
              <a:rPr lang="en" sz="1000"/>
              <a:t>HTCondor 8.9.2 released with SciTokens support</a:t>
            </a:r>
            <a:endParaRPr sz="1000"/>
          </a:p>
        </p:txBody>
      </p:sp>
      <p:cxnSp>
        <p:nvCxnSpPr>
          <p:cNvPr id="23" name="Google Shape;183;p25">
            <a:extLst>
              <a:ext uri="{FF2B5EF4-FFF2-40B4-BE49-F238E27FC236}">
                <a16:creationId xmlns:a16="http://schemas.microsoft.com/office/drawing/2014/main" id="{305EA014-342D-388E-3EB5-3EDF29A390DF}"/>
              </a:ext>
            </a:extLst>
          </p:cNvPr>
          <p:cNvCxnSpPr/>
          <p:nvPr/>
        </p:nvCxnSpPr>
        <p:spPr>
          <a:xfrm>
            <a:off x="6755086" y="2603957"/>
            <a:ext cx="0" cy="272100"/>
          </a:xfrm>
          <a:prstGeom prst="straightConnector1">
            <a:avLst/>
          </a:prstGeom>
          <a:noFill/>
          <a:ln w="19050" cap="flat" cmpd="sng">
            <a:solidFill>
              <a:srgbClr val="000000"/>
            </a:solidFill>
            <a:prstDash val="solid"/>
            <a:round/>
            <a:headEnd type="none" w="med" len="med"/>
            <a:tailEnd type="none" w="med" len="med"/>
          </a:ln>
        </p:spPr>
      </p:cxnSp>
      <p:sp>
        <p:nvSpPr>
          <p:cNvPr id="24" name="Google Shape;184;p25">
            <a:extLst>
              <a:ext uri="{FF2B5EF4-FFF2-40B4-BE49-F238E27FC236}">
                <a16:creationId xmlns:a16="http://schemas.microsoft.com/office/drawing/2014/main" id="{DB535AB6-0A68-6BE1-04D1-8CF38224520A}"/>
              </a:ext>
            </a:extLst>
          </p:cNvPr>
          <p:cNvSpPr txBox="1"/>
          <p:nvPr/>
        </p:nvSpPr>
        <p:spPr>
          <a:xfrm>
            <a:off x="6052935" y="2691344"/>
            <a:ext cx="5928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a:t>2023</a:t>
            </a:r>
            <a:endParaRPr sz="1100"/>
          </a:p>
        </p:txBody>
      </p:sp>
      <p:sp>
        <p:nvSpPr>
          <p:cNvPr id="25" name="Google Shape;185;p25">
            <a:extLst>
              <a:ext uri="{FF2B5EF4-FFF2-40B4-BE49-F238E27FC236}">
                <a16:creationId xmlns:a16="http://schemas.microsoft.com/office/drawing/2014/main" id="{65508046-A59D-484B-B193-751BF39BC924}"/>
              </a:ext>
            </a:extLst>
          </p:cNvPr>
          <p:cNvSpPr txBox="1"/>
          <p:nvPr/>
        </p:nvSpPr>
        <p:spPr>
          <a:xfrm>
            <a:off x="5310502" y="1900444"/>
            <a:ext cx="760500" cy="4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2022: OSG retiring GSI</a:t>
            </a:r>
            <a:endParaRPr sz="1000"/>
          </a:p>
        </p:txBody>
      </p:sp>
      <p:sp>
        <p:nvSpPr>
          <p:cNvPr id="26" name="Google Shape;186;p25">
            <a:extLst>
              <a:ext uri="{FF2B5EF4-FFF2-40B4-BE49-F238E27FC236}">
                <a16:creationId xmlns:a16="http://schemas.microsoft.com/office/drawing/2014/main" id="{A0745B83-A0F3-FEB6-8E82-8115DFEFDC0D}"/>
              </a:ext>
            </a:extLst>
          </p:cNvPr>
          <p:cNvSpPr txBox="1"/>
          <p:nvPr/>
        </p:nvSpPr>
        <p:spPr>
          <a:xfrm>
            <a:off x="6041377" y="1900444"/>
            <a:ext cx="644100" cy="4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2023: WLCG retiring GSI</a:t>
            </a:r>
            <a:endParaRPr sz="1000"/>
          </a:p>
        </p:txBody>
      </p:sp>
      <p:sp>
        <p:nvSpPr>
          <p:cNvPr id="27" name="Google Shape;187;p25">
            <a:extLst>
              <a:ext uri="{FF2B5EF4-FFF2-40B4-BE49-F238E27FC236}">
                <a16:creationId xmlns:a16="http://schemas.microsoft.com/office/drawing/2014/main" id="{68D9A956-222F-1F47-6CB1-F94FBF549A64}"/>
              </a:ext>
            </a:extLst>
          </p:cNvPr>
          <p:cNvSpPr txBox="1"/>
          <p:nvPr/>
        </p:nvSpPr>
        <p:spPr>
          <a:xfrm>
            <a:off x="3948227" y="1761869"/>
            <a:ext cx="9477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Dec 2020: SciTokens support integrated into XRootD</a:t>
            </a:r>
            <a:endParaRPr sz="1000"/>
          </a:p>
        </p:txBody>
      </p:sp>
      <p:sp>
        <p:nvSpPr>
          <p:cNvPr id="28" name="Google Shape;188;p25">
            <a:extLst>
              <a:ext uri="{FF2B5EF4-FFF2-40B4-BE49-F238E27FC236}">
                <a16:creationId xmlns:a16="http://schemas.microsoft.com/office/drawing/2014/main" id="{D1EB9188-E065-0FBE-6E65-C0CDECC3FEF5}"/>
              </a:ext>
            </a:extLst>
          </p:cNvPr>
          <p:cNvSpPr txBox="1"/>
          <p:nvPr/>
        </p:nvSpPr>
        <p:spPr>
          <a:xfrm>
            <a:off x="2227502" y="1860194"/>
            <a:ext cx="1033500" cy="6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t>Aug 2018: SciTokens support added to CVMFS</a:t>
            </a:r>
            <a:endParaRPr sz="1000" dirty="0"/>
          </a:p>
        </p:txBody>
      </p:sp>
      <p:cxnSp>
        <p:nvCxnSpPr>
          <p:cNvPr id="29" name="Google Shape;189;p25">
            <a:extLst>
              <a:ext uri="{FF2B5EF4-FFF2-40B4-BE49-F238E27FC236}">
                <a16:creationId xmlns:a16="http://schemas.microsoft.com/office/drawing/2014/main" id="{4E4A3FF4-8291-08A8-2AC6-80202A3F633C}"/>
              </a:ext>
            </a:extLst>
          </p:cNvPr>
          <p:cNvCxnSpPr/>
          <p:nvPr/>
        </p:nvCxnSpPr>
        <p:spPr>
          <a:xfrm>
            <a:off x="1749427" y="3704769"/>
            <a:ext cx="3041100" cy="10800"/>
          </a:xfrm>
          <a:prstGeom prst="straightConnector1">
            <a:avLst/>
          </a:prstGeom>
          <a:noFill/>
          <a:ln w="19050" cap="flat" cmpd="sng">
            <a:solidFill>
              <a:srgbClr val="000000"/>
            </a:solidFill>
            <a:prstDash val="dot"/>
            <a:round/>
            <a:headEnd type="triangle" w="med" len="med"/>
            <a:tailEnd type="triangle" w="med" len="med"/>
          </a:ln>
        </p:spPr>
      </p:cxnSp>
      <p:cxnSp>
        <p:nvCxnSpPr>
          <p:cNvPr id="30" name="Google Shape;190;p25">
            <a:extLst>
              <a:ext uri="{FF2B5EF4-FFF2-40B4-BE49-F238E27FC236}">
                <a16:creationId xmlns:a16="http://schemas.microsoft.com/office/drawing/2014/main" id="{797A27A4-62C4-DFD4-B4D4-4DDDEFE58008}"/>
              </a:ext>
            </a:extLst>
          </p:cNvPr>
          <p:cNvCxnSpPr/>
          <p:nvPr/>
        </p:nvCxnSpPr>
        <p:spPr>
          <a:xfrm>
            <a:off x="4800002" y="3709682"/>
            <a:ext cx="2293200" cy="20100"/>
          </a:xfrm>
          <a:prstGeom prst="straightConnector1">
            <a:avLst/>
          </a:prstGeom>
          <a:noFill/>
          <a:ln w="19050" cap="flat" cmpd="sng">
            <a:solidFill>
              <a:srgbClr val="000000"/>
            </a:solidFill>
            <a:prstDash val="dot"/>
            <a:round/>
            <a:headEnd type="triangle" w="med" len="med"/>
            <a:tailEnd type="triangle" w="med" len="med"/>
          </a:ln>
        </p:spPr>
      </p:cxnSp>
      <p:sp>
        <p:nvSpPr>
          <p:cNvPr id="31" name="Google Shape;191;p25">
            <a:extLst>
              <a:ext uri="{FF2B5EF4-FFF2-40B4-BE49-F238E27FC236}">
                <a16:creationId xmlns:a16="http://schemas.microsoft.com/office/drawing/2014/main" id="{AE4D7329-2358-9B18-16DA-A5B2AA185159}"/>
              </a:ext>
            </a:extLst>
          </p:cNvPr>
          <p:cNvSpPr txBox="1"/>
          <p:nvPr/>
        </p:nvSpPr>
        <p:spPr>
          <a:xfrm>
            <a:off x="4635977" y="1900444"/>
            <a:ext cx="840300" cy="4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t>2021:</a:t>
            </a:r>
            <a:br>
              <a:rPr lang="en" sz="1000"/>
            </a:br>
            <a:r>
              <a:rPr lang="en" sz="1000"/>
              <a:t>LIGO SciTokens Pilot</a:t>
            </a:r>
            <a:endParaRPr sz="1000"/>
          </a:p>
        </p:txBody>
      </p:sp>
      <p:cxnSp>
        <p:nvCxnSpPr>
          <p:cNvPr id="32" name="Google Shape;192;p25">
            <a:extLst>
              <a:ext uri="{FF2B5EF4-FFF2-40B4-BE49-F238E27FC236}">
                <a16:creationId xmlns:a16="http://schemas.microsoft.com/office/drawing/2014/main" id="{3A8BAAF3-5F9F-86C7-FBEB-F771057B350C}"/>
              </a:ext>
            </a:extLst>
          </p:cNvPr>
          <p:cNvCxnSpPr/>
          <p:nvPr/>
        </p:nvCxnSpPr>
        <p:spPr>
          <a:xfrm>
            <a:off x="4713686" y="3041982"/>
            <a:ext cx="2688600" cy="20100"/>
          </a:xfrm>
          <a:prstGeom prst="straightConnector1">
            <a:avLst/>
          </a:prstGeom>
          <a:noFill/>
          <a:ln w="19050" cap="flat" cmpd="sng">
            <a:solidFill>
              <a:srgbClr val="000000"/>
            </a:solidFill>
            <a:prstDash val="dot"/>
            <a:round/>
            <a:headEnd type="triangle" w="med" len="med"/>
            <a:tailEnd type="triangle" w="med" len="med"/>
          </a:ln>
        </p:spPr>
      </p:cxnSp>
      <p:cxnSp>
        <p:nvCxnSpPr>
          <p:cNvPr id="33" name="Google Shape;193;p25">
            <a:extLst>
              <a:ext uri="{FF2B5EF4-FFF2-40B4-BE49-F238E27FC236}">
                <a16:creationId xmlns:a16="http://schemas.microsoft.com/office/drawing/2014/main" id="{CE28A32E-96A2-E775-963A-60A5FE65DC94}"/>
              </a:ext>
            </a:extLst>
          </p:cNvPr>
          <p:cNvCxnSpPr/>
          <p:nvPr/>
        </p:nvCxnSpPr>
        <p:spPr>
          <a:xfrm>
            <a:off x="1741715" y="3112632"/>
            <a:ext cx="3886200" cy="20100"/>
          </a:xfrm>
          <a:prstGeom prst="straightConnector1">
            <a:avLst/>
          </a:prstGeom>
          <a:noFill/>
          <a:ln w="19050" cap="flat" cmpd="sng">
            <a:solidFill>
              <a:srgbClr val="000000"/>
            </a:solidFill>
            <a:prstDash val="dot"/>
            <a:round/>
            <a:headEnd type="triangle" w="med" len="med"/>
            <a:tailEnd type="triangle" w="med" len="med"/>
          </a:ln>
        </p:spPr>
      </p:cxnSp>
      <p:cxnSp>
        <p:nvCxnSpPr>
          <p:cNvPr id="34" name="Google Shape;194;p25">
            <a:extLst>
              <a:ext uri="{FF2B5EF4-FFF2-40B4-BE49-F238E27FC236}">
                <a16:creationId xmlns:a16="http://schemas.microsoft.com/office/drawing/2014/main" id="{FCC7237E-49F0-6DDA-A58F-2DD56A93079B}"/>
              </a:ext>
            </a:extLst>
          </p:cNvPr>
          <p:cNvCxnSpPr/>
          <p:nvPr/>
        </p:nvCxnSpPr>
        <p:spPr>
          <a:xfrm>
            <a:off x="5546186" y="3183444"/>
            <a:ext cx="1856100" cy="20100"/>
          </a:xfrm>
          <a:prstGeom prst="straightConnector1">
            <a:avLst/>
          </a:prstGeom>
          <a:noFill/>
          <a:ln w="19050" cap="flat" cmpd="sng">
            <a:solidFill>
              <a:srgbClr val="000000"/>
            </a:solidFill>
            <a:prstDash val="dot"/>
            <a:round/>
            <a:headEnd type="triangle" w="med" len="med"/>
            <a:tailEnd type="triangle" w="med" len="med"/>
          </a:ln>
        </p:spPr>
      </p:cxnSp>
      <p:cxnSp>
        <p:nvCxnSpPr>
          <p:cNvPr id="35" name="Google Shape;195;p25">
            <a:extLst>
              <a:ext uri="{FF2B5EF4-FFF2-40B4-BE49-F238E27FC236}">
                <a16:creationId xmlns:a16="http://schemas.microsoft.com/office/drawing/2014/main" id="{9932DFBD-C322-367D-1E42-88FCDA58B5A6}"/>
              </a:ext>
            </a:extLst>
          </p:cNvPr>
          <p:cNvCxnSpPr/>
          <p:nvPr/>
        </p:nvCxnSpPr>
        <p:spPr>
          <a:xfrm>
            <a:off x="4266173" y="3450494"/>
            <a:ext cx="3128400" cy="20100"/>
          </a:xfrm>
          <a:prstGeom prst="straightConnector1">
            <a:avLst/>
          </a:prstGeom>
          <a:noFill/>
          <a:ln w="19050" cap="flat" cmpd="sng">
            <a:solidFill>
              <a:srgbClr val="000000"/>
            </a:solidFill>
            <a:prstDash val="dot"/>
            <a:round/>
            <a:headEnd type="triangle" w="med" len="med"/>
            <a:tailEnd type="triangle" w="med" len="med"/>
          </a:ln>
        </p:spPr>
      </p:cxnSp>
      <p:sp>
        <p:nvSpPr>
          <p:cNvPr id="36" name="Google Shape;196;p25">
            <a:extLst>
              <a:ext uri="{FF2B5EF4-FFF2-40B4-BE49-F238E27FC236}">
                <a16:creationId xmlns:a16="http://schemas.microsoft.com/office/drawing/2014/main" id="{B24A65DF-1A13-58E7-6641-58D39AB18B8C}"/>
              </a:ext>
            </a:extLst>
          </p:cNvPr>
          <p:cNvSpPr txBox="1"/>
          <p:nvPr/>
        </p:nvSpPr>
        <p:spPr>
          <a:xfrm>
            <a:off x="2521952" y="3584857"/>
            <a:ext cx="1236900" cy="24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SciTokens </a:t>
            </a:r>
            <a:endParaRPr sz="1000">
              <a:highlight>
                <a:srgbClr val="FFFF00"/>
              </a:highlight>
            </a:endParaRPr>
          </a:p>
        </p:txBody>
      </p:sp>
      <p:sp>
        <p:nvSpPr>
          <p:cNvPr id="37" name="Google Shape;197;p25">
            <a:extLst>
              <a:ext uri="{FF2B5EF4-FFF2-40B4-BE49-F238E27FC236}">
                <a16:creationId xmlns:a16="http://schemas.microsoft.com/office/drawing/2014/main" id="{3E148521-A603-CE28-339C-3894C69475CC}"/>
              </a:ext>
            </a:extLst>
          </p:cNvPr>
          <p:cNvSpPr txBox="1"/>
          <p:nvPr/>
        </p:nvSpPr>
        <p:spPr>
          <a:xfrm>
            <a:off x="4740686" y="2942919"/>
            <a:ext cx="2661600" cy="2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LHC Run 3 </a:t>
            </a:r>
            <a:endParaRPr sz="1000">
              <a:highlight>
                <a:srgbClr val="FFFF00"/>
              </a:highlight>
            </a:endParaRPr>
          </a:p>
        </p:txBody>
      </p:sp>
      <p:sp>
        <p:nvSpPr>
          <p:cNvPr id="38" name="Google Shape;198;p25">
            <a:extLst>
              <a:ext uri="{FF2B5EF4-FFF2-40B4-BE49-F238E27FC236}">
                <a16:creationId xmlns:a16="http://schemas.microsoft.com/office/drawing/2014/main" id="{86DBE828-FBF3-B435-DD0C-A4201FE70211}"/>
              </a:ext>
            </a:extLst>
          </p:cNvPr>
          <p:cNvSpPr txBox="1"/>
          <p:nvPr/>
        </p:nvSpPr>
        <p:spPr>
          <a:xfrm>
            <a:off x="5523086" y="3093994"/>
            <a:ext cx="1879200" cy="2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LIGO O4 </a:t>
            </a:r>
            <a:endParaRPr sz="1000">
              <a:highlight>
                <a:srgbClr val="FFFF00"/>
              </a:highlight>
            </a:endParaRPr>
          </a:p>
        </p:txBody>
      </p:sp>
      <p:sp>
        <p:nvSpPr>
          <p:cNvPr id="39" name="Google Shape;199;p25">
            <a:extLst>
              <a:ext uri="{FF2B5EF4-FFF2-40B4-BE49-F238E27FC236}">
                <a16:creationId xmlns:a16="http://schemas.microsoft.com/office/drawing/2014/main" id="{9F601A1F-567E-8D3E-FAFD-B46202672B60}"/>
              </a:ext>
            </a:extLst>
          </p:cNvPr>
          <p:cNvSpPr txBox="1"/>
          <p:nvPr/>
        </p:nvSpPr>
        <p:spPr>
          <a:xfrm>
            <a:off x="4799965" y="3584857"/>
            <a:ext cx="2293200" cy="27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SciAuth </a:t>
            </a:r>
            <a:endParaRPr sz="1000">
              <a:highlight>
                <a:srgbClr val="FFFF00"/>
              </a:highlight>
            </a:endParaRPr>
          </a:p>
        </p:txBody>
      </p:sp>
      <p:sp>
        <p:nvSpPr>
          <p:cNvPr id="40" name="Google Shape;200;p25">
            <a:extLst>
              <a:ext uri="{FF2B5EF4-FFF2-40B4-BE49-F238E27FC236}">
                <a16:creationId xmlns:a16="http://schemas.microsoft.com/office/drawing/2014/main" id="{7C80F671-7CDE-F977-46FD-ACE049834F90}"/>
              </a:ext>
            </a:extLst>
          </p:cNvPr>
          <p:cNvSpPr txBox="1"/>
          <p:nvPr/>
        </p:nvSpPr>
        <p:spPr>
          <a:xfrm>
            <a:off x="4297973" y="3392832"/>
            <a:ext cx="3096600" cy="1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PATh </a:t>
            </a:r>
            <a:endParaRPr sz="1000">
              <a:highlight>
                <a:srgbClr val="FFFF00"/>
              </a:highlight>
            </a:endParaRPr>
          </a:p>
        </p:txBody>
      </p:sp>
      <p:sp>
        <p:nvSpPr>
          <p:cNvPr id="41" name="Google Shape;201;p25">
            <a:extLst>
              <a:ext uri="{FF2B5EF4-FFF2-40B4-BE49-F238E27FC236}">
                <a16:creationId xmlns:a16="http://schemas.microsoft.com/office/drawing/2014/main" id="{DF5FBB52-604F-338C-F77B-ADB23F72560F}"/>
              </a:ext>
            </a:extLst>
          </p:cNvPr>
          <p:cNvSpPr txBox="1"/>
          <p:nvPr/>
        </p:nvSpPr>
        <p:spPr>
          <a:xfrm>
            <a:off x="1741715" y="2945481"/>
            <a:ext cx="3846600"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highlight>
                  <a:srgbClr val="FFFF00"/>
                </a:highlight>
              </a:rPr>
              <a:t> XSEDE 2.0 </a:t>
            </a:r>
            <a:endParaRPr sz="1000" dirty="0">
              <a:highlight>
                <a:srgbClr val="FFFF00"/>
              </a:highlight>
            </a:endParaRPr>
          </a:p>
        </p:txBody>
      </p:sp>
      <p:cxnSp>
        <p:nvCxnSpPr>
          <p:cNvPr id="42" name="Google Shape;202;p25">
            <a:extLst>
              <a:ext uri="{FF2B5EF4-FFF2-40B4-BE49-F238E27FC236}">
                <a16:creationId xmlns:a16="http://schemas.microsoft.com/office/drawing/2014/main" id="{D4A08400-9FA7-FE7C-8F7E-E3C2B4E0C0FF}"/>
              </a:ext>
            </a:extLst>
          </p:cNvPr>
          <p:cNvCxnSpPr/>
          <p:nvPr/>
        </p:nvCxnSpPr>
        <p:spPr>
          <a:xfrm>
            <a:off x="5824940" y="3335369"/>
            <a:ext cx="1569600" cy="20100"/>
          </a:xfrm>
          <a:prstGeom prst="straightConnector1">
            <a:avLst/>
          </a:prstGeom>
          <a:noFill/>
          <a:ln w="19050" cap="flat" cmpd="sng">
            <a:solidFill>
              <a:srgbClr val="000000"/>
            </a:solidFill>
            <a:prstDash val="dot"/>
            <a:round/>
            <a:headEnd type="triangle" w="med" len="med"/>
            <a:tailEnd type="triangle" w="med" len="med"/>
          </a:ln>
        </p:spPr>
      </p:cxnSp>
      <p:sp>
        <p:nvSpPr>
          <p:cNvPr id="43" name="Google Shape;203;p25">
            <a:extLst>
              <a:ext uri="{FF2B5EF4-FFF2-40B4-BE49-F238E27FC236}">
                <a16:creationId xmlns:a16="http://schemas.microsoft.com/office/drawing/2014/main" id="{F0E39841-7F99-E631-C410-3C0AE33BD3BF}"/>
              </a:ext>
            </a:extLst>
          </p:cNvPr>
          <p:cNvSpPr txBox="1"/>
          <p:nvPr/>
        </p:nvSpPr>
        <p:spPr>
          <a:xfrm>
            <a:off x="5804852" y="3225019"/>
            <a:ext cx="1589700" cy="2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highlight>
                  <a:srgbClr val="FFFF00"/>
                </a:highlight>
              </a:rPr>
              <a:t> IceCube Upgrade </a:t>
            </a:r>
            <a:endParaRPr sz="1000">
              <a:highlight>
                <a:srgbClr val="FFFF00"/>
              </a:highlight>
            </a:endParaRPr>
          </a:p>
        </p:txBody>
      </p:sp>
    </p:spTree>
    <p:extLst>
      <p:ext uri="{BB962C8B-B14F-4D97-AF65-F5344CB8AC3E}">
        <p14:creationId xmlns:p14="http://schemas.microsoft.com/office/powerpoint/2010/main" val="294637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C244F-E2C3-C3BA-521F-0216B30FC3E1}"/>
              </a:ext>
            </a:extLst>
          </p:cNvPr>
          <p:cNvSpPr>
            <a:spLocks noGrp="1"/>
          </p:cNvSpPr>
          <p:nvPr>
            <p:ph type="body" sz="quarter" idx="10"/>
          </p:nvPr>
        </p:nvSpPr>
        <p:spPr>
          <a:xfrm>
            <a:off x="914400" y="1537487"/>
            <a:ext cx="7543800" cy="2803627"/>
          </a:xfrm>
        </p:spPr>
        <p:txBody>
          <a:bodyPr/>
          <a:lstStyle/>
          <a:p>
            <a:r>
              <a:rPr lang="en-US" sz="1800" dirty="0"/>
              <a:t>Dedicated https://cilogon.org/ligo token issuer</a:t>
            </a:r>
          </a:p>
          <a:p>
            <a:r>
              <a:rPr lang="en-US" sz="1800" dirty="0"/>
              <a:t>Migrating to https://cilogon.org/igwn soon</a:t>
            </a:r>
          </a:p>
          <a:p>
            <a:r>
              <a:rPr lang="en-US" sz="1800" dirty="0"/>
              <a:t>vault.ligo.org server for token management</a:t>
            </a:r>
          </a:p>
          <a:p>
            <a:r>
              <a:rPr lang="en-US" sz="1800" dirty="0" err="1"/>
              <a:t>HTCondor</a:t>
            </a:r>
            <a:r>
              <a:rPr lang="en-US" sz="1800" dirty="0"/>
              <a:t> token management for workflows</a:t>
            </a:r>
          </a:p>
          <a:p>
            <a:r>
              <a:rPr lang="en-US" sz="1800" dirty="0"/>
              <a:t>Target applications:</a:t>
            </a:r>
          </a:p>
          <a:p>
            <a:pPr lvl="1"/>
            <a:r>
              <a:rPr lang="en-US" sz="1600" dirty="0"/>
              <a:t>OSDF/CVMFS/</a:t>
            </a:r>
            <a:r>
              <a:rPr lang="en-US" sz="1600" dirty="0" err="1"/>
              <a:t>XRootD</a:t>
            </a:r>
            <a:r>
              <a:rPr lang="en-US" sz="1600" dirty="0"/>
              <a:t>, </a:t>
            </a:r>
            <a:r>
              <a:rPr lang="en-US" sz="1600" dirty="0" err="1"/>
              <a:t>GWDataFind</a:t>
            </a:r>
            <a:r>
              <a:rPr lang="en-US" sz="1600" dirty="0"/>
              <a:t>, </a:t>
            </a:r>
            <a:r>
              <a:rPr lang="en-US" sz="1600" dirty="0" err="1"/>
              <a:t>DQSegDB</a:t>
            </a:r>
            <a:r>
              <a:rPr lang="en-US" sz="1600" dirty="0"/>
              <a:t>, </a:t>
            </a:r>
            <a:r>
              <a:rPr lang="en-US" sz="1600" dirty="0" err="1"/>
              <a:t>GraceDB</a:t>
            </a:r>
            <a:endParaRPr lang="en-US" sz="1600" dirty="0"/>
          </a:p>
        </p:txBody>
      </p:sp>
      <p:pic>
        <p:nvPicPr>
          <p:cNvPr id="5" name="Picture 4">
            <a:extLst>
              <a:ext uri="{FF2B5EF4-FFF2-40B4-BE49-F238E27FC236}">
                <a16:creationId xmlns:a16="http://schemas.microsoft.com/office/drawing/2014/main" id="{50C72054-C593-0D34-813F-86AEE96E6169}"/>
              </a:ext>
            </a:extLst>
          </p:cNvPr>
          <p:cNvPicPr>
            <a:picLocks noChangeAspect="1"/>
          </p:cNvPicPr>
          <p:nvPr/>
        </p:nvPicPr>
        <p:blipFill>
          <a:blip r:embed="rId2"/>
          <a:stretch>
            <a:fillRect/>
          </a:stretch>
        </p:blipFill>
        <p:spPr>
          <a:xfrm>
            <a:off x="914400" y="241553"/>
            <a:ext cx="6667500" cy="857250"/>
          </a:xfrm>
          <a:prstGeom prst="rect">
            <a:avLst/>
          </a:prstGeom>
        </p:spPr>
      </p:pic>
      <p:sp>
        <p:nvSpPr>
          <p:cNvPr id="3" name="Title 2">
            <a:extLst>
              <a:ext uri="{FF2B5EF4-FFF2-40B4-BE49-F238E27FC236}">
                <a16:creationId xmlns:a16="http://schemas.microsoft.com/office/drawing/2014/main" id="{3B21C944-7328-98F3-5C94-2BA34E726BCE}"/>
              </a:ext>
            </a:extLst>
          </p:cNvPr>
          <p:cNvSpPr>
            <a:spLocks noGrp="1"/>
          </p:cNvSpPr>
          <p:nvPr>
            <p:ph type="title"/>
          </p:nvPr>
        </p:nvSpPr>
        <p:spPr>
          <a:xfrm>
            <a:off x="4928050" y="457200"/>
            <a:ext cx="3530150" cy="425957"/>
          </a:xfrm>
        </p:spPr>
        <p:txBody>
          <a:bodyPr/>
          <a:lstStyle/>
          <a:p>
            <a:r>
              <a:rPr lang="en-US" dirty="0"/>
              <a:t>SciTokens for LIGO</a:t>
            </a:r>
          </a:p>
        </p:txBody>
      </p:sp>
    </p:spTree>
    <p:extLst>
      <p:ext uri="{BB962C8B-B14F-4D97-AF65-F5344CB8AC3E}">
        <p14:creationId xmlns:p14="http://schemas.microsoft.com/office/powerpoint/2010/main" val="404879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C72054-C593-0D34-813F-86AEE96E6169}"/>
              </a:ext>
            </a:extLst>
          </p:cNvPr>
          <p:cNvPicPr>
            <a:picLocks noChangeAspect="1"/>
          </p:cNvPicPr>
          <p:nvPr/>
        </p:nvPicPr>
        <p:blipFill>
          <a:blip r:embed="rId2"/>
          <a:stretch>
            <a:fillRect/>
          </a:stretch>
        </p:blipFill>
        <p:spPr>
          <a:xfrm>
            <a:off x="914400" y="241553"/>
            <a:ext cx="6667500" cy="857250"/>
          </a:xfrm>
          <a:prstGeom prst="rect">
            <a:avLst/>
          </a:prstGeom>
        </p:spPr>
      </p:pic>
      <p:sp>
        <p:nvSpPr>
          <p:cNvPr id="3" name="Title 2">
            <a:extLst>
              <a:ext uri="{FF2B5EF4-FFF2-40B4-BE49-F238E27FC236}">
                <a16:creationId xmlns:a16="http://schemas.microsoft.com/office/drawing/2014/main" id="{3B21C944-7328-98F3-5C94-2BA34E726BCE}"/>
              </a:ext>
            </a:extLst>
          </p:cNvPr>
          <p:cNvSpPr>
            <a:spLocks noGrp="1"/>
          </p:cNvSpPr>
          <p:nvPr>
            <p:ph type="title"/>
          </p:nvPr>
        </p:nvSpPr>
        <p:spPr>
          <a:xfrm>
            <a:off x="4928050" y="457200"/>
            <a:ext cx="3530150" cy="425957"/>
          </a:xfrm>
        </p:spPr>
        <p:txBody>
          <a:bodyPr/>
          <a:lstStyle/>
          <a:p>
            <a:r>
              <a:rPr lang="en-US" dirty="0"/>
              <a:t>Authorization Policies</a:t>
            </a:r>
          </a:p>
        </p:txBody>
      </p:sp>
      <p:graphicFrame>
        <p:nvGraphicFramePr>
          <p:cNvPr id="7" name="Google Shape;127;p19">
            <a:extLst>
              <a:ext uri="{FF2B5EF4-FFF2-40B4-BE49-F238E27FC236}">
                <a16:creationId xmlns:a16="http://schemas.microsoft.com/office/drawing/2014/main" id="{0F28DC8A-867D-C126-6F0A-459C8D48C4AE}"/>
              </a:ext>
            </a:extLst>
          </p:cNvPr>
          <p:cNvGraphicFramePr/>
          <p:nvPr>
            <p:extLst>
              <p:ext uri="{D42A27DB-BD31-4B8C-83A1-F6EECF244321}">
                <p14:modId xmlns:p14="http://schemas.microsoft.com/office/powerpoint/2010/main" val="846948376"/>
              </p:ext>
            </p:extLst>
          </p:nvPr>
        </p:nvGraphicFramePr>
        <p:xfrm>
          <a:off x="1222581" y="1476290"/>
          <a:ext cx="7410938" cy="2651640"/>
        </p:xfrm>
        <a:graphic>
          <a:graphicData uri="http://schemas.openxmlformats.org/drawingml/2006/table">
            <a:tbl>
              <a:tblPr>
                <a:noFill/>
              </a:tblPr>
              <a:tblGrid>
                <a:gridCol w="1871867">
                  <a:extLst>
                    <a:ext uri="{9D8B030D-6E8A-4147-A177-3AD203B41FA5}">
                      <a16:colId xmlns:a16="http://schemas.microsoft.com/office/drawing/2014/main" val="20001"/>
                    </a:ext>
                  </a:extLst>
                </a:gridCol>
                <a:gridCol w="5539071">
                  <a:extLst>
                    <a:ext uri="{9D8B030D-6E8A-4147-A177-3AD203B41FA5}">
                      <a16:colId xmlns:a16="http://schemas.microsoft.com/office/drawing/2014/main" val="20002"/>
                    </a:ext>
                  </a:extLst>
                </a:gridCol>
              </a:tblGrid>
              <a:tr h="422075">
                <a:tc>
                  <a:txBody>
                    <a:bodyPr/>
                    <a:lstStyle/>
                    <a:p>
                      <a:pPr marL="0" lvl="0" indent="0" algn="l" rtl="0">
                        <a:spcBef>
                          <a:spcPts val="0"/>
                        </a:spcBef>
                        <a:spcAft>
                          <a:spcPts val="0"/>
                        </a:spcAft>
                        <a:buNone/>
                      </a:pPr>
                      <a:r>
                        <a:rPr lang="en-US" b="1" dirty="0">
                          <a:solidFill>
                            <a:srgbClr val="070807"/>
                          </a:solidFill>
                          <a:latin typeface="Arial" panose="020B0604020202020204" pitchFamily="34" charset="0"/>
                          <a:cs typeface="Arial" panose="020B0604020202020204" pitchFamily="34" charset="0"/>
                        </a:rPr>
                        <a:t>s</a:t>
                      </a:r>
                      <a:r>
                        <a:rPr lang="en" b="1" dirty="0">
                          <a:solidFill>
                            <a:srgbClr val="070807"/>
                          </a:solidFill>
                          <a:latin typeface="Arial" panose="020B0604020202020204" pitchFamily="34" charset="0"/>
                          <a:cs typeface="Arial" panose="020B0604020202020204" pitchFamily="34" charset="0"/>
                        </a:rPr>
                        <a:t>cope(s)</a:t>
                      </a:r>
                      <a:endParaRPr b="1" dirty="0">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tc>
                  <a:txBody>
                    <a:bodyPr/>
                    <a:lstStyle/>
                    <a:p>
                      <a:pPr marL="0" lvl="0" indent="0" algn="l" rtl="0">
                        <a:spcBef>
                          <a:spcPts val="0"/>
                        </a:spcBef>
                        <a:spcAft>
                          <a:spcPts val="0"/>
                        </a:spcAft>
                        <a:buNone/>
                      </a:pPr>
                      <a:r>
                        <a:rPr lang="en" b="1">
                          <a:solidFill>
                            <a:srgbClr val="070807"/>
                          </a:solidFill>
                          <a:latin typeface="Arial" panose="020B0604020202020204" pitchFamily="34" charset="0"/>
                          <a:cs typeface="Arial" panose="020B0604020202020204" pitchFamily="34" charset="0"/>
                        </a:rPr>
                        <a:t>group(s)</a:t>
                      </a:r>
                      <a:endParaRPr b="1">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extLst>
                  <a:ext uri="{0D108BD9-81ED-4DB2-BD59-A6C34878D82A}">
                    <a16:rowId xmlns:a16="http://schemas.microsoft.com/office/drawing/2014/main" val="10000"/>
                  </a:ext>
                </a:extLst>
              </a:tr>
              <a:tr h="649350">
                <a:tc>
                  <a:txBody>
                    <a:bodyPr/>
                    <a:lstStyle/>
                    <a:p>
                      <a:pPr marL="0" lvl="0" indent="0" algn="l" rtl="0">
                        <a:spcBef>
                          <a:spcPts val="0"/>
                        </a:spcBef>
                        <a:spcAft>
                          <a:spcPts val="0"/>
                        </a:spcAft>
                        <a:buClr>
                          <a:schemeClr val="dk1"/>
                        </a:buClr>
                        <a:buSzPts val="1100"/>
                        <a:buFont typeface="Arial"/>
                        <a:buNone/>
                      </a:pPr>
                      <a:r>
                        <a:rPr lang="en" dirty="0">
                          <a:solidFill>
                            <a:srgbClr val="070807"/>
                          </a:solidFill>
                          <a:latin typeface="Arial" panose="020B0604020202020204" pitchFamily="34" charset="0"/>
                          <a:cs typeface="Arial" panose="020B0604020202020204" pitchFamily="34" charset="0"/>
                        </a:rPr>
                        <a:t>read:/frames</a:t>
                      </a:r>
                      <a:br>
                        <a:rPr lang="en" dirty="0">
                          <a:solidFill>
                            <a:srgbClr val="070807"/>
                          </a:solidFill>
                          <a:latin typeface="Arial" panose="020B0604020202020204" pitchFamily="34" charset="0"/>
                          <a:cs typeface="Arial" panose="020B0604020202020204" pitchFamily="34" charset="0"/>
                        </a:rPr>
                      </a:br>
                      <a:r>
                        <a:rPr lang="en" dirty="0">
                          <a:solidFill>
                            <a:srgbClr val="070807"/>
                          </a:solidFill>
                          <a:latin typeface="Arial" panose="020B0604020202020204" pitchFamily="34" charset="0"/>
                          <a:cs typeface="Arial" panose="020B0604020202020204" pitchFamily="34" charset="0"/>
                        </a:rPr>
                        <a:t>gwdatafind.read</a:t>
                      </a:r>
                    </a:p>
                    <a:p>
                      <a:pPr marL="0" marR="0" lvl="0" indent="0" algn="l" defTabSz="457200" rtl="0" eaLnBrk="1" fontAlgn="auto" latinLnBrk="0" hangingPunct="1">
                        <a:lnSpc>
                          <a:spcPct val="100000"/>
                        </a:lnSpc>
                        <a:spcBef>
                          <a:spcPts val="0"/>
                        </a:spcBef>
                        <a:spcAft>
                          <a:spcPts val="0"/>
                        </a:spcAft>
                        <a:buClr>
                          <a:schemeClr val="dk1"/>
                        </a:buClr>
                        <a:buSzPts val="1100"/>
                        <a:buFont typeface="Arial"/>
                        <a:buNone/>
                        <a:tabLst/>
                        <a:defRPr/>
                      </a:pPr>
                      <a:r>
                        <a:rPr lang="en-US" dirty="0" err="1">
                          <a:solidFill>
                            <a:srgbClr val="070807"/>
                          </a:solidFill>
                          <a:latin typeface="Arial" panose="020B0604020202020204" pitchFamily="34" charset="0"/>
                          <a:cs typeface="Arial" panose="020B0604020202020204" pitchFamily="34" charset="0"/>
                        </a:rPr>
                        <a:t>dqsegdb.read</a:t>
                      </a:r>
                      <a:endParaRPr lang="en-US" dirty="0">
                        <a:solidFill>
                          <a:srgbClr val="070807"/>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
                          <a:schemeClr val="dk1"/>
                        </a:buClr>
                        <a:buSzPts val="1100"/>
                        <a:buFont typeface="Arial"/>
                        <a:buNone/>
                        <a:tabLst/>
                        <a:defRPr/>
                      </a:pPr>
                      <a:r>
                        <a:rPr lang="en-US" dirty="0" err="1">
                          <a:solidFill>
                            <a:srgbClr val="070807"/>
                          </a:solidFill>
                          <a:latin typeface="Arial" panose="020B0604020202020204" pitchFamily="34" charset="0"/>
                          <a:cs typeface="Arial" panose="020B0604020202020204" pitchFamily="34" charset="0"/>
                        </a:rPr>
                        <a:t>gracedb.read</a:t>
                      </a:r>
                      <a:endParaRPr lang="en-US" dirty="0">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tc>
                  <a:txBody>
                    <a:bodyPr/>
                    <a:lstStyle/>
                    <a:p>
                      <a:pPr marL="0" lvl="0" indent="0" algn="l" rtl="0">
                        <a:spcBef>
                          <a:spcPts val="0"/>
                        </a:spcBef>
                        <a:spcAft>
                          <a:spcPts val="0"/>
                        </a:spcAft>
                        <a:buNone/>
                      </a:pPr>
                      <a:r>
                        <a:rPr lang="en">
                          <a:solidFill>
                            <a:srgbClr val="070807"/>
                          </a:solidFill>
                          <a:latin typeface="Arial" panose="020B0604020202020204" pitchFamily="34" charset="0"/>
                          <a:cs typeface="Arial" panose="020B0604020202020204" pitchFamily="34" charset="0"/>
                        </a:rPr>
                        <a:t>Communities:LSCVirgoLIGOGroupMembers</a:t>
                      </a:r>
                      <a:br>
                        <a:rPr lang="en">
                          <a:solidFill>
                            <a:srgbClr val="070807"/>
                          </a:solidFill>
                          <a:latin typeface="Arial" panose="020B0604020202020204" pitchFamily="34" charset="0"/>
                          <a:cs typeface="Arial" panose="020B0604020202020204" pitchFamily="34" charset="0"/>
                        </a:rPr>
                      </a:br>
                      <a:r>
                        <a:rPr lang="en">
                          <a:solidFill>
                            <a:srgbClr val="070807"/>
                          </a:solidFill>
                          <a:latin typeface="Arial" panose="020B0604020202020204" pitchFamily="34" charset="0"/>
                          <a:cs typeface="Arial" panose="020B0604020202020204" pitchFamily="34" charset="0"/>
                        </a:rPr>
                        <a:t>gw-astronomy:KAGRA-LIGO:members</a:t>
                      </a:r>
                      <a:endParaRPr>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extLst>
                  <a:ext uri="{0D108BD9-81ED-4DB2-BD59-A6C34878D82A}">
                    <a16:rowId xmlns:a16="http://schemas.microsoft.com/office/drawing/2014/main" val="10001"/>
                  </a:ext>
                </a:extLst>
              </a:tr>
              <a:tr h="422075">
                <a:tc>
                  <a:txBody>
                    <a:bodyPr/>
                    <a:lstStyle/>
                    <a:p>
                      <a:pPr marL="0" lvl="0" indent="0" algn="l" rtl="0">
                        <a:spcBef>
                          <a:spcPts val="0"/>
                        </a:spcBef>
                        <a:spcAft>
                          <a:spcPts val="0"/>
                        </a:spcAft>
                        <a:buNone/>
                      </a:pPr>
                      <a:r>
                        <a:rPr lang="en" dirty="0">
                          <a:solidFill>
                            <a:srgbClr val="070807"/>
                          </a:solidFill>
                          <a:latin typeface="Arial" panose="020B0604020202020204" pitchFamily="34" charset="0"/>
                          <a:cs typeface="Arial" panose="020B0604020202020204" pitchFamily="34" charset="0"/>
                        </a:rPr>
                        <a:t>write:/frames</a:t>
                      </a:r>
                      <a:endParaRPr dirty="0">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tc>
                  <a:txBody>
                    <a:bodyPr/>
                    <a:lstStyle/>
                    <a:p>
                      <a:pPr marL="0" lvl="0" indent="0" algn="l" rtl="0">
                        <a:spcBef>
                          <a:spcPts val="0"/>
                        </a:spcBef>
                        <a:spcAft>
                          <a:spcPts val="0"/>
                        </a:spcAft>
                        <a:buNone/>
                      </a:pPr>
                      <a:r>
                        <a:rPr lang="en">
                          <a:solidFill>
                            <a:srgbClr val="070807"/>
                          </a:solidFill>
                          <a:latin typeface="Arial" panose="020B0604020202020204" pitchFamily="34" charset="0"/>
                          <a:cs typeface="Arial" panose="020B0604020202020204" pitchFamily="34" charset="0"/>
                        </a:rPr>
                        <a:t>Services:XRootD:SciTokens:write-frames:authorized</a:t>
                      </a:r>
                      <a:endParaRPr>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extLst>
                  <a:ext uri="{0D108BD9-81ED-4DB2-BD59-A6C34878D82A}">
                    <a16:rowId xmlns:a16="http://schemas.microsoft.com/office/drawing/2014/main" val="10002"/>
                  </a:ext>
                </a:extLst>
              </a:tr>
              <a:tr h="439283">
                <a:tc>
                  <a:txBody>
                    <a:bodyPr/>
                    <a:lstStyle/>
                    <a:p>
                      <a:pPr marL="0" lvl="0" indent="0" algn="l" rtl="0">
                        <a:spcBef>
                          <a:spcPts val="0"/>
                        </a:spcBef>
                        <a:spcAft>
                          <a:spcPts val="0"/>
                        </a:spcAft>
                        <a:buNone/>
                      </a:pPr>
                      <a:r>
                        <a:rPr lang="en" dirty="0">
                          <a:solidFill>
                            <a:srgbClr val="070807"/>
                          </a:solidFill>
                          <a:latin typeface="Arial" panose="020B0604020202020204" pitchFamily="34" charset="0"/>
                          <a:cs typeface="Arial" panose="020B0604020202020204" pitchFamily="34" charset="0"/>
                        </a:rPr>
                        <a:t>dqsegdb.create</a:t>
                      </a:r>
                      <a:endParaRPr dirty="0">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solidFill>
                            <a:srgbClr val="070807"/>
                          </a:solidFill>
                          <a:latin typeface="Arial" panose="020B0604020202020204" pitchFamily="34" charset="0"/>
                          <a:cs typeface="Arial" panose="020B0604020202020204" pitchFamily="34" charset="0"/>
                        </a:rPr>
                        <a:t>Communities:LVC:SegDB:SegDBWriter</a:t>
                      </a:r>
                      <a:endParaRPr dirty="0">
                        <a:solidFill>
                          <a:srgbClr val="070807"/>
                        </a:solidFill>
                        <a:latin typeface="Arial" panose="020B0604020202020204" pitchFamily="34" charset="0"/>
                        <a:cs typeface="Arial" panose="020B0604020202020204" pitchFamily="34" charset="0"/>
                      </a:endParaRPr>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823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C244F-E2C3-C3BA-521F-0216B30FC3E1}"/>
              </a:ext>
            </a:extLst>
          </p:cNvPr>
          <p:cNvSpPr>
            <a:spLocks noGrp="1"/>
          </p:cNvSpPr>
          <p:nvPr>
            <p:ph type="body" sz="quarter" idx="10"/>
          </p:nvPr>
        </p:nvSpPr>
        <p:spPr>
          <a:xfrm>
            <a:off x="914400" y="1537487"/>
            <a:ext cx="7543800" cy="2803627"/>
          </a:xfrm>
        </p:spPr>
        <p:txBody>
          <a:bodyPr/>
          <a:lstStyle/>
          <a:p>
            <a:r>
              <a:rPr lang="en-US" sz="1800" dirty="0"/>
              <a:t>CVMFS </a:t>
            </a:r>
            <a:r>
              <a:rPr lang="en-US" sz="1800" dirty="0" err="1"/>
              <a:t>HTCondor</a:t>
            </a:r>
            <a:r>
              <a:rPr lang="en-US" sz="1800" dirty="0"/>
              <a:t> access in operation</a:t>
            </a:r>
          </a:p>
          <a:p>
            <a:r>
              <a:rPr lang="en-US" sz="1800" dirty="0" err="1"/>
              <a:t>GraceDB</a:t>
            </a:r>
            <a:r>
              <a:rPr lang="en-US" sz="1800" dirty="0"/>
              <a:t> &amp; </a:t>
            </a:r>
            <a:r>
              <a:rPr lang="en-US" sz="1800" dirty="0" err="1"/>
              <a:t>GWDataFind</a:t>
            </a:r>
            <a:r>
              <a:rPr lang="en-US" sz="1800" dirty="0"/>
              <a:t> support implemented and being deployed</a:t>
            </a:r>
          </a:p>
          <a:p>
            <a:r>
              <a:rPr lang="en-US" sz="1800" dirty="0" err="1"/>
              <a:t>DQSegDB</a:t>
            </a:r>
            <a:r>
              <a:rPr lang="en-US" sz="1800" dirty="0"/>
              <a:t> support under development</a:t>
            </a:r>
          </a:p>
          <a:p>
            <a:r>
              <a:rPr lang="en-US" sz="1800" dirty="0"/>
              <a:t>Robot support under development</a:t>
            </a:r>
          </a:p>
          <a:p>
            <a:r>
              <a:rPr lang="en-US" sz="1800" dirty="0"/>
              <a:t>Bi-weekly coordination calls to prepare for tokens in next LIGO Observing Run (O4) - March 2023</a:t>
            </a:r>
          </a:p>
        </p:txBody>
      </p:sp>
      <p:pic>
        <p:nvPicPr>
          <p:cNvPr id="5" name="Picture 4">
            <a:extLst>
              <a:ext uri="{FF2B5EF4-FFF2-40B4-BE49-F238E27FC236}">
                <a16:creationId xmlns:a16="http://schemas.microsoft.com/office/drawing/2014/main" id="{50C72054-C593-0D34-813F-86AEE96E6169}"/>
              </a:ext>
            </a:extLst>
          </p:cNvPr>
          <p:cNvPicPr>
            <a:picLocks noChangeAspect="1"/>
          </p:cNvPicPr>
          <p:nvPr/>
        </p:nvPicPr>
        <p:blipFill>
          <a:blip r:embed="rId2"/>
          <a:stretch>
            <a:fillRect/>
          </a:stretch>
        </p:blipFill>
        <p:spPr>
          <a:xfrm>
            <a:off x="914400" y="241553"/>
            <a:ext cx="6667500" cy="857250"/>
          </a:xfrm>
          <a:prstGeom prst="rect">
            <a:avLst/>
          </a:prstGeom>
        </p:spPr>
      </p:pic>
      <p:sp>
        <p:nvSpPr>
          <p:cNvPr id="3" name="Title 2">
            <a:extLst>
              <a:ext uri="{FF2B5EF4-FFF2-40B4-BE49-F238E27FC236}">
                <a16:creationId xmlns:a16="http://schemas.microsoft.com/office/drawing/2014/main" id="{3B21C944-7328-98F3-5C94-2BA34E726BCE}"/>
              </a:ext>
            </a:extLst>
          </p:cNvPr>
          <p:cNvSpPr>
            <a:spLocks noGrp="1"/>
          </p:cNvSpPr>
          <p:nvPr>
            <p:ph type="title"/>
          </p:nvPr>
        </p:nvSpPr>
        <p:spPr>
          <a:xfrm>
            <a:off x="4928050" y="457200"/>
            <a:ext cx="3530150" cy="425957"/>
          </a:xfrm>
        </p:spPr>
        <p:txBody>
          <a:bodyPr/>
          <a:lstStyle/>
          <a:p>
            <a:r>
              <a:rPr lang="en-US" dirty="0"/>
              <a:t>Current Status</a:t>
            </a:r>
          </a:p>
        </p:txBody>
      </p:sp>
    </p:spTree>
    <p:extLst>
      <p:ext uri="{BB962C8B-B14F-4D97-AF65-F5344CB8AC3E}">
        <p14:creationId xmlns:p14="http://schemas.microsoft.com/office/powerpoint/2010/main" val="1712382614"/>
      </p:ext>
    </p:extLst>
  </p:cSld>
  <p:clrMapOvr>
    <a:masterClrMapping/>
  </p:clrMapOvr>
</p:sld>
</file>

<file path=ppt/theme/theme1.xml><?xml version="1.0" encoding="utf-8"?>
<a:theme xmlns:a="http://schemas.openxmlformats.org/drawingml/2006/main" name="I2TX22 Presentation Template">
  <a:themeElements>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2.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3.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4.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18318</TotalTime>
  <Words>762</Words>
  <Application>Microsoft Office PowerPoint</Application>
  <PresentationFormat>On-screen Show (16:9)</PresentationFormat>
  <Paragraphs>104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vt:lpstr>
      <vt:lpstr>I2TX22 Presentation Template</vt:lpstr>
      <vt:lpstr>PowerPoint Presentation</vt:lpstr>
      <vt:lpstr>Tokens for Science</vt:lpstr>
      <vt:lpstr>Capability-based authorization for distributed scientific computing</vt:lpstr>
      <vt:lpstr>Open Source</vt:lpstr>
      <vt:lpstr>SciAuth: Deploying Interoperable and Usable Authorization Tokens to Enable Scientific Collaborations</vt:lpstr>
      <vt:lpstr>SciAuth: Timeline</vt:lpstr>
      <vt:lpstr>SciTokens for LIGO</vt:lpstr>
      <vt:lpstr>Authorization Policies</vt:lpstr>
      <vt:lpstr>Current Status</vt:lpstr>
      <vt:lpstr>Current Challenges</vt:lpstr>
      <vt:lpstr>PowerPoint Presentation</vt:lpstr>
    </vt:vector>
  </TitlesOfParts>
  <Company>Creative Measures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Internet2</dc:title>
  <dc:creator>Doug Howell</dc:creator>
  <cp:lastModifiedBy>Basney, Jim</cp:lastModifiedBy>
  <cp:revision>613</cp:revision>
  <dcterms:created xsi:type="dcterms:W3CDTF">2010-12-07T15:32:04Z</dcterms:created>
  <dcterms:modified xsi:type="dcterms:W3CDTF">2022-12-01T20:10:50Z</dcterms:modified>
</cp:coreProperties>
</file>