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268" r:id="rId3"/>
    <p:sldId id="263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1" autoAdjust="0"/>
    <p:restoredTop sz="94344" autoAdjust="0"/>
  </p:normalViewPr>
  <p:slideViewPr>
    <p:cSldViewPr>
      <p:cViewPr varScale="1">
        <p:scale>
          <a:sx n="208" d="100"/>
          <a:sy n="208" d="100"/>
        </p:scale>
        <p:origin x="-96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0A0EF-8E31-704E-ACD5-36F14A612A52}" type="datetimeFigureOut">
              <a:rPr lang="en-US" smtClean="0"/>
              <a:t>4/23/10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26E1D-87F2-1943-A610-AB0579E0DF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FD2782-13CF-F043-A53B-5A8F2D79F22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during Internet2  Applications, Middleware &amp; Services Advisory Council (AMSAC) session at the Spring 2010 Internet2 Member Meeting</a:t>
            </a:r>
            <a:r>
              <a:rPr lang="en-US" baseline="0" dirty="0" smtClean="0"/>
              <a:t> (http://events.internet2.edu/2010/spring-mm/).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2782-13CF-F043-A53B-5A8F2D79F22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national and international </a:t>
            </a:r>
            <a:r>
              <a:rPr lang="en-US" dirty="0" err="1" smtClean="0"/>
              <a:t>cyberinfrastructure</a:t>
            </a:r>
            <a:r>
              <a:rPr lang="en-US" dirty="0" smtClean="0"/>
              <a:t> (CI)</a:t>
            </a:r>
            <a:r>
              <a:rPr lang="en-US" baseline="0" dirty="0" smtClean="0"/>
              <a:t> </a:t>
            </a:r>
            <a:r>
              <a:rPr lang="en-US" dirty="0" smtClean="0"/>
              <a:t>projects</a:t>
            </a:r>
            <a:r>
              <a:rPr lang="en-US" baseline="0" dirty="0" smtClean="0"/>
              <a:t> supporting research and education.</a:t>
            </a:r>
          </a:p>
          <a:p>
            <a:r>
              <a:rPr lang="en-US" baseline="0" dirty="0" smtClean="0"/>
              <a:t>Federated IDM eases the burden on CI users and providers.</a:t>
            </a:r>
          </a:p>
          <a:p>
            <a:r>
              <a:rPr lang="en-US" baseline="0" dirty="0" smtClean="0"/>
              <a:t>Scott </a:t>
            </a:r>
            <a:r>
              <a:rPr lang="en-US" baseline="0" dirty="0" err="1" smtClean="0"/>
              <a:t>Koranda</a:t>
            </a:r>
            <a:r>
              <a:rPr lang="en-US" baseline="0" dirty="0" smtClean="0"/>
              <a:t> from LIGO will also be speaking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2782-13CF-F043-A53B-5A8F2D79F22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need c</a:t>
            </a:r>
            <a:r>
              <a:rPr lang="en-US" dirty="0" smtClean="0"/>
              <a:t>ertificates to support today’s CI usage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2782-13CF-F043-A53B-5A8F2D79F2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developed a self-service workflow for federating with identity providers.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2782-13CF-F043-A53B-5A8F2D79F22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1" name="Picture 15" descr="ppt-title-b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9234" name="Picture 18" descr="UofI-NCSA_logo_RGB"/>
          <p:cNvPicPr>
            <a:picLocks noChangeAspect="1" noChangeArrowheads="1"/>
          </p:cNvPicPr>
          <p:nvPr/>
        </p:nvPicPr>
        <p:blipFill>
          <a:blip r:embed="rId3"/>
          <a:srcRect l="63158"/>
          <a:stretch>
            <a:fillRect/>
          </a:stretch>
        </p:blipFill>
        <p:spPr bwMode="auto">
          <a:xfrm>
            <a:off x="533400" y="5943600"/>
            <a:ext cx="533400" cy="661988"/>
          </a:xfrm>
          <a:prstGeom prst="rect">
            <a:avLst/>
          </a:prstGeom>
          <a:noFill/>
        </p:spPr>
      </p:pic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4762500" y="5905500"/>
            <a:ext cx="34671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chemeClr val="bg1"/>
                </a:solidFill>
              </a:rPr>
              <a:t>National Center for Supercomputing Applications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chemeClr val="bg1"/>
                </a:solidFill>
              </a:rPr>
              <a:t>University of Illinois at Urbana-Champaign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24400" y="2362200"/>
            <a:ext cx="4114800" cy="106680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24400" y="3581400"/>
            <a:ext cx="4114800" cy="1066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folHlink"/>
                </a:solidFill>
              </a:defRPr>
            </a:lvl1pPr>
          </a:lstStyle>
          <a:p>
            <a:r>
              <a:rPr lang="en-US"/>
              <a:t>Presentation Sub-title</a:t>
            </a:r>
          </a:p>
        </p:txBody>
      </p:sp>
      <p:pic>
        <p:nvPicPr>
          <p:cNvPr id="9237" name="Picture 21" descr="logo whit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835025"/>
            <a:ext cx="2438400" cy="4603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ncsa-bg-gradien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800600"/>
            <a:ext cx="9144000" cy="1657350"/>
          </a:xfrm>
          <a:prstGeom prst="rect">
            <a:avLst/>
          </a:prstGeom>
          <a:noFill/>
        </p:spPr>
      </p:pic>
      <p:pic>
        <p:nvPicPr>
          <p:cNvPr id="1044" name="Picture 20" descr="ncsa-logo-ba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407150"/>
            <a:ext cx="9144000" cy="450850"/>
          </a:xfrm>
          <a:prstGeom prst="rect">
            <a:avLst/>
          </a:prstGeom>
          <a:noFill/>
        </p:spPr>
      </p:pic>
      <p:pic>
        <p:nvPicPr>
          <p:cNvPr id="1039" name="Picture 15" descr="ncsa-bg-gradient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65735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41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www.cilogon.org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4" Type="http://schemas.openxmlformats.org/officeDocument/2006/relationships/image" Target="../media/image16.tif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24400" y="2362200"/>
            <a:ext cx="4419600" cy="1066800"/>
          </a:xfrm>
        </p:spPr>
        <p:txBody>
          <a:bodyPr/>
          <a:lstStyle/>
          <a:p>
            <a:r>
              <a:rPr lang="en-US" dirty="0" smtClean="0"/>
              <a:t>Federated Login to </a:t>
            </a:r>
            <a:br>
              <a:rPr lang="en-US" dirty="0" smtClean="0"/>
            </a:br>
            <a:r>
              <a:rPr lang="en-US" dirty="0" smtClean="0"/>
              <a:t>NSF </a:t>
            </a:r>
            <a:r>
              <a:rPr lang="en-US" dirty="0" err="1" smtClean="0"/>
              <a:t>CyberInfrastructure</a:t>
            </a:r>
            <a:endParaRPr lang="en-US" dirty="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 </a:t>
            </a:r>
            <a:r>
              <a:rPr lang="en-US" dirty="0" err="1" smtClean="0"/>
              <a:t>Basney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jbasney@illinois.edu</a:t>
            </a:r>
            <a:br>
              <a:rPr lang="en-US" dirty="0" smtClean="0"/>
            </a:br>
            <a:r>
              <a:rPr lang="en-US" dirty="0" err="1" smtClean="0"/>
              <a:t>www.cilogon.org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0088" y="31089600"/>
            <a:ext cx="19165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material is based upon work supported by the National Science Foundation under</a:t>
            </a:r>
            <a:r>
              <a:rPr lang="en-US" sz="2400" dirty="0" smtClean="0"/>
              <a:t> grant number 0503697. </a:t>
            </a:r>
            <a:r>
              <a:rPr lang="en-US" sz="2400" dirty="0"/>
              <a:t>Any opinions, findings, and conclusions or recommendations expressed in this material are those of the </a:t>
            </a:r>
            <a:r>
              <a:rPr lang="en-US" sz="2400" dirty="0" err="1"/>
              <a:t>author(s</a:t>
            </a:r>
            <a:r>
              <a:rPr lang="en-US" sz="2400" dirty="0"/>
              <a:t>) and do not necessarily reflect the views of the National Science Foundation.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2488" y="31242000"/>
            <a:ext cx="19165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material is based upon work supported by the National Science Foundation under</a:t>
            </a:r>
            <a:r>
              <a:rPr lang="en-US" sz="2400" dirty="0" smtClean="0"/>
              <a:t> grant number 0503697. </a:t>
            </a:r>
            <a:r>
              <a:rPr lang="en-US" sz="2400" dirty="0"/>
              <a:t>Any opinions, findings, and conclusions or recommendations expressed in this material are those of the </a:t>
            </a:r>
            <a:r>
              <a:rPr lang="en-US" sz="2400" dirty="0" err="1"/>
              <a:t>author(s</a:t>
            </a:r>
            <a:r>
              <a:rPr lang="en-US" sz="2400" dirty="0"/>
              <a:t>) and do not necessarily reflect the views of the National Science Foundation.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-76200" y="6519446"/>
            <a:ext cx="922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This material is based upon work supported by the National Science Foundation under grant numbers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0503697, 0850557, </a:t>
            </a:r>
            <a:r>
              <a:rPr lang="en-US" sz="800" dirty="0" smtClean="0">
                <a:solidFill>
                  <a:schemeClr val="bg1"/>
                </a:solidFill>
              </a:rPr>
              <a:t>and 0943633.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br>
              <a:rPr lang="en-US" sz="800" dirty="0" smtClean="0">
                <a:solidFill>
                  <a:schemeClr val="bg1"/>
                </a:solidFill>
              </a:rPr>
            </a:br>
            <a:r>
              <a:rPr lang="en-US" sz="800" dirty="0" smtClean="0">
                <a:solidFill>
                  <a:schemeClr val="bg1"/>
                </a:solidFill>
              </a:rPr>
              <a:t>Any </a:t>
            </a:r>
            <a:r>
              <a:rPr lang="en-US" sz="800" dirty="0" smtClean="0">
                <a:solidFill>
                  <a:schemeClr val="bg1"/>
                </a:solidFill>
              </a:rPr>
              <a:t>opinions, findings, and conclusions or recommendations expressed in this material are those of the authors and do not necessarily reflect the views of the National Science Foundation.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CyberInfrastructure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238500" y="5334000"/>
            <a:ext cx="26670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</a:t>
            </a:r>
            <a:r>
              <a:rPr lang="en-US" dirty="0" smtClean="0"/>
              <a:t>nd many more…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www.cilogon.org</a:t>
            </a:r>
            <a:endParaRPr lang="en-US"/>
          </a:p>
        </p:txBody>
      </p:sp>
      <p:pic>
        <p:nvPicPr>
          <p:cNvPr id="5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0169" y="137160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rcRect r="46286"/>
          <a:stretch>
            <a:fillRect/>
          </a:stretch>
        </p:blipFill>
        <p:spPr>
          <a:xfrm>
            <a:off x="5671322" y="2819400"/>
            <a:ext cx="2387629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960" y="2787650"/>
            <a:ext cx="1244600" cy="63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rcRect r="20690"/>
          <a:stretch>
            <a:fillRect/>
          </a:stretch>
        </p:blipFill>
        <p:spPr>
          <a:xfrm>
            <a:off x="3429000" y="1447800"/>
            <a:ext cx="1314450" cy="771525"/>
          </a:xfrm>
          <a:prstGeom prst="rect">
            <a:avLst/>
          </a:prstGeom>
        </p:spPr>
      </p:pic>
      <p:pic>
        <p:nvPicPr>
          <p:cNvPr id="10" name="Picture 15" descr="Earth_System_Grid_LOGO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6474" y="2894806"/>
            <a:ext cx="1228725" cy="420688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507" y="3962400"/>
            <a:ext cx="2092960" cy="5842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  <p:pic>
        <p:nvPicPr>
          <p:cNvPr id="12" name="Picture 11" descr="dataone-header-logo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7906" y="1676400"/>
            <a:ext cx="165735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6960" y="3886200"/>
            <a:ext cx="12573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Delivering Certificates to NSF CI Users</a:t>
            </a:r>
            <a:endParaRPr lang="en-US" dirty="0"/>
          </a:p>
        </p:txBody>
      </p:sp>
      <p:pic>
        <p:nvPicPr>
          <p:cNvPr id="19" name="Content Placeholder 18" descr="go.tiff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5972" b="-5972"/>
          <a:stretch>
            <a:fillRect/>
          </a:stretch>
        </p:blipFill>
        <p:spPr/>
      </p:pic>
      <p:pic>
        <p:nvPicPr>
          <p:cNvPr id="20" name="Content Placeholder 19" descr="cilogon.tiff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t="-5918" b="-591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www.cilogon.org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Federating with Many Campuses</a:t>
            </a:r>
            <a:endParaRPr lang="en-US" dirty="0"/>
          </a:p>
        </p:txBody>
      </p:sp>
      <p:pic>
        <p:nvPicPr>
          <p:cNvPr id="7" name="Content Placeholder 6" descr="cilogon-idp-add.tiff"/>
          <p:cNvPicPr>
            <a:picLocks noGrp="1" noChangeAspect="1"/>
          </p:cNvPicPr>
          <p:nvPr>
            <p:ph idx="1"/>
          </p:nvPr>
        </p:nvPicPr>
        <p:blipFill>
          <a:blip r:embed="rId3"/>
          <a:srcRect l="-20320" r="-20320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We Need Help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Streamlining federation between Service Providers and Identity Providers</a:t>
            </a:r>
          </a:p>
          <a:p>
            <a:pPr lvl="1"/>
            <a:r>
              <a:rPr lang="en-US" dirty="0" smtClean="0"/>
              <a:t>Attribute release: </a:t>
            </a:r>
            <a:r>
              <a:rPr lang="en-US" dirty="0" err="1" smtClean="0"/>
              <a:t>uApprove</a:t>
            </a:r>
            <a:r>
              <a:rPr lang="en-US" dirty="0" smtClean="0"/>
              <a:t>, standard attribute sets</a:t>
            </a:r>
          </a:p>
          <a:p>
            <a:pPr lvl="1"/>
            <a:r>
              <a:rPr lang="en-US" dirty="0" smtClean="0"/>
              <a:t>Testing (without an IdP login)</a:t>
            </a:r>
          </a:p>
          <a:p>
            <a:r>
              <a:rPr lang="en-US" dirty="0" smtClean="0"/>
              <a:t>Globally-unique, persistent, non-reassigned identifiers</a:t>
            </a:r>
          </a:p>
          <a:p>
            <a:pPr lvl="1"/>
            <a:r>
              <a:rPr lang="en-US" dirty="0" smtClean="0"/>
              <a:t>Opaque identifiers are OK</a:t>
            </a:r>
          </a:p>
          <a:p>
            <a:r>
              <a:rPr lang="en-US" dirty="0" smtClean="0"/>
              <a:t>Support for federated identity on more campuses</a:t>
            </a:r>
          </a:p>
          <a:p>
            <a:pPr lvl="1"/>
            <a:r>
              <a:rPr lang="en-US" dirty="0" smtClean="0"/>
              <a:t>TeraGrid serves &gt;4,500 </a:t>
            </a:r>
            <a:r>
              <a:rPr lang="en-US" dirty="0" smtClean="0"/>
              <a:t>researchers from</a:t>
            </a:r>
            <a:r>
              <a:rPr lang="en-US" dirty="0" smtClean="0"/>
              <a:t> &gt;300 </a:t>
            </a:r>
            <a:r>
              <a:rPr lang="en-US" dirty="0" smtClean="0"/>
              <a:t>US </a:t>
            </a:r>
            <a:r>
              <a:rPr lang="en-US" dirty="0" smtClean="0"/>
              <a:t>campuses</a:t>
            </a:r>
          </a:p>
          <a:p>
            <a:r>
              <a:rPr lang="en-US" dirty="0" smtClean="0"/>
              <a:t>Levels of Assurance: InCommon Silver</a:t>
            </a:r>
          </a:p>
          <a:p>
            <a:r>
              <a:rPr lang="en-US" dirty="0" smtClean="0"/>
              <a:t>Incident Response (CIC TeraGrid work)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sa-template">
  <a:themeElements>
    <a:clrScheme name="ncsa-template 1">
      <a:dk1>
        <a:srgbClr val="4E5782"/>
      </a:dk1>
      <a:lt1>
        <a:srgbClr val="FFFFFF"/>
      </a:lt1>
      <a:dk2>
        <a:srgbClr val="0C519C"/>
      </a:dk2>
      <a:lt2>
        <a:srgbClr val="DDDDDD"/>
      </a:lt2>
      <a:accent1>
        <a:srgbClr val="E1ECFF"/>
      </a:accent1>
      <a:accent2>
        <a:srgbClr val="1491F8"/>
      </a:accent2>
      <a:accent3>
        <a:srgbClr val="FFFFFF"/>
      </a:accent3>
      <a:accent4>
        <a:srgbClr val="41496E"/>
      </a:accent4>
      <a:accent5>
        <a:srgbClr val="EEF4FF"/>
      </a:accent5>
      <a:accent6>
        <a:srgbClr val="1183E1"/>
      </a:accent6>
      <a:hlink>
        <a:srgbClr val="5EB3EC"/>
      </a:hlink>
      <a:folHlink>
        <a:srgbClr val="9CBDD4"/>
      </a:folHlink>
    </a:clrScheme>
    <a:fontScheme name="ncsa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csa-template 1">
        <a:dk1>
          <a:srgbClr val="4E5782"/>
        </a:dk1>
        <a:lt1>
          <a:srgbClr val="FFFFFF"/>
        </a:lt1>
        <a:dk2>
          <a:srgbClr val="0C519C"/>
        </a:dk2>
        <a:lt2>
          <a:srgbClr val="DDDDDD"/>
        </a:lt2>
        <a:accent1>
          <a:srgbClr val="E1ECFF"/>
        </a:accent1>
        <a:accent2>
          <a:srgbClr val="1491F8"/>
        </a:accent2>
        <a:accent3>
          <a:srgbClr val="FFFFFF"/>
        </a:accent3>
        <a:accent4>
          <a:srgbClr val="41496E"/>
        </a:accent4>
        <a:accent5>
          <a:srgbClr val="EEF4FF"/>
        </a:accent5>
        <a:accent6>
          <a:srgbClr val="1183E1"/>
        </a:accent6>
        <a:hlink>
          <a:srgbClr val="5EB3EC"/>
        </a:hlink>
        <a:folHlink>
          <a:srgbClr val="9CBD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ncsa-template</Template>
  <TotalTime>293</TotalTime>
  <Words>365</Words>
  <Application>Microsoft Macintosh PowerPoint</Application>
  <PresentationFormat>On-screen Show (4:3)</PresentationFormat>
  <Paragraphs>33</Paragraphs>
  <Slides>5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ncsa-template</vt:lpstr>
      <vt:lpstr>Federated Login to  NSF CyberInfrastructure</vt:lpstr>
      <vt:lpstr>CyberInfrastructure Examples</vt:lpstr>
      <vt:lpstr>Delivering Certificates to NSF CI Users</vt:lpstr>
      <vt:lpstr>Challenge: Federating with Many Campuses</vt:lpstr>
      <vt:lpstr>Issues We Need Help With</vt:lpstr>
    </vt:vector>
  </TitlesOfParts>
  <Company>NCSA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Blake Harvey</dc:creator>
  <cp:lastModifiedBy>Jim Basney</cp:lastModifiedBy>
  <cp:revision>10</cp:revision>
  <dcterms:created xsi:type="dcterms:W3CDTF">2010-04-23T14:19:07Z</dcterms:created>
  <dcterms:modified xsi:type="dcterms:W3CDTF">2010-04-23T17:11:03Z</dcterms:modified>
</cp:coreProperties>
</file>