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notesMasterIdLst>
    <p:notesMasterId r:id="rId26"/>
  </p:notesMasterIdLst>
  <p:sldIdLst>
    <p:sldId id="265" r:id="rId7"/>
    <p:sldId id="263" r:id="rId8"/>
    <p:sldId id="273" r:id="rId9"/>
    <p:sldId id="266" r:id="rId10"/>
    <p:sldId id="267" r:id="rId11"/>
    <p:sldId id="270" r:id="rId12"/>
    <p:sldId id="271" r:id="rId13"/>
    <p:sldId id="272" r:id="rId14"/>
    <p:sldId id="274" r:id="rId15"/>
    <p:sldId id="276" r:id="rId16"/>
    <p:sldId id="282" r:id="rId17"/>
    <p:sldId id="283" r:id="rId18"/>
    <p:sldId id="284" r:id="rId19"/>
    <p:sldId id="285" r:id="rId20"/>
    <p:sldId id="277" r:id="rId21"/>
    <p:sldId id="275" r:id="rId22"/>
    <p:sldId id="278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 autoAdjust="0"/>
    <p:restoredTop sz="94669" autoAdjust="0"/>
  </p:normalViewPr>
  <p:slideViewPr>
    <p:cSldViewPr>
      <p:cViewPr varScale="1">
        <p:scale>
          <a:sx n="93" d="100"/>
          <a:sy n="93" d="100"/>
        </p:scale>
        <p:origin x="-15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FD2782-13CF-F043-A53B-5A8F2D79F2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26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InCommon is the higher education and research federation in the U.S. </a:t>
            </a:r>
          </a:p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InCommon serves as the trust agent for all participants.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Choosing to download a credential to the desktop launches a simple Java Web Start application (from the </a:t>
            </a:r>
            <a:r>
              <a:rPr lang="en-US" baseline="0" dirty="0" err="1" smtClean="0"/>
              <a:t>GridShib</a:t>
            </a:r>
            <a:r>
              <a:rPr lang="en-US" baseline="0" dirty="0" smtClean="0"/>
              <a:t> project – shown on the left) to generate a </a:t>
            </a:r>
            <a:r>
              <a:rPr lang="en-US" baseline="0" dirty="0" err="1" smtClean="0"/>
              <a:t>keypair</a:t>
            </a:r>
            <a:r>
              <a:rPr lang="en-US" baseline="0" dirty="0" smtClean="0"/>
              <a:t>, issue a certificate request to the server, receive a signed certificate in return, and store them to the desktop.</a:t>
            </a:r>
          </a:p>
          <a:p>
            <a:r>
              <a:rPr lang="en-US" baseline="0" dirty="0" smtClean="0"/>
              <a:t>The GSI-</a:t>
            </a:r>
            <a:r>
              <a:rPr lang="en-US" baseline="0" dirty="0" err="1" smtClean="0"/>
              <a:t>SSHTerm</a:t>
            </a:r>
            <a:r>
              <a:rPr lang="en-US" baseline="0" dirty="0" smtClean="0"/>
              <a:t> Applet supports remote login via the browser, including X11 forwarding.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Privacy, security and scalability are the heart of the benefits of InCommon and a federated identity management approach.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 September 2010, InCommon has 253 participants, including 180 colleges and universities.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BC22F8-6462-B04A-9029-BC3ECB8A31C7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InCommon participants include colleges and universities, government and non-profit research facilities and agencies, and sponsored partners – non-profit and for-profit entities that offer federated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445AC20-863E-3E42-92B5-E327DDB731C5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Federated resources offered by InCommon participants affect many campus business and academic functions. There are a number of HR and student services applications, as well as learning management systems, and library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8AB2B5-BE1A-A24E-BC06-42A8D3338604}" type="slidenum">
              <a:rPr lang="en-US" sz="1200">
                <a:solidFill>
                  <a:prstClr val="black"/>
                </a:solidFill>
                <a:latin typeface="Calibri" charset="0"/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the researcher visits the home page and selects his or her campus from the identity provider</a:t>
            </a:r>
            <a:r>
              <a:rPr lang="en-US" baseline="0" dirty="0" smtClean="0"/>
              <a:t> drop-down.</a:t>
            </a:r>
          </a:p>
          <a:p>
            <a:r>
              <a:rPr lang="en-US" baseline="0" dirty="0" smtClean="0"/>
              <a:t>In case the researcher’s campus is not available, he or she can login via </a:t>
            </a:r>
            <a:r>
              <a:rPr lang="en-US" baseline="0" dirty="0" err="1" smtClean="0"/>
              <a:t>ProtectNetwork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the researcher logs</a:t>
            </a:r>
            <a:r>
              <a:rPr lang="en-US" baseline="0" dirty="0" smtClean="0"/>
              <a:t> in at the home institution’s login page.</a:t>
            </a:r>
          </a:p>
          <a:p>
            <a:r>
              <a:rPr lang="en-US" baseline="0" dirty="0" smtClean="0"/>
              <a:t>The University of Illinois login page is shown here as an example.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Then,</a:t>
            </a:r>
            <a:r>
              <a:rPr lang="en-US" baseline="0" dirty="0" smtClean="0"/>
              <a:t> on the first login only, the researcher also logs in to TeraGrid to bind the campus and TeraGrid identities (on the left).</a:t>
            </a:r>
          </a:p>
          <a:p>
            <a:r>
              <a:rPr lang="en-US" baseline="0" dirty="0" smtClean="0"/>
              <a:t>The researcher can later delete bindings via the web app (on the right).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login, the researcher is presented with options to download a</a:t>
            </a:r>
            <a:r>
              <a:rPr lang="en-US" baseline="0" dirty="0" smtClean="0"/>
              <a:t> certificate to the desktop or launch Java applets for remote login and file transfer using the certificate for authentication.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e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chemeClr val="bg1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8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40" indent="0" algn="ctr">
              <a:buNone/>
              <a:defRPr/>
            </a:lvl2pPr>
            <a:lvl3pPr marL="642882" indent="0" algn="ctr">
              <a:buNone/>
              <a:defRPr/>
            </a:lvl3pPr>
            <a:lvl4pPr marL="964323" indent="0" algn="ctr">
              <a:buNone/>
              <a:defRPr/>
            </a:lvl4pPr>
            <a:lvl5pPr marL="1285763" indent="0" algn="ctr">
              <a:buNone/>
              <a:defRPr/>
            </a:lvl5pPr>
            <a:lvl6pPr marL="1607205" indent="0" algn="ctr">
              <a:buNone/>
              <a:defRPr/>
            </a:lvl6pPr>
            <a:lvl7pPr marL="1928645" indent="0" algn="ctr">
              <a:buNone/>
              <a:defRPr/>
            </a:lvl7pPr>
            <a:lvl8pPr marL="2250086" indent="0" algn="ctr">
              <a:buNone/>
              <a:defRPr/>
            </a:lvl8pPr>
            <a:lvl9pPr marL="2571527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B7CF4-2481-F34F-9BB9-96D1081AED19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D3038-489E-EC47-A2AA-3E9848F387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39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548095-B645-A548-905C-45FA623658FE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216AD-7950-964E-8065-D4A903EFAC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7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40" indent="0">
              <a:buNone/>
              <a:defRPr sz="1300"/>
            </a:lvl2pPr>
            <a:lvl3pPr marL="642882" indent="0">
              <a:buNone/>
              <a:defRPr sz="1100"/>
            </a:lvl3pPr>
            <a:lvl4pPr marL="964323" indent="0">
              <a:buNone/>
              <a:defRPr sz="1000"/>
            </a:lvl4pPr>
            <a:lvl5pPr marL="1285763" indent="0">
              <a:buNone/>
              <a:defRPr sz="1000"/>
            </a:lvl5pPr>
            <a:lvl6pPr marL="1607205" indent="0">
              <a:buNone/>
              <a:defRPr sz="1000"/>
            </a:lvl6pPr>
            <a:lvl7pPr marL="1928645" indent="0">
              <a:buNone/>
              <a:defRPr sz="1000"/>
            </a:lvl7pPr>
            <a:lvl8pPr marL="2250086" indent="0">
              <a:buNone/>
              <a:defRPr sz="1000"/>
            </a:lvl8pPr>
            <a:lvl9pPr marL="2571527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033C7-5D97-774C-9BBA-ADAFC05B6B96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C3662E-8641-2945-9F6C-38F387A319D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3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630" y="2133079"/>
            <a:ext cx="4060775" cy="452623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8561" y="2133079"/>
            <a:ext cx="4061891" cy="4526235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73E9E2-47FD-9842-B82D-C9C8103B3783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F704B9-AA9C-BF4A-A57A-3FE89798A2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59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40" indent="0">
              <a:buNone/>
              <a:defRPr sz="1400" b="1"/>
            </a:lvl2pPr>
            <a:lvl3pPr marL="642882" indent="0">
              <a:buNone/>
              <a:defRPr sz="1300" b="1"/>
            </a:lvl3pPr>
            <a:lvl4pPr marL="964323" indent="0">
              <a:buNone/>
              <a:defRPr sz="1100" b="1"/>
            </a:lvl4pPr>
            <a:lvl5pPr marL="1285763" indent="0">
              <a:buNone/>
              <a:defRPr sz="1100" b="1"/>
            </a:lvl5pPr>
            <a:lvl6pPr marL="1607205" indent="0">
              <a:buNone/>
              <a:defRPr sz="1100" b="1"/>
            </a:lvl6pPr>
            <a:lvl7pPr marL="1928645" indent="0">
              <a:buNone/>
              <a:defRPr sz="1100" b="1"/>
            </a:lvl7pPr>
            <a:lvl8pPr marL="2250086" indent="0">
              <a:buNone/>
              <a:defRPr sz="1100" b="1"/>
            </a:lvl8pPr>
            <a:lvl9pPr marL="2571527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1E6CE4-AAB9-344A-B59C-497B13043B73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853FA-AFE9-3C4A-BA34-DA8295C467D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76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F3A34-4648-E44D-B2AA-06820BB5DFB4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B92330-EE31-1B46-9AE2-90AB87B5A3D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133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296526-FC47-0C43-9E97-7DB27A072A93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FF6C13-5414-FD4C-A139-0441FB1B37C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44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8" y="273474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8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ED78B5-40A7-CA47-8539-20A9A9666E7F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70629-EC90-9A4E-BEB3-88D92986D5B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6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6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40" indent="0">
              <a:buNone/>
              <a:defRPr sz="2000"/>
            </a:lvl2pPr>
            <a:lvl3pPr marL="642882" indent="0">
              <a:buNone/>
              <a:defRPr sz="1700"/>
            </a:lvl3pPr>
            <a:lvl4pPr marL="964323" indent="0">
              <a:buNone/>
              <a:defRPr sz="1400"/>
            </a:lvl4pPr>
            <a:lvl5pPr marL="1285763" indent="0">
              <a:buNone/>
              <a:defRPr sz="1400"/>
            </a:lvl5pPr>
            <a:lvl6pPr marL="1607205" indent="0">
              <a:buNone/>
              <a:defRPr sz="1400"/>
            </a:lvl6pPr>
            <a:lvl7pPr marL="1928645" indent="0">
              <a:buNone/>
              <a:defRPr sz="1400"/>
            </a:lvl7pPr>
            <a:lvl8pPr marL="2250086" indent="0">
              <a:buNone/>
              <a:defRPr sz="1400"/>
            </a:lvl8pPr>
            <a:lvl9pPr marL="2571527" indent="0">
              <a:buNone/>
              <a:defRPr sz="14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6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40" indent="0">
              <a:buNone/>
              <a:defRPr sz="800"/>
            </a:lvl2pPr>
            <a:lvl3pPr marL="642882" indent="0">
              <a:buNone/>
              <a:defRPr sz="700"/>
            </a:lvl3pPr>
            <a:lvl4pPr marL="964323" indent="0">
              <a:buNone/>
              <a:defRPr sz="600"/>
            </a:lvl4pPr>
            <a:lvl5pPr marL="1285763" indent="0">
              <a:buNone/>
              <a:defRPr sz="600"/>
            </a:lvl5pPr>
            <a:lvl6pPr marL="1607205" indent="0">
              <a:buNone/>
              <a:defRPr sz="600"/>
            </a:lvl6pPr>
            <a:lvl7pPr marL="1928645" indent="0">
              <a:buNone/>
              <a:defRPr sz="600"/>
            </a:lvl7pPr>
            <a:lvl8pPr marL="2250086" indent="0">
              <a:buNone/>
              <a:defRPr sz="600"/>
            </a:lvl8pPr>
            <a:lvl9pPr marL="2571527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EFA64-FE27-8644-B944-F44725084C46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20626E-1837-0543-848B-BBC0D37A7BF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89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92265-8F05-5746-B4D3-4C250C2D00FE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EF4AC4-EF13-DE4B-9430-76B9051BED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5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76" y="914177"/>
            <a:ext cx="2057176" cy="57451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0629" y="914177"/>
            <a:ext cx="6065490" cy="57451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D92364-791A-C742-A9C1-A6A525B95478}" type="datetime1">
              <a:rPr lang="en-US">
                <a:solidFill>
                  <a:srgbClr val="000000"/>
                </a:solidFill>
              </a:rPr>
              <a:pPr/>
              <a:t>1/17/11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E15A7-1574-6B4A-88CE-E3DDE328F23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5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489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6588813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748701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998938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713999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5618738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095207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4240948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397903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1983922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0097504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24769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216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443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99612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12569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20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1290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2436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17309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75502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C9D60505-A35E-584A-8353-E4816EE3EB8C}" type="datetimeFigureOut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1/17/11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22210C36-C09D-1E4D-860A-D3829165C368}" type="slidenum">
              <a:rPr lang="en-US" smtClean="0">
                <a:solidFill>
                  <a:prstClr val="black"/>
                </a:solidFill>
                <a:latin typeface="Arial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1909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905500"/>
            <a:ext cx="3467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>
                <a:solidFill>
                  <a:srgbClr val="FFFFFF"/>
                </a:solidFill>
              </a:rPr>
              <a:t>University of Illinois at Urbana-Champaign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835025"/>
            <a:ext cx="2438400" cy="4603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623404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114491391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515343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0490343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77302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115257423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9409152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1369095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20692641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1711300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9719216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1" name="Picture 15" descr="ppt-title-b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9234" name="Picture 18" descr="UofI-NCSA_logo_RGB"/>
          <p:cNvPicPr>
            <a:picLocks noChangeAspect="1" noChangeArrowheads="1"/>
          </p:cNvPicPr>
          <p:nvPr/>
        </p:nvPicPr>
        <p:blipFill>
          <a:blip r:embed="rId3"/>
          <a:srcRect l="63158"/>
          <a:stretch>
            <a:fillRect/>
          </a:stretch>
        </p:blipFill>
        <p:spPr bwMode="auto">
          <a:xfrm>
            <a:off x="533400" y="5943600"/>
            <a:ext cx="533400" cy="661988"/>
          </a:xfrm>
          <a:prstGeom prst="rect">
            <a:avLst/>
          </a:prstGeom>
          <a:noFill/>
        </p:spPr>
      </p:pic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4762500" y="5334000"/>
            <a:ext cx="4076700" cy="151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National Center for Supercomputing Applications</a:t>
            </a:r>
          </a:p>
          <a:p>
            <a:pPr>
              <a:lnSpc>
                <a:spcPct val="110000"/>
              </a:lnSpc>
            </a:pPr>
            <a:r>
              <a:rPr lang="en-US" sz="1200" dirty="0">
                <a:solidFill>
                  <a:srgbClr val="FFFFFF"/>
                </a:solidFill>
              </a:rPr>
              <a:t>University of Illinois at Urbana-</a:t>
            </a:r>
            <a:r>
              <a:rPr lang="en-US" sz="1200" dirty="0" smtClean="0">
                <a:solidFill>
                  <a:srgbClr val="FFFFFF"/>
                </a:solidFill>
              </a:rPr>
              <a:t>Champaign</a:t>
            </a:r>
          </a:p>
          <a:p>
            <a:pPr>
              <a:lnSpc>
                <a:spcPct val="110000"/>
              </a:lnSpc>
            </a:pPr>
            <a:endParaRPr lang="en-US" sz="1200" dirty="0" smtClean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en-US" sz="1200" dirty="0" smtClean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This material is based upon work supported by the National Science Foundation under Grant No. 0503697</a:t>
            </a:r>
          </a:p>
          <a:p>
            <a:pPr>
              <a:lnSpc>
                <a:spcPct val="110000"/>
              </a:lnSpc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24400" y="2362200"/>
            <a:ext cx="4114800" cy="1066800"/>
          </a:xfrm>
        </p:spPr>
        <p:txBody>
          <a:bodyPr anchor="t"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24400" y="3581400"/>
            <a:ext cx="4114800" cy="10668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folHlink"/>
                </a:solidFill>
              </a:defRPr>
            </a:lvl1pPr>
          </a:lstStyle>
          <a:p>
            <a:r>
              <a:rPr lang="en-US"/>
              <a:t>Presentation Sub-title</a:t>
            </a:r>
          </a:p>
        </p:txBody>
      </p:sp>
      <p:pic>
        <p:nvPicPr>
          <p:cNvPr id="9237" name="Picture 21" descr="logo whit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334000"/>
            <a:ext cx="2438400" cy="460375"/>
          </a:xfrm>
          <a:prstGeom prst="rect">
            <a:avLst/>
          </a:prstGeom>
          <a:noFill/>
        </p:spPr>
      </p:pic>
      <p:pic>
        <p:nvPicPr>
          <p:cNvPr id="8" name="Picture 8" descr="tglogo-small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5943600"/>
            <a:ext cx="7143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24613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973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9173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1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3664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049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9357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79111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1993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0443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6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Imaginations unbound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8.pn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Imaginations unbound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14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1" tIns="45706" rIns="91411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1336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defTabSz="455613"/>
            <a:fld id="{550A9481-26D2-084B-AB04-6AFE38BC6CE0}" type="datetime1">
              <a:rPr lang="en-US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defTabSz="455613"/>
              <a:t>1/17/11</a:t>
            </a:fld>
            <a:endParaRPr lang="en-US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defTabSz="457177">
              <a:defRPr sz="14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1" tIns="45706" rIns="91411" bIns="45706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defTabSz="455613"/>
            <a:fld id="{CA76F5A8-B2B6-4C46-BC8C-E946E6D0589F}" type="slidenum">
              <a:rPr lang="en-US" smtClean="0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defTabSz="455613"/>
              <a:t>‹#›</a:t>
            </a:fld>
            <a:endParaRPr lang="en-US" smtClean="0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200900" y="260350"/>
            <a:ext cx="1751013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457177">
              <a:defRPr/>
            </a:pPr>
            <a:r>
              <a:rPr lang="en-US" sz="1400" dirty="0" err="1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www.incommon.org</a:t>
            </a:r>
            <a:endParaRPr lang="en-US" sz="1400" dirty="0">
              <a:solidFill>
                <a:srgbClr val="000000"/>
              </a:solidFill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8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122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122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1122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1122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11225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321440" algn="ctr" defTabSz="91409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6pPr>
      <a:lvl7pPr marL="642882" algn="ctr" defTabSz="91409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7pPr>
      <a:lvl8pPr marL="964323" algn="ctr" defTabSz="91409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8pPr>
      <a:lvl9pPr marL="1285763" algn="ctr" defTabSz="914098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39725" indent="-339725" algn="l" defTabSz="911225" rtl="0" eaLnBrk="0" fontAlgn="base" hangingPunct="0">
        <a:spcBef>
          <a:spcPct val="20000"/>
        </a:spcBef>
        <a:spcAft>
          <a:spcPct val="2500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2575" algn="l" defTabSz="911225" rtl="0" eaLnBrk="0" fontAlgn="base" hangingPunct="0">
        <a:spcBef>
          <a:spcPct val="20000"/>
        </a:spcBef>
        <a:spcAft>
          <a:spcPct val="2500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39825" indent="-227013" algn="l" defTabSz="911225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598613" indent="-227013" algn="l" defTabSz="911225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4225" indent="-227013" algn="l" defTabSz="911225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378439" indent="-228804" algn="l" defTabSz="91409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699881" indent="-228804" algn="l" defTabSz="91409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021321" indent="-228804" algn="l" defTabSz="91409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342762" indent="-228804" algn="l" defTabSz="914098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321440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03880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754468" y="6356349"/>
            <a:ext cx="161408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 fontAlgn="auto">
              <a:spcAft>
                <a:spcPts val="0"/>
              </a:spcAft>
              <a:defRPr/>
            </a:pPr>
            <a:r>
              <a:rPr lang="en-US" sz="2400" b="1" i="1" dirty="0" smtClean="0">
                <a:solidFill>
                  <a:srgbClr val="669966"/>
                </a:solidFill>
                <a:latin typeface="Arial"/>
                <a:cs typeface="Arial"/>
              </a:rPr>
              <a:t>CILogon</a:t>
            </a:r>
          </a:p>
        </p:txBody>
      </p:sp>
      <p:pic>
        <p:nvPicPr>
          <p:cNvPr id="9" name="Picture 8" descr="cilogon-logo-250x25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57200" y="6340468"/>
            <a:ext cx="381006" cy="381006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5907842" y="6356350"/>
            <a:ext cx="277895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 defTabSz="457200" fontAlgn="auto">
              <a:spcAft>
                <a:spcPts val="0"/>
              </a:spcAft>
              <a:defRPr/>
            </a:pPr>
            <a:r>
              <a:rPr lang="en-US" sz="2400" b="1" i="1" dirty="0" smtClean="0">
                <a:solidFill>
                  <a:srgbClr val="669966"/>
                </a:solidFill>
                <a:latin typeface="Arial"/>
                <a:cs typeface="Arial"/>
              </a:rPr>
              <a:t>www.cilogon.org</a:t>
            </a:r>
          </a:p>
        </p:txBody>
      </p:sp>
    </p:spTree>
    <p:extLst>
      <p:ext uri="{BB962C8B-B14F-4D97-AF65-F5344CB8AC3E}">
        <p14:creationId xmlns:p14="http://schemas.microsoft.com/office/powerpoint/2010/main" val="15389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</p:spTree>
    <p:extLst>
      <p:ext uri="{BB962C8B-B14F-4D97-AF65-F5344CB8AC3E}">
        <p14:creationId xmlns:p14="http://schemas.microsoft.com/office/powerpoint/2010/main" val="351619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ncsa-bg-gradient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4800600"/>
            <a:ext cx="9144000" cy="1657350"/>
          </a:xfrm>
          <a:prstGeom prst="rect">
            <a:avLst/>
          </a:prstGeom>
          <a:noFill/>
        </p:spPr>
      </p:pic>
      <p:pic>
        <p:nvPicPr>
          <p:cNvPr id="1044" name="Picture 20" descr="ncsa-logo-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6407150"/>
            <a:ext cx="9144000" cy="450850"/>
          </a:xfrm>
          <a:prstGeom prst="rect">
            <a:avLst/>
          </a:prstGeom>
          <a:noFill/>
        </p:spPr>
      </p:pic>
      <p:pic>
        <p:nvPicPr>
          <p:cNvPr id="1039" name="Picture 15" descr="ncsa-bg-gradient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165735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5410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0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17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4" Type="http://schemas.openxmlformats.org/officeDocument/2006/relationships/image" Target="../media/image14.tiff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4" Type="http://schemas.openxmlformats.org/officeDocument/2006/relationships/image" Target="../media/image16.tiff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4" Type="http://schemas.openxmlformats.org/officeDocument/2006/relationships/image" Target="../media/image19.tiff"/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image" Target="../media/image20.tif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724400" y="2133600"/>
            <a:ext cx="4114800" cy="1295400"/>
          </a:xfrm>
        </p:spPr>
        <p:txBody>
          <a:bodyPr/>
          <a:lstStyle/>
          <a:p>
            <a:r>
              <a:rPr lang="en-US" dirty="0" err="1" smtClean="0"/>
              <a:t>InCommon</a:t>
            </a:r>
            <a:r>
              <a:rPr lang="en-US" dirty="0" smtClean="0"/>
              <a:t> and </a:t>
            </a:r>
            <a:r>
              <a:rPr lang="en-US" dirty="0" err="1" smtClean="0"/>
              <a:t>TeraGrid</a:t>
            </a:r>
            <a:r>
              <a:rPr lang="en-US" dirty="0" smtClean="0"/>
              <a:t> Campus Champions</a:t>
            </a:r>
            <a:endParaRPr lang="en-US" dirty="0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Jim Basney</a:t>
            </a:r>
          </a:p>
          <a:p>
            <a:r>
              <a:rPr lang="en-US" dirty="0" err="1" smtClean="0"/>
              <a:t>jbasney@ncsa.uiuc.edu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o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8839200" cy="60579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Login to TeraGrid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93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1000"/>
            <a:ext cx="3829050" cy="4692650"/>
          </a:xfrm>
          <a:prstGeom prst="rect">
            <a:avLst/>
          </a:prstGeom>
        </p:spPr>
      </p:pic>
      <p:pic>
        <p:nvPicPr>
          <p:cNvPr id="6" name="Picture 5" descr="go3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81000"/>
            <a:ext cx="3930650" cy="52324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636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4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4311650" cy="3429000"/>
          </a:xfrm>
          <a:prstGeom prst="rect">
            <a:avLst/>
          </a:prstGeom>
        </p:spPr>
      </p:pic>
      <p:pic>
        <p:nvPicPr>
          <p:cNvPr id="8" name="Picture 7" descr="go8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47800"/>
            <a:ext cx="4451350" cy="340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09963" y="5370286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E5782"/>
                </a:solidFill>
              </a:rPr>
              <a:t>(one-time only)</a:t>
            </a:r>
            <a:endParaRPr lang="en-US" dirty="0">
              <a:solidFill>
                <a:srgbClr val="4E5782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35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o5.tiff"/>
          <p:cNvPicPr>
            <a:picLocks noChangeAspect="1"/>
          </p:cNvPicPr>
          <p:nvPr/>
        </p:nvPicPr>
        <p:blipFill>
          <a:blip r:embed="rId3"/>
          <a:srcRect b="9609"/>
          <a:stretch>
            <a:fillRect/>
          </a:stretch>
        </p:blipFill>
        <p:spPr>
          <a:xfrm>
            <a:off x="1905000" y="76200"/>
            <a:ext cx="5391150" cy="645160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16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o6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57400"/>
            <a:ext cx="2222500" cy="1866900"/>
          </a:xfrm>
          <a:prstGeom prst="rect">
            <a:avLst/>
          </a:prstGeom>
        </p:spPr>
      </p:pic>
      <p:pic>
        <p:nvPicPr>
          <p:cNvPr id="7" name="Picture 6" descr="go7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57200"/>
            <a:ext cx="4457700" cy="55626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Federated Login to TeraGrid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8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TeraGrid</a:t>
            </a:r>
            <a:r>
              <a:rPr lang="en-US" dirty="0" smtClean="0"/>
              <a:t> </a:t>
            </a:r>
            <a:r>
              <a:rPr lang="en-US" dirty="0" err="1" smtClean="0"/>
              <a:t>InCommon</a:t>
            </a:r>
            <a:r>
              <a:rPr lang="en-US" dirty="0" smtClean="0"/>
              <a:t> Support: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at https://</a:t>
            </a:r>
            <a:r>
              <a:rPr lang="en-US" dirty="0" err="1" smtClean="0"/>
              <a:t>go.teragrid.org</a:t>
            </a:r>
            <a:r>
              <a:rPr lang="en-US" dirty="0" smtClean="0"/>
              <a:t> since Sep 2009</a:t>
            </a:r>
          </a:p>
          <a:p>
            <a:pPr lvl="1"/>
            <a:r>
              <a:rPr lang="en-US" dirty="0" smtClean="0"/>
              <a:t>Supporting logins from &gt;30 institutions</a:t>
            </a:r>
          </a:p>
          <a:p>
            <a:pPr lvl="1"/>
            <a:r>
              <a:rPr lang="en-US" dirty="0" smtClean="0"/>
              <a:t>Issued &gt;1000 certificates so far</a:t>
            </a:r>
          </a:p>
          <a:p>
            <a:r>
              <a:rPr lang="en-US" dirty="0" smtClean="0"/>
              <a:t>Work in progress:</a:t>
            </a:r>
          </a:p>
          <a:p>
            <a:pPr lvl="1"/>
            <a:r>
              <a:rPr lang="en-US" dirty="0" smtClean="0"/>
              <a:t>Integrate with TeraGrid User Portal (https://portal.teragrid.org)</a:t>
            </a:r>
          </a:p>
          <a:p>
            <a:pPr lvl="1"/>
            <a:r>
              <a:rPr lang="en-US" dirty="0" smtClean="0"/>
              <a:t>CILogon Project (https://cilogon.org)</a:t>
            </a:r>
          </a:p>
          <a:p>
            <a:pPr lvl="2"/>
            <a:r>
              <a:rPr lang="en-US" dirty="0" smtClean="0"/>
              <a:t>Provide certificates to all InCommon members </a:t>
            </a:r>
            <a:br>
              <a:rPr lang="en-US" dirty="0" smtClean="0"/>
            </a:br>
            <a:r>
              <a:rPr lang="en-US" dirty="0" smtClean="0"/>
              <a:t>(not just TeraGrid users)</a:t>
            </a:r>
          </a:p>
          <a:p>
            <a:r>
              <a:rPr lang="en-US" dirty="0" smtClean="0"/>
              <a:t>Other possible future work for TeraGrid:</a:t>
            </a:r>
          </a:p>
          <a:p>
            <a:pPr lvl="1"/>
            <a:r>
              <a:rPr lang="en-US" dirty="0" smtClean="0"/>
              <a:t>Phase out TeraGrid passwords</a:t>
            </a:r>
          </a:p>
          <a:p>
            <a:pPr lvl="1"/>
            <a:r>
              <a:rPr lang="en-US" dirty="0" smtClean="0"/>
              <a:t>Attribute-based authorization</a:t>
            </a:r>
          </a:p>
          <a:p>
            <a:pPr lvl="1"/>
            <a:r>
              <a:rPr lang="en-US" dirty="0" smtClean="0"/>
              <a:t>Support for OpenID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Federated Login to TeraGrid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3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algn="ctr"/>
            <a:r>
              <a:rPr lang="en-US" dirty="0" err="1" smtClean="0"/>
              <a:t>InCommon</a:t>
            </a:r>
            <a:r>
              <a:rPr lang="en-US" dirty="0" smtClean="0"/>
              <a:t> and NSF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Imaginations unbound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1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Service: cilogon.org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4191000" cy="359487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No TeraGrid account required</a:t>
            </a:r>
          </a:p>
          <a:p>
            <a:r>
              <a:rPr lang="en-US" dirty="0" smtClean="0"/>
              <a:t>Delivers certificates to desktop or browser</a:t>
            </a:r>
          </a:p>
          <a:p>
            <a:r>
              <a:rPr lang="en-US" dirty="0" smtClean="0"/>
              <a:t>Available certificate lifetimes: </a:t>
            </a:r>
            <a:br>
              <a:rPr lang="en-US" dirty="0" smtClean="0"/>
            </a:br>
            <a:r>
              <a:rPr lang="en-US" dirty="0" smtClean="0"/>
              <a:t>from 1 hour to 13 months</a:t>
            </a:r>
          </a:p>
          <a:p>
            <a:r>
              <a:rPr lang="en-US" dirty="0" smtClean="0"/>
              <a:t>3 Certification Authorities:</a:t>
            </a:r>
          </a:p>
          <a:p>
            <a:pPr lvl="1"/>
            <a:r>
              <a:rPr lang="en-US" dirty="0" smtClean="0"/>
              <a:t>Silver: InCommon Silver IDs</a:t>
            </a:r>
          </a:p>
          <a:p>
            <a:pPr lvl="1"/>
            <a:r>
              <a:rPr lang="en-US" dirty="0" smtClean="0"/>
              <a:t>Basic: any InCommon IDs</a:t>
            </a:r>
          </a:p>
          <a:p>
            <a:pPr lvl="1"/>
            <a:r>
              <a:rPr lang="en-US" dirty="0" smtClean="0"/>
              <a:t>OpenID: any </a:t>
            </a:r>
            <a:r>
              <a:rPr lang="en-US" dirty="0" err="1" smtClean="0"/>
              <a:t>OpenIDs</a:t>
            </a:r>
            <a:endParaRPr lang="en-US" dirty="0" smtClean="0"/>
          </a:p>
          <a:p>
            <a:r>
              <a:rPr lang="en-US" dirty="0" smtClean="0"/>
              <a:t>Available now!</a:t>
            </a:r>
          </a:p>
        </p:txBody>
      </p:sp>
      <p:pic>
        <p:nvPicPr>
          <p:cNvPr id="8" name="Picture 7" descr="cilogon.org-20101022.tiff"/>
          <p:cNvPicPr>
            <a:picLocks noChangeAspect="1"/>
          </p:cNvPicPr>
          <p:nvPr/>
        </p:nvPicPr>
        <p:blipFill>
          <a:blip r:embed="rId2"/>
          <a:srcRect b="3194"/>
          <a:stretch>
            <a:fillRect/>
          </a:stretch>
        </p:blipFill>
        <p:spPr>
          <a:xfrm>
            <a:off x="4750430" y="1600201"/>
            <a:ext cx="4079875" cy="34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2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Imaginations unbound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using </a:t>
            </a:r>
            <a:r>
              <a:rPr lang="en-US" dirty="0" smtClean="0"/>
              <a:t>NSF CI with </a:t>
            </a:r>
            <a:r>
              <a:rPr lang="en-US" dirty="0" err="1"/>
              <a:t>InCommon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practical guide under development now</a:t>
            </a:r>
          </a:p>
          <a:p>
            <a:pPr lvl="1"/>
            <a:r>
              <a:rPr lang="en-US" dirty="0" smtClean="0"/>
              <a:t>Your input is desired!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current draft, visit: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</a:t>
            </a:r>
            <a:r>
              <a:rPr lang="en-US" dirty="0"/>
              <a:t>://spaces.internet2.edu/display/</a:t>
            </a:r>
            <a:r>
              <a:rPr lang="en-US" dirty="0" err="1" smtClean="0"/>
              <a:t>nsfciinc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532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Questions? Comments?</a:t>
            </a:r>
          </a:p>
          <a:p>
            <a:endParaRPr lang="en-US" dirty="0" smtClean="0"/>
          </a:p>
          <a:p>
            <a:r>
              <a:rPr lang="en-US" dirty="0" smtClean="0"/>
              <a:t>Contact: </a:t>
            </a:r>
            <a:r>
              <a:rPr lang="en-US" dirty="0" err="1" smtClean="0"/>
              <a:t>jbasney@illinois.edu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559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Imaginations unbound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InCommon</a:t>
            </a:r>
            <a:r>
              <a:rPr lang="en-US" dirty="0" smtClean="0"/>
              <a:t> Overview</a:t>
            </a:r>
          </a:p>
          <a:p>
            <a:r>
              <a:rPr lang="en-US" dirty="0" err="1" smtClean="0"/>
              <a:t>TeraGrid</a:t>
            </a:r>
            <a:r>
              <a:rPr lang="en-US" dirty="0" smtClean="0"/>
              <a:t> and </a:t>
            </a:r>
            <a:r>
              <a:rPr lang="en-US" dirty="0" err="1" smtClean="0"/>
              <a:t>InCommon</a:t>
            </a:r>
            <a:endParaRPr lang="en-US" dirty="0" smtClean="0"/>
          </a:p>
          <a:p>
            <a:r>
              <a:rPr lang="en-US" dirty="0" err="1" smtClean="0"/>
              <a:t>InCommon</a:t>
            </a:r>
            <a:r>
              <a:rPr lang="en-US" dirty="0" smtClean="0"/>
              <a:t> and NSF </a:t>
            </a:r>
            <a:r>
              <a:rPr lang="en-US" dirty="0" err="1" smtClean="0"/>
              <a:t>CyberInfrastructure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algn="ctr"/>
            <a:r>
              <a:rPr lang="en-US" dirty="0" err="1" smtClean="0"/>
              <a:t>InCommon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Imaginations unbound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071563"/>
            <a:ext cx="9144000" cy="557212"/>
          </a:xfrm>
          <a:prstGeom prst="rect">
            <a:avLst/>
          </a:prstGeom>
          <a:noFill/>
        </p:spPr>
        <p:txBody>
          <a:bodyPr lIns="64288" tIns="32144" rIns="64288" bIns="32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/>
            <a:r>
              <a:rPr lang="en-US" sz="3200" smtClean="0">
                <a:solidFill>
                  <a:srgbClr val="000000"/>
                </a:solidFill>
              </a:rPr>
              <a:t>InCommon Federation</a:t>
            </a:r>
          </a:p>
        </p:txBody>
      </p:sp>
      <p:sp>
        <p:nvSpPr>
          <p:cNvPr id="38915" name="TextBox 3"/>
          <p:cNvSpPr txBox="1">
            <a:spLocks noChangeArrowheads="1"/>
          </p:cNvSpPr>
          <p:nvPr/>
        </p:nvSpPr>
        <p:spPr bwMode="auto">
          <a:xfrm>
            <a:off x="495300" y="1928813"/>
            <a:ext cx="80899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8" tIns="32144" rIns="64288" bIns="32144">
            <a:spAutoFit/>
          </a:bodyPr>
          <a:lstStyle>
            <a:lvl1pPr marL="62230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/>
            <a:r>
              <a:rPr lang="en-US" sz="2000" smtClean="0">
                <a:solidFill>
                  <a:srgbClr val="000000"/>
                </a:solidFill>
              </a:rPr>
              <a:t>InCommon is the federation for U.S. research and education, providing higher education and their commercial and non-profit partners with a common trust framework for access to online resources.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952B14B-454C-D84E-BDEF-AC4CAF0D3786}" type="slidenum">
              <a:rPr lang="en-US" sz="1400">
                <a:solidFill>
                  <a:srgbClr val="000000"/>
                </a:solidFill>
              </a:rPr>
              <a:pPr eaLnBrk="1" hangingPunct="1"/>
              <a:t>4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5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36875" y="1071563"/>
            <a:ext cx="3324225" cy="557212"/>
          </a:xfrm>
          <a:prstGeom prst="rect">
            <a:avLst/>
          </a:prstGeom>
          <a:noFill/>
        </p:spPr>
        <p:txBody>
          <a:bodyPr wrap="none" lIns="64288" tIns="32144" rIns="64288" bIns="32144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/>
            <a:r>
              <a:rPr lang="en-US" sz="3200" smtClean="0">
                <a:solidFill>
                  <a:srgbClr val="000000"/>
                </a:solidFill>
              </a:rPr>
              <a:t>About InCommon</a:t>
            </a:r>
          </a:p>
        </p:txBody>
      </p:sp>
      <p:sp>
        <p:nvSpPr>
          <p:cNvPr id="40963" name="TextBox 3"/>
          <p:cNvSpPr txBox="1">
            <a:spLocks noChangeArrowheads="1"/>
          </p:cNvSpPr>
          <p:nvPr/>
        </p:nvSpPr>
        <p:spPr bwMode="auto">
          <a:xfrm>
            <a:off x="546100" y="1928813"/>
            <a:ext cx="81407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288" tIns="32144" rIns="64288" bIns="32144">
            <a:spAutoFit/>
          </a:bodyPr>
          <a:lstStyle>
            <a:lvl1pPr marL="622300" indent="-319088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Font typeface="Arial" charset="0"/>
              <a:buChar char="•"/>
            </a:pPr>
            <a:r>
              <a:rPr lang="en-US" sz="2000" smtClean="0">
                <a:solidFill>
                  <a:srgbClr val="000000"/>
                </a:solidFill>
              </a:rPr>
              <a:t>Through InCommon, campuses leverage their identity databases to allow for the use of one set of credentials to access multiple resources. </a:t>
            </a:r>
          </a:p>
          <a:p>
            <a:pPr defTabSz="455613" eaLnBrk="1" hangingPunct="1">
              <a:buFont typeface="Arial" charset="0"/>
              <a:buChar char="•"/>
            </a:pPr>
            <a:endParaRPr lang="en-US" sz="1000" smtClean="0">
              <a:solidFill>
                <a:srgbClr val="000000"/>
              </a:solidFill>
            </a:endParaRPr>
          </a:p>
          <a:p>
            <a:pPr defTabSz="455613" eaLnBrk="1" hangingPunct="1">
              <a:buFont typeface="Arial" charset="0"/>
              <a:buChar char="•"/>
            </a:pPr>
            <a:r>
              <a:rPr lang="en-US" sz="2000" smtClean="0">
                <a:solidFill>
                  <a:srgbClr val="000000"/>
                </a:solidFill>
              </a:rPr>
              <a:t>Online service providers no longer need to maintain user accounts. </a:t>
            </a:r>
          </a:p>
          <a:p>
            <a:pPr defTabSz="455613" eaLnBrk="1" hangingPunct="1">
              <a:buFont typeface="Arial" charset="0"/>
              <a:buChar char="•"/>
            </a:pPr>
            <a:endParaRPr lang="en-US" sz="1000" smtClean="0">
              <a:solidFill>
                <a:srgbClr val="000000"/>
              </a:solidFill>
            </a:endParaRPr>
          </a:p>
          <a:p>
            <a:pPr defTabSz="455613" eaLnBrk="1" hangingPunct="1">
              <a:buFont typeface="Arial" charset="0"/>
              <a:buChar char="•"/>
            </a:pPr>
            <a:r>
              <a:rPr lang="en-US" sz="2000" smtClean="0">
                <a:solidFill>
                  <a:srgbClr val="000000"/>
                </a:solidFill>
              </a:rPr>
              <a:t>Identity providers manage the levels of their users' privacy and information exchange.</a:t>
            </a:r>
          </a:p>
          <a:p>
            <a:pPr defTabSz="455613" eaLnBrk="1" hangingPunct="1">
              <a:buFont typeface="Arial" charset="0"/>
              <a:buChar char="•"/>
            </a:pPr>
            <a:endParaRPr lang="en-US" sz="1000" smtClean="0">
              <a:solidFill>
                <a:srgbClr val="000000"/>
              </a:solidFill>
            </a:endParaRPr>
          </a:p>
          <a:p>
            <a:pPr defTabSz="455613" eaLnBrk="1" hangingPunct="1">
              <a:buFont typeface="Arial" charset="0"/>
              <a:buChar char="•"/>
            </a:pPr>
            <a:r>
              <a:rPr lang="en-US" sz="2000" smtClean="0">
                <a:solidFill>
                  <a:srgbClr val="000000"/>
                </a:solidFill>
              </a:rPr>
              <a:t>InCommon uses SAML-based authentication and authorization systems (such as Shibboleth®) to enable scalable, trusted collaborations among its community of participants. 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C6F706-25BF-F441-A52A-76F4295F23D5}" type="slidenum">
              <a:rPr lang="en-US" sz="1400">
                <a:solidFill>
                  <a:srgbClr val="000000"/>
                </a:solidFill>
              </a:rPr>
              <a:pPr eaLnBrk="1" hangingPunct="1"/>
              <a:t>5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2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039938"/>
            <a:ext cx="76644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9"/>
          <p:cNvSpPr txBox="1">
            <a:spLocks noChangeArrowheads="1"/>
          </p:cNvSpPr>
          <p:nvPr/>
        </p:nvSpPr>
        <p:spPr bwMode="auto">
          <a:xfrm>
            <a:off x="1295400" y="965200"/>
            <a:ext cx="7000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/>
            <a:r>
              <a:rPr lang="en-US" sz="3200" smtClean="0">
                <a:solidFill>
                  <a:srgbClr val="000000"/>
                </a:solidFill>
              </a:rPr>
              <a:t>InCommon Participants Year-by-Year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E66DBF-DA84-1B49-947F-EA23B21D7A92}" type="slidenum">
              <a:rPr lang="en-US" sz="1400">
                <a:solidFill>
                  <a:srgbClr val="000000"/>
                </a:solidFill>
              </a:rPr>
              <a:pPr eaLnBrk="1" hangingPunct="1"/>
              <a:t>6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62100" y="1574800"/>
            <a:ext cx="5702300" cy="1003300"/>
          </a:xfrm>
          <a:solidFill>
            <a:schemeClr val="bg1"/>
          </a:solidFill>
        </p:spPr>
        <p:txBody>
          <a:bodyPr/>
          <a:lstStyle/>
          <a:p>
            <a:pPr marL="227013" indent="-227013" eaLnBrk="1" hangingPunct="1"/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253 InCommon Participants </a:t>
            </a:r>
            <a:r>
              <a:rPr lang="en-US" sz="1200">
                <a:latin typeface="Arial" charset="0"/>
                <a:ea typeface="ＭＳ Ｐゴシック" charset="0"/>
                <a:cs typeface="ＭＳ Ｐゴシック" charset="0"/>
              </a:rPr>
              <a:t>(Sept. 2010)</a:t>
            </a:r>
          </a:p>
          <a:p>
            <a:pPr marL="227013" indent="-227013" eaLnBrk="1" hangingPunct="1"/>
            <a:r>
              <a:rPr lang="en-US" sz="1800">
                <a:latin typeface="Arial" charset="0"/>
                <a:ea typeface="ＭＳ Ｐゴシック" charset="0"/>
                <a:cs typeface="ＭＳ Ｐゴシック" charset="0"/>
              </a:rPr>
              <a:t>Almost 5 million end-users (faculty, staff, students)</a:t>
            </a:r>
          </a:p>
          <a:p>
            <a:pPr marL="227013" indent="-227013" eaLnBrk="1" hangingPunct="1"/>
            <a:endParaRPr lang="en-US" sz="180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46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E0B12C9-E998-3C40-8D4C-9DAEE4A0D295}" type="slidenum">
              <a:rPr lang="en-US" sz="1400">
                <a:solidFill>
                  <a:srgbClr val="000000"/>
                </a:solidFill>
              </a:rPr>
              <a:pPr eaLnBrk="1" hangingPunct="1"/>
              <a:t>7</a:t>
            </a:fld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8131" name="TextBox 7"/>
          <p:cNvSpPr txBox="1">
            <a:spLocks noChangeArrowheads="1"/>
          </p:cNvSpPr>
          <p:nvPr/>
        </p:nvSpPr>
        <p:spPr bwMode="auto">
          <a:xfrm>
            <a:off x="0" y="615632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hangingPunct="1"/>
            <a:r>
              <a:rPr lang="en-US" sz="2000" smtClean="0">
                <a:solidFill>
                  <a:srgbClr val="FF0000"/>
                </a:solidFill>
              </a:rPr>
              <a:t>www.incommonfederation.org/participants</a:t>
            </a:r>
          </a:p>
        </p:txBody>
      </p:sp>
      <p:pic>
        <p:nvPicPr>
          <p:cNvPr id="4813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30288"/>
            <a:ext cx="8191500" cy="551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982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381000" y="93980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  <a:cs typeface="ＭＳ Ｐゴシック" charset="0"/>
              </a:rPr>
              <a:t>Federated Resources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Resources available via InCommon are many and diverse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sz="half" idx="1"/>
          </p:nvPr>
        </p:nvSpPr>
        <p:spPr>
          <a:xfrm>
            <a:off x="558800" y="2133600"/>
            <a:ext cx="4060825" cy="345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Business Functions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Benefits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Asset management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Talent management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Visas &amp; INS compliance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Mobile alerts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Travel management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Energy management</a:t>
            </a:r>
          </a:p>
          <a:p>
            <a:pPr marL="363538" lvl="1"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Surveys and market analysis</a:t>
            </a:r>
          </a:p>
        </p:txBody>
      </p:sp>
      <p:sp>
        <p:nvSpPr>
          <p:cNvPr id="50180" name="Content Placeholder 3"/>
          <p:cNvSpPr>
            <a:spLocks noGrp="1"/>
          </p:cNvSpPr>
          <p:nvPr>
            <p:ph sz="half" idx="2"/>
          </p:nvPr>
        </p:nvSpPr>
        <p:spPr>
          <a:xfrm>
            <a:off x="4891088" y="2133600"/>
            <a:ext cx="4062412" cy="3454400"/>
          </a:xfrm>
        </p:spPr>
        <p:txBody>
          <a:bodyPr/>
          <a:lstStyle/>
          <a:p>
            <a:pPr>
              <a:buFontTx/>
              <a:buNone/>
            </a:pP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Learning and Research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Journals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Databases and analytical tools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Multi-media access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Homework labs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Quiz tools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Plagiarism detection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Software downloading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Alcohol awareness education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Student travel discounts</a:t>
            </a:r>
          </a:p>
          <a:p>
            <a:pPr marL="363538" lvl="1" indent="-339725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>
                <a:latin typeface="Arial" charset="0"/>
                <a:ea typeface="ＭＳ Ｐゴシック" charset="0"/>
              </a:rPr>
              <a:t>Transportation and ride-share services.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0181" name="TextBox 4"/>
          <p:cNvSpPr txBox="1">
            <a:spLocks noChangeArrowheads="1"/>
          </p:cNvSpPr>
          <p:nvPr/>
        </p:nvSpPr>
        <p:spPr bwMode="auto">
          <a:xfrm>
            <a:off x="788988" y="5934075"/>
            <a:ext cx="75184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lvl="1" algn="ctr" defTabSz="455613" eaLnBrk="1" hangingPunct="1"/>
            <a:r>
              <a:rPr lang="en-US" sz="1700" smtClean="0">
                <a:solidFill>
                  <a:srgbClr val="000000"/>
                </a:solidFill>
                <a:cs typeface="ＭＳ Ｐゴシック" charset="0"/>
              </a:rPr>
              <a:t>Strong support from key higher education partners, such as: Microsoft, Apple, National Student Clearinghouse, NSF, NIH, Gov-affiliated Labs </a:t>
            </a:r>
          </a:p>
          <a:p>
            <a:pPr defTabSz="455613" eaLnBrk="1" hangingPunct="1"/>
            <a:endParaRPr lang="en-US" sz="1800" smtClean="0">
              <a:solidFill>
                <a:srgbClr val="000000"/>
              </a:solidFill>
            </a:endParaRP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25ADDB-DC4A-F84A-9506-EFFF86BA86ED}" type="slidenum">
              <a:rPr lang="en-US" sz="1400">
                <a:solidFill>
                  <a:srgbClr val="000000"/>
                </a:solidFill>
              </a:rPr>
              <a:pPr eaLnBrk="1" hangingPunct="1"/>
              <a:t>8</a:t>
            </a:fld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3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97562"/>
          </a:xfrm>
        </p:spPr>
        <p:txBody>
          <a:bodyPr/>
          <a:lstStyle/>
          <a:p>
            <a:pPr algn="ctr"/>
            <a:r>
              <a:rPr lang="en-US" dirty="0" err="1" smtClean="0"/>
              <a:t>TeraGrid</a:t>
            </a:r>
            <a:r>
              <a:rPr lang="en-US" dirty="0" smtClean="0"/>
              <a:t> and </a:t>
            </a:r>
            <a:r>
              <a:rPr lang="en-US" dirty="0" err="1" smtClean="0"/>
              <a:t>InCommon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FFFFFF"/>
                </a:solidFill>
              </a:rPr>
              <a:t>Imaginations unbound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314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3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Helvetica Neue Light" charset="0"/>
            <a:sym typeface="Helvetica Neue Light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2_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ncsa-template">
  <a:themeElements>
    <a:clrScheme name="ncsa-template 1">
      <a:dk1>
        <a:srgbClr val="4E5782"/>
      </a:dk1>
      <a:lt1>
        <a:srgbClr val="FFFFFF"/>
      </a:lt1>
      <a:dk2>
        <a:srgbClr val="0C519C"/>
      </a:dk2>
      <a:lt2>
        <a:srgbClr val="DDDDDD"/>
      </a:lt2>
      <a:accent1>
        <a:srgbClr val="E1ECFF"/>
      </a:accent1>
      <a:accent2>
        <a:srgbClr val="1491F8"/>
      </a:accent2>
      <a:accent3>
        <a:srgbClr val="FFFFFF"/>
      </a:accent3>
      <a:accent4>
        <a:srgbClr val="41496E"/>
      </a:accent4>
      <a:accent5>
        <a:srgbClr val="EEF4FF"/>
      </a:accent5>
      <a:accent6>
        <a:srgbClr val="1183E1"/>
      </a:accent6>
      <a:hlink>
        <a:srgbClr val="5EB3EC"/>
      </a:hlink>
      <a:folHlink>
        <a:srgbClr val="9CBDD4"/>
      </a:folHlink>
    </a:clrScheme>
    <a:fontScheme name="ncsa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ncsa-template 1">
        <a:dk1>
          <a:srgbClr val="4E5782"/>
        </a:dk1>
        <a:lt1>
          <a:srgbClr val="FFFFFF"/>
        </a:lt1>
        <a:dk2>
          <a:srgbClr val="0C519C"/>
        </a:dk2>
        <a:lt2>
          <a:srgbClr val="DDDDDD"/>
        </a:lt2>
        <a:accent1>
          <a:srgbClr val="E1ECFF"/>
        </a:accent1>
        <a:accent2>
          <a:srgbClr val="1491F8"/>
        </a:accent2>
        <a:accent3>
          <a:srgbClr val="FFFFFF"/>
        </a:accent3>
        <a:accent4>
          <a:srgbClr val="41496E"/>
        </a:accent4>
        <a:accent5>
          <a:srgbClr val="EEF4FF"/>
        </a:accent5>
        <a:accent6>
          <a:srgbClr val="1183E1"/>
        </a:accent6>
        <a:hlink>
          <a:srgbClr val="5EB3EC"/>
        </a:hlink>
        <a:folHlink>
          <a:srgbClr val="9CBDD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ncsa-template</Template>
  <TotalTime>146</TotalTime>
  <Words>749</Words>
  <Application>Microsoft Macintosh PowerPoint</Application>
  <PresentationFormat>On-screen Show (4:3)</PresentationFormat>
  <Paragraphs>112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ncsa-template</vt:lpstr>
      <vt:lpstr>Default Design</vt:lpstr>
      <vt:lpstr>1_ncsa-template</vt:lpstr>
      <vt:lpstr>Office Theme</vt:lpstr>
      <vt:lpstr>2_ncsa-template</vt:lpstr>
      <vt:lpstr>3_ncsa-template</vt:lpstr>
      <vt:lpstr>InCommon and TeraGrid Campus Champions</vt:lpstr>
      <vt:lpstr>Outline</vt:lpstr>
      <vt:lpstr>InCommon Overview</vt:lpstr>
      <vt:lpstr>PowerPoint Presentation</vt:lpstr>
      <vt:lpstr>PowerPoint Presentation</vt:lpstr>
      <vt:lpstr>PowerPoint Presentation</vt:lpstr>
      <vt:lpstr>PowerPoint Presentation</vt:lpstr>
      <vt:lpstr>Federated Resources Resources available via InCommon are many and diverse</vt:lpstr>
      <vt:lpstr>TeraGrid and InCommon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TeraGrid InCommon Support: Status</vt:lpstr>
      <vt:lpstr>InCommon and NSF CyberInfrastructure</vt:lpstr>
      <vt:lpstr>New Service: cilogon.org</vt:lpstr>
      <vt:lpstr>Roadmap for using NSF CI with InCommon</vt:lpstr>
      <vt:lpstr>Thanks!</vt:lpstr>
    </vt:vector>
  </TitlesOfParts>
  <Company>NCSA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Blake Harvey</dc:creator>
  <cp:lastModifiedBy>Jim Basney</cp:lastModifiedBy>
  <cp:revision>9</cp:revision>
  <dcterms:created xsi:type="dcterms:W3CDTF">2009-10-15T21:34:12Z</dcterms:created>
  <dcterms:modified xsi:type="dcterms:W3CDTF">2011-01-17T20:02:33Z</dcterms:modified>
</cp:coreProperties>
</file>