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84" r:id="rId3"/>
    <p:sldMasterId id="2147483696" r:id="rId4"/>
  </p:sldMasterIdLst>
  <p:notesMasterIdLst>
    <p:notesMasterId r:id="rId26"/>
  </p:notesMasterIdLst>
  <p:handoutMasterIdLst>
    <p:handoutMasterId r:id="rId27"/>
  </p:handoutMasterIdLst>
  <p:sldIdLst>
    <p:sldId id="256" r:id="rId5"/>
    <p:sldId id="258" r:id="rId6"/>
    <p:sldId id="260" r:id="rId7"/>
    <p:sldId id="281" r:id="rId8"/>
    <p:sldId id="278" r:id="rId9"/>
    <p:sldId id="279" r:id="rId10"/>
    <p:sldId id="280"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66"/>
    <a:srgbClr val="003B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1239" autoAdjust="0"/>
  </p:normalViewPr>
  <p:slideViewPr>
    <p:cSldViewPr snapToGrid="0" snapToObjects="1">
      <p:cViewPr>
        <p:scale>
          <a:sx n="100" d="100"/>
          <a:sy n="100" d="100"/>
        </p:scale>
        <p:origin x="-1464" y="-123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handoutMaster" Target="handoutMasters/handout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7C9F7F7-DD2F-F24D-B1CF-56F653167089}" type="datetimeFigureOut">
              <a:rPr lang="en-US" smtClean="0"/>
              <a:t>9/14/11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1EA0FD5-4F53-CD40-9BB1-6744B56AF911}" type="slidenum">
              <a:rPr lang="en-US" smtClean="0"/>
              <a:t>‹#›</a:t>
            </a:fld>
            <a:endParaRPr lang="en-US"/>
          </a:p>
        </p:txBody>
      </p:sp>
    </p:spTree>
    <p:extLst>
      <p:ext uri="{BB962C8B-B14F-4D97-AF65-F5344CB8AC3E}">
        <p14:creationId xmlns:p14="http://schemas.microsoft.com/office/powerpoint/2010/main" val="2404696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82F06-33B6-2B49-A870-6612B6F35128}" type="datetimeFigureOut">
              <a:rPr lang="en-US" smtClean="0"/>
              <a:t>9/14/11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B7EFC4-23BD-1B4C-B690-07C726801C74}" type="slidenum">
              <a:rPr lang="en-US" smtClean="0"/>
              <a:t>‹#›</a:t>
            </a:fld>
            <a:endParaRPr lang="en-US"/>
          </a:p>
        </p:txBody>
      </p:sp>
    </p:spTree>
    <p:extLst>
      <p:ext uri="{BB962C8B-B14F-4D97-AF65-F5344CB8AC3E}">
        <p14:creationId xmlns:p14="http://schemas.microsoft.com/office/powerpoint/2010/main" val="286526679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9CB7EFC4-23BD-1B4C-B690-07C726801C74}" type="slidenum">
              <a:rPr lang="en-US" smtClean="0"/>
              <a:t>1</a:t>
            </a:fld>
            <a:endParaRPr lang="en-US"/>
          </a:p>
        </p:txBody>
      </p:sp>
    </p:spTree>
    <p:extLst>
      <p:ext uri="{BB962C8B-B14F-4D97-AF65-F5344CB8AC3E}">
        <p14:creationId xmlns:p14="http://schemas.microsoft.com/office/powerpoint/2010/main" val="3404514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399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atin typeface="Calibri" charset="0"/>
                <a:ea typeface="ＭＳ Ｐゴシック" charset="0"/>
                <a:cs typeface="ＭＳ Ｐゴシック" charset="0"/>
              </a:rPr>
              <a:t>InCommon is the higher education and research federation in the U.S. </a:t>
            </a:r>
          </a:p>
          <a:p>
            <a:pPr eaLnBrk="1" hangingPunct="1"/>
            <a:endParaRPr lang="en-US">
              <a:latin typeface="Calibri" charset="0"/>
              <a:ea typeface="ＭＳ Ｐゴシック" charset="0"/>
              <a:cs typeface="ＭＳ Ｐゴシック" charset="0"/>
            </a:endParaRPr>
          </a:p>
          <a:p>
            <a:pPr eaLnBrk="1" hangingPunct="1"/>
            <a:r>
              <a:rPr lang="en-US">
                <a:latin typeface="Calibri" charset="0"/>
                <a:ea typeface="ＭＳ Ｐゴシック" charset="0"/>
                <a:cs typeface="ＭＳ Ｐゴシック" charset="0"/>
              </a:rPr>
              <a:t>InCommon serves as the trust agent for all participants.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NSF-funded TeraGrid combines</a:t>
            </a:r>
            <a:r>
              <a:rPr lang="en-US" baseline="0" dirty="0" smtClean="0"/>
              <a:t> leadership class resources at eleven partner sites.</a:t>
            </a:r>
          </a:p>
          <a:p>
            <a:r>
              <a:rPr lang="en-US" baseline="0" dirty="0" smtClean="0"/>
              <a:t>TeraGrid serves over 4,500 researchers from over 300 US campuses.</a:t>
            </a:r>
          </a:p>
          <a:p>
            <a:r>
              <a:rPr lang="en-US" baseline="0" dirty="0" smtClean="0"/>
              <a:t>ID vetting by peer review (like PRACE).</a:t>
            </a:r>
          </a:p>
        </p:txBody>
      </p:sp>
      <p:sp>
        <p:nvSpPr>
          <p:cNvPr id="4" name="Slide Number Placeholder 3"/>
          <p:cNvSpPr>
            <a:spLocks noGrp="1"/>
          </p:cNvSpPr>
          <p:nvPr>
            <p:ph type="sldNum" sz="quarter" idx="10"/>
          </p:nvPr>
        </p:nvSpPr>
        <p:spPr/>
        <p:txBody>
          <a:bodyPr/>
          <a:lstStyle/>
          <a:p>
            <a:fld id="{3ADA5DAB-3739-FD40-A2E3-DE7B8FE31486}"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Presented at TeraGrid’11, July 18-21, 2011, Salt Lake City, UT,</a:t>
            </a:r>
            <a:r>
              <a:rPr lang="en-US" baseline="0" dirty="0" smtClean="0"/>
              <a:t> http://</a:t>
            </a:r>
            <a:r>
              <a:rPr lang="en-US" baseline="0" dirty="0" err="1" smtClean="0"/>
              <a:t>www.teragrid.org</a:t>
            </a:r>
            <a:r>
              <a:rPr lang="en-US" baseline="0" dirty="0" smtClean="0"/>
              <a:t>/tg11/.</a:t>
            </a:r>
            <a:endParaRPr lang="en-US" dirty="0"/>
          </a:p>
        </p:txBody>
      </p:sp>
      <p:sp>
        <p:nvSpPr>
          <p:cNvPr id="4" name="Slide Number Placeholder 3"/>
          <p:cNvSpPr>
            <a:spLocks noGrp="1"/>
          </p:cNvSpPr>
          <p:nvPr>
            <p:ph type="sldNum" sz="quarter" idx="10"/>
          </p:nvPr>
        </p:nvSpPr>
        <p:spPr/>
        <p:txBody>
          <a:bodyPr/>
          <a:lstStyle/>
          <a:p>
            <a:fld id="{39FD2782-13CF-F043-A53B-5A8F2D79F227}"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154314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Mark Miller (CIPRES science gateway) provided example of use of both</a:t>
            </a:r>
            <a:r>
              <a:rPr lang="en-US" baseline="0" dirty="0" smtClean="0"/>
              <a:t> community &amp; individual accounts.</a:t>
            </a:r>
            <a:endParaRPr lang="en-US" dirty="0"/>
          </a:p>
        </p:txBody>
      </p:sp>
      <p:sp>
        <p:nvSpPr>
          <p:cNvPr id="4" name="Slide Number Placeholder 3"/>
          <p:cNvSpPr>
            <a:spLocks noGrp="1"/>
          </p:cNvSpPr>
          <p:nvPr>
            <p:ph type="sldNum" sz="quarter" idx="10"/>
          </p:nvPr>
        </p:nvSpPr>
        <p:spPr/>
        <p:txBody>
          <a:bodyPr/>
          <a:lstStyle/>
          <a:p>
            <a:fld id="{39FD2782-13CF-F043-A53B-5A8F2D79F227}"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075587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OAuth provides a method for clients to access server resources on behalf of a resource owner. It provides a process for end-users to authorize third-party access to their server resources without sharing their credentials (typically, a username and password pair), using user-agent redirections. </a:t>
            </a:r>
            <a:endParaRPr lang="en-US" dirty="0"/>
          </a:p>
        </p:txBody>
      </p:sp>
      <p:sp>
        <p:nvSpPr>
          <p:cNvPr id="4" name="Slide Number Placeholder 3"/>
          <p:cNvSpPr>
            <a:spLocks noGrp="1"/>
          </p:cNvSpPr>
          <p:nvPr>
            <p:ph type="sldNum" sz="quarter" idx="10"/>
          </p:nvPr>
        </p:nvSpPr>
        <p:spPr/>
        <p:txBody>
          <a:bodyPr/>
          <a:lstStyle/>
          <a:p>
            <a:fld id="{39FD2782-13CF-F043-A53B-5A8F2D79F227}"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66004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FD2782-13CF-F043-A53B-5A8F2D79F227}"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1543141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Master" Target="../slideMasters/slideMaster4.xml"/><Relationship Id="rId2" Type="http://schemas.openxmlformats.org/officeDocument/2006/relationships/image" Target="../media/image6.jpe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9/14/11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9/14/11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9/14/11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54" y="2130848"/>
            <a:ext cx="7773293" cy="147004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824" y="3886648"/>
            <a:ext cx="6400354" cy="1752451"/>
          </a:xfrm>
        </p:spPr>
        <p:txBody>
          <a:bodyPr/>
          <a:lstStyle>
            <a:lvl1pPr marL="0" indent="0" algn="ctr">
              <a:buNone/>
              <a:defRPr/>
            </a:lvl1pPr>
            <a:lvl2pPr marL="321440" indent="0" algn="ctr">
              <a:buNone/>
              <a:defRPr/>
            </a:lvl2pPr>
            <a:lvl3pPr marL="642882" indent="0" algn="ctr">
              <a:buNone/>
              <a:defRPr/>
            </a:lvl3pPr>
            <a:lvl4pPr marL="964323" indent="0" algn="ctr">
              <a:buNone/>
              <a:defRPr/>
            </a:lvl4pPr>
            <a:lvl5pPr marL="1285763" indent="0" algn="ctr">
              <a:buNone/>
              <a:defRPr/>
            </a:lvl5pPr>
            <a:lvl6pPr marL="1607205" indent="0" algn="ctr">
              <a:buNone/>
              <a:defRPr/>
            </a:lvl6pPr>
            <a:lvl7pPr marL="1928645" indent="0" algn="ctr">
              <a:buNone/>
              <a:defRPr/>
            </a:lvl7pPr>
            <a:lvl8pPr marL="2250086" indent="0" algn="ctr">
              <a:buNone/>
              <a:defRPr/>
            </a:lvl8pPr>
            <a:lvl9pPr marL="2571527"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fld id="{1C8B7CF4-2481-F34F-9BB9-96D1081AED19}" type="datetime1">
              <a:rPr lang="en-US" smtClean="0">
                <a:solidFill>
                  <a:srgbClr val="000000"/>
                </a:solidFill>
                <a:ea typeface="ＭＳ Ｐゴシック"/>
                <a:cs typeface="ＭＳ Ｐゴシック"/>
              </a:rPr>
              <a:pPr/>
              <a:t>9/14/11</a:t>
            </a:fld>
            <a:endParaRPr lang="en-US">
              <a:solidFill>
                <a:srgbClr val="000000"/>
              </a:solidFill>
              <a:ea typeface="ＭＳ Ｐゴシック"/>
              <a:cs typeface="ＭＳ Ｐゴシック"/>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jbasney@ncsa.uiuc.edu</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FED3038-489E-EC47-A2AA-3E9848F38777}" type="slidenum">
              <a:rPr lang="en-US">
                <a:solidFill>
                  <a:srgbClr val="000000"/>
                </a:solidFill>
                <a:ea typeface="ＭＳ Ｐゴシック"/>
                <a:cs typeface="ＭＳ Ｐゴシック"/>
              </a:rPr>
              <a:pPr/>
              <a:t>‹#›</a:t>
            </a:fld>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610870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39548095-B645-A548-905C-45FA623658FE}" type="datetime1">
              <a:rPr lang="en-US" smtClean="0">
                <a:solidFill>
                  <a:srgbClr val="000000"/>
                </a:solidFill>
                <a:ea typeface="ＭＳ Ｐゴシック"/>
                <a:cs typeface="ＭＳ Ｐゴシック"/>
              </a:rPr>
              <a:pPr/>
              <a:t>9/14/11</a:t>
            </a:fld>
            <a:endParaRPr lang="en-US">
              <a:solidFill>
                <a:srgbClr val="000000"/>
              </a:solidFill>
              <a:ea typeface="ＭＳ Ｐゴシック"/>
              <a:cs typeface="ＭＳ Ｐゴシック"/>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jbasney@ncsa.uiuc.edu</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EA0216AD-7950-964E-8065-D4A903EFAC05}" type="slidenum">
              <a:rPr lang="en-US">
                <a:solidFill>
                  <a:srgbClr val="000000"/>
                </a:solidFill>
                <a:ea typeface="ＭＳ Ｐゴシック"/>
                <a:cs typeface="ＭＳ Ｐゴシック"/>
              </a:rPr>
              <a:pPr/>
              <a:t>‹#›</a:t>
            </a:fld>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1552013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189" y="4406802"/>
            <a:ext cx="7772176" cy="1361777"/>
          </a:xfrm>
        </p:spPr>
        <p:txBody>
          <a:bodyPr anchor="t"/>
          <a:lstStyle>
            <a:lvl1pPr algn="l">
              <a:defRPr sz="2800" b="1" cap="all"/>
            </a:lvl1pPr>
          </a:lstStyle>
          <a:p>
            <a:r>
              <a:rPr lang="en-US" smtClean="0"/>
              <a:t>Click to edit Master title style</a:t>
            </a:r>
            <a:endParaRPr lang="en-US"/>
          </a:p>
        </p:txBody>
      </p:sp>
      <p:sp>
        <p:nvSpPr>
          <p:cNvPr id="3" name="Text Placeholder 2"/>
          <p:cNvSpPr>
            <a:spLocks noGrp="1"/>
          </p:cNvSpPr>
          <p:nvPr>
            <p:ph type="body" idx="1"/>
          </p:nvPr>
        </p:nvSpPr>
        <p:spPr>
          <a:xfrm>
            <a:off x="722189" y="2906613"/>
            <a:ext cx="7772176" cy="1500188"/>
          </a:xfrm>
        </p:spPr>
        <p:txBody>
          <a:bodyPr anchor="b"/>
          <a:lstStyle>
            <a:lvl1pPr marL="0" indent="0">
              <a:buNone/>
              <a:defRPr sz="1400"/>
            </a:lvl1pPr>
            <a:lvl2pPr marL="321440" indent="0">
              <a:buNone/>
              <a:defRPr sz="1300"/>
            </a:lvl2pPr>
            <a:lvl3pPr marL="642882" indent="0">
              <a:buNone/>
              <a:defRPr sz="1100"/>
            </a:lvl3pPr>
            <a:lvl4pPr marL="964323" indent="0">
              <a:buNone/>
              <a:defRPr sz="1000"/>
            </a:lvl4pPr>
            <a:lvl5pPr marL="1285763" indent="0">
              <a:buNone/>
              <a:defRPr sz="1000"/>
            </a:lvl5pPr>
            <a:lvl6pPr marL="1607205" indent="0">
              <a:buNone/>
              <a:defRPr sz="1000"/>
            </a:lvl6pPr>
            <a:lvl7pPr marL="1928645" indent="0">
              <a:buNone/>
              <a:defRPr sz="1000"/>
            </a:lvl7pPr>
            <a:lvl8pPr marL="2250086" indent="0">
              <a:buNone/>
              <a:defRPr sz="1000"/>
            </a:lvl8pPr>
            <a:lvl9pPr marL="2571527" indent="0">
              <a:buNone/>
              <a:defRPr sz="10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4A3033C7-5D97-774C-9BBA-ADAFC05B6B96}" type="datetime1">
              <a:rPr lang="en-US" smtClean="0">
                <a:solidFill>
                  <a:srgbClr val="000000"/>
                </a:solidFill>
                <a:ea typeface="ＭＳ Ｐゴシック"/>
                <a:cs typeface="ＭＳ Ｐゴシック"/>
              </a:rPr>
              <a:pPr/>
              <a:t>9/14/11</a:t>
            </a:fld>
            <a:endParaRPr lang="en-US">
              <a:solidFill>
                <a:srgbClr val="000000"/>
              </a:solidFill>
              <a:ea typeface="ＭＳ Ｐゴシック"/>
              <a:cs typeface="ＭＳ Ｐゴシック"/>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jbasney@ncsa.uiuc.edu</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2FC3662E-8641-2945-9F6C-38F387A319DF}" type="slidenum">
              <a:rPr lang="en-US">
                <a:solidFill>
                  <a:srgbClr val="000000"/>
                </a:solidFill>
                <a:ea typeface="ＭＳ Ｐゴシック"/>
                <a:cs typeface="ＭＳ Ｐゴシック"/>
              </a:rPr>
              <a:pPr/>
              <a:t>‹#›</a:t>
            </a:fld>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3938728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0630" y="2133079"/>
            <a:ext cx="4060775" cy="4526235"/>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48561" y="2133079"/>
            <a:ext cx="4061891" cy="4526235"/>
          </a:xfrm>
        </p:spPr>
        <p:txBody>
          <a:bodyPr/>
          <a:lstStyle>
            <a:lvl1pPr>
              <a:defRPr sz="2000"/>
            </a:lvl1pPr>
            <a:lvl2pPr>
              <a:defRPr sz="1700"/>
            </a:lvl2pPr>
            <a:lvl3pPr>
              <a:defRPr sz="1400"/>
            </a:lvl3pPr>
            <a:lvl4pPr>
              <a:defRPr sz="1300"/>
            </a:lvl4pPr>
            <a:lvl5pPr>
              <a:defRPr sz="1300"/>
            </a:lvl5pPr>
            <a:lvl6pPr>
              <a:defRPr sz="1300"/>
            </a:lvl6pPr>
            <a:lvl7pPr>
              <a:defRPr sz="1300"/>
            </a:lvl7pPr>
            <a:lvl8pPr>
              <a:defRPr sz="1300"/>
            </a:lvl8pPr>
            <a:lvl9pPr>
              <a:defRPr sz="1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fld id="{EB73E9E2-47FD-9842-B82D-C9C8103B3783}" type="datetime1">
              <a:rPr lang="en-US" smtClean="0">
                <a:solidFill>
                  <a:srgbClr val="000000"/>
                </a:solidFill>
                <a:ea typeface="ＭＳ Ｐゴシック"/>
                <a:cs typeface="ＭＳ Ｐゴシック"/>
              </a:rPr>
              <a:pPr/>
              <a:t>9/14/11</a:t>
            </a:fld>
            <a:endParaRPr lang="en-US">
              <a:solidFill>
                <a:srgbClr val="000000"/>
              </a:solidFill>
              <a:ea typeface="ＭＳ Ｐゴシック"/>
              <a:cs typeface="ＭＳ Ｐゴシック"/>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jbasney@ncsa.uiuc.edu</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0BF704B9-AA9C-BF4A-A57A-3FE89798A2D0}" type="slidenum">
              <a:rPr lang="en-US">
                <a:solidFill>
                  <a:srgbClr val="000000"/>
                </a:solidFill>
                <a:ea typeface="ＭＳ Ｐゴシック"/>
                <a:cs typeface="ＭＳ Ｐゴシック"/>
              </a:rPr>
              <a:pPr/>
              <a:t>‹#›</a:t>
            </a:fld>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42428805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647" y="274588"/>
            <a:ext cx="8228707"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647" y="1534791"/>
            <a:ext cx="4039568" cy="639589"/>
          </a:xfrm>
        </p:spPr>
        <p:txBody>
          <a:bodyPr anchor="b"/>
          <a:lstStyle>
            <a:lvl1pPr marL="0" indent="0">
              <a:buNone/>
              <a:defRPr sz="1700" b="1"/>
            </a:lvl1pPr>
            <a:lvl2pPr marL="321440" indent="0">
              <a:buNone/>
              <a:defRPr sz="1400" b="1"/>
            </a:lvl2pPr>
            <a:lvl3pPr marL="642882" indent="0">
              <a:buNone/>
              <a:defRPr sz="1300" b="1"/>
            </a:lvl3pPr>
            <a:lvl4pPr marL="964323" indent="0">
              <a:buNone/>
              <a:defRPr sz="1100" b="1"/>
            </a:lvl4pPr>
            <a:lvl5pPr marL="1285763" indent="0">
              <a:buNone/>
              <a:defRPr sz="1100" b="1"/>
            </a:lvl5pPr>
            <a:lvl6pPr marL="1607205" indent="0">
              <a:buNone/>
              <a:defRPr sz="1100" b="1"/>
            </a:lvl6pPr>
            <a:lvl7pPr marL="1928645" indent="0">
              <a:buNone/>
              <a:defRPr sz="1100" b="1"/>
            </a:lvl7pPr>
            <a:lvl8pPr marL="2250086" indent="0">
              <a:buNone/>
              <a:defRPr sz="1100" b="1"/>
            </a:lvl8pPr>
            <a:lvl9pPr marL="2571527" indent="0">
              <a:buNone/>
              <a:defRPr sz="1100" b="1"/>
            </a:lvl9pPr>
          </a:lstStyle>
          <a:p>
            <a:pPr lvl="0"/>
            <a:r>
              <a:rPr lang="en-US" smtClean="0"/>
              <a:t>Click to edit Master text styles</a:t>
            </a:r>
          </a:p>
        </p:txBody>
      </p:sp>
      <p:sp>
        <p:nvSpPr>
          <p:cNvPr id="4" name="Content Placeholder 3"/>
          <p:cNvSpPr>
            <a:spLocks noGrp="1"/>
          </p:cNvSpPr>
          <p:nvPr>
            <p:ph sz="half" idx="2"/>
          </p:nvPr>
        </p:nvSpPr>
        <p:spPr>
          <a:xfrm>
            <a:off x="457647" y="2174379"/>
            <a:ext cx="4039568"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555" y="1534791"/>
            <a:ext cx="4041799" cy="639589"/>
          </a:xfrm>
        </p:spPr>
        <p:txBody>
          <a:bodyPr anchor="b"/>
          <a:lstStyle>
            <a:lvl1pPr marL="0" indent="0">
              <a:buNone/>
              <a:defRPr sz="1700" b="1"/>
            </a:lvl1pPr>
            <a:lvl2pPr marL="321440" indent="0">
              <a:buNone/>
              <a:defRPr sz="1400" b="1"/>
            </a:lvl2pPr>
            <a:lvl3pPr marL="642882" indent="0">
              <a:buNone/>
              <a:defRPr sz="1300" b="1"/>
            </a:lvl3pPr>
            <a:lvl4pPr marL="964323" indent="0">
              <a:buNone/>
              <a:defRPr sz="1100" b="1"/>
            </a:lvl4pPr>
            <a:lvl5pPr marL="1285763" indent="0">
              <a:buNone/>
              <a:defRPr sz="1100" b="1"/>
            </a:lvl5pPr>
            <a:lvl6pPr marL="1607205" indent="0">
              <a:buNone/>
              <a:defRPr sz="1100" b="1"/>
            </a:lvl6pPr>
            <a:lvl7pPr marL="1928645" indent="0">
              <a:buNone/>
              <a:defRPr sz="1100" b="1"/>
            </a:lvl7pPr>
            <a:lvl8pPr marL="2250086" indent="0">
              <a:buNone/>
              <a:defRPr sz="1100" b="1"/>
            </a:lvl8pPr>
            <a:lvl9pPr marL="2571527" indent="0">
              <a:buNone/>
              <a:defRPr sz="1100" b="1"/>
            </a:lvl9pPr>
          </a:lstStyle>
          <a:p>
            <a:pPr lvl="0"/>
            <a:r>
              <a:rPr lang="en-US" smtClean="0"/>
              <a:t>Click to edit Master text styles</a:t>
            </a:r>
          </a:p>
        </p:txBody>
      </p:sp>
      <p:sp>
        <p:nvSpPr>
          <p:cNvPr id="6" name="Content Placeholder 5"/>
          <p:cNvSpPr>
            <a:spLocks noGrp="1"/>
          </p:cNvSpPr>
          <p:nvPr>
            <p:ph sz="quarter" idx="4"/>
          </p:nvPr>
        </p:nvSpPr>
        <p:spPr>
          <a:xfrm>
            <a:off x="4644555" y="2174379"/>
            <a:ext cx="4041799" cy="3951387"/>
          </a:xfrm>
        </p:spPr>
        <p:txBody>
          <a:bodyPr/>
          <a:lstStyle>
            <a:lvl1pPr>
              <a:defRPr sz="1700"/>
            </a:lvl1pPr>
            <a:lvl2pPr>
              <a:defRPr sz="1400"/>
            </a:lvl2pPr>
            <a:lvl3pPr>
              <a:defRPr sz="1300"/>
            </a:lvl3pPr>
            <a:lvl4pPr>
              <a:defRPr sz="1100"/>
            </a:lvl4pPr>
            <a:lvl5pPr>
              <a:defRPr sz="1100"/>
            </a:lvl5pPr>
            <a:lvl6pPr>
              <a:defRPr sz="1100"/>
            </a:lvl6pPr>
            <a:lvl7pPr>
              <a:defRPr sz="1100"/>
            </a:lvl7pPr>
            <a:lvl8pPr>
              <a:defRPr sz="1100"/>
            </a:lvl8pPr>
            <a:lvl9pPr>
              <a:defRPr sz="1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fld id="{0D1E6CE4-AAB9-344A-B59C-497B13043B73}" type="datetime1">
              <a:rPr lang="en-US" smtClean="0">
                <a:solidFill>
                  <a:srgbClr val="000000"/>
                </a:solidFill>
                <a:ea typeface="ＭＳ Ｐゴシック"/>
                <a:cs typeface="ＭＳ Ｐゴシック"/>
              </a:rPr>
              <a:pPr/>
              <a:t>9/14/11</a:t>
            </a:fld>
            <a:endParaRPr lang="en-US">
              <a:solidFill>
                <a:srgbClr val="000000"/>
              </a:solidFill>
              <a:ea typeface="ＭＳ Ｐゴシック"/>
              <a:cs typeface="ＭＳ Ｐゴシック"/>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jbasney@ncsa.uiuc.edu</a:t>
            </a: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651853FA-AFE9-3C4A-BA34-DA8295C467D5}" type="slidenum">
              <a:rPr lang="en-US">
                <a:solidFill>
                  <a:srgbClr val="000000"/>
                </a:solidFill>
                <a:ea typeface="ＭＳ Ｐゴシック"/>
                <a:cs typeface="ＭＳ Ｐゴシック"/>
              </a:rPr>
              <a:pPr/>
              <a:t>‹#›</a:t>
            </a:fld>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2895751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fld id="{6CCF3A34-4648-E44D-B2AA-06820BB5DFB4}" type="datetime1">
              <a:rPr lang="en-US" smtClean="0">
                <a:solidFill>
                  <a:srgbClr val="000000"/>
                </a:solidFill>
                <a:ea typeface="ＭＳ Ｐゴシック"/>
                <a:cs typeface="ＭＳ Ｐゴシック"/>
              </a:rPr>
              <a:pPr/>
              <a:t>9/14/11</a:t>
            </a:fld>
            <a:endParaRPr lang="en-US">
              <a:solidFill>
                <a:srgbClr val="000000"/>
              </a:solidFill>
              <a:ea typeface="ＭＳ Ｐゴシック"/>
              <a:cs typeface="ＭＳ Ｐゴシック"/>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jbasney@ncsa.uiuc.edu</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A0B92330-EE31-1B46-9AE2-90AB87B5A3D0}" type="slidenum">
              <a:rPr lang="en-US">
                <a:solidFill>
                  <a:srgbClr val="000000"/>
                </a:solidFill>
                <a:ea typeface="ＭＳ Ｐゴシック"/>
                <a:cs typeface="ＭＳ Ｐゴシック"/>
              </a:rPr>
              <a:pPr/>
              <a:t>‹#›</a:t>
            </a:fld>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8815387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2296526-FC47-0C43-9E97-7DB27A072A93}" type="datetime1">
              <a:rPr lang="en-US" smtClean="0">
                <a:solidFill>
                  <a:srgbClr val="000000"/>
                </a:solidFill>
                <a:ea typeface="ＭＳ Ｐゴシック"/>
                <a:cs typeface="ＭＳ Ｐゴシック"/>
              </a:rPr>
              <a:pPr/>
              <a:t>9/14/11</a:t>
            </a:fld>
            <a:endParaRPr lang="en-US">
              <a:solidFill>
                <a:srgbClr val="000000"/>
              </a:solidFill>
              <a:ea typeface="ＭＳ Ｐゴシック"/>
              <a:cs typeface="ＭＳ Ｐゴシック"/>
            </a:endParaRPr>
          </a:p>
        </p:txBody>
      </p:sp>
      <p:sp>
        <p:nvSpPr>
          <p:cNvPr id="3"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jbasney@ncsa.uiuc.edu</a:t>
            </a: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18FF6C13-5414-FD4C-A139-0441FB1B37CA}" type="slidenum">
              <a:rPr lang="en-US">
                <a:solidFill>
                  <a:srgbClr val="000000"/>
                </a:solidFill>
                <a:ea typeface="ＭＳ Ｐゴシック"/>
                <a:cs typeface="ＭＳ Ｐゴシック"/>
              </a:rPr>
              <a:pPr/>
              <a:t>‹#›</a:t>
            </a:fld>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2702237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648" y="273474"/>
            <a:ext cx="3008189" cy="1161975"/>
          </a:xfrm>
        </p:spPr>
        <p:txBody>
          <a:bodyPr anchor="b"/>
          <a:lstStyle>
            <a:lvl1pPr algn="l">
              <a:defRPr sz="1400" b="1"/>
            </a:lvl1pPr>
          </a:lstStyle>
          <a:p>
            <a:r>
              <a:rPr lang="en-US" smtClean="0"/>
              <a:t>Click to edit Master title style</a:t>
            </a:r>
            <a:endParaRPr lang="en-US"/>
          </a:p>
        </p:txBody>
      </p:sp>
      <p:sp>
        <p:nvSpPr>
          <p:cNvPr id="3" name="Content Placeholder 2"/>
          <p:cNvSpPr>
            <a:spLocks noGrp="1"/>
          </p:cNvSpPr>
          <p:nvPr>
            <p:ph idx="1"/>
          </p:nvPr>
        </p:nvSpPr>
        <p:spPr>
          <a:xfrm>
            <a:off x="3575224" y="273473"/>
            <a:ext cx="5111130" cy="5852294"/>
          </a:xfrm>
        </p:spPr>
        <p:txBody>
          <a:bodyPr/>
          <a:lstStyle>
            <a:lvl1pPr>
              <a:defRPr sz="2200"/>
            </a:lvl1pPr>
            <a:lvl2pPr>
              <a:defRPr sz="2000"/>
            </a:lvl2pPr>
            <a:lvl3pPr>
              <a:defRPr sz="17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648" y="1435448"/>
            <a:ext cx="3008189" cy="4690318"/>
          </a:xfrm>
        </p:spPr>
        <p:txBody>
          <a:bodyPr/>
          <a:lstStyle>
            <a:lvl1pPr marL="0" indent="0">
              <a:buNone/>
              <a:defRPr sz="1000"/>
            </a:lvl1pPr>
            <a:lvl2pPr marL="321440" indent="0">
              <a:buNone/>
              <a:defRPr sz="800"/>
            </a:lvl2pPr>
            <a:lvl3pPr marL="642882" indent="0">
              <a:buNone/>
              <a:defRPr sz="700"/>
            </a:lvl3pPr>
            <a:lvl4pPr marL="964323" indent="0">
              <a:buNone/>
              <a:defRPr sz="600"/>
            </a:lvl4pPr>
            <a:lvl5pPr marL="1285763" indent="0">
              <a:buNone/>
              <a:defRPr sz="600"/>
            </a:lvl5pPr>
            <a:lvl6pPr marL="1607205" indent="0">
              <a:buNone/>
              <a:defRPr sz="600"/>
            </a:lvl6pPr>
            <a:lvl7pPr marL="1928645" indent="0">
              <a:buNone/>
              <a:defRPr sz="600"/>
            </a:lvl7pPr>
            <a:lvl8pPr marL="2250086" indent="0">
              <a:buNone/>
              <a:defRPr sz="600"/>
            </a:lvl8pPr>
            <a:lvl9pPr marL="2571527"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77ED78B5-40A7-CA47-8539-20A9A9666E7F}" type="datetime1">
              <a:rPr lang="en-US" smtClean="0">
                <a:solidFill>
                  <a:srgbClr val="000000"/>
                </a:solidFill>
                <a:ea typeface="ＭＳ Ｐゴシック"/>
                <a:cs typeface="ＭＳ Ｐゴシック"/>
              </a:rPr>
              <a:pPr/>
              <a:t>9/14/11</a:t>
            </a:fld>
            <a:endParaRPr lang="en-US">
              <a:solidFill>
                <a:srgbClr val="000000"/>
              </a:solidFill>
              <a:ea typeface="ＭＳ Ｐゴシック"/>
              <a:cs typeface="ＭＳ Ｐゴシック"/>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jbasney@ncsa.uiuc.edu</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A1A70629-EC90-9A4E-BEB3-88D92986D5BD}" type="slidenum">
              <a:rPr lang="en-US">
                <a:solidFill>
                  <a:srgbClr val="000000"/>
                </a:solidFill>
                <a:ea typeface="ＭＳ Ｐゴシック"/>
                <a:cs typeface="ＭＳ Ｐゴシック"/>
              </a:rPr>
              <a:pPr/>
              <a:t>‹#›</a:t>
            </a:fld>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1181485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9/14/11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36" y="4800824"/>
            <a:ext cx="5486177" cy="567035"/>
          </a:xfrm>
        </p:spPr>
        <p:txBody>
          <a:bodyPr anchor="b"/>
          <a:lstStyle>
            <a:lvl1pPr algn="l">
              <a:defRPr sz="1400" b="1"/>
            </a:lvl1pPr>
          </a:lstStyle>
          <a:p>
            <a:r>
              <a:rPr lang="en-US" smtClean="0"/>
              <a:t>Click to edit Master title style</a:t>
            </a:r>
            <a:endParaRPr lang="en-US"/>
          </a:p>
        </p:txBody>
      </p:sp>
      <p:sp>
        <p:nvSpPr>
          <p:cNvPr id="3" name="Picture Placeholder 2"/>
          <p:cNvSpPr>
            <a:spLocks noGrp="1"/>
          </p:cNvSpPr>
          <p:nvPr>
            <p:ph type="pic" idx="1"/>
          </p:nvPr>
        </p:nvSpPr>
        <p:spPr>
          <a:xfrm>
            <a:off x="1792636" y="612800"/>
            <a:ext cx="5486177" cy="4114354"/>
          </a:xfrm>
        </p:spPr>
        <p:txBody>
          <a:bodyPr/>
          <a:lstStyle>
            <a:lvl1pPr marL="0" indent="0">
              <a:buNone/>
              <a:defRPr sz="2200"/>
            </a:lvl1pPr>
            <a:lvl2pPr marL="321440" indent="0">
              <a:buNone/>
              <a:defRPr sz="2000"/>
            </a:lvl2pPr>
            <a:lvl3pPr marL="642882" indent="0">
              <a:buNone/>
              <a:defRPr sz="1700"/>
            </a:lvl3pPr>
            <a:lvl4pPr marL="964323" indent="0">
              <a:buNone/>
              <a:defRPr sz="1400"/>
            </a:lvl4pPr>
            <a:lvl5pPr marL="1285763" indent="0">
              <a:buNone/>
              <a:defRPr sz="1400"/>
            </a:lvl5pPr>
            <a:lvl6pPr marL="1607205" indent="0">
              <a:buNone/>
              <a:defRPr sz="1400"/>
            </a:lvl6pPr>
            <a:lvl7pPr marL="1928645" indent="0">
              <a:buNone/>
              <a:defRPr sz="1400"/>
            </a:lvl7pPr>
            <a:lvl8pPr marL="2250086" indent="0">
              <a:buNone/>
              <a:defRPr sz="1400"/>
            </a:lvl8pPr>
            <a:lvl9pPr marL="2571527" indent="0">
              <a:buNone/>
              <a:defRPr sz="1400"/>
            </a:lvl9pPr>
          </a:lstStyle>
          <a:p>
            <a:pPr lvl="0"/>
            <a:r>
              <a:rPr lang="en-US" noProof="0" smtClean="0"/>
              <a:t>Click icon to add picture</a:t>
            </a:r>
          </a:p>
        </p:txBody>
      </p:sp>
      <p:sp>
        <p:nvSpPr>
          <p:cNvPr id="4" name="Text Placeholder 3"/>
          <p:cNvSpPr>
            <a:spLocks noGrp="1"/>
          </p:cNvSpPr>
          <p:nvPr>
            <p:ph type="body" sz="half" idx="2"/>
          </p:nvPr>
        </p:nvSpPr>
        <p:spPr>
          <a:xfrm>
            <a:off x="1792636" y="5367860"/>
            <a:ext cx="5486177" cy="804788"/>
          </a:xfrm>
        </p:spPr>
        <p:txBody>
          <a:bodyPr/>
          <a:lstStyle>
            <a:lvl1pPr marL="0" indent="0">
              <a:buNone/>
              <a:defRPr sz="1000"/>
            </a:lvl1pPr>
            <a:lvl2pPr marL="321440" indent="0">
              <a:buNone/>
              <a:defRPr sz="800"/>
            </a:lvl2pPr>
            <a:lvl3pPr marL="642882" indent="0">
              <a:buNone/>
              <a:defRPr sz="700"/>
            </a:lvl3pPr>
            <a:lvl4pPr marL="964323" indent="0">
              <a:buNone/>
              <a:defRPr sz="600"/>
            </a:lvl4pPr>
            <a:lvl5pPr marL="1285763" indent="0">
              <a:buNone/>
              <a:defRPr sz="600"/>
            </a:lvl5pPr>
            <a:lvl6pPr marL="1607205" indent="0">
              <a:buNone/>
              <a:defRPr sz="600"/>
            </a:lvl6pPr>
            <a:lvl7pPr marL="1928645" indent="0">
              <a:buNone/>
              <a:defRPr sz="600"/>
            </a:lvl7pPr>
            <a:lvl8pPr marL="2250086" indent="0">
              <a:buNone/>
              <a:defRPr sz="600"/>
            </a:lvl8pPr>
            <a:lvl9pPr marL="2571527" indent="0">
              <a:buNone/>
              <a:defRPr sz="6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6EDEFA64-FE27-8644-B944-F44725084C46}" type="datetime1">
              <a:rPr lang="en-US" smtClean="0">
                <a:solidFill>
                  <a:srgbClr val="000000"/>
                </a:solidFill>
                <a:ea typeface="ＭＳ Ｐゴシック"/>
                <a:cs typeface="ＭＳ Ｐゴシック"/>
              </a:rPr>
              <a:pPr/>
              <a:t>9/14/11</a:t>
            </a:fld>
            <a:endParaRPr lang="en-US">
              <a:solidFill>
                <a:srgbClr val="000000"/>
              </a:solidFill>
              <a:ea typeface="ＭＳ Ｐゴシック"/>
              <a:cs typeface="ＭＳ Ｐゴシック"/>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jbasney@ncsa.uiuc.edu</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5020626E-1837-0543-848B-BBC0D37A7BFE}" type="slidenum">
              <a:rPr lang="en-US">
                <a:solidFill>
                  <a:srgbClr val="000000"/>
                </a:solidFill>
                <a:ea typeface="ＭＳ Ｐゴシック"/>
                <a:cs typeface="ＭＳ Ｐゴシック"/>
              </a:rPr>
              <a:pPr/>
              <a:t>‹#›</a:t>
            </a:fld>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1189821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98292265-8F05-5746-B4D3-4C250C2D00FE}" type="datetime1">
              <a:rPr lang="en-US" smtClean="0">
                <a:solidFill>
                  <a:srgbClr val="000000"/>
                </a:solidFill>
                <a:ea typeface="ＭＳ Ｐゴシック"/>
                <a:cs typeface="ＭＳ Ｐゴシック"/>
              </a:rPr>
              <a:pPr/>
              <a:t>9/14/11</a:t>
            </a:fld>
            <a:endParaRPr lang="en-US">
              <a:solidFill>
                <a:srgbClr val="000000"/>
              </a:solidFill>
              <a:ea typeface="ＭＳ Ｐゴシック"/>
              <a:cs typeface="ＭＳ Ｐゴシック"/>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jbasney@ncsa.uiuc.edu</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40EF4AC4-EF13-DE4B-9430-76B9051BED30}" type="slidenum">
              <a:rPr lang="en-US">
                <a:solidFill>
                  <a:srgbClr val="000000"/>
                </a:solidFill>
                <a:ea typeface="ＭＳ Ｐゴシック"/>
                <a:cs typeface="ＭＳ Ｐゴシック"/>
              </a:rPr>
              <a:pPr/>
              <a:t>‹#›</a:t>
            </a:fld>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230511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76" y="914177"/>
            <a:ext cx="2057176" cy="574513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0629" y="914177"/>
            <a:ext cx="6065490" cy="57451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fld id="{F7D92364-791A-C742-A9C1-A6A525B95478}" type="datetime1">
              <a:rPr lang="en-US" smtClean="0">
                <a:solidFill>
                  <a:srgbClr val="000000"/>
                </a:solidFill>
                <a:ea typeface="ＭＳ Ｐゴシック"/>
                <a:cs typeface="ＭＳ Ｐゴシック"/>
              </a:rPr>
              <a:pPr/>
              <a:t>9/14/11</a:t>
            </a:fld>
            <a:endParaRPr lang="en-US">
              <a:solidFill>
                <a:srgbClr val="000000"/>
              </a:solidFill>
              <a:ea typeface="ＭＳ Ｐゴシック"/>
              <a:cs typeface="ＭＳ Ｐゴシック"/>
            </a:endParaRPr>
          </a:p>
        </p:txBody>
      </p:sp>
      <p:sp>
        <p:nvSpPr>
          <p:cNvPr id="5"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jbasney@ncsa.uiuc.edu</a:t>
            </a: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C12E15A7-1574-6B4A-88CE-E3DDE328F235}" type="slidenum">
              <a:rPr lang="en-US">
                <a:solidFill>
                  <a:srgbClr val="000000"/>
                </a:solidFill>
                <a:ea typeface="ＭＳ Ｐゴシック"/>
                <a:cs typeface="ＭＳ Ｐゴシック"/>
              </a:rPr>
              <a:pPr/>
              <a:t>‹#›</a:t>
            </a:fld>
            <a:endParaRPr lang="en-US">
              <a:solidFill>
                <a:srgbClr val="000000"/>
              </a:solidFill>
              <a:ea typeface="ＭＳ Ｐゴシック"/>
              <a:cs typeface="ＭＳ Ｐゴシック"/>
            </a:endParaRPr>
          </a:p>
        </p:txBody>
      </p:sp>
    </p:spTree>
    <p:extLst>
      <p:ext uri="{BB962C8B-B14F-4D97-AF65-F5344CB8AC3E}">
        <p14:creationId xmlns:p14="http://schemas.microsoft.com/office/powerpoint/2010/main" val="30188785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solidFill>
                  <a:prstClr val="black"/>
                </a:solidFill>
                <a:latin typeface="Arial"/>
              </a:rPr>
              <a:pPr/>
              <a:t>9/14/11</a:t>
            </a:fld>
            <a:endParaRPr lang="en-US">
              <a:solidFill>
                <a:prstClr val="black"/>
              </a:solidFill>
              <a:latin typeface="Aria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solidFill>
                  <a:prstClr val="black"/>
                </a:solidFill>
                <a:latin typeface="Arial"/>
              </a:rPr>
              <a:pPr/>
              <a:t>‹#›</a:t>
            </a:fld>
            <a:endParaRPr lang="en-US">
              <a:solidFill>
                <a:prstClr val="black"/>
              </a:solidFill>
              <a:latin typeface="Arial"/>
            </a:endParaRPr>
          </a:p>
        </p:txBody>
      </p:sp>
    </p:spTree>
    <p:extLst>
      <p:ext uri="{BB962C8B-B14F-4D97-AF65-F5344CB8AC3E}">
        <p14:creationId xmlns:p14="http://schemas.microsoft.com/office/powerpoint/2010/main" val="2508741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solidFill>
                  <a:prstClr val="black"/>
                </a:solidFill>
                <a:latin typeface="Arial"/>
              </a:rPr>
              <a:pPr/>
              <a:t>9/14/11</a:t>
            </a:fld>
            <a:endParaRPr lang="en-US">
              <a:solidFill>
                <a:prstClr val="black"/>
              </a:solidFill>
              <a:latin typeface="Aria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solidFill>
                  <a:prstClr val="black"/>
                </a:solidFill>
                <a:latin typeface="Arial"/>
              </a:rPr>
              <a:pPr/>
              <a:t>‹#›</a:t>
            </a:fld>
            <a:endParaRPr lang="en-US">
              <a:solidFill>
                <a:prstClr val="black"/>
              </a:solidFill>
              <a:latin typeface="Arial"/>
            </a:endParaRPr>
          </a:p>
        </p:txBody>
      </p:sp>
    </p:spTree>
    <p:extLst>
      <p:ext uri="{BB962C8B-B14F-4D97-AF65-F5344CB8AC3E}">
        <p14:creationId xmlns:p14="http://schemas.microsoft.com/office/powerpoint/2010/main" val="4094869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solidFill>
                  <a:prstClr val="black"/>
                </a:solidFill>
                <a:latin typeface="Arial"/>
              </a:rPr>
              <a:pPr/>
              <a:t>9/14/11</a:t>
            </a:fld>
            <a:endParaRPr lang="en-US">
              <a:solidFill>
                <a:prstClr val="black"/>
              </a:solidFill>
              <a:latin typeface="Aria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solidFill>
                  <a:prstClr val="black"/>
                </a:solidFill>
                <a:latin typeface="Arial"/>
              </a:rPr>
              <a:pPr/>
              <a:t>‹#›</a:t>
            </a:fld>
            <a:endParaRPr lang="en-US">
              <a:solidFill>
                <a:prstClr val="black"/>
              </a:solidFill>
              <a:latin typeface="Arial"/>
            </a:endParaRPr>
          </a:p>
        </p:txBody>
      </p:sp>
    </p:spTree>
    <p:extLst>
      <p:ext uri="{BB962C8B-B14F-4D97-AF65-F5344CB8AC3E}">
        <p14:creationId xmlns:p14="http://schemas.microsoft.com/office/powerpoint/2010/main" val="42016720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solidFill>
                  <a:prstClr val="black"/>
                </a:solidFill>
                <a:latin typeface="Arial"/>
              </a:rPr>
              <a:pPr/>
              <a:t>9/14/11</a:t>
            </a:fld>
            <a:endParaRPr lang="en-US">
              <a:solidFill>
                <a:prstClr val="black"/>
              </a:solidFill>
              <a:latin typeface="Aria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solidFill>
                  <a:prstClr val="black"/>
                </a:solidFill>
                <a:latin typeface="Arial"/>
              </a:rPr>
              <a:pPr/>
              <a:t>‹#›</a:t>
            </a:fld>
            <a:endParaRPr lang="en-US">
              <a:solidFill>
                <a:prstClr val="black"/>
              </a:solidFill>
              <a:latin typeface="Arial"/>
            </a:endParaRPr>
          </a:p>
        </p:txBody>
      </p:sp>
    </p:spTree>
    <p:extLst>
      <p:ext uri="{BB962C8B-B14F-4D97-AF65-F5344CB8AC3E}">
        <p14:creationId xmlns:p14="http://schemas.microsoft.com/office/powerpoint/2010/main" val="2824436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solidFill>
                  <a:prstClr val="black"/>
                </a:solidFill>
                <a:latin typeface="Arial"/>
              </a:rPr>
              <a:pPr/>
              <a:t>9/14/11</a:t>
            </a:fld>
            <a:endParaRPr lang="en-US">
              <a:solidFill>
                <a:prstClr val="black"/>
              </a:solidFill>
              <a:latin typeface="Aria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solidFill>
                  <a:prstClr val="black"/>
                </a:solidFill>
                <a:latin typeface="Arial"/>
              </a:rPr>
              <a:pPr/>
              <a:t>‹#›</a:t>
            </a:fld>
            <a:endParaRPr lang="en-US">
              <a:solidFill>
                <a:prstClr val="black"/>
              </a:solidFill>
              <a:latin typeface="Arial"/>
            </a:endParaRPr>
          </a:p>
        </p:txBody>
      </p:sp>
    </p:spTree>
    <p:extLst>
      <p:ext uri="{BB962C8B-B14F-4D97-AF65-F5344CB8AC3E}">
        <p14:creationId xmlns:p14="http://schemas.microsoft.com/office/powerpoint/2010/main" val="384210383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solidFill>
                  <a:prstClr val="black"/>
                </a:solidFill>
                <a:latin typeface="Arial"/>
              </a:rPr>
              <a:pPr/>
              <a:t>9/14/11</a:t>
            </a:fld>
            <a:endParaRPr lang="en-US">
              <a:solidFill>
                <a:prstClr val="black"/>
              </a:solidFill>
              <a:latin typeface="Aria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solidFill>
                  <a:prstClr val="black"/>
                </a:solidFill>
                <a:latin typeface="Arial"/>
              </a:rPr>
              <a:pPr/>
              <a:t>‹#›</a:t>
            </a:fld>
            <a:endParaRPr lang="en-US">
              <a:solidFill>
                <a:prstClr val="black"/>
              </a:solidFill>
              <a:latin typeface="Arial"/>
            </a:endParaRPr>
          </a:p>
        </p:txBody>
      </p:sp>
    </p:spTree>
    <p:extLst>
      <p:ext uri="{BB962C8B-B14F-4D97-AF65-F5344CB8AC3E}">
        <p14:creationId xmlns:p14="http://schemas.microsoft.com/office/powerpoint/2010/main" val="29367006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solidFill>
                  <a:prstClr val="black"/>
                </a:solidFill>
                <a:latin typeface="Arial"/>
              </a:rPr>
              <a:pPr/>
              <a:t>9/14/11</a:t>
            </a:fld>
            <a:endParaRPr lang="en-US">
              <a:solidFill>
                <a:prstClr val="black"/>
              </a:solidFill>
              <a:latin typeface="Aria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solidFill>
                  <a:prstClr val="black"/>
                </a:solidFill>
                <a:latin typeface="Arial"/>
              </a:rPr>
              <a:pPr/>
              <a:t>‹#›</a:t>
            </a:fld>
            <a:endParaRPr lang="en-US">
              <a:solidFill>
                <a:prstClr val="black"/>
              </a:solidFill>
              <a:latin typeface="Arial"/>
            </a:endParaRPr>
          </a:p>
        </p:txBody>
      </p:sp>
    </p:spTree>
    <p:extLst>
      <p:ext uri="{BB962C8B-B14F-4D97-AF65-F5344CB8AC3E}">
        <p14:creationId xmlns:p14="http://schemas.microsoft.com/office/powerpoint/2010/main" val="3911818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9/14/11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solidFill>
                  <a:prstClr val="black"/>
                </a:solidFill>
                <a:latin typeface="Arial"/>
              </a:rPr>
              <a:pPr/>
              <a:t>9/14/11</a:t>
            </a:fld>
            <a:endParaRPr lang="en-US">
              <a:solidFill>
                <a:prstClr val="black"/>
              </a:solidFill>
              <a:latin typeface="Aria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solidFill>
                  <a:prstClr val="black"/>
                </a:solidFill>
                <a:latin typeface="Arial"/>
              </a:rPr>
              <a:pPr/>
              <a:t>‹#›</a:t>
            </a:fld>
            <a:endParaRPr lang="en-US">
              <a:solidFill>
                <a:prstClr val="black"/>
              </a:solidFill>
              <a:latin typeface="Arial"/>
            </a:endParaRPr>
          </a:p>
        </p:txBody>
      </p:sp>
    </p:spTree>
    <p:extLst>
      <p:ext uri="{BB962C8B-B14F-4D97-AF65-F5344CB8AC3E}">
        <p14:creationId xmlns:p14="http://schemas.microsoft.com/office/powerpoint/2010/main" val="33189012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solidFill>
                  <a:prstClr val="black"/>
                </a:solidFill>
                <a:latin typeface="Arial"/>
              </a:rPr>
              <a:pPr/>
              <a:t>9/14/11</a:t>
            </a:fld>
            <a:endParaRPr lang="en-US">
              <a:solidFill>
                <a:prstClr val="black"/>
              </a:solidFill>
              <a:latin typeface="Aria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solidFill>
                  <a:prstClr val="black"/>
                </a:solidFill>
                <a:latin typeface="Arial"/>
              </a:rPr>
              <a:pPr/>
              <a:t>‹#›</a:t>
            </a:fld>
            <a:endParaRPr lang="en-US">
              <a:solidFill>
                <a:prstClr val="black"/>
              </a:solidFill>
              <a:latin typeface="Arial"/>
            </a:endParaRPr>
          </a:p>
        </p:txBody>
      </p:sp>
    </p:spTree>
    <p:extLst>
      <p:ext uri="{BB962C8B-B14F-4D97-AF65-F5344CB8AC3E}">
        <p14:creationId xmlns:p14="http://schemas.microsoft.com/office/powerpoint/2010/main" val="31416508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solidFill>
                  <a:prstClr val="black"/>
                </a:solidFill>
                <a:latin typeface="Arial"/>
              </a:rPr>
              <a:pPr/>
              <a:t>9/14/11</a:t>
            </a:fld>
            <a:endParaRPr lang="en-US">
              <a:solidFill>
                <a:prstClr val="black"/>
              </a:solidFill>
              <a:latin typeface="Aria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solidFill>
                  <a:prstClr val="black"/>
                </a:solidFill>
                <a:latin typeface="Arial"/>
              </a:rPr>
              <a:pPr/>
              <a:t>‹#›</a:t>
            </a:fld>
            <a:endParaRPr lang="en-US">
              <a:solidFill>
                <a:prstClr val="black"/>
              </a:solidFill>
              <a:latin typeface="Arial"/>
            </a:endParaRPr>
          </a:p>
        </p:txBody>
      </p:sp>
    </p:spTree>
    <p:extLst>
      <p:ext uri="{BB962C8B-B14F-4D97-AF65-F5344CB8AC3E}">
        <p14:creationId xmlns:p14="http://schemas.microsoft.com/office/powerpoint/2010/main" val="16950944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solidFill>
                  <a:prstClr val="black"/>
                </a:solidFill>
                <a:latin typeface="Arial"/>
              </a:rPr>
              <a:pPr/>
              <a:t>9/14/11</a:t>
            </a:fld>
            <a:endParaRPr lang="en-US">
              <a:solidFill>
                <a:prstClr val="black"/>
              </a:solidFill>
              <a:latin typeface="Aria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solidFill>
                  <a:prstClr val="black"/>
                </a:solidFill>
                <a:latin typeface="Arial"/>
              </a:rPr>
              <a:pPr/>
              <a:t>‹#›</a:t>
            </a:fld>
            <a:endParaRPr lang="en-US">
              <a:solidFill>
                <a:prstClr val="black"/>
              </a:solidFill>
              <a:latin typeface="Arial"/>
            </a:endParaRPr>
          </a:p>
        </p:txBody>
      </p:sp>
    </p:spTree>
    <p:extLst>
      <p:ext uri="{BB962C8B-B14F-4D97-AF65-F5344CB8AC3E}">
        <p14:creationId xmlns:p14="http://schemas.microsoft.com/office/powerpoint/2010/main" val="26892887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231" name="Picture 15" descr="ppt-title-bg"/>
          <p:cNvPicPr>
            <a:picLocks noChangeAspect="1" noChangeArrowheads="1"/>
          </p:cNvPicPr>
          <p:nvPr/>
        </p:nvPicPr>
        <p:blipFill>
          <a:blip r:embed="rId2"/>
          <a:srcRect/>
          <a:stretch>
            <a:fillRect/>
          </a:stretch>
        </p:blipFill>
        <p:spPr bwMode="auto">
          <a:xfrm>
            <a:off x="0" y="0"/>
            <a:ext cx="9144000" cy="6858000"/>
          </a:xfrm>
          <a:prstGeom prst="rect">
            <a:avLst/>
          </a:prstGeom>
          <a:noFill/>
        </p:spPr>
      </p:pic>
      <p:pic>
        <p:nvPicPr>
          <p:cNvPr id="9234" name="Picture 18" descr="UofI-NCSA_logo_RGB"/>
          <p:cNvPicPr>
            <a:picLocks noChangeAspect="1" noChangeArrowheads="1"/>
          </p:cNvPicPr>
          <p:nvPr/>
        </p:nvPicPr>
        <p:blipFill>
          <a:blip r:embed="rId3"/>
          <a:srcRect l="63158"/>
          <a:stretch>
            <a:fillRect/>
          </a:stretch>
        </p:blipFill>
        <p:spPr bwMode="auto">
          <a:xfrm>
            <a:off x="533400" y="5943600"/>
            <a:ext cx="533400" cy="661988"/>
          </a:xfrm>
          <a:prstGeom prst="rect">
            <a:avLst/>
          </a:prstGeom>
          <a:noFill/>
        </p:spPr>
      </p:pic>
      <p:sp>
        <p:nvSpPr>
          <p:cNvPr id="9221" name="Rectangle 5"/>
          <p:cNvSpPr>
            <a:spLocks noGrp="1" noChangeArrowheads="1"/>
          </p:cNvSpPr>
          <p:nvPr>
            <p:ph type="ctrTitle"/>
          </p:nvPr>
        </p:nvSpPr>
        <p:spPr>
          <a:xfrm>
            <a:off x="4724400" y="2362200"/>
            <a:ext cx="4114800" cy="1066800"/>
          </a:xfrm>
        </p:spPr>
        <p:txBody>
          <a:bodyPr anchor="t"/>
          <a:lstStyle>
            <a:lvl1pPr>
              <a:defRPr sz="2800">
                <a:solidFill>
                  <a:schemeClr val="bg1"/>
                </a:solidFill>
              </a:defRPr>
            </a:lvl1pPr>
          </a:lstStyle>
          <a:p>
            <a:r>
              <a:rPr lang="en-US"/>
              <a:t>Presentation Title</a:t>
            </a:r>
          </a:p>
        </p:txBody>
      </p:sp>
      <p:sp>
        <p:nvSpPr>
          <p:cNvPr id="9222" name="Rectangle 6"/>
          <p:cNvSpPr>
            <a:spLocks noGrp="1" noChangeArrowheads="1"/>
          </p:cNvSpPr>
          <p:nvPr>
            <p:ph type="subTitle" idx="1"/>
          </p:nvPr>
        </p:nvSpPr>
        <p:spPr>
          <a:xfrm>
            <a:off x="4724400" y="3581400"/>
            <a:ext cx="4114800" cy="1066800"/>
          </a:xfrm>
        </p:spPr>
        <p:txBody>
          <a:bodyPr/>
          <a:lstStyle>
            <a:lvl1pPr marL="0" indent="0">
              <a:buFontTx/>
              <a:buNone/>
              <a:defRPr sz="2000">
                <a:solidFill>
                  <a:schemeClr val="folHlink"/>
                </a:solidFill>
              </a:defRPr>
            </a:lvl1pPr>
          </a:lstStyle>
          <a:p>
            <a:r>
              <a:rPr lang="en-US"/>
              <a:t>Presentation Sub-title</a:t>
            </a:r>
          </a:p>
        </p:txBody>
      </p:sp>
      <p:pic>
        <p:nvPicPr>
          <p:cNvPr id="9237" name="Picture 21" descr="logo white"/>
          <p:cNvPicPr>
            <a:picLocks noChangeAspect="1" noChangeArrowheads="1"/>
          </p:cNvPicPr>
          <p:nvPr userDrawn="1"/>
        </p:nvPicPr>
        <p:blipFill>
          <a:blip r:embed="rId4"/>
          <a:srcRect/>
          <a:stretch>
            <a:fillRect/>
          </a:stretch>
        </p:blipFill>
        <p:spPr bwMode="auto">
          <a:xfrm>
            <a:off x="4724400" y="835025"/>
            <a:ext cx="2438400" cy="460375"/>
          </a:xfrm>
          <a:prstGeom prst="rect">
            <a:avLst/>
          </a:prstGeom>
          <a:noFill/>
        </p:spPr>
      </p:pic>
    </p:spTree>
    <p:extLst>
      <p:ext uri="{BB962C8B-B14F-4D97-AF65-F5344CB8AC3E}">
        <p14:creationId xmlns:p14="http://schemas.microsoft.com/office/powerpoint/2010/main" val="25890036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16037075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37965003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3716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0386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6986011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10651645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4138438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9/14/11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3385378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10227513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3677448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100332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21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21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1438654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9/14/11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9/14/11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9/14/11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9/14/11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9D60505-A35E-584A-8353-E4816EE3EB8C}" type="datetimeFigureOut">
              <a:rPr lang="en-US" smtClean="0"/>
              <a:pPr/>
              <a:t>9/14/11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22210C36-C09D-1E4D-860A-D3829165C36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2.jpe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2" Type="http://schemas.openxmlformats.org/officeDocument/2006/relationships/theme" Target="../theme/theme3.xml"/><Relationship Id="rId13" Type="http://schemas.openxmlformats.org/officeDocument/2006/relationships/image" Target="../media/image1.png"/><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4.xml"/><Relationship Id="rId12" Type="http://schemas.openxmlformats.org/officeDocument/2006/relationships/theme" Target="../theme/theme4.xml"/><Relationship Id="rId13" Type="http://schemas.openxmlformats.org/officeDocument/2006/relationships/image" Target="../media/image3.jpeg"/><Relationship Id="rId14" Type="http://schemas.openxmlformats.org/officeDocument/2006/relationships/image" Target="../media/image4.jpeg"/><Relationship Id="rId15" Type="http://schemas.openxmlformats.org/officeDocument/2006/relationships/image" Target="../media/image5.jpeg"/><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p>
        </p:txBody>
      </p:sp>
      <p:sp>
        <p:nvSpPr>
          <p:cNvPr id="7" name="Title 1"/>
          <p:cNvSpPr txBox="1">
            <a:spLocks/>
          </p:cNvSpPr>
          <p:nvPr userDrawn="1"/>
        </p:nvSpPr>
        <p:spPr>
          <a:xfrm>
            <a:off x="754468" y="6356349"/>
            <a:ext cx="1614082" cy="365125"/>
          </a:xfrm>
          <a:prstGeom prst="rect">
            <a:avLst/>
          </a:prstGeom>
        </p:spPr>
        <p:txBody>
          <a:bodyPr vert="horz" lIns="91440" tIns="45720" rIns="91440" bIns="45720" rtlCol="0" anchor="ctr">
            <a:no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1" i="1" u="none" strike="noStrike" kern="1200" cap="none" spc="0" normalizeH="0" baseline="0" noProof="0" dirty="0" smtClean="0">
                <a:ln>
                  <a:noFill/>
                </a:ln>
                <a:solidFill>
                  <a:srgbClr val="669966"/>
                </a:solidFill>
                <a:effectLst/>
                <a:uLnTx/>
                <a:uFillTx/>
                <a:latin typeface="Arial"/>
                <a:ea typeface="+mj-ea"/>
                <a:cs typeface="Arial"/>
              </a:rPr>
              <a:t>CILogon</a:t>
            </a:r>
          </a:p>
        </p:txBody>
      </p:sp>
      <p:pic>
        <p:nvPicPr>
          <p:cNvPr id="9" name="Picture 8" descr="cilogon-logo-250x250.png"/>
          <p:cNvPicPr>
            <a:picLocks noChangeAspect="1"/>
          </p:cNvPicPr>
          <p:nvPr userDrawn="1"/>
        </p:nvPicPr>
        <p:blipFill>
          <a:blip r:embed="rId13"/>
          <a:stretch>
            <a:fillRect/>
          </a:stretch>
        </p:blipFill>
        <p:spPr>
          <a:xfrm>
            <a:off x="457200" y="6340468"/>
            <a:ext cx="381006" cy="381006"/>
          </a:xfrm>
          <a:prstGeom prst="rect">
            <a:avLst/>
          </a:prstGeom>
        </p:spPr>
      </p:pic>
      <p:sp>
        <p:nvSpPr>
          <p:cNvPr id="10" name="Title 1"/>
          <p:cNvSpPr txBox="1">
            <a:spLocks/>
          </p:cNvSpPr>
          <p:nvPr userDrawn="1"/>
        </p:nvSpPr>
        <p:spPr>
          <a:xfrm>
            <a:off x="5907842" y="6356350"/>
            <a:ext cx="2778958" cy="365125"/>
          </a:xfrm>
          <a:prstGeom prst="rect">
            <a:avLst/>
          </a:prstGeom>
        </p:spPr>
        <p:txBody>
          <a:bodyPr vert="horz" lIns="91440" tIns="45720" rIns="91440" bIns="45720" rtlCol="0" anchor="ctr">
            <a:noAutofit/>
          </a:bodyPr>
          <a:lstStyle/>
          <a:p>
            <a:pPr marL="0" marR="0" lvl="0" indent="0" algn="r" defTabSz="457200" rtl="0" eaLnBrk="1" fontAlgn="auto" latinLnBrk="0" hangingPunct="1">
              <a:lnSpc>
                <a:spcPct val="100000"/>
              </a:lnSpc>
              <a:spcBef>
                <a:spcPct val="0"/>
              </a:spcBef>
              <a:spcAft>
                <a:spcPts val="0"/>
              </a:spcAft>
              <a:buClrTx/>
              <a:buSzTx/>
              <a:buFontTx/>
              <a:buNone/>
              <a:tabLst/>
              <a:defRPr/>
            </a:pPr>
            <a:r>
              <a:rPr kumimoji="0" lang="en-US" sz="2400" b="1" i="1" u="none" strike="noStrike" kern="1200" cap="none" spc="0" normalizeH="0" baseline="0" noProof="0" dirty="0" smtClean="0">
                <a:ln>
                  <a:noFill/>
                </a:ln>
                <a:solidFill>
                  <a:srgbClr val="669966"/>
                </a:solidFill>
                <a:effectLst/>
                <a:uLnTx/>
                <a:uFillTx/>
                <a:latin typeface="Arial"/>
                <a:ea typeface="+mj-ea"/>
                <a:cs typeface="Arial"/>
              </a:rPr>
              <a:t>www.cilogon.org</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914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1" tIns="45706" rIns="91411" bIns="45706"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381000" y="2133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11" tIns="45706" rIns="91411" bIns="4570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11" tIns="45706" rIns="91411" bIns="45706" numCol="1" anchor="t" anchorCtr="0" compatLnSpc="1">
            <a:prstTxWarp prst="textNoShape">
              <a:avLst/>
            </a:prstTxWarp>
          </a:bodyPr>
          <a:lstStyle>
            <a:lvl1pPr>
              <a:defRPr sz="1400"/>
            </a:lvl1pPr>
          </a:lstStyle>
          <a:p>
            <a:pPr defTabSz="455613" fontAlgn="base">
              <a:spcBef>
                <a:spcPct val="0"/>
              </a:spcBef>
              <a:spcAft>
                <a:spcPct val="0"/>
              </a:spcAft>
            </a:pPr>
            <a:fld id="{550A9481-26D2-084B-AB04-6AFE38BC6CE0}" type="datetime1">
              <a:rPr lang="en-US" smtClean="0">
                <a:solidFill>
                  <a:srgbClr val="000000"/>
                </a:solidFill>
                <a:latin typeface="Arial" charset="0"/>
                <a:ea typeface="ＭＳ Ｐゴシック" charset="0"/>
                <a:cs typeface="ＭＳ Ｐゴシック" charset="0"/>
              </a:rPr>
              <a:pPr defTabSz="455613" fontAlgn="base">
                <a:spcBef>
                  <a:spcPct val="0"/>
                </a:spcBef>
                <a:spcAft>
                  <a:spcPct val="0"/>
                </a:spcAft>
              </a:pPr>
              <a:t>9/14/11</a:t>
            </a:fld>
            <a:endParaRPr lang="en-US" smtClean="0">
              <a:solidFill>
                <a:srgbClr val="000000"/>
              </a:solidFill>
              <a:latin typeface="Arial" charset="0"/>
              <a:ea typeface="ＭＳ Ｐゴシック" charset="0"/>
              <a:cs typeface="ＭＳ Ｐゴシック" charset="0"/>
            </a:endParaRPr>
          </a:p>
        </p:txBody>
      </p:sp>
      <p:sp>
        <p:nvSpPr>
          <p:cNvPr id="1331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p:spPr>
        <p:txBody>
          <a:bodyPr vert="horz" wrap="square" lIns="91411" tIns="45706" rIns="91411" bIns="45706" numCol="1" anchor="t" anchorCtr="0" compatLnSpc="1">
            <a:prstTxWarp prst="textNoShape">
              <a:avLst/>
            </a:prstTxWarp>
          </a:bodyPr>
          <a:lstStyle>
            <a:lvl1pPr defTabSz="457177">
              <a:defRPr sz="1400">
                <a:solidFill>
                  <a:schemeClr val="tx1"/>
                </a:solidFill>
                <a:latin typeface="Arial" charset="0"/>
                <a:ea typeface="ＭＳ Ｐゴシック" charset="-128"/>
                <a:cs typeface="ＭＳ Ｐゴシック" charset="-128"/>
              </a:defRPr>
            </a:lvl1pPr>
          </a:lstStyle>
          <a:p>
            <a:pPr fontAlgn="base">
              <a:spcBef>
                <a:spcPct val="0"/>
              </a:spcBef>
              <a:spcAft>
                <a:spcPct val="0"/>
              </a:spcAft>
              <a:defRPr/>
            </a:pPr>
            <a:r>
              <a:rPr lang="en-US" smtClean="0">
                <a:solidFill>
                  <a:srgbClr val="000000"/>
                </a:solidFill>
              </a:rPr>
              <a:t>jbasney@ncsa.uiuc.edu</a:t>
            </a:r>
            <a:endParaRPr lang="en-US">
              <a:solidFill>
                <a:srgbClr val="000000"/>
              </a:solidFill>
            </a:endParaRPr>
          </a:p>
        </p:txBody>
      </p:sp>
      <p:sp>
        <p:nvSpPr>
          <p:cNvPr id="13318"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11" tIns="45706" rIns="91411" bIns="45706" numCol="1" anchor="t" anchorCtr="0" compatLnSpc="1">
            <a:prstTxWarp prst="textNoShape">
              <a:avLst/>
            </a:prstTxWarp>
          </a:bodyPr>
          <a:lstStyle>
            <a:lvl1pPr algn="r">
              <a:defRPr sz="1400"/>
            </a:lvl1pPr>
          </a:lstStyle>
          <a:p>
            <a:pPr defTabSz="455613" fontAlgn="base">
              <a:spcBef>
                <a:spcPct val="0"/>
              </a:spcBef>
              <a:spcAft>
                <a:spcPct val="0"/>
              </a:spcAft>
            </a:pPr>
            <a:fld id="{CA76F5A8-B2B6-4C46-BC8C-E946E6D0589F}" type="slidenum">
              <a:rPr lang="en-US" smtClean="0">
                <a:solidFill>
                  <a:srgbClr val="000000"/>
                </a:solidFill>
                <a:latin typeface="Arial" charset="0"/>
                <a:ea typeface="ＭＳ Ｐゴシック" charset="0"/>
                <a:cs typeface="ＭＳ Ｐゴシック" charset="0"/>
              </a:rPr>
              <a:pPr defTabSz="455613" fontAlgn="base">
                <a:spcBef>
                  <a:spcPct val="0"/>
                </a:spcBef>
                <a:spcAft>
                  <a:spcPct val="0"/>
                </a:spcAft>
              </a:pPr>
              <a:t>‹#›</a:t>
            </a:fld>
            <a:endParaRPr lang="en-US" smtClean="0">
              <a:solidFill>
                <a:srgbClr val="000000"/>
              </a:solidFill>
              <a:latin typeface="Arial" charset="0"/>
              <a:ea typeface="ＭＳ Ｐゴシック" charset="0"/>
              <a:cs typeface="ＭＳ Ｐゴシック" charset="0"/>
            </a:endParaRPr>
          </a:p>
        </p:txBody>
      </p:sp>
      <p:sp>
        <p:nvSpPr>
          <p:cNvPr id="7" name="TextBox 6"/>
          <p:cNvSpPr txBox="1"/>
          <p:nvPr userDrawn="1"/>
        </p:nvSpPr>
        <p:spPr>
          <a:xfrm>
            <a:off x="7200900" y="260350"/>
            <a:ext cx="1751013" cy="307975"/>
          </a:xfrm>
          <a:prstGeom prst="rect">
            <a:avLst/>
          </a:prstGeom>
          <a:noFill/>
        </p:spPr>
        <p:txBody>
          <a:bodyPr wrap="none">
            <a:spAutoFit/>
          </a:bodyPr>
          <a:lstStyle/>
          <a:p>
            <a:pPr defTabSz="457177" fontAlgn="base">
              <a:spcBef>
                <a:spcPct val="0"/>
              </a:spcBef>
              <a:spcAft>
                <a:spcPct val="0"/>
              </a:spcAft>
              <a:defRPr/>
            </a:pPr>
            <a:r>
              <a:rPr lang="en-US" sz="1400" dirty="0" err="1">
                <a:solidFill>
                  <a:srgbClr val="000000"/>
                </a:solidFill>
                <a:latin typeface="Arial" charset="0"/>
                <a:ea typeface="ＭＳ Ｐゴシック" charset="-128"/>
                <a:cs typeface="ＭＳ Ｐゴシック" charset="-128"/>
              </a:rPr>
              <a:t>www.incommon.org</a:t>
            </a:r>
            <a:endParaRPr lang="en-US" sz="1400" dirty="0">
              <a:solidFill>
                <a:srgbClr val="000000"/>
              </a:solidFill>
              <a:latin typeface="Arial" charset="0"/>
              <a:ea typeface="ＭＳ Ｐゴシック" charset="-128"/>
              <a:cs typeface="ＭＳ Ｐゴシック" charset="-128"/>
            </a:endParaRPr>
          </a:p>
        </p:txBody>
      </p:sp>
    </p:spTree>
    <p:extLst>
      <p:ext uri="{BB962C8B-B14F-4D97-AF65-F5344CB8AC3E}">
        <p14:creationId xmlns:p14="http://schemas.microsoft.com/office/powerpoint/2010/main" val="3566372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1225" rtl="0" eaLnBrk="0" fontAlgn="base" hangingPunct="0">
        <a:spcBef>
          <a:spcPct val="0"/>
        </a:spcBef>
        <a:spcAft>
          <a:spcPct val="0"/>
        </a:spcAft>
        <a:defRPr sz="3600">
          <a:solidFill>
            <a:schemeClr val="tx2"/>
          </a:solidFill>
          <a:latin typeface="+mj-lt"/>
          <a:ea typeface="+mj-ea"/>
          <a:cs typeface="+mj-cs"/>
        </a:defRPr>
      </a:lvl1pPr>
      <a:lvl2pPr algn="ctr" defTabSz="911225" rtl="0" eaLnBrk="0" fontAlgn="base" hangingPunct="0">
        <a:spcBef>
          <a:spcPct val="0"/>
        </a:spcBef>
        <a:spcAft>
          <a:spcPct val="0"/>
        </a:spcAft>
        <a:defRPr sz="3600">
          <a:solidFill>
            <a:schemeClr val="tx2"/>
          </a:solidFill>
          <a:latin typeface="Arial" charset="0"/>
          <a:ea typeface="ＭＳ Ｐゴシック" charset="-128"/>
          <a:cs typeface="ＭＳ Ｐゴシック" charset="-128"/>
        </a:defRPr>
      </a:lvl2pPr>
      <a:lvl3pPr algn="ctr" defTabSz="911225" rtl="0" eaLnBrk="0" fontAlgn="base" hangingPunct="0">
        <a:spcBef>
          <a:spcPct val="0"/>
        </a:spcBef>
        <a:spcAft>
          <a:spcPct val="0"/>
        </a:spcAft>
        <a:defRPr sz="3600">
          <a:solidFill>
            <a:schemeClr val="tx2"/>
          </a:solidFill>
          <a:latin typeface="Arial" charset="0"/>
          <a:ea typeface="ＭＳ Ｐゴシック" charset="-128"/>
          <a:cs typeface="ＭＳ Ｐゴシック" charset="-128"/>
        </a:defRPr>
      </a:lvl3pPr>
      <a:lvl4pPr algn="ctr" defTabSz="911225" rtl="0" eaLnBrk="0" fontAlgn="base" hangingPunct="0">
        <a:spcBef>
          <a:spcPct val="0"/>
        </a:spcBef>
        <a:spcAft>
          <a:spcPct val="0"/>
        </a:spcAft>
        <a:defRPr sz="3600">
          <a:solidFill>
            <a:schemeClr val="tx2"/>
          </a:solidFill>
          <a:latin typeface="Arial" charset="0"/>
          <a:ea typeface="ＭＳ Ｐゴシック" charset="-128"/>
          <a:cs typeface="ＭＳ Ｐゴシック" charset="-128"/>
        </a:defRPr>
      </a:lvl4pPr>
      <a:lvl5pPr algn="ctr" defTabSz="911225" rtl="0" eaLnBrk="0" fontAlgn="base" hangingPunct="0">
        <a:spcBef>
          <a:spcPct val="0"/>
        </a:spcBef>
        <a:spcAft>
          <a:spcPct val="0"/>
        </a:spcAft>
        <a:defRPr sz="3600">
          <a:solidFill>
            <a:schemeClr val="tx2"/>
          </a:solidFill>
          <a:latin typeface="Arial" charset="0"/>
          <a:ea typeface="ＭＳ Ｐゴシック" charset="-128"/>
          <a:cs typeface="ＭＳ Ｐゴシック" charset="-128"/>
        </a:defRPr>
      </a:lvl5pPr>
      <a:lvl6pPr marL="321440" algn="ctr" defTabSz="914098" rtl="0" eaLnBrk="1" fontAlgn="base" hangingPunct="1">
        <a:spcBef>
          <a:spcPct val="0"/>
        </a:spcBef>
        <a:spcAft>
          <a:spcPct val="0"/>
        </a:spcAft>
        <a:defRPr sz="3600">
          <a:solidFill>
            <a:schemeClr val="tx2"/>
          </a:solidFill>
          <a:latin typeface="Arial" charset="0"/>
          <a:ea typeface="ＭＳ Ｐゴシック" charset="-128"/>
          <a:cs typeface="ＭＳ Ｐゴシック" charset="-128"/>
        </a:defRPr>
      </a:lvl6pPr>
      <a:lvl7pPr marL="642882" algn="ctr" defTabSz="914098" rtl="0" eaLnBrk="1" fontAlgn="base" hangingPunct="1">
        <a:spcBef>
          <a:spcPct val="0"/>
        </a:spcBef>
        <a:spcAft>
          <a:spcPct val="0"/>
        </a:spcAft>
        <a:defRPr sz="3600">
          <a:solidFill>
            <a:schemeClr val="tx2"/>
          </a:solidFill>
          <a:latin typeface="Arial" charset="0"/>
          <a:ea typeface="ＭＳ Ｐゴシック" charset="-128"/>
          <a:cs typeface="ＭＳ Ｐゴシック" charset="-128"/>
        </a:defRPr>
      </a:lvl7pPr>
      <a:lvl8pPr marL="964323" algn="ctr" defTabSz="914098" rtl="0" eaLnBrk="1" fontAlgn="base" hangingPunct="1">
        <a:spcBef>
          <a:spcPct val="0"/>
        </a:spcBef>
        <a:spcAft>
          <a:spcPct val="0"/>
        </a:spcAft>
        <a:defRPr sz="3600">
          <a:solidFill>
            <a:schemeClr val="tx2"/>
          </a:solidFill>
          <a:latin typeface="Arial" charset="0"/>
          <a:ea typeface="ＭＳ Ｐゴシック" charset="-128"/>
          <a:cs typeface="ＭＳ Ｐゴシック" charset="-128"/>
        </a:defRPr>
      </a:lvl8pPr>
      <a:lvl9pPr marL="1285763" algn="ctr" defTabSz="914098" rtl="0" eaLnBrk="1" fontAlgn="base" hangingPunct="1">
        <a:spcBef>
          <a:spcPct val="0"/>
        </a:spcBef>
        <a:spcAft>
          <a:spcPct val="0"/>
        </a:spcAft>
        <a:defRPr sz="3600">
          <a:solidFill>
            <a:schemeClr val="tx2"/>
          </a:solidFill>
          <a:latin typeface="Arial" charset="0"/>
          <a:ea typeface="ＭＳ Ｐゴシック" charset="-128"/>
          <a:cs typeface="ＭＳ Ｐゴシック" charset="-128"/>
        </a:defRPr>
      </a:lvl9pPr>
    </p:titleStyle>
    <p:bodyStyle>
      <a:lvl1pPr marL="339725" indent="-339725" algn="l" defTabSz="911225" rtl="0" eaLnBrk="0" fontAlgn="base" hangingPunct="0">
        <a:spcBef>
          <a:spcPct val="20000"/>
        </a:spcBef>
        <a:spcAft>
          <a:spcPct val="25000"/>
        </a:spcAft>
        <a:buChar char="•"/>
        <a:defRPr sz="2400">
          <a:solidFill>
            <a:schemeClr val="tx1"/>
          </a:solidFill>
          <a:latin typeface="+mn-lt"/>
          <a:ea typeface="+mn-ea"/>
          <a:cs typeface="+mn-cs"/>
        </a:defRPr>
      </a:lvl1pPr>
      <a:lvl2pPr marL="741363" indent="-282575" algn="l" defTabSz="911225" rtl="0" eaLnBrk="0" fontAlgn="base" hangingPunct="0">
        <a:spcBef>
          <a:spcPct val="20000"/>
        </a:spcBef>
        <a:spcAft>
          <a:spcPct val="25000"/>
        </a:spcAft>
        <a:buChar char="–"/>
        <a:defRPr sz="2000">
          <a:solidFill>
            <a:schemeClr val="tx1"/>
          </a:solidFill>
          <a:latin typeface="+mn-lt"/>
          <a:ea typeface="+mn-ea"/>
        </a:defRPr>
      </a:lvl2pPr>
      <a:lvl3pPr marL="1139825" indent="-227013" algn="l" defTabSz="911225" rtl="0" eaLnBrk="0" fontAlgn="base" hangingPunct="0">
        <a:spcBef>
          <a:spcPct val="20000"/>
        </a:spcBef>
        <a:spcAft>
          <a:spcPct val="0"/>
        </a:spcAft>
        <a:buChar char="•"/>
        <a:defRPr>
          <a:solidFill>
            <a:schemeClr val="tx1"/>
          </a:solidFill>
          <a:latin typeface="+mn-lt"/>
          <a:ea typeface="+mn-ea"/>
        </a:defRPr>
      </a:lvl3pPr>
      <a:lvl4pPr marL="1598613" indent="-227013" algn="l" defTabSz="911225" rtl="0" eaLnBrk="0" fontAlgn="base" hangingPunct="0">
        <a:spcBef>
          <a:spcPct val="20000"/>
        </a:spcBef>
        <a:spcAft>
          <a:spcPct val="0"/>
        </a:spcAft>
        <a:buChar char="–"/>
        <a:defRPr sz="1600">
          <a:solidFill>
            <a:schemeClr val="tx1"/>
          </a:solidFill>
          <a:latin typeface="+mn-lt"/>
          <a:ea typeface="+mn-ea"/>
        </a:defRPr>
      </a:lvl4pPr>
      <a:lvl5pPr marL="2054225" indent="-227013" algn="l" defTabSz="911225" rtl="0" eaLnBrk="0" fontAlgn="base" hangingPunct="0">
        <a:spcBef>
          <a:spcPct val="20000"/>
        </a:spcBef>
        <a:spcAft>
          <a:spcPct val="0"/>
        </a:spcAft>
        <a:buChar char="»"/>
        <a:defRPr sz="1400">
          <a:solidFill>
            <a:schemeClr val="tx1"/>
          </a:solidFill>
          <a:latin typeface="+mn-lt"/>
          <a:ea typeface="+mn-ea"/>
        </a:defRPr>
      </a:lvl5pPr>
      <a:lvl6pPr marL="2378439" indent="-228804" algn="l" defTabSz="914098" rtl="0" eaLnBrk="1" fontAlgn="base" hangingPunct="1">
        <a:spcBef>
          <a:spcPct val="20000"/>
        </a:spcBef>
        <a:spcAft>
          <a:spcPct val="0"/>
        </a:spcAft>
        <a:buChar char="»"/>
        <a:defRPr sz="1400">
          <a:solidFill>
            <a:schemeClr val="tx1"/>
          </a:solidFill>
          <a:latin typeface="+mn-lt"/>
          <a:ea typeface="+mn-ea"/>
        </a:defRPr>
      </a:lvl6pPr>
      <a:lvl7pPr marL="2699881" indent="-228804" algn="l" defTabSz="914098" rtl="0" eaLnBrk="1" fontAlgn="base" hangingPunct="1">
        <a:spcBef>
          <a:spcPct val="20000"/>
        </a:spcBef>
        <a:spcAft>
          <a:spcPct val="0"/>
        </a:spcAft>
        <a:buChar char="»"/>
        <a:defRPr sz="1400">
          <a:solidFill>
            <a:schemeClr val="tx1"/>
          </a:solidFill>
          <a:latin typeface="+mn-lt"/>
          <a:ea typeface="+mn-ea"/>
        </a:defRPr>
      </a:lvl7pPr>
      <a:lvl8pPr marL="3021321" indent="-228804" algn="l" defTabSz="914098" rtl="0" eaLnBrk="1" fontAlgn="base" hangingPunct="1">
        <a:spcBef>
          <a:spcPct val="20000"/>
        </a:spcBef>
        <a:spcAft>
          <a:spcPct val="0"/>
        </a:spcAft>
        <a:buChar char="»"/>
        <a:defRPr sz="1400">
          <a:solidFill>
            <a:schemeClr val="tx1"/>
          </a:solidFill>
          <a:latin typeface="+mn-lt"/>
          <a:ea typeface="+mn-ea"/>
        </a:defRPr>
      </a:lvl8pPr>
      <a:lvl9pPr marL="3342762" indent="-228804" algn="l" defTabSz="914098" rtl="0" eaLnBrk="1" fontAlgn="base" hangingPunct="1">
        <a:spcBef>
          <a:spcPct val="20000"/>
        </a:spcBef>
        <a:spcAft>
          <a:spcPct val="0"/>
        </a:spcAft>
        <a:buChar char="»"/>
        <a:defRPr sz="1400">
          <a:solidFill>
            <a:schemeClr val="tx1"/>
          </a:solidFill>
          <a:latin typeface="+mn-lt"/>
          <a:ea typeface="+mn-ea"/>
        </a:defRPr>
      </a:lvl9pPr>
    </p:bodyStyle>
    <p:otherStyle>
      <a:defPPr>
        <a:defRPr lang="en-US"/>
      </a:defPPr>
      <a:lvl1pPr marL="0" algn="l" defTabSz="321440" rtl="0" eaLnBrk="1" latinLnBrk="0" hangingPunct="1">
        <a:defRPr sz="1300" kern="1200">
          <a:solidFill>
            <a:schemeClr val="tx1"/>
          </a:solidFill>
          <a:latin typeface="+mn-lt"/>
          <a:ea typeface="+mn-ea"/>
          <a:cs typeface="+mn-cs"/>
        </a:defRPr>
      </a:lvl1pPr>
      <a:lvl2pPr marL="321440" algn="l" defTabSz="321440" rtl="0" eaLnBrk="1" latinLnBrk="0" hangingPunct="1">
        <a:defRPr sz="1300" kern="1200">
          <a:solidFill>
            <a:schemeClr val="tx1"/>
          </a:solidFill>
          <a:latin typeface="+mn-lt"/>
          <a:ea typeface="+mn-ea"/>
          <a:cs typeface="+mn-cs"/>
        </a:defRPr>
      </a:lvl2pPr>
      <a:lvl3pPr marL="642882" algn="l" defTabSz="321440" rtl="0" eaLnBrk="1" latinLnBrk="0" hangingPunct="1">
        <a:defRPr sz="1300" kern="1200">
          <a:solidFill>
            <a:schemeClr val="tx1"/>
          </a:solidFill>
          <a:latin typeface="+mn-lt"/>
          <a:ea typeface="+mn-ea"/>
          <a:cs typeface="+mn-cs"/>
        </a:defRPr>
      </a:lvl3pPr>
      <a:lvl4pPr marL="964323" algn="l" defTabSz="321440" rtl="0" eaLnBrk="1" latinLnBrk="0" hangingPunct="1">
        <a:defRPr sz="1300" kern="1200">
          <a:solidFill>
            <a:schemeClr val="tx1"/>
          </a:solidFill>
          <a:latin typeface="+mn-lt"/>
          <a:ea typeface="+mn-ea"/>
          <a:cs typeface="+mn-cs"/>
        </a:defRPr>
      </a:lvl4pPr>
      <a:lvl5pPr marL="1285763" algn="l" defTabSz="321440" rtl="0" eaLnBrk="1" latinLnBrk="0" hangingPunct="1">
        <a:defRPr sz="1300" kern="1200">
          <a:solidFill>
            <a:schemeClr val="tx1"/>
          </a:solidFill>
          <a:latin typeface="+mn-lt"/>
          <a:ea typeface="+mn-ea"/>
          <a:cs typeface="+mn-cs"/>
        </a:defRPr>
      </a:lvl5pPr>
      <a:lvl6pPr marL="1607205" algn="l" defTabSz="321440" rtl="0" eaLnBrk="1" latinLnBrk="0" hangingPunct="1">
        <a:defRPr sz="1300" kern="1200">
          <a:solidFill>
            <a:schemeClr val="tx1"/>
          </a:solidFill>
          <a:latin typeface="+mn-lt"/>
          <a:ea typeface="+mn-ea"/>
          <a:cs typeface="+mn-cs"/>
        </a:defRPr>
      </a:lvl6pPr>
      <a:lvl7pPr marL="1928645" algn="l" defTabSz="321440" rtl="0" eaLnBrk="1" latinLnBrk="0" hangingPunct="1">
        <a:defRPr sz="1300" kern="1200">
          <a:solidFill>
            <a:schemeClr val="tx1"/>
          </a:solidFill>
          <a:latin typeface="+mn-lt"/>
          <a:ea typeface="+mn-ea"/>
          <a:cs typeface="+mn-cs"/>
        </a:defRPr>
      </a:lvl7pPr>
      <a:lvl8pPr marL="2250086" algn="l" defTabSz="321440" rtl="0" eaLnBrk="1" latinLnBrk="0" hangingPunct="1">
        <a:defRPr sz="1300" kern="1200">
          <a:solidFill>
            <a:schemeClr val="tx1"/>
          </a:solidFill>
          <a:latin typeface="+mn-lt"/>
          <a:ea typeface="+mn-ea"/>
          <a:cs typeface="+mn-cs"/>
        </a:defRPr>
      </a:lvl8pPr>
      <a:lvl9pPr marL="2571527" algn="l" defTabSz="321440" rtl="0" eaLnBrk="1" latinLnBrk="0" hangingPunct="1">
        <a:defRPr sz="13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a:cs typeface="Arial"/>
              </a:defRPr>
            </a:lvl1pPr>
          </a:lstStyle>
          <a:p>
            <a:endParaRPr lang="en-US">
              <a:solidFill>
                <a:prstClr val="black">
                  <a:tint val="75000"/>
                </a:prstClr>
              </a:solidFill>
            </a:endParaRPr>
          </a:p>
        </p:txBody>
      </p:sp>
      <p:sp>
        <p:nvSpPr>
          <p:cNvPr id="7" name="Title 1"/>
          <p:cNvSpPr txBox="1">
            <a:spLocks/>
          </p:cNvSpPr>
          <p:nvPr userDrawn="1"/>
        </p:nvSpPr>
        <p:spPr>
          <a:xfrm>
            <a:off x="754468" y="6356349"/>
            <a:ext cx="1614082" cy="365125"/>
          </a:xfrm>
          <a:prstGeom prst="rect">
            <a:avLst/>
          </a:prstGeom>
        </p:spPr>
        <p:txBody>
          <a:bodyPr vert="horz" lIns="91440" tIns="45720" rIns="91440" bIns="45720" rtlCol="0" anchor="ctr">
            <a:noAutofit/>
          </a:bodyPr>
          <a:lstStyle/>
          <a:p>
            <a:pPr>
              <a:spcBef>
                <a:spcPct val="0"/>
              </a:spcBef>
              <a:defRPr/>
            </a:pPr>
            <a:r>
              <a:rPr lang="en-US" sz="2400" b="1" i="1" dirty="0" smtClean="0">
                <a:solidFill>
                  <a:srgbClr val="669966"/>
                </a:solidFill>
                <a:latin typeface="Arial"/>
                <a:cs typeface="Arial"/>
              </a:rPr>
              <a:t>CILogon</a:t>
            </a:r>
          </a:p>
        </p:txBody>
      </p:sp>
      <p:pic>
        <p:nvPicPr>
          <p:cNvPr id="9" name="Picture 8" descr="cilogon-logo-250x250.png"/>
          <p:cNvPicPr>
            <a:picLocks noChangeAspect="1"/>
          </p:cNvPicPr>
          <p:nvPr userDrawn="1"/>
        </p:nvPicPr>
        <p:blipFill>
          <a:blip r:embed="rId13"/>
          <a:stretch>
            <a:fillRect/>
          </a:stretch>
        </p:blipFill>
        <p:spPr>
          <a:xfrm>
            <a:off x="457200" y="6340468"/>
            <a:ext cx="381006" cy="381006"/>
          </a:xfrm>
          <a:prstGeom prst="rect">
            <a:avLst/>
          </a:prstGeom>
        </p:spPr>
      </p:pic>
      <p:sp>
        <p:nvSpPr>
          <p:cNvPr id="10" name="Title 1"/>
          <p:cNvSpPr txBox="1">
            <a:spLocks/>
          </p:cNvSpPr>
          <p:nvPr userDrawn="1"/>
        </p:nvSpPr>
        <p:spPr>
          <a:xfrm>
            <a:off x="5907842" y="6356350"/>
            <a:ext cx="2778958" cy="365125"/>
          </a:xfrm>
          <a:prstGeom prst="rect">
            <a:avLst/>
          </a:prstGeom>
        </p:spPr>
        <p:txBody>
          <a:bodyPr vert="horz" lIns="91440" tIns="45720" rIns="91440" bIns="45720" rtlCol="0" anchor="ctr">
            <a:noAutofit/>
          </a:bodyPr>
          <a:lstStyle/>
          <a:p>
            <a:pPr algn="r">
              <a:spcBef>
                <a:spcPct val="0"/>
              </a:spcBef>
              <a:defRPr/>
            </a:pPr>
            <a:r>
              <a:rPr lang="en-US" sz="2400" b="1" i="1" dirty="0" smtClean="0">
                <a:solidFill>
                  <a:srgbClr val="669966"/>
                </a:solidFill>
                <a:latin typeface="Arial"/>
                <a:cs typeface="Arial"/>
              </a:rPr>
              <a:t>www.cilogon.org</a:t>
            </a:r>
          </a:p>
        </p:txBody>
      </p:sp>
    </p:spTree>
    <p:extLst>
      <p:ext uri="{BB962C8B-B14F-4D97-AF65-F5344CB8AC3E}">
        <p14:creationId xmlns:p14="http://schemas.microsoft.com/office/powerpoint/2010/main" val="340634336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0" name="Picture 16" descr="ncsa-bg-gradient"/>
          <p:cNvPicPr>
            <a:picLocks noChangeAspect="1" noChangeArrowheads="1"/>
          </p:cNvPicPr>
          <p:nvPr/>
        </p:nvPicPr>
        <p:blipFill>
          <a:blip r:embed="rId13"/>
          <a:srcRect/>
          <a:stretch>
            <a:fillRect/>
          </a:stretch>
        </p:blipFill>
        <p:spPr bwMode="auto">
          <a:xfrm>
            <a:off x="0" y="4800600"/>
            <a:ext cx="9144000" cy="1657350"/>
          </a:xfrm>
          <a:prstGeom prst="rect">
            <a:avLst/>
          </a:prstGeom>
          <a:noFill/>
        </p:spPr>
      </p:pic>
      <p:pic>
        <p:nvPicPr>
          <p:cNvPr id="1044" name="Picture 20" descr="ncsa-logo-bar"/>
          <p:cNvPicPr>
            <a:picLocks noChangeAspect="1" noChangeArrowheads="1"/>
          </p:cNvPicPr>
          <p:nvPr userDrawn="1"/>
        </p:nvPicPr>
        <p:blipFill>
          <a:blip r:embed="rId14"/>
          <a:srcRect/>
          <a:stretch>
            <a:fillRect/>
          </a:stretch>
        </p:blipFill>
        <p:spPr bwMode="auto">
          <a:xfrm>
            <a:off x="0" y="6407150"/>
            <a:ext cx="9144000" cy="450850"/>
          </a:xfrm>
          <a:prstGeom prst="rect">
            <a:avLst/>
          </a:prstGeom>
          <a:noFill/>
        </p:spPr>
      </p:pic>
      <p:pic>
        <p:nvPicPr>
          <p:cNvPr id="1039" name="Picture 15" descr="ncsa-bg-gradient"/>
          <p:cNvPicPr>
            <a:picLocks noChangeAspect="1" noChangeArrowheads="1"/>
          </p:cNvPicPr>
          <p:nvPr/>
        </p:nvPicPr>
        <p:blipFill>
          <a:blip r:embed="rId15"/>
          <a:srcRect/>
          <a:stretch>
            <a:fillRect/>
          </a:stretch>
        </p:blipFill>
        <p:spPr bwMode="auto">
          <a:xfrm>
            <a:off x="0" y="0"/>
            <a:ext cx="9144000" cy="1657350"/>
          </a:xfrm>
          <a:prstGeom prst="rect">
            <a:avLst/>
          </a:prstGeom>
          <a:noFill/>
        </p:spPr>
      </p:pic>
      <p:sp>
        <p:nvSpPr>
          <p:cNvPr id="1026" name="Rectangle 2"/>
          <p:cNvSpPr>
            <a:spLocks noGrp="1" noChangeArrowheads="1"/>
          </p:cNvSpPr>
          <p:nvPr>
            <p:ph type="title"/>
          </p:nvPr>
        </p:nvSpPr>
        <p:spPr bwMode="auto">
          <a:xfrm>
            <a:off x="457200" y="274638"/>
            <a:ext cx="8229600" cy="7159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371600"/>
            <a:ext cx="8229600" cy="4724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1029" name="Rectangle 5"/>
          <p:cNvSpPr>
            <a:spLocks noGrp="1" noChangeArrowheads="1"/>
          </p:cNvSpPr>
          <p:nvPr>
            <p:ph type="ftr" sz="quarter" idx="3"/>
          </p:nvPr>
        </p:nvSpPr>
        <p:spPr bwMode="auto">
          <a:xfrm>
            <a:off x="152400" y="6477000"/>
            <a:ext cx="54102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bg1"/>
                </a:solidFill>
              </a:defRPr>
            </a:lvl1pPr>
          </a:lstStyle>
          <a:p>
            <a:pPr defTabSz="914400" fontAlgn="base">
              <a:spcBef>
                <a:spcPct val="0"/>
              </a:spcBef>
              <a:spcAft>
                <a:spcPct val="0"/>
              </a:spcAft>
            </a:pPr>
            <a:r>
              <a:rPr lang="en-US" smtClean="0">
                <a:solidFill>
                  <a:srgbClr val="FFFFFF"/>
                </a:solidFill>
                <a:latin typeface="Arial" charset="0"/>
              </a:rPr>
              <a:t>http://security.ncsa.illinois.edu/teragrid-oauth/</a:t>
            </a:r>
            <a:endParaRPr lang="en-US">
              <a:solidFill>
                <a:srgbClr val="FFFFFF"/>
              </a:solidFill>
              <a:latin typeface="Arial" charset="0"/>
            </a:endParaRPr>
          </a:p>
        </p:txBody>
      </p:sp>
    </p:spTree>
    <p:extLst>
      <p:ext uri="{BB962C8B-B14F-4D97-AF65-F5344CB8AC3E}">
        <p14:creationId xmlns:p14="http://schemas.microsoft.com/office/powerpoint/2010/main" val="193241757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rtl="0" fontAlgn="base">
        <a:spcBef>
          <a:spcPct val="0"/>
        </a:spcBef>
        <a:spcAft>
          <a:spcPct val="0"/>
        </a:spcAft>
        <a:defRPr sz="3000" b="1">
          <a:solidFill>
            <a:schemeClr val="tx2"/>
          </a:solidFill>
          <a:latin typeface="+mj-lt"/>
          <a:ea typeface="+mj-ea"/>
          <a:cs typeface="+mj-cs"/>
        </a:defRPr>
      </a:lvl1pPr>
      <a:lvl2pPr algn="l" rtl="0" fontAlgn="base">
        <a:spcBef>
          <a:spcPct val="0"/>
        </a:spcBef>
        <a:spcAft>
          <a:spcPct val="0"/>
        </a:spcAft>
        <a:defRPr sz="3000" b="1">
          <a:solidFill>
            <a:schemeClr val="tx2"/>
          </a:solidFill>
          <a:latin typeface="Arial" charset="0"/>
        </a:defRPr>
      </a:lvl2pPr>
      <a:lvl3pPr algn="l" rtl="0" fontAlgn="base">
        <a:spcBef>
          <a:spcPct val="0"/>
        </a:spcBef>
        <a:spcAft>
          <a:spcPct val="0"/>
        </a:spcAft>
        <a:defRPr sz="3000" b="1">
          <a:solidFill>
            <a:schemeClr val="tx2"/>
          </a:solidFill>
          <a:latin typeface="Arial" charset="0"/>
        </a:defRPr>
      </a:lvl3pPr>
      <a:lvl4pPr algn="l" rtl="0" fontAlgn="base">
        <a:spcBef>
          <a:spcPct val="0"/>
        </a:spcBef>
        <a:spcAft>
          <a:spcPct val="0"/>
        </a:spcAft>
        <a:defRPr sz="3000" b="1">
          <a:solidFill>
            <a:schemeClr val="tx2"/>
          </a:solidFill>
          <a:latin typeface="Arial" charset="0"/>
        </a:defRPr>
      </a:lvl4pPr>
      <a:lvl5pPr algn="l" rtl="0" fontAlgn="base">
        <a:spcBef>
          <a:spcPct val="0"/>
        </a:spcBef>
        <a:spcAft>
          <a:spcPct val="0"/>
        </a:spcAft>
        <a:defRPr sz="3000" b="1">
          <a:solidFill>
            <a:schemeClr val="tx2"/>
          </a:solidFill>
          <a:latin typeface="Arial" charset="0"/>
        </a:defRPr>
      </a:lvl5pPr>
      <a:lvl6pPr marL="457200" algn="l" rtl="0" fontAlgn="base">
        <a:spcBef>
          <a:spcPct val="0"/>
        </a:spcBef>
        <a:spcAft>
          <a:spcPct val="0"/>
        </a:spcAft>
        <a:defRPr sz="3000" b="1">
          <a:solidFill>
            <a:schemeClr val="tx2"/>
          </a:solidFill>
          <a:latin typeface="Arial" charset="0"/>
        </a:defRPr>
      </a:lvl6pPr>
      <a:lvl7pPr marL="914400" algn="l" rtl="0" fontAlgn="base">
        <a:spcBef>
          <a:spcPct val="0"/>
        </a:spcBef>
        <a:spcAft>
          <a:spcPct val="0"/>
        </a:spcAft>
        <a:defRPr sz="3000" b="1">
          <a:solidFill>
            <a:schemeClr val="tx2"/>
          </a:solidFill>
          <a:latin typeface="Arial" charset="0"/>
        </a:defRPr>
      </a:lvl7pPr>
      <a:lvl8pPr marL="1371600" algn="l" rtl="0" fontAlgn="base">
        <a:spcBef>
          <a:spcPct val="0"/>
        </a:spcBef>
        <a:spcAft>
          <a:spcPct val="0"/>
        </a:spcAft>
        <a:defRPr sz="3000" b="1">
          <a:solidFill>
            <a:schemeClr val="tx2"/>
          </a:solidFill>
          <a:latin typeface="Arial" charset="0"/>
        </a:defRPr>
      </a:lvl8pPr>
      <a:lvl9pPr marL="1828800" algn="l" rtl="0" fontAlgn="base">
        <a:spcBef>
          <a:spcPct val="0"/>
        </a:spcBef>
        <a:spcAft>
          <a:spcPct val="0"/>
        </a:spcAft>
        <a:defRPr sz="3000" b="1">
          <a:solidFill>
            <a:schemeClr val="tx2"/>
          </a:solidFill>
          <a:latin typeface="Arial" charset="0"/>
        </a:defRPr>
      </a:lvl9pPr>
    </p:titleStyle>
    <p:bodyStyle>
      <a:lvl1pPr marL="342900" indent="-342900" algn="l" rtl="0" fontAlgn="base">
        <a:spcBef>
          <a:spcPct val="20000"/>
        </a:spcBef>
        <a:spcAft>
          <a:spcPct val="0"/>
        </a:spcAft>
        <a:buClr>
          <a:schemeClr val="tx2"/>
        </a:buClr>
        <a:buChar char="•"/>
        <a:defRPr sz="2400">
          <a:solidFill>
            <a:schemeClr val="tx1"/>
          </a:solidFill>
          <a:latin typeface="+mn-lt"/>
          <a:ea typeface="+mn-ea"/>
          <a:cs typeface="+mn-cs"/>
        </a:defRPr>
      </a:lvl1pPr>
      <a:lvl2pPr marL="742950" indent="-285750" algn="l" rtl="0" fontAlgn="base">
        <a:spcBef>
          <a:spcPct val="20000"/>
        </a:spcBef>
        <a:spcAft>
          <a:spcPct val="0"/>
        </a:spcAft>
        <a:buClr>
          <a:schemeClr val="tx2"/>
        </a:buClr>
        <a:buChar char="•"/>
        <a:defRPr sz="2000">
          <a:solidFill>
            <a:schemeClr val="tx1"/>
          </a:solidFill>
          <a:latin typeface="+mn-lt"/>
          <a:ea typeface="ＭＳ Ｐゴシック" charset="-128"/>
        </a:defRPr>
      </a:lvl2pPr>
      <a:lvl3pPr marL="1143000" indent="-228600" algn="l" rtl="0" fontAlgn="base">
        <a:spcBef>
          <a:spcPct val="20000"/>
        </a:spcBef>
        <a:spcAft>
          <a:spcPct val="0"/>
        </a:spcAft>
        <a:buClr>
          <a:schemeClr val="tx2"/>
        </a:buClr>
        <a:buChar char="•"/>
        <a:defRPr sz="2000">
          <a:solidFill>
            <a:schemeClr val="tx1"/>
          </a:solidFill>
          <a:latin typeface="+mn-lt"/>
          <a:ea typeface="ＭＳ Ｐゴシック" charset="-128"/>
        </a:defRPr>
      </a:lvl3pPr>
      <a:lvl4pPr marL="1600200" indent="-228600" algn="l" rtl="0" fontAlgn="base">
        <a:spcBef>
          <a:spcPct val="20000"/>
        </a:spcBef>
        <a:spcAft>
          <a:spcPct val="0"/>
        </a:spcAft>
        <a:buClr>
          <a:schemeClr val="tx2"/>
        </a:buClr>
        <a:buChar char="•"/>
        <a:defRPr sz="1700">
          <a:solidFill>
            <a:schemeClr val="tx1"/>
          </a:solidFill>
          <a:latin typeface="+mn-lt"/>
          <a:ea typeface="ＭＳ Ｐゴシック" charset="-128"/>
        </a:defRPr>
      </a:lvl4pPr>
      <a:lvl5pPr marL="2057400" indent="-228600" algn="l" rtl="0" fontAlgn="base">
        <a:spcBef>
          <a:spcPct val="20000"/>
        </a:spcBef>
        <a:spcAft>
          <a:spcPct val="0"/>
        </a:spcAft>
        <a:buClr>
          <a:schemeClr val="tx2"/>
        </a:buClr>
        <a:buChar char="•"/>
        <a:defRPr sz="1700">
          <a:solidFill>
            <a:schemeClr val="tx1"/>
          </a:solidFill>
          <a:latin typeface="+mn-lt"/>
          <a:ea typeface="ＭＳ Ｐゴシック" charset="-128"/>
        </a:defRPr>
      </a:lvl5pPr>
      <a:lvl6pPr marL="2514600" indent="-228600" algn="l" rtl="0" fontAlgn="base">
        <a:spcBef>
          <a:spcPct val="20000"/>
        </a:spcBef>
        <a:spcAft>
          <a:spcPct val="0"/>
        </a:spcAft>
        <a:buClr>
          <a:schemeClr val="tx2"/>
        </a:buClr>
        <a:buChar char="•"/>
        <a:defRPr sz="1700">
          <a:solidFill>
            <a:schemeClr val="tx1"/>
          </a:solidFill>
          <a:latin typeface="+mn-lt"/>
          <a:ea typeface="ＭＳ Ｐゴシック" charset="-128"/>
        </a:defRPr>
      </a:lvl6pPr>
      <a:lvl7pPr marL="2971800" indent="-228600" algn="l" rtl="0" fontAlgn="base">
        <a:spcBef>
          <a:spcPct val="20000"/>
        </a:spcBef>
        <a:spcAft>
          <a:spcPct val="0"/>
        </a:spcAft>
        <a:buClr>
          <a:schemeClr val="tx2"/>
        </a:buClr>
        <a:buChar char="•"/>
        <a:defRPr sz="1700">
          <a:solidFill>
            <a:schemeClr val="tx1"/>
          </a:solidFill>
          <a:latin typeface="+mn-lt"/>
          <a:ea typeface="ＭＳ Ｐゴシック" charset="-128"/>
        </a:defRPr>
      </a:lvl7pPr>
      <a:lvl8pPr marL="3429000" indent="-228600" algn="l" rtl="0" fontAlgn="base">
        <a:spcBef>
          <a:spcPct val="20000"/>
        </a:spcBef>
        <a:spcAft>
          <a:spcPct val="0"/>
        </a:spcAft>
        <a:buClr>
          <a:schemeClr val="tx2"/>
        </a:buClr>
        <a:buChar char="•"/>
        <a:defRPr sz="1700">
          <a:solidFill>
            <a:schemeClr val="tx1"/>
          </a:solidFill>
          <a:latin typeface="+mn-lt"/>
          <a:ea typeface="ＭＳ Ｐゴシック" charset="-128"/>
        </a:defRPr>
      </a:lvl8pPr>
      <a:lvl9pPr marL="3886200" indent="-228600" algn="l" rtl="0" fontAlgn="base">
        <a:spcBef>
          <a:spcPct val="20000"/>
        </a:spcBef>
        <a:spcAft>
          <a:spcPct val="0"/>
        </a:spcAft>
        <a:buClr>
          <a:schemeClr val="tx2"/>
        </a:buClr>
        <a:buChar char="•"/>
        <a:defRPr sz="17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7.tiff"/><Relationship Id="rId4" Type="http://schemas.openxmlformats.org/officeDocument/2006/relationships/image" Target="../media/image18.emf"/><Relationship Id="rId1" Type="http://schemas.openxmlformats.org/officeDocument/2006/relationships/slideLayout" Target="../slideLayouts/slideLayout37.xml"/><Relationship Id="rId2" Type="http://schemas.openxmlformats.org/officeDocument/2006/relationships/image" Target="../media/image16.tif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9.emf"/><Relationship Id="rId3" Type="http://schemas.openxmlformats.org/officeDocument/2006/relationships/image" Target="../media/image2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21.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19.emf"/><Relationship Id="rId3" Type="http://schemas.openxmlformats.org/officeDocument/2006/relationships/image" Target="../media/image22.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2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image" Target="../media/image2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image" Target="../media/image25.emf"/><Relationship Id="rId3" Type="http://schemas.openxmlformats.org/officeDocument/2006/relationships/image" Target="../media/image2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2.tiff"/><Relationship Id="rId4" Type="http://schemas.openxmlformats.org/officeDocument/2006/relationships/image" Target="../media/image13.jpeg"/><Relationship Id="rId1" Type="http://schemas.openxmlformats.org/officeDocument/2006/relationships/slideLayout" Target="../slideLayouts/slideLayout26.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4.tif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image" Target="../media/image15.tif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975934"/>
            <a:ext cx="6400800" cy="2289180"/>
          </a:xfrm>
        </p:spPr>
        <p:txBody>
          <a:bodyPr/>
          <a:lstStyle/>
          <a:p>
            <a:r>
              <a:rPr lang="en-US" dirty="0" smtClean="0">
                <a:solidFill>
                  <a:srgbClr val="000000"/>
                </a:solidFill>
              </a:rPr>
              <a:t>Federated Access to </a:t>
            </a:r>
            <a:br>
              <a:rPr lang="en-US" dirty="0" smtClean="0">
                <a:solidFill>
                  <a:srgbClr val="000000"/>
                </a:solidFill>
              </a:rPr>
            </a:br>
            <a:r>
              <a:rPr lang="en-US" dirty="0" smtClean="0">
                <a:solidFill>
                  <a:srgbClr val="000000"/>
                </a:solidFill>
              </a:rPr>
              <a:t>US CyberInfrastructure</a:t>
            </a:r>
          </a:p>
          <a:p>
            <a:r>
              <a:rPr lang="en-US" dirty="0" smtClean="0">
                <a:solidFill>
                  <a:srgbClr val="000000"/>
                </a:solidFill>
              </a:rPr>
              <a:t>Jim Basney</a:t>
            </a:r>
            <a:br>
              <a:rPr lang="en-US" dirty="0" smtClean="0">
                <a:solidFill>
                  <a:srgbClr val="000000"/>
                </a:solidFill>
              </a:rPr>
            </a:br>
            <a:r>
              <a:rPr lang="en-US" dirty="0" err="1" smtClean="0">
                <a:solidFill>
                  <a:srgbClr val="000000"/>
                </a:solidFill>
              </a:rPr>
              <a:t>jbasney@illinois.edu</a:t>
            </a:r>
            <a:endParaRPr lang="en-US" dirty="0">
              <a:solidFill>
                <a:srgbClr val="000000"/>
              </a:solidFill>
            </a:endParaRPr>
          </a:p>
        </p:txBody>
      </p:sp>
      <p:sp>
        <p:nvSpPr>
          <p:cNvPr id="2" name="Title 1"/>
          <p:cNvSpPr>
            <a:spLocks noGrp="1"/>
          </p:cNvSpPr>
          <p:nvPr>
            <p:ph type="ctrTitle"/>
          </p:nvPr>
        </p:nvSpPr>
        <p:spPr>
          <a:xfrm>
            <a:off x="2615051" y="914401"/>
            <a:ext cx="5277064" cy="1524025"/>
          </a:xfrm>
        </p:spPr>
        <p:txBody>
          <a:bodyPr anchor="ctr">
            <a:noAutofit/>
          </a:bodyPr>
          <a:lstStyle/>
          <a:p>
            <a:pPr algn="l"/>
            <a:r>
              <a:rPr lang="en-US" sz="9600" b="1" i="1" dirty="0" smtClean="0">
                <a:solidFill>
                  <a:srgbClr val="669966"/>
                </a:solidFill>
                <a:effectLst>
                  <a:outerShdw dist="38100" dir="2700000">
                    <a:srgbClr val="000000"/>
                  </a:outerShdw>
                </a:effectLst>
                <a:latin typeface="Arial"/>
                <a:cs typeface="Arial"/>
              </a:rPr>
              <a:t>CILogon</a:t>
            </a:r>
            <a:endParaRPr lang="en-US" sz="9600" b="1" i="1" dirty="0">
              <a:solidFill>
                <a:srgbClr val="669966"/>
              </a:solidFill>
              <a:effectLst>
                <a:outerShdw dist="38100" dir="2700000">
                  <a:srgbClr val="000000"/>
                </a:outerShdw>
              </a:effectLst>
              <a:latin typeface="Arial"/>
              <a:cs typeface="Arial"/>
            </a:endParaRPr>
          </a:p>
        </p:txBody>
      </p:sp>
      <p:pic>
        <p:nvPicPr>
          <p:cNvPr id="6" name="Picture 5" descr="cilogon-logo-1000x1000.png"/>
          <p:cNvPicPr>
            <a:picLocks noChangeAspect="1"/>
          </p:cNvPicPr>
          <p:nvPr/>
        </p:nvPicPr>
        <p:blipFill>
          <a:blip r:embed="rId3"/>
          <a:stretch>
            <a:fillRect/>
          </a:stretch>
        </p:blipFill>
        <p:spPr>
          <a:xfrm>
            <a:off x="1276337" y="914401"/>
            <a:ext cx="1524025" cy="1524025"/>
          </a:xfrm>
          <a:prstGeom prst="rect">
            <a:avLst/>
          </a:prstGeom>
        </p:spPr>
      </p:pic>
      <p:sp>
        <p:nvSpPr>
          <p:cNvPr id="5" name="TextBox 4"/>
          <p:cNvSpPr txBox="1"/>
          <p:nvPr/>
        </p:nvSpPr>
        <p:spPr>
          <a:xfrm>
            <a:off x="922129" y="5690798"/>
            <a:ext cx="7316305" cy="954107"/>
          </a:xfrm>
          <a:prstGeom prst="rect">
            <a:avLst/>
          </a:prstGeom>
          <a:noFill/>
        </p:spPr>
        <p:txBody>
          <a:bodyPr wrap="square" rtlCol="0">
            <a:spAutoFit/>
          </a:bodyPr>
          <a:lstStyle/>
          <a:p>
            <a:r>
              <a:rPr lang="en-US" sz="1400" dirty="0" smtClean="0"/>
              <a:t>This material is based upon work supported by the National Science Foundation under grant number 0943633. Any opinions, findings, and conclusions or recommendations expressed in this material are those of the </a:t>
            </a:r>
            <a:r>
              <a:rPr lang="en-US" sz="1400" dirty="0" err="1" smtClean="0"/>
              <a:t>author(s</a:t>
            </a:r>
            <a:r>
              <a:rPr lang="en-US" sz="1400" dirty="0" smtClean="0"/>
              <a:t>) and do not necessarily reflect the views of the National Science Foundation.</a:t>
            </a: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228600"/>
            <a:ext cx="4038600" cy="685800"/>
          </a:xfrm>
        </p:spPr>
        <p:txBody>
          <a:bodyPr/>
          <a:lstStyle/>
          <a:p>
            <a:pPr marL="0" indent="0" algn="ctr">
              <a:buNone/>
            </a:pPr>
            <a:r>
              <a:rPr lang="en-US" b="1" dirty="0" smtClean="0"/>
              <a:t>Current Approach</a:t>
            </a:r>
            <a:endParaRPr lang="en-US" b="1" dirty="0"/>
          </a:p>
        </p:txBody>
      </p:sp>
      <p:sp>
        <p:nvSpPr>
          <p:cNvPr id="5" name="Content Placeholder 4"/>
          <p:cNvSpPr>
            <a:spLocks noGrp="1"/>
          </p:cNvSpPr>
          <p:nvPr>
            <p:ph sz="half" idx="2"/>
          </p:nvPr>
        </p:nvSpPr>
        <p:spPr>
          <a:xfrm>
            <a:off x="4648200" y="228600"/>
            <a:ext cx="4038600" cy="685800"/>
          </a:xfrm>
        </p:spPr>
        <p:txBody>
          <a:bodyPr/>
          <a:lstStyle/>
          <a:p>
            <a:pPr marL="0" indent="0" algn="ctr">
              <a:buNone/>
            </a:pPr>
            <a:r>
              <a:rPr lang="en-US" b="1" dirty="0" smtClean="0"/>
              <a:t>New Approach</a:t>
            </a:r>
            <a:endParaRPr lang="en-US" b="1" dirty="0"/>
          </a:p>
        </p:txBody>
      </p:sp>
      <p:sp>
        <p:nvSpPr>
          <p:cNvPr id="4" name="Footer Placeholder 3"/>
          <p:cNvSpPr>
            <a:spLocks noGrp="1"/>
          </p:cNvSpPr>
          <p:nvPr>
            <p:ph type="ftr" sz="quarter" idx="10"/>
          </p:nvPr>
        </p:nvSpPr>
        <p:spPr/>
        <p:txBody>
          <a:bodyPr/>
          <a:lstStyle/>
          <a:p>
            <a:r>
              <a:rPr lang="en-US" smtClean="0">
                <a:solidFill>
                  <a:srgbClr val="FFFFFF"/>
                </a:solidFill>
              </a:rPr>
              <a:t>http://security.ncsa.illinois.edu/teragrid-oauth/</a:t>
            </a:r>
            <a:endParaRPr lang="en-US" dirty="0">
              <a:solidFill>
                <a:srgbClr val="FFFFFF"/>
              </a:solidFill>
            </a:endParaRPr>
          </a:p>
        </p:txBody>
      </p:sp>
      <p:cxnSp>
        <p:nvCxnSpPr>
          <p:cNvPr id="9" name="Straight Arrow Connector 8"/>
          <p:cNvCxnSpPr/>
          <p:nvPr/>
        </p:nvCxnSpPr>
        <p:spPr>
          <a:xfrm>
            <a:off x="4267200" y="533400"/>
            <a:ext cx="914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2" name="Picture 1" descr="globusonline1.ti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752600"/>
            <a:ext cx="3797300" cy="3136900"/>
          </a:xfrm>
          <a:prstGeom prst="rect">
            <a:avLst/>
          </a:prstGeom>
          <a:ln>
            <a:solidFill>
              <a:schemeClr val="tx1"/>
            </a:solidFill>
          </a:ln>
        </p:spPr>
      </p:pic>
      <p:pic>
        <p:nvPicPr>
          <p:cNvPr id="8" name="Picture 7" descr="globusonline2.tif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914400"/>
            <a:ext cx="3816350" cy="2374900"/>
          </a:xfrm>
          <a:prstGeom prst="rect">
            <a:avLst/>
          </a:prstGeom>
          <a:ln>
            <a:solidFill>
              <a:schemeClr val="tx1"/>
            </a:solidFill>
          </a:ln>
        </p:spPr>
      </p:pic>
      <p:sp>
        <p:nvSpPr>
          <p:cNvPr id="15" name="TextBox 14"/>
          <p:cNvSpPr txBox="1"/>
          <p:nvPr/>
        </p:nvSpPr>
        <p:spPr>
          <a:xfrm>
            <a:off x="6858000" y="3200400"/>
            <a:ext cx="325730" cy="369332"/>
          </a:xfrm>
          <a:prstGeom prst="rect">
            <a:avLst/>
          </a:prstGeom>
          <a:noFill/>
        </p:spPr>
        <p:txBody>
          <a:bodyPr wrap="none" rtlCol="0">
            <a:spAutoFit/>
          </a:bodyPr>
          <a:lstStyle/>
          <a:p>
            <a:pPr defTabSz="914400" fontAlgn="base">
              <a:spcBef>
                <a:spcPct val="0"/>
              </a:spcBef>
              <a:spcAft>
                <a:spcPct val="0"/>
              </a:spcAft>
            </a:pPr>
            <a:r>
              <a:rPr lang="en-US" dirty="0" smtClean="0">
                <a:solidFill>
                  <a:srgbClr val="4E5782"/>
                </a:solidFill>
                <a:latin typeface="Arial" charset="0"/>
              </a:rPr>
              <a:t>+</a:t>
            </a:r>
            <a:endParaRPr lang="en-US" dirty="0">
              <a:solidFill>
                <a:srgbClr val="4E5782"/>
              </a:solidFill>
              <a:latin typeface="Arial" charset="0"/>
            </a:endParaRPr>
          </a:p>
        </p:txBody>
      </p:sp>
      <p:pic>
        <p:nvPicPr>
          <p:cNvPr id="6" name="Picture 5" descr="TGUPOAuthApprovalPag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00" y="3505200"/>
            <a:ext cx="3672840" cy="2712720"/>
          </a:xfrm>
          <a:prstGeom prst="rect">
            <a:avLst/>
          </a:prstGeom>
        </p:spPr>
      </p:pic>
    </p:spTree>
    <p:extLst>
      <p:ext uri="{BB962C8B-B14F-4D97-AF65-F5344CB8AC3E}">
        <p14:creationId xmlns:p14="http://schemas.microsoft.com/office/powerpoint/2010/main" val="30361738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a:t>
            </a:r>
            <a:endParaRPr lang="en-US" dirty="0"/>
          </a:p>
        </p:txBody>
      </p:sp>
      <p:sp>
        <p:nvSpPr>
          <p:cNvPr id="3" name="Content Placeholder 2"/>
          <p:cNvSpPr>
            <a:spLocks noGrp="1"/>
          </p:cNvSpPr>
          <p:nvPr>
            <p:ph idx="1"/>
          </p:nvPr>
        </p:nvSpPr>
        <p:spPr/>
        <p:txBody>
          <a:bodyPr/>
          <a:lstStyle/>
          <a:p>
            <a:r>
              <a:rPr lang="en-US" b="1" dirty="0" smtClean="0"/>
              <a:t>Security WG</a:t>
            </a:r>
            <a:r>
              <a:rPr lang="en-US" dirty="0" smtClean="0"/>
              <a:t> concerns about password disclosure to external science gateway sites are addressed</a:t>
            </a:r>
          </a:p>
          <a:p>
            <a:r>
              <a:rPr lang="en-US" b="1" dirty="0" smtClean="0"/>
              <a:t>Science Gateways</a:t>
            </a:r>
            <a:r>
              <a:rPr lang="en-US" dirty="0" smtClean="0"/>
              <a:t> can support individual TeraGrid account access via standard protocols</a:t>
            </a:r>
          </a:p>
          <a:p>
            <a:r>
              <a:rPr lang="en-US" b="1" dirty="0" smtClean="0"/>
              <a:t>Resource Providers</a:t>
            </a:r>
            <a:r>
              <a:rPr lang="en-US" dirty="0" smtClean="0"/>
              <a:t> can support user access via gateways using existing certificate-based interfaces</a:t>
            </a:r>
          </a:p>
          <a:p>
            <a:r>
              <a:rPr lang="en-US" b="1" dirty="0" smtClean="0"/>
              <a:t>Users</a:t>
            </a:r>
            <a:r>
              <a:rPr lang="en-US" dirty="0" smtClean="0"/>
              <a:t> can access their individual TeraGrid accounts via gateways using their TeraGrid Portal login</a:t>
            </a:r>
            <a:endParaRPr lang="en-US" dirty="0"/>
          </a:p>
        </p:txBody>
      </p:sp>
      <p:sp>
        <p:nvSpPr>
          <p:cNvPr id="4" name="Footer Placeholder 3"/>
          <p:cNvSpPr>
            <a:spLocks noGrp="1"/>
          </p:cNvSpPr>
          <p:nvPr>
            <p:ph type="ftr" sz="quarter" idx="10"/>
          </p:nvPr>
        </p:nvSpPr>
        <p:spPr/>
        <p:txBody>
          <a:body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241452075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OAuth Example</a:t>
            </a:r>
            <a:endParaRPr lang="en-US" dirty="0"/>
          </a:p>
        </p:txBody>
      </p:sp>
      <p:sp>
        <p:nvSpPr>
          <p:cNvPr id="4" name="Footer Placeholder 3"/>
          <p:cNvSpPr>
            <a:spLocks noGrp="1"/>
          </p:cNvSpPr>
          <p:nvPr>
            <p:ph type="ftr" sz="quarter" idx="10"/>
          </p:nvPr>
        </p:nvSpPr>
        <p:spPr/>
        <p:txBody>
          <a:bodyPr/>
          <a:lstStyle/>
          <a:p>
            <a:r>
              <a:rPr lang="en-US" smtClean="0">
                <a:solidFill>
                  <a:srgbClr val="FFFFFF"/>
                </a:solidFill>
              </a:rPr>
              <a:t>http://security.ncsa.illinois.edu/teragrid-oauth/</a:t>
            </a:r>
            <a:endParaRPr lang="en-US">
              <a:solidFill>
                <a:srgbClr val="FFFFFF"/>
              </a:solidFill>
            </a:endParaRPr>
          </a:p>
        </p:txBody>
      </p:sp>
      <p:sp>
        <p:nvSpPr>
          <p:cNvPr id="5" name="Oval 4"/>
          <p:cNvSpPr/>
          <p:nvPr/>
        </p:nvSpPr>
        <p:spPr>
          <a:xfrm>
            <a:off x="914400" y="2514600"/>
            <a:ext cx="1828800" cy="182880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defTabSz="914400" fontAlgn="base">
              <a:spcBef>
                <a:spcPct val="0"/>
              </a:spcBef>
              <a:spcAft>
                <a:spcPct val="0"/>
              </a:spcAft>
            </a:pPr>
            <a:r>
              <a:rPr lang="en-US" dirty="0" smtClean="0">
                <a:solidFill>
                  <a:srgbClr val="FFFFFF"/>
                </a:solidFill>
                <a:latin typeface="Arial"/>
              </a:rPr>
              <a:t>Web User (Resource Owner)</a:t>
            </a:r>
            <a:endParaRPr lang="en-US" dirty="0">
              <a:solidFill>
                <a:srgbClr val="FFFFFF"/>
              </a:solidFill>
              <a:latin typeface="Arial"/>
            </a:endParaRPr>
          </a:p>
        </p:txBody>
      </p:sp>
      <p:sp>
        <p:nvSpPr>
          <p:cNvPr id="6" name="Oval 5"/>
          <p:cNvSpPr/>
          <p:nvPr/>
        </p:nvSpPr>
        <p:spPr>
          <a:xfrm>
            <a:off x="5943600" y="4343400"/>
            <a:ext cx="1828800" cy="182880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defTabSz="914400" fontAlgn="base">
              <a:spcBef>
                <a:spcPct val="0"/>
              </a:spcBef>
              <a:spcAft>
                <a:spcPct val="0"/>
              </a:spcAft>
            </a:pPr>
            <a:r>
              <a:rPr lang="en-US" dirty="0" smtClean="0">
                <a:solidFill>
                  <a:srgbClr val="FFFFFF"/>
                </a:solidFill>
                <a:latin typeface="Arial"/>
              </a:rPr>
              <a:t>Photo Printing Service (Client)</a:t>
            </a:r>
            <a:endParaRPr lang="en-US" dirty="0">
              <a:solidFill>
                <a:srgbClr val="FFFFFF"/>
              </a:solidFill>
              <a:latin typeface="Arial"/>
            </a:endParaRPr>
          </a:p>
        </p:txBody>
      </p:sp>
      <p:sp>
        <p:nvSpPr>
          <p:cNvPr id="7" name="Oval 6"/>
          <p:cNvSpPr/>
          <p:nvPr/>
        </p:nvSpPr>
        <p:spPr>
          <a:xfrm>
            <a:off x="5943600" y="685800"/>
            <a:ext cx="1828800" cy="182880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defTabSz="914400" fontAlgn="base">
              <a:spcBef>
                <a:spcPct val="0"/>
              </a:spcBef>
              <a:spcAft>
                <a:spcPct val="0"/>
              </a:spcAft>
            </a:pPr>
            <a:r>
              <a:rPr lang="en-US" dirty="0" smtClean="0">
                <a:solidFill>
                  <a:srgbClr val="FFFFFF"/>
                </a:solidFill>
                <a:latin typeface="Arial"/>
              </a:rPr>
              <a:t>Photo Sharing Service (Server)</a:t>
            </a:r>
            <a:endParaRPr lang="en-US" dirty="0">
              <a:solidFill>
                <a:srgbClr val="FFFFFF"/>
              </a:solidFill>
              <a:latin typeface="Arial"/>
            </a:endParaRPr>
          </a:p>
        </p:txBody>
      </p:sp>
      <p:grpSp>
        <p:nvGrpSpPr>
          <p:cNvPr id="85" name="Group 84"/>
          <p:cNvGrpSpPr/>
          <p:nvPr/>
        </p:nvGrpSpPr>
        <p:grpSpPr>
          <a:xfrm>
            <a:off x="2667000" y="3886200"/>
            <a:ext cx="3200400" cy="1143000"/>
            <a:chOff x="2667000" y="3886200"/>
            <a:chExt cx="3200400" cy="1143000"/>
          </a:xfrm>
        </p:grpSpPr>
        <p:cxnSp>
          <p:nvCxnSpPr>
            <p:cNvPr id="14" name="Straight Arrow Connector 13"/>
            <p:cNvCxnSpPr/>
            <p:nvPr/>
          </p:nvCxnSpPr>
          <p:spPr>
            <a:xfrm>
              <a:off x="2667000" y="4038600"/>
              <a:ext cx="3200400" cy="990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7" name="TextBox 16"/>
            <p:cNvSpPr txBox="1"/>
            <p:nvPr/>
          </p:nvSpPr>
          <p:spPr>
            <a:xfrm>
              <a:off x="4267200" y="4038600"/>
              <a:ext cx="914400" cy="369332"/>
            </a:xfrm>
            <a:prstGeom prst="rect">
              <a:avLst/>
            </a:prstGeom>
            <a:noFill/>
          </p:spPr>
          <p:txBody>
            <a:bodyPr wrap="square" rtlCol="0">
              <a:spAutoFit/>
            </a:bodyPr>
            <a:lstStyle/>
            <a:p>
              <a:pPr algn="ctr" defTabSz="914400" fontAlgn="base">
                <a:spcBef>
                  <a:spcPct val="0"/>
                </a:spcBef>
                <a:spcAft>
                  <a:spcPct val="0"/>
                </a:spcAft>
              </a:pPr>
              <a:r>
                <a:rPr lang="en-US" dirty="0" smtClean="0">
                  <a:solidFill>
                    <a:srgbClr val="4E5782"/>
                  </a:solidFill>
                  <a:latin typeface="Arial" charset="0"/>
                </a:rPr>
                <a:t>Token</a:t>
              </a:r>
            </a:p>
          </p:txBody>
        </p:sp>
        <p:sp>
          <p:nvSpPr>
            <p:cNvPr id="18" name="Oval 17"/>
            <p:cNvSpPr/>
            <p:nvPr/>
          </p:nvSpPr>
          <p:spPr>
            <a:xfrm>
              <a:off x="3886200" y="3886200"/>
              <a:ext cx="457200" cy="457200"/>
            </a:xfrm>
            <a:prstGeom prst="ellipse">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914400" fontAlgn="base">
                <a:spcBef>
                  <a:spcPct val="0"/>
                </a:spcBef>
                <a:spcAft>
                  <a:spcPct val="0"/>
                </a:spcAft>
              </a:pPr>
              <a:r>
                <a:rPr lang="en-US" dirty="0" smtClean="0">
                  <a:ln>
                    <a:solidFill>
                      <a:srgbClr val="4E5782"/>
                    </a:solidFill>
                  </a:ln>
                  <a:solidFill>
                    <a:srgbClr val="4E5782"/>
                  </a:solidFill>
                  <a:latin typeface="Arial"/>
                </a:rPr>
                <a:t>4</a:t>
              </a:r>
            </a:p>
          </p:txBody>
        </p:sp>
      </p:grpSp>
      <p:grpSp>
        <p:nvGrpSpPr>
          <p:cNvPr id="83" name="Group 82"/>
          <p:cNvGrpSpPr/>
          <p:nvPr/>
        </p:nvGrpSpPr>
        <p:grpSpPr>
          <a:xfrm>
            <a:off x="2514600" y="1066800"/>
            <a:ext cx="3352800" cy="1600200"/>
            <a:chOff x="2514600" y="1066800"/>
            <a:chExt cx="3352800" cy="1600200"/>
          </a:xfrm>
        </p:grpSpPr>
        <p:sp>
          <p:nvSpPr>
            <p:cNvPr id="11" name="TextBox 10"/>
            <p:cNvSpPr txBox="1"/>
            <p:nvPr/>
          </p:nvSpPr>
          <p:spPr>
            <a:xfrm>
              <a:off x="3200400" y="1066800"/>
              <a:ext cx="1752600" cy="923330"/>
            </a:xfrm>
            <a:prstGeom prst="rect">
              <a:avLst/>
            </a:prstGeom>
            <a:noFill/>
          </p:spPr>
          <p:txBody>
            <a:bodyPr wrap="square" rtlCol="0">
              <a:spAutoFit/>
            </a:bodyPr>
            <a:lstStyle/>
            <a:p>
              <a:pPr algn="ctr" defTabSz="914400" fontAlgn="base">
                <a:spcBef>
                  <a:spcPct val="0"/>
                </a:spcBef>
                <a:spcAft>
                  <a:spcPct val="0"/>
                </a:spcAft>
              </a:pPr>
              <a:r>
                <a:rPr lang="en-US" dirty="0" smtClean="0">
                  <a:solidFill>
                    <a:srgbClr val="4E5782"/>
                  </a:solidFill>
                  <a:latin typeface="Arial" charset="0"/>
                </a:rPr>
                <a:t>Authenticate &amp;</a:t>
              </a:r>
              <a:br>
                <a:rPr lang="en-US" dirty="0" smtClean="0">
                  <a:solidFill>
                    <a:srgbClr val="4E5782"/>
                  </a:solidFill>
                  <a:latin typeface="Arial" charset="0"/>
                </a:rPr>
              </a:br>
              <a:r>
                <a:rPr lang="en-US" dirty="0" smtClean="0">
                  <a:solidFill>
                    <a:srgbClr val="4E5782"/>
                  </a:solidFill>
                  <a:latin typeface="Arial" charset="0"/>
                </a:rPr>
                <a:t>Grant Access to Photos</a:t>
              </a:r>
              <a:endParaRPr lang="en-US" dirty="0">
                <a:solidFill>
                  <a:srgbClr val="4E5782"/>
                </a:solidFill>
                <a:latin typeface="Arial" charset="0"/>
              </a:endParaRPr>
            </a:p>
          </p:txBody>
        </p:sp>
        <p:sp>
          <p:nvSpPr>
            <p:cNvPr id="12" name="Oval 11"/>
            <p:cNvSpPr/>
            <p:nvPr/>
          </p:nvSpPr>
          <p:spPr>
            <a:xfrm>
              <a:off x="3048000" y="1752600"/>
              <a:ext cx="457200" cy="457200"/>
            </a:xfrm>
            <a:prstGeom prst="ellipse">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914400" fontAlgn="base">
                <a:spcBef>
                  <a:spcPct val="0"/>
                </a:spcBef>
                <a:spcAft>
                  <a:spcPct val="0"/>
                </a:spcAft>
              </a:pPr>
              <a:r>
                <a:rPr lang="en-US" dirty="0" smtClean="0">
                  <a:ln>
                    <a:solidFill>
                      <a:srgbClr val="4E5782"/>
                    </a:solidFill>
                  </a:ln>
                  <a:solidFill>
                    <a:srgbClr val="4E5782"/>
                  </a:solidFill>
                  <a:latin typeface="Arial"/>
                </a:rPr>
                <a:t>2</a:t>
              </a:r>
              <a:endParaRPr lang="en-US" dirty="0">
                <a:ln>
                  <a:solidFill>
                    <a:srgbClr val="4E5782"/>
                  </a:solidFill>
                </a:ln>
                <a:solidFill>
                  <a:srgbClr val="4E5782"/>
                </a:solidFill>
                <a:latin typeface="Arial"/>
              </a:endParaRPr>
            </a:p>
          </p:txBody>
        </p:sp>
        <p:cxnSp>
          <p:nvCxnSpPr>
            <p:cNvPr id="19" name="Straight Arrow Connector 18"/>
            <p:cNvCxnSpPr/>
            <p:nvPr/>
          </p:nvCxnSpPr>
          <p:spPr>
            <a:xfrm flipV="1">
              <a:off x="2514600" y="1524000"/>
              <a:ext cx="3352800" cy="11430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grpSp>
      <p:grpSp>
        <p:nvGrpSpPr>
          <p:cNvPr id="84" name="Group 83"/>
          <p:cNvGrpSpPr/>
          <p:nvPr/>
        </p:nvGrpSpPr>
        <p:grpSpPr>
          <a:xfrm>
            <a:off x="2743200" y="1905000"/>
            <a:ext cx="3124200" cy="1219200"/>
            <a:chOff x="2743200" y="1905000"/>
            <a:chExt cx="3124200" cy="1219200"/>
          </a:xfrm>
        </p:grpSpPr>
        <p:cxnSp>
          <p:nvCxnSpPr>
            <p:cNvPr id="9" name="Straight Arrow Connector 8"/>
            <p:cNvCxnSpPr/>
            <p:nvPr/>
          </p:nvCxnSpPr>
          <p:spPr>
            <a:xfrm flipH="1">
              <a:off x="2743200" y="1905000"/>
              <a:ext cx="3124200" cy="10668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3" name="TextBox 22"/>
            <p:cNvSpPr txBox="1"/>
            <p:nvPr/>
          </p:nvSpPr>
          <p:spPr>
            <a:xfrm>
              <a:off x="4114800" y="2590800"/>
              <a:ext cx="838200" cy="369332"/>
            </a:xfrm>
            <a:prstGeom prst="rect">
              <a:avLst/>
            </a:prstGeom>
            <a:noFill/>
          </p:spPr>
          <p:txBody>
            <a:bodyPr wrap="square" rtlCol="0">
              <a:spAutoFit/>
            </a:bodyPr>
            <a:lstStyle/>
            <a:p>
              <a:pPr algn="ctr" defTabSz="914400" fontAlgn="base">
                <a:spcBef>
                  <a:spcPct val="0"/>
                </a:spcBef>
                <a:spcAft>
                  <a:spcPct val="0"/>
                </a:spcAft>
              </a:pPr>
              <a:r>
                <a:rPr lang="en-US" dirty="0" smtClean="0">
                  <a:solidFill>
                    <a:srgbClr val="4E5782"/>
                  </a:solidFill>
                  <a:latin typeface="Arial" charset="0"/>
                </a:rPr>
                <a:t>Token</a:t>
              </a:r>
            </a:p>
          </p:txBody>
        </p:sp>
        <p:sp>
          <p:nvSpPr>
            <p:cNvPr id="24" name="Oval 23"/>
            <p:cNvSpPr/>
            <p:nvPr/>
          </p:nvSpPr>
          <p:spPr>
            <a:xfrm>
              <a:off x="3733800" y="2667000"/>
              <a:ext cx="457200" cy="457200"/>
            </a:xfrm>
            <a:prstGeom prst="ellipse">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914400" fontAlgn="base">
                <a:spcBef>
                  <a:spcPct val="0"/>
                </a:spcBef>
                <a:spcAft>
                  <a:spcPct val="0"/>
                </a:spcAft>
              </a:pPr>
              <a:r>
                <a:rPr lang="en-US" dirty="0" smtClean="0">
                  <a:ln>
                    <a:solidFill>
                      <a:srgbClr val="4E5782"/>
                    </a:solidFill>
                  </a:ln>
                  <a:solidFill>
                    <a:srgbClr val="4E5782"/>
                  </a:solidFill>
                  <a:latin typeface="Arial"/>
                </a:rPr>
                <a:t>3</a:t>
              </a:r>
            </a:p>
          </p:txBody>
        </p:sp>
      </p:grpSp>
      <p:grpSp>
        <p:nvGrpSpPr>
          <p:cNvPr id="86" name="Group 85"/>
          <p:cNvGrpSpPr/>
          <p:nvPr/>
        </p:nvGrpSpPr>
        <p:grpSpPr>
          <a:xfrm>
            <a:off x="5791200" y="2514600"/>
            <a:ext cx="914400" cy="1752600"/>
            <a:chOff x="5791200" y="2514600"/>
            <a:chExt cx="914400" cy="1752600"/>
          </a:xfrm>
        </p:grpSpPr>
        <p:cxnSp>
          <p:nvCxnSpPr>
            <p:cNvPr id="25" name="Straight Arrow Connector 24"/>
            <p:cNvCxnSpPr/>
            <p:nvPr/>
          </p:nvCxnSpPr>
          <p:spPr>
            <a:xfrm flipV="1">
              <a:off x="6629400" y="2514600"/>
              <a:ext cx="0" cy="17526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0" name="TextBox 49"/>
            <p:cNvSpPr txBox="1"/>
            <p:nvPr/>
          </p:nvSpPr>
          <p:spPr>
            <a:xfrm>
              <a:off x="5791200" y="3429000"/>
              <a:ext cx="914400" cy="369332"/>
            </a:xfrm>
            <a:prstGeom prst="rect">
              <a:avLst/>
            </a:prstGeom>
            <a:noFill/>
          </p:spPr>
          <p:txBody>
            <a:bodyPr wrap="square" rtlCol="0">
              <a:spAutoFit/>
            </a:bodyPr>
            <a:lstStyle/>
            <a:p>
              <a:pPr algn="ctr" defTabSz="914400" fontAlgn="base">
                <a:spcBef>
                  <a:spcPct val="0"/>
                </a:spcBef>
                <a:spcAft>
                  <a:spcPct val="0"/>
                </a:spcAft>
              </a:pPr>
              <a:r>
                <a:rPr lang="en-US" dirty="0" smtClean="0">
                  <a:solidFill>
                    <a:srgbClr val="4E5782"/>
                  </a:solidFill>
                  <a:latin typeface="Arial" charset="0"/>
                </a:rPr>
                <a:t>Token</a:t>
              </a:r>
            </a:p>
          </p:txBody>
        </p:sp>
        <p:sp>
          <p:nvSpPr>
            <p:cNvPr id="51" name="Oval 50"/>
            <p:cNvSpPr/>
            <p:nvPr/>
          </p:nvSpPr>
          <p:spPr>
            <a:xfrm>
              <a:off x="6019800" y="2971800"/>
              <a:ext cx="457200" cy="457200"/>
            </a:xfrm>
            <a:prstGeom prst="ellipse">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914400" fontAlgn="base">
                <a:spcBef>
                  <a:spcPct val="0"/>
                </a:spcBef>
                <a:spcAft>
                  <a:spcPct val="0"/>
                </a:spcAft>
              </a:pPr>
              <a:r>
                <a:rPr lang="en-US" dirty="0" smtClean="0">
                  <a:ln>
                    <a:solidFill>
                      <a:srgbClr val="4E5782"/>
                    </a:solidFill>
                  </a:ln>
                  <a:solidFill>
                    <a:srgbClr val="4E5782"/>
                  </a:solidFill>
                  <a:latin typeface="Arial"/>
                </a:rPr>
                <a:t>5</a:t>
              </a:r>
            </a:p>
          </p:txBody>
        </p:sp>
      </p:grpSp>
      <p:grpSp>
        <p:nvGrpSpPr>
          <p:cNvPr id="87" name="Group 86"/>
          <p:cNvGrpSpPr/>
          <p:nvPr/>
        </p:nvGrpSpPr>
        <p:grpSpPr>
          <a:xfrm>
            <a:off x="7010400" y="2590800"/>
            <a:ext cx="914400" cy="1676400"/>
            <a:chOff x="7010400" y="2590800"/>
            <a:chExt cx="914400" cy="1676400"/>
          </a:xfrm>
        </p:grpSpPr>
        <p:cxnSp>
          <p:nvCxnSpPr>
            <p:cNvPr id="44" name="Straight Arrow Connector 43"/>
            <p:cNvCxnSpPr/>
            <p:nvPr/>
          </p:nvCxnSpPr>
          <p:spPr>
            <a:xfrm>
              <a:off x="7010400" y="2590800"/>
              <a:ext cx="0" cy="16764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52" name="TextBox 51"/>
            <p:cNvSpPr txBox="1"/>
            <p:nvPr/>
          </p:nvSpPr>
          <p:spPr>
            <a:xfrm>
              <a:off x="7010400" y="3352800"/>
              <a:ext cx="914400" cy="369332"/>
            </a:xfrm>
            <a:prstGeom prst="rect">
              <a:avLst/>
            </a:prstGeom>
            <a:noFill/>
          </p:spPr>
          <p:txBody>
            <a:bodyPr wrap="square" rtlCol="0">
              <a:spAutoFit/>
            </a:bodyPr>
            <a:lstStyle/>
            <a:p>
              <a:pPr algn="ctr" defTabSz="914400" fontAlgn="base">
                <a:spcBef>
                  <a:spcPct val="0"/>
                </a:spcBef>
                <a:spcAft>
                  <a:spcPct val="0"/>
                </a:spcAft>
              </a:pPr>
              <a:r>
                <a:rPr lang="en-US" dirty="0" smtClean="0">
                  <a:solidFill>
                    <a:srgbClr val="4E5782"/>
                  </a:solidFill>
                  <a:latin typeface="Arial" charset="0"/>
                </a:rPr>
                <a:t>Photos</a:t>
              </a:r>
            </a:p>
          </p:txBody>
        </p:sp>
        <p:sp>
          <p:nvSpPr>
            <p:cNvPr id="53" name="Oval 52"/>
            <p:cNvSpPr/>
            <p:nvPr/>
          </p:nvSpPr>
          <p:spPr>
            <a:xfrm>
              <a:off x="7086600" y="2743200"/>
              <a:ext cx="457200" cy="457200"/>
            </a:xfrm>
            <a:prstGeom prst="ellipse">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914400" fontAlgn="base">
                <a:spcBef>
                  <a:spcPct val="0"/>
                </a:spcBef>
                <a:spcAft>
                  <a:spcPct val="0"/>
                </a:spcAft>
              </a:pPr>
              <a:r>
                <a:rPr lang="en-US" dirty="0">
                  <a:ln>
                    <a:solidFill>
                      <a:srgbClr val="4E5782"/>
                    </a:solidFill>
                  </a:ln>
                  <a:solidFill>
                    <a:srgbClr val="4E5782"/>
                  </a:solidFill>
                  <a:latin typeface="Arial"/>
                </a:rPr>
                <a:t>6</a:t>
              </a:r>
              <a:endParaRPr lang="en-US" dirty="0" smtClean="0">
                <a:ln>
                  <a:solidFill>
                    <a:srgbClr val="4E5782"/>
                  </a:solidFill>
                </a:ln>
                <a:solidFill>
                  <a:srgbClr val="4E5782"/>
                </a:solidFill>
                <a:latin typeface="Arial"/>
              </a:endParaRPr>
            </a:p>
          </p:txBody>
        </p:sp>
      </p:grpSp>
      <p:grpSp>
        <p:nvGrpSpPr>
          <p:cNvPr id="82" name="Group 81"/>
          <p:cNvGrpSpPr/>
          <p:nvPr/>
        </p:nvGrpSpPr>
        <p:grpSpPr>
          <a:xfrm>
            <a:off x="2209800" y="4267200"/>
            <a:ext cx="3657600" cy="1685330"/>
            <a:chOff x="2209800" y="4267200"/>
            <a:chExt cx="3657600" cy="1685330"/>
          </a:xfrm>
        </p:grpSpPr>
        <p:cxnSp>
          <p:nvCxnSpPr>
            <p:cNvPr id="57" name="Straight Arrow Connector 56"/>
            <p:cNvCxnSpPr/>
            <p:nvPr/>
          </p:nvCxnSpPr>
          <p:spPr>
            <a:xfrm flipH="1" flipV="1">
              <a:off x="2209800" y="4267200"/>
              <a:ext cx="3657600" cy="1143000"/>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62" name="TextBox 61"/>
            <p:cNvSpPr txBox="1"/>
            <p:nvPr/>
          </p:nvSpPr>
          <p:spPr>
            <a:xfrm>
              <a:off x="3048000" y="5029200"/>
              <a:ext cx="1752600" cy="923330"/>
            </a:xfrm>
            <a:prstGeom prst="rect">
              <a:avLst/>
            </a:prstGeom>
            <a:noFill/>
          </p:spPr>
          <p:txBody>
            <a:bodyPr wrap="square" rtlCol="0">
              <a:spAutoFit/>
            </a:bodyPr>
            <a:lstStyle/>
            <a:p>
              <a:pPr algn="ctr" defTabSz="914400" fontAlgn="base">
                <a:spcBef>
                  <a:spcPct val="0"/>
                </a:spcBef>
                <a:spcAft>
                  <a:spcPct val="0"/>
                </a:spcAft>
              </a:pPr>
              <a:r>
                <a:rPr lang="en-US" dirty="0" smtClean="0">
                  <a:solidFill>
                    <a:srgbClr val="4E5782"/>
                  </a:solidFill>
                  <a:latin typeface="Arial" charset="0"/>
                </a:rPr>
                <a:t>Request Access to Photos</a:t>
              </a:r>
              <a:endParaRPr lang="en-US" dirty="0">
                <a:solidFill>
                  <a:srgbClr val="4E5782"/>
                </a:solidFill>
                <a:latin typeface="Arial" charset="0"/>
              </a:endParaRPr>
            </a:p>
          </p:txBody>
        </p:sp>
        <p:sp>
          <p:nvSpPr>
            <p:cNvPr id="63" name="Oval 62"/>
            <p:cNvSpPr/>
            <p:nvPr/>
          </p:nvSpPr>
          <p:spPr>
            <a:xfrm>
              <a:off x="2971800" y="4953000"/>
              <a:ext cx="457200" cy="457200"/>
            </a:xfrm>
            <a:prstGeom prst="ellipse">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defTabSz="914400" fontAlgn="base">
                <a:spcBef>
                  <a:spcPct val="0"/>
                </a:spcBef>
                <a:spcAft>
                  <a:spcPct val="0"/>
                </a:spcAft>
              </a:pPr>
              <a:r>
                <a:rPr lang="en-US" dirty="0">
                  <a:ln>
                    <a:solidFill>
                      <a:srgbClr val="4E5782"/>
                    </a:solidFill>
                  </a:ln>
                  <a:solidFill>
                    <a:srgbClr val="4E5782"/>
                  </a:solidFill>
                  <a:latin typeface="Arial"/>
                </a:rPr>
                <a:t>1</a:t>
              </a:r>
            </a:p>
          </p:txBody>
        </p:sp>
      </p:grpSp>
    </p:spTree>
    <p:extLst>
      <p:ext uri="{BB962C8B-B14F-4D97-AF65-F5344CB8AC3E}">
        <p14:creationId xmlns:p14="http://schemas.microsoft.com/office/powerpoint/2010/main" val="401242472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14400"/>
            <a:ext cx="4038600" cy="685800"/>
          </a:xfrm>
        </p:spPr>
        <p:txBody>
          <a:bodyPr/>
          <a:lstStyle/>
          <a:p>
            <a:pPr marL="0" indent="0" algn="ctr">
              <a:buNone/>
            </a:pPr>
            <a:r>
              <a:rPr lang="en-US" b="1" dirty="0" smtClean="0"/>
              <a:t>Current Approach</a:t>
            </a:r>
            <a:endParaRPr lang="en-US" b="1" dirty="0"/>
          </a:p>
        </p:txBody>
      </p:sp>
      <p:sp>
        <p:nvSpPr>
          <p:cNvPr id="5" name="Content Placeholder 4"/>
          <p:cNvSpPr>
            <a:spLocks noGrp="1"/>
          </p:cNvSpPr>
          <p:nvPr>
            <p:ph sz="half" idx="2"/>
          </p:nvPr>
        </p:nvSpPr>
        <p:spPr>
          <a:xfrm>
            <a:off x="4648200" y="914400"/>
            <a:ext cx="4038600" cy="685800"/>
          </a:xfrm>
        </p:spPr>
        <p:txBody>
          <a:bodyPr/>
          <a:lstStyle/>
          <a:p>
            <a:pPr marL="0" indent="0" algn="ctr">
              <a:buNone/>
            </a:pPr>
            <a:r>
              <a:rPr lang="en-US" b="1" dirty="0" smtClean="0"/>
              <a:t>New Approach</a:t>
            </a:r>
            <a:endParaRPr lang="en-US" b="1" dirty="0"/>
          </a:p>
        </p:txBody>
      </p:sp>
      <p:sp>
        <p:nvSpPr>
          <p:cNvPr id="4" name="Footer Placeholder 3"/>
          <p:cNvSpPr>
            <a:spLocks noGrp="1"/>
          </p:cNvSpPr>
          <p:nvPr>
            <p:ph type="ftr" sz="quarter" idx="10"/>
          </p:nvPr>
        </p:nvSpPr>
        <p:spPr/>
        <p:txBody>
          <a:bodyPr/>
          <a:lstStyle/>
          <a:p>
            <a:r>
              <a:rPr lang="en-US" smtClean="0">
                <a:solidFill>
                  <a:srgbClr val="FFFFFF"/>
                </a:solidFill>
              </a:rPr>
              <a:t>http://security.ncsa.illinois.edu/teragrid-oauth/</a:t>
            </a:r>
            <a:endParaRPr lang="en-US" dirty="0">
              <a:solidFill>
                <a:srgbClr val="FFFFFF"/>
              </a:solidFill>
            </a:endParaRPr>
          </a:p>
        </p:txBody>
      </p:sp>
      <p:cxnSp>
        <p:nvCxnSpPr>
          <p:cNvPr id="9" name="Straight Arrow Connector 8"/>
          <p:cNvCxnSpPr/>
          <p:nvPr/>
        </p:nvCxnSpPr>
        <p:spPr>
          <a:xfrm>
            <a:off x="4267200" y="1219200"/>
            <a:ext cx="914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1" name="Picture 10" descr="MyProxywithScienceGatewayToday(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9800"/>
            <a:ext cx="4175125" cy="3063875"/>
          </a:xfrm>
          <a:prstGeom prst="rect">
            <a:avLst/>
          </a:prstGeom>
        </p:spPr>
      </p:pic>
      <p:pic>
        <p:nvPicPr>
          <p:cNvPr id="12" name="Picture 11" descr="MyProxyOAuthforTG(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1752600"/>
            <a:ext cx="4524375" cy="4191000"/>
          </a:xfrm>
          <a:prstGeom prst="rect">
            <a:avLst/>
          </a:prstGeom>
        </p:spPr>
      </p:pic>
    </p:spTree>
    <p:extLst>
      <p:ext uri="{BB962C8B-B14F-4D97-AF65-F5344CB8AC3E}">
        <p14:creationId xmlns:p14="http://schemas.microsoft.com/office/powerpoint/2010/main" val="11808648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smtClean="0">
                <a:solidFill>
                  <a:srgbClr val="FFFFFF"/>
                </a:solidFill>
              </a:rPr>
              <a:t>http://security.ncsa.illinois.edu/teragrid-oauth/</a:t>
            </a:r>
            <a:endParaRPr lang="en-US">
              <a:solidFill>
                <a:srgbClr val="FFFFFF"/>
              </a:solidFill>
            </a:endParaRPr>
          </a:p>
        </p:txBody>
      </p:sp>
      <p:pic>
        <p:nvPicPr>
          <p:cNvPr id="2" name="Picture 1" descr="OAuth1.0MyProxyforTG.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2400"/>
            <a:ext cx="8556625" cy="6508750"/>
          </a:xfrm>
          <a:prstGeom prst="rect">
            <a:avLst/>
          </a:prstGeom>
        </p:spPr>
      </p:pic>
    </p:spTree>
    <p:extLst>
      <p:ext uri="{BB962C8B-B14F-4D97-AF65-F5344CB8AC3E}">
        <p14:creationId xmlns:p14="http://schemas.microsoft.com/office/powerpoint/2010/main" val="282438808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ctrTitle"/>
          </p:nvPr>
        </p:nvSpPr>
        <p:spPr>
          <a:xfrm>
            <a:off x="4724400" y="1828800"/>
            <a:ext cx="4114800" cy="1828800"/>
          </a:xfrm>
        </p:spPr>
        <p:txBody>
          <a:bodyPr/>
          <a:lstStyle/>
          <a:p>
            <a:r>
              <a:rPr lang="en-US" dirty="0" smtClean="0"/>
              <a:t>Distributed Web Security for Science Gateways</a:t>
            </a:r>
            <a:endParaRPr lang="en-US" dirty="0"/>
          </a:p>
        </p:txBody>
      </p:sp>
      <p:sp>
        <p:nvSpPr>
          <p:cNvPr id="57349" name="Rectangle 5"/>
          <p:cNvSpPr>
            <a:spLocks noGrp="1" noChangeArrowheads="1"/>
          </p:cNvSpPr>
          <p:nvPr>
            <p:ph type="subTitle" idx="1"/>
          </p:nvPr>
        </p:nvSpPr>
        <p:spPr>
          <a:xfrm>
            <a:off x="4724400" y="3886200"/>
            <a:ext cx="4114800" cy="1917700"/>
          </a:xfrm>
        </p:spPr>
        <p:txBody>
          <a:bodyPr/>
          <a:lstStyle/>
          <a:p>
            <a:r>
              <a:rPr lang="en-US" dirty="0" smtClean="0"/>
              <a:t>Jim Basney (NCSA)</a:t>
            </a:r>
            <a:br>
              <a:rPr lang="en-US" dirty="0" smtClean="0"/>
            </a:br>
            <a:r>
              <a:rPr lang="en-US" dirty="0" err="1" smtClean="0"/>
              <a:t>Rion</a:t>
            </a:r>
            <a:r>
              <a:rPr lang="en-US" dirty="0" smtClean="0"/>
              <a:t> Dooley (TACC)</a:t>
            </a:r>
            <a:br>
              <a:rPr lang="en-US" dirty="0" smtClean="0"/>
            </a:br>
            <a:r>
              <a:rPr lang="en-US" dirty="0" smtClean="0"/>
              <a:t>Jeff Gaynor (NCSA)</a:t>
            </a:r>
            <a:br>
              <a:rPr lang="en-US" dirty="0" smtClean="0"/>
            </a:br>
            <a:r>
              <a:rPr lang="en-US" dirty="0" smtClean="0"/>
              <a:t>Suresh Marru (IU)</a:t>
            </a:r>
            <a:br>
              <a:rPr lang="en-US" dirty="0" smtClean="0"/>
            </a:br>
            <a:r>
              <a:rPr lang="en-US" dirty="0" smtClean="0"/>
              <a:t>Marlon Pierce (IU)</a:t>
            </a:r>
            <a:endParaRPr lang="en-US" dirty="0"/>
          </a:p>
        </p:txBody>
      </p:sp>
      <p:sp>
        <p:nvSpPr>
          <p:cNvPr id="6" name="Text Box 20"/>
          <p:cNvSpPr txBox="1">
            <a:spLocks noChangeArrowheads="1"/>
          </p:cNvSpPr>
          <p:nvPr/>
        </p:nvSpPr>
        <p:spPr bwMode="auto">
          <a:xfrm>
            <a:off x="4724400" y="6184900"/>
            <a:ext cx="4219875" cy="495520"/>
          </a:xfrm>
          <a:prstGeom prst="rect">
            <a:avLst/>
          </a:prstGeom>
          <a:noFill/>
          <a:ln w="9525">
            <a:noFill/>
            <a:miter lim="800000"/>
            <a:headEnd/>
            <a:tailEnd/>
          </a:ln>
          <a:effectLst/>
        </p:spPr>
        <p:txBody>
          <a:bodyPr wrap="none">
            <a:prstTxWarp prst="textNoShape">
              <a:avLst/>
            </a:prstTxWarp>
            <a:spAutoFit/>
          </a:bodyPr>
          <a:lstStyle/>
          <a:p>
            <a:pPr defTabSz="914400" fontAlgn="base">
              <a:lnSpc>
                <a:spcPct val="110000"/>
              </a:lnSpc>
              <a:spcBef>
                <a:spcPct val="0"/>
              </a:spcBef>
              <a:spcAft>
                <a:spcPct val="0"/>
              </a:spcAft>
              <a:defRPr/>
            </a:pPr>
            <a:r>
              <a:rPr lang="en-US" sz="1200" dirty="0" smtClean="0">
                <a:solidFill>
                  <a:srgbClr val="FFFFFF"/>
                </a:solidFill>
                <a:latin typeface="Arial" charset="0"/>
              </a:rPr>
              <a:t>This material is based upon work supported by the </a:t>
            </a:r>
            <a:br>
              <a:rPr lang="en-US" sz="1200" dirty="0" smtClean="0">
                <a:solidFill>
                  <a:srgbClr val="FFFFFF"/>
                </a:solidFill>
                <a:latin typeface="Arial" charset="0"/>
              </a:rPr>
            </a:br>
            <a:r>
              <a:rPr lang="en-US" sz="1200" dirty="0" smtClean="0">
                <a:solidFill>
                  <a:srgbClr val="FFFFFF"/>
                </a:solidFill>
                <a:latin typeface="Arial" charset="0"/>
              </a:rPr>
              <a:t>National Science Foundation under grant number </a:t>
            </a:r>
            <a:r>
              <a:rPr lang="en-US" sz="1200" dirty="0">
                <a:solidFill>
                  <a:srgbClr val="FFFFFF"/>
                </a:solidFill>
                <a:latin typeface="Arial" charset="0"/>
              </a:rPr>
              <a:t>1127210. </a:t>
            </a:r>
          </a:p>
        </p:txBody>
      </p:sp>
    </p:spTree>
    <p:extLst>
      <p:ext uri="{BB962C8B-B14F-4D97-AF65-F5344CB8AC3E}">
        <p14:creationId xmlns:p14="http://schemas.microsoft.com/office/powerpoint/2010/main" val="80597103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Science Gateway Security Project</a:t>
            </a:r>
            <a:endParaRPr lang="en-US" dirty="0"/>
          </a:p>
        </p:txBody>
      </p:sp>
      <p:sp>
        <p:nvSpPr>
          <p:cNvPr id="3" name="Content Placeholder 2"/>
          <p:cNvSpPr>
            <a:spLocks noGrp="1"/>
          </p:cNvSpPr>
          <p:nvPr>
            <p:ph idx="1"/>
          </p:nvPr>
        </p:nvSpPr>
        <p:spPr/>
        <p:txBody>
          <a:bodyPr/>
          <a:lstStyle/>
          <a:p>
            <a:r>
              <a:rPr lang="en-US" dirty="0" smtClean="0"/>
              <a:t>Primary Deliverable: A </a:t>
            </a:r>
            <a:r>
              <a:rPr lang="en-US" dirty="0"/>
              <a:t>standards-compliant </a:t>
            </a:r>
            <a:r>
              <a:rPr lang="en-US" b="1" dirty="0"/>
              <a:t>OAuth service</a:t>
            </a:r>
            <a:r>
              <a:rPr lang="en-US" dirty="0"/>
              <a:t> implementation to securely delegate, deliver, and renew credentials to science gateways on a user's </a:t>
            </a:r>
            <a:r>
              <a:rPr lang="en-US" dirty="0" smtClean="0"/>
              <a:t>behalf.</a:t>
            </a:r>
          </a:p>
          <a:p>
            <a:pPr lvl="1"/>
            <a:r>
              <a:rPr lang="en-US" dirty="0" smtClean="0"/>
              <a:t>Including optional MyProxy integration</a:t>
            </a:r>
          </a:p>
          <a:p>
            <a:pPr lvl="1"/>
            <a:r>
              <a:rPr lang="en-US" dirty="0" smtClean="0"/>
              <a:t>Including client libraries and modules for web frameworks</a:t>
            </a:r>
          </a:p>
          <a:p>
            <a:r>
              <a:rPr lang="en-US" dirty="0" smtClean="0"/>
              <a:t>Timeline:</a:t>
            </a:r>
          </a:p>
          <a:p>
            <a:pPr lvl="1"/>
            <a:r>
              <a:rPr lang="en-US" dirty="0" smtClean="0"/>
              <a:t>August 2011: Project Start</a:t>
            </a:r>
          </a:p>
          <a:p>
            <a:pPr lvl="1"/>
            <a:r>
              <a:rPr lang="en-US" dirty="0" smtClean="0"/>
              <a:t>February 2012: Initial MyProxy OAuth release</a:t>
            </a:r>
          </a:p>
          <a:p>
            <a:pPr lvl="1"/>
            <a:r>
              <a:rPr lang="en-US" dirty="0" smtClean="0"/>
              <a:t>August 2012: Initial release of general software components</a:t>
            </a:r>
          </a:p>
          <a:p>
            <a:pPr lvl="1"/>
            <a:r>
              <a:rPr lang="en-US" dirty="0" smtClean="0"/>
              <a:t>August 2013: Feature complete software releases</a:t>
            </a:r>
          </a:p>
          <a:p>
            <a:pPr lvl="1"/>
            <a:r>
              <a:rPr lang="en-US" dirty="0" smtClean="0"/>
              <a:t>August 2014: Final software releases</a:t>
            </a:r>
            <a:endParaRPr lang="en-US" dirty="0"/>
          </a:p>
        </p:txBody>
      </p:sp>
      <p:sp>
        <p:nvSpPr>
          <p:cNvPr id="4" name="Footer Placeholder 3"/>
          <p:cNvSpPr>
            <a:spLocks noGrp="1"/>
          </p:cNvSpPr>
          <p:nvPr>
            <p:ph type="ftr" sz="quarter" idx="10"/>
          </p:nvPr>
        </p:nvSpPr>
        <p:spPr/>
        <p:txBody>
          <a:bodyPr/>
          <a:lstStyle/>
          <a:p>
            <a:r>
              <a:rPr lang="en-US" dirty="0" err="1" smtClean="0">
                <a:solidFill>
                  <a:srgbClr val="FFFFFF"/>
                </a:solidFill>
              </a:rPr>
              <a:t>www.sciencegatewaysecurity.org</a:t>
            </a:r>
            <a:endParaRPr lang="en-US" dirty="0" smtClean="0">
              <a:solidFill>
                <a:srgbClr val="FFFFFF"/>
              </a:solidFill>
            </a:endParaRPr>
          </a:p>
        </p:txBody>
      </p:sp>
    </p:spTree>
    <p:extLst>
      <p:ext uri="{BB962C8B-B14F-4D97-AF65-F5344CB8AC3E}">
        <p14:creationId xmlns:p14="http://schemas.microsoft.com/office/powerpoint/2010/main" val="2058939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914400"/>
            <a:ext cx="4038600" cy="685800"/>
          </a:xfrm>
        </p:spPr>
        <p:txBody>
          <a:bodyPr/>
          <a:lstStyle/>
          <a:p>
            <a:pPr marL="0" indent="0" algn="ctr">
              <a:buNone/>
            </a:pPr>
            <a:r>
              <a:rPr lang="en-US" b="1" dirty="0" smtClean="0"/>
              <a:t>Current Approach</a:t>
            </a:r>
            <a:endParaRPr lang="en-US" b="1" dirty="0"/>
          </a:p>
        </p:txBody>
      </p:sp>
      <p:sp>
        <p:nvSpPr>
          <p:cNvPr id="5" name="Content Placeholder 4"/>
          <p:cNvSpPr>
            <a:spLocks noGrp="1"/>
          </p:cNvSpPr>
          <p:nvPr>
            <p:ph sz="half" idx="2"/>
          </p:nvPr>
        </p:nvSpPr>
        <p:spPr>
          <a:xfrm>
            <a:off x="4648200" y="914400"/>
            <a:ext cx="4038600" cy="685800"/>
          </a:xfrm>
        </p:spPr>
        <p:txBody>
          <a:bodyPr/>
          <a:lstStyle/>
          <a:p>
            <a:pPr marL="0" indent="0" algn="ctr">
              <a:buNone/>
            </a:pPr>
            <a:r>
              <a:rPr lang="en-US" b="1" dirty="0" smtClean="0"/>
              <a:t>New Approach</a:t>
            </a:r>
            <a:endParaRPr lang="en-US" b="1" dirty="0"/>
          </a:p>
        </p:txBody>
      </p:sp>
      <p:sp>
        <p:nvSpPr>
          <p:cNvPr id="4" name="Footer Placeholder 3"/>
          <p:cNvSpPr>
            <a:spLocks noGrp="1"/>
          </p:cNvSpPr>
          <p:nvPr>
            <p:ph type="ftr" sz="quarter" idx="10"/>
          </p:nvPr>
        </p:nvSpPr>
        <p:spPr/>
        <p:txBody>
          <a:bodyPr/>
          <a:lstStyle/>
          <a:p>
            <a:r>
              <a:rPr lang="en-US" smtClean="0">
                <a:solidFill>
                  <a:srgbClr val="FFFFFF"/>
                </a:solidFill>
              </a:rPr>
              <a:t>www.sciencegatewaysecurity.org</a:t>
            </a:r>
            <a:endParaRPr lang="en-US" dirty="0">
              <a:solidFill>
                <a:srgbClr val="FFFFFF"/>
              </a:solidFill>
            </a:endParaRPr>
          </a:p>
        </p:txBody>
      </p:sp>
      <p:cxnSp>
        <p:nvCxnSpPr>
          <p:cNvPr id="9" name="Straight Arrow Connector 8"/>
          <p:cNvCxnSpPr/>
          <p:nvPr/>
        </p:nvCxnSpPr>
        <p:spPr>
          <a:xfrm>
            <a:off x="4267200" y="1219200"/>
            <a:ext cx="914400"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pic>
        <p:nvPicPr>
          <p:cNvPr id="11" name="Picture 10" descr="MyProxywithScienceGatewayToday(1).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09800"/>
            <a:ext cx="4175125" cy="3063875"/>
          </a:xfrm>
          <a:prstGeom prst="rect">
            <a:avLst/>
          </a:prstGeom>
        </p:spPr>
      </p:pic>
      <p:pic>
        <p:nvPicPr>
          <p:cNvPr id="2" name="Picture 1" descr="MyProxy OAuth with Science Gateway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527300"/>
            <a:ext cx="4318000" cy="3016250"/>
          </a:xfrm>
          <a:prstGeom prst="rect">
            <a:avLst/>
          </a:prstGeom>
        </p:spPr>
      </p:pic>
    </p:spTree>
    <p:extLst>
      <p:ext uri="{BB962C8B-B14F-4D97-AF65-F5344CB8AC3E}">
        <p14:creationId xmlns:p14="http://schemas.microsoft.com/office/powerpoint/2010/main" val="27287947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Certificate Delegation </a:t>
            </a:r>
            <a:r>
              <a:rPr lang="en-US" dirty="0" smtClean="0"/>
              <a:t>via OAuth (Option A)</a:t>
            </a:r>
            <a:endParaRPr lang="en-US" dirty="0"/>
          </a:p>
        </p:txBody>
      </p:sp>
      <p:pic>
        <p:nvPicPr>
          <p:cNvPr id="8" name="Content Placeholder 7" descr="Option1PortalGFAC.pdf"/>
          <p:cNvPicPr>
            <a:picLocks noGrp="1" noChangeAspect="1"/>
          </p:cNvPicPr>
          <p:nvPr>
            <p:ph idx="1"/>
          </p:nvPr>
        </p:nvPicPr>
        <p:blipFill>
          <a:blip r:embed="rId2">
            <a:extLst>
              <a:ext uri="{28A0092B-C50C-407E-A947-70E740481C1C}">
                <a14:useLocalDpi xmlns:a14="http://schemas.microsoft.com/office/drawing/2010/main" val="0"/>
              </a:ext>
            </a:extLst>
          </a:blip>
          <a:srcRect t="-17932" b="-17932"/>
          <a:stretch>
            <a:fillRect/>
          </a:stretch>
        </p:blipFill>
        <p:spPr/>
      </p:pic>
      <p:sp>
        <p:nvSpPr>
          <p:cNvPr id="5" name="Footer Placeholder 4"/>
          <p:cNvSpPr>
            <a:spLocks noGrp="1"/>
          </p:cNvSpPr>
          <p:nvPr>
            <p:ph type="ftr" sz="quarter" idx="10"/>
          </p:nvPr>
        </p:nvSpPr>
        <p:spPr/>
        <p:txBody>
          <a:bodyPr/>
          <a:lstStyle/>
          <a:p>
            <a:r>
              <a:rPr lang="en-US" smtClean="0">
                <a:solidFill>
                  <a:srgbClr val="FFFFFF"/>
                </a:solidFill>
              </a:rPr>
              <a:t>www.sciencegatewaysecurity.org</a:t>
            </a:r>
            <a:endParaRPr lang="en-US">
              <a:solidFill>
                <a:srgbClr val="FFFFFF"/>
              </a:solidFill>
            </a:endParaRPr>
          </a:p>
        </p:txBody>
      </p:sp>
    </p:spTree>
    <p:extLst>
      <p:ext uri="{BB962C8B-B14F-4D97-AF65-F5344CB8AC3E}">
        <p14:creationId xmlns:p14="http://schemas.microsoft.com/office/powerpoint/2010/main" val="3138056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Certificate Delegation </a:t>
            </a:r>
            <a:r>
              <a:rPr lang="en-US" dirty="0" smtClean="0"/>
              <a:t>via OAuth (Option B)</a:t>
            </a:r>
            <a:endParaRPr lang="en-US" dirty="0"/>
          </a:p>
        </p:txBody>
      </p:sp>
      <p:sp>
        <p:nvSpPr>
          <p:cNvPr id="5" name="Footer Placeholder 4"/>
          <p:cNvSpPr>
            <a:spLocks noGrp="1"/>
          </p:cNvSpPr>
          <p:nvPr>
            <p:ph type="ftr" sz="quarter" idx="10"/>
          </p:nvPr>
        </p:nvSpPr>
        <p:spPr/>
        <p:txBody>
          <a:bodyPr/>
          <a:lstStyle/>
          <a:p>
            <a:r>
              <a:rPr lang="en-US" smtClean="0">
                <a:solidFill>
                  <a:srgbClr val="FFFFFF"/>
                </a:solidFill>
              </a:rPr>
              <a:t>www.sciencegatewaysecurity.org</a:t>
            </a:r>
            <a:endParaRPr lang="en-US">
              <a:solidFill>
                <a:srgbClr val="FFFFFF"/>
              </a:solidFill>
            </a:endParaRPr>
          </a:p>
        </p:txBody>
      </p:sp>
      <p:pic>
        <p:nvPicPr>
          <p:cNvPr id="4" name="Content Placeholder 3" descr="Option2PortalGFAC.pdf"/>
          <p:cNvPicPr>
            <a:picLocks noGrp="1" noChangeAspect="1"/>
          </p:cNvPicPr>
          <p:nvPr>
            <p:ph idx="1"/>
          </p:nvPr>
        </p:nvPicPr>
        <p:blipFill>
          <a:blip r:embed="rId2">
            <a:extLst>
              <a:ext uri="{28A0092B-C50C-407E-A947-70E740481C1C}">
                <a14:useLocalDpi xmlns:a14="http://schemas.microsoft.com/office/drawing/2010/main" val="0"/>
              </a:ext>
            </a:extLst>
          </a:blip>
          <a:srcRect l="-8184" r="-8184"/>
          <a:stretch>
            <a:fillRect/>
          </a:stretch>
        </p:blipFill>
        <p:spPr/>
      </p:pic>
    </p:spTree>
    <p:extLst>
      <p:ext uri="{BB962C8B-B14F-4D97-AF65-F5344CB8AC3E}">
        <p14:creationId xmlns:p14="http://schemas.microsoft.com/office/powerpoint/2010/main" val="1130425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CILogon Project Goal</a:t>
            </a:r>
            <a:endParaRPr lang="en-US" dirty="0"/>
          </a:p>
        </p:txBody>
      </p:sp>
      <p:sp>
        <p:nvSpPr>
          <p:cNvPr id="4" name="Content Placeholder 2"/>
          <p:cNvSpPr>
            <a:spLocks noGrp="1"/>
          </p:cNvSpPr>
          <p:nvPr>
            <p:ph idx="1"/>
          </p:nvPr>
        </p:nvSpPr>
        <p:spPr>
          <a:xfrm>
            <a:off x="457199" y="1600200"/>
            <a:ext cx="4933037" cy="4525963"/>
          </a:xfrm>
        </p:spPr>
        <p:txBody>
          <a:bodyPr>
            <a:normAutofit/>
          </a:bodyPr>
          <a:lstStyle/>
          <a:p>
            <a:r>
              <a:rPr lang="en-US" dirty="0" smtClean="0"/>
              <a:t>Enable campus logon to CyberInfrastructure (CI)</a:t>
            </a:r>
          </a:p>
          <a:p>
            <a:pPr lvl="1"/>
            <a:r>
              <a:rPr lang="en-US" dirty="0" smtClean="0"/>
              <a:t>Use researchers’ existing security credentials at their home institution</a:t>
            </a:r>
          </a:p>
          <a:p>
            <a:pPr lvl="1"/>
            <a:r>
              <a:rPr lang="en-US" dirty="0" smtClean="0"/>
              <a:t>Ease credential management for researchers and CI providers</a:t>
            </a:r>
          </a:p>
        </p:txBody>
      </p:sp>
      <p:pic>
        <p:nvPicPr>
          <p:cNvPr id="5" name="Picture 4" descr="cilogon-service.jpg"/>
          <p:cNvPicPr>
            <a:picLocks noChangeAspect="1"/>
          </p:cNvPicPr>
          <p:nvPr/>
        </p:nvPicPr>
        <p:blipFill>
          <a:blip r:embed="rId2">
            <a:alphaModFix/>
          </a:blip>
          <a:stretch>
            <a:fillRect/>
          </a:stretch>
        </p:blipFill>
        <p:spPr>
          <a:xfrm>
            <a:off x="5390237" y="1417638"/>
            <a:ext cx="3530600" cy="4241800"/>
          </a:xfrm>
          <a:prstGeom prst="rect">
            <a:avLst/>
          </a:prstGeom>
        </p:spPr>
      </p:pic>
    </p:spTree>
    <p:extLst>
      <p:ext uri="{BB962C8B-B14F-4D97-AF65-F5344CB8AC3E}">
        <p14:creationId xmlns:p14="http://schemas.microsoft.com/office/powerpoint/2010/main" val="19709768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External </a:t>
            </a:r>
            <a:r>
              <a:rPr lang="en-US" dirty="0" smtClean="0"/>
              <a:t>Authentication</a:t>
            </a:r>
            <a:endParaRPr lang="en-US" dirty="0"/>
          </a:p>
        </p:txBody>
      </p:sp>
      <p:pic>
        <p:nvPicPr>
          <p:cNvPr id="7" name="Content Placeholder 6" descr="OAuth 2.0 + LDAP-Kerberos.pdf"/>
          <p:cNvPicPr>
            <a:picLocks noGrp="1" noChangeAspect="1"/>
          </p:cNvPicPr>
          <p:nvPr>
            <p:ph sz="half" idx="1"/>
          </p:nvPr>
        </p:nvPicPr>
        <p:blipFill>
          <a:blip r:embed="rId2">
            <a:extLst>
              <a:ext uri="{28A0092B-C50C-407E-A947-70E740481C1C}">
                <a14:useLocalDpi xmlns:a14="http://schemas.microsoft.com/office/drawing/2010/main" val="0"/>
              </a:ext>
            </a:extLst>
          </a:blip>
          <a:srcRect t="-75735" b="-75735"/>
          <a:stretch>
            <a:fillRect/>
          </a:stretch>
        </p:blipFill>
        <p:spPr/>
      </p:pic>
      <p:pic>
        <p:nvPicPr>
          <p:cNvPr id="8" name="Content Placeholder 7" descr="OAuth 2.0 + SAML-OpenID.pdf"/>
          <p:cNvPicPr>
            <a:picLocks noGrp="1" noChangeAspect="1"/>
          </p:cNvPicPr>
          <p:nvPr>
            <p:ph sz="half" idx="2"/>
          </p:nvPr>
        </p:nvPicPr>
        <p:blipFill>
          <a:blip r:embed="rId3">
            <a:extLst>
              <a:ext uri="{28A0092B-C50C-407E-A947-70E740481C1C}">
                <a14:useLocalDpi xmlns:a14="http://schemas.microsoft.com/office/drawing/2010/main" val="0"/>
              </a:ext>
            </a:extLst>
          </a:blip>
          <a:srcRect t="-67746" b="-67746"/>
          <a:stretch>
            <a:fillRect/>
          </a:stretch>
        </p:blipFill>
        <p:spPr/>
      </p:pic>
      <p:sp>
        <p:nvSpPr>
          <p:cNvPr id="4" name="Footer Placeholder 3"/>
          <p:cNvSpPr>
            <a:spLocks noGrp="1"/>
          </p:cNvSpPr>
          <p:nvPr>
            <p:ph type="ftr" sz="quarter" idx="10"/>
          </p:nvPr>
        </p:nvSpPr>
        <p:spPr/>
        <p:txBody>
          <a:bodyPr/>
          <a:lstStyle/>
          <a:p>
            <a:r>
              <a:rPr lang="en-US" smtClean="0">
                <a:solidFill>
                  <a:srgbClr val="FFFFFF"/>
                </a:solidFill>
              </a:rPr>
              <a:t>www.sciencegatewaysecurity.org</a:t>
            </a:r>
            <a:endParaRPr lang="en-US">
              <a:solidFill>
                <a:srgbClr val="FFFFFF"/>
              </a:solidFill>
            </a:endParaRPr>
          </a:p>
        </p:txBody>
      </p:sp>
      <p:sp>
        <p:nvSpPr>
          <p:cNvPr id="9" name="TextBox 8"/>
          <p:cNvSpPr txBox="1"/>
          <p:nvPr/>
        </p:nvSpPr>
        <p:spPr>
          <a:xfrm>
            <a:off x="1894221" y="2044700"/>
            <a:ext cx="1788433" cy="369332"/>
          </a:xfrm>
          <a:prstGeom prst="rect">
            <a:avLst/>
          </a:prstGeom>
          <a:noFill/>
        </p:spPr>
        <p:txBody>
          <a:bodyPr wrap="none" rtlCol="0">
            <a:spAutoFit/>
          </a:bodyPr>
          <a:lstStyle/>
          <a:p>
            <a:r>
              <a:rPr lang="en-US" dirty="0" smtClean="0"/>
              <a:t>LDAP/Kerberos</a:t>
            </a:r>
            <a:endParaRPr lang="en-US" dirty="0"/>
          </a:p>
        </p:txBody>
      </p:sp>
      <p:sp>
        <p:nvSpPr>
          <p:cNvPr id="10" name="TextBox 9"/>
          <p:cNvSpPr txBox="1"/>
          <p:nvPr/>
        </p:nvSpPr>
        <p:spPr>
          <a:xfrm>
            <a:off x="5576875" y="2044700"/>
            <a:ext cx="1672904" cy="369332"/>
          </a:xfrm>
          <a:prstGeom prst="rect">
            <a:avLst/>
          </a:prstGeom>
          <a:noFill/>
        </p:spPr>
        <p:txBody>
          <a:bodyPr wrap="none" rtlCol="0">
            <a:spAutoFit/>
          </a:bodyPr>
          <a:lstStyle/>
          <a:p>
            <a:r>
              <a:rPr lang="en-US" dirty="0" smtClean="0"/>
              <a:t>SAML/OpenID</a:t>
            </a:r>
            <a:endParaRPr lang="en-US" dirty="0"/>
          </a:p>
        </p:txBody>
      </p:sp>
    </p:spTree>
    <p:extLst>
      <p:ext uri="{BB962C8B-B14F-4D97-AF65-F5344CB8AC3E}">
        <p14:creationId xmlns:p14="http://schemas.microsoft.com/office/powerpoint/2010/main" val="3585664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Science Gateway Security Project</a:t>
            </a:r>
            <a:endParaRPr lang="en-US" dirty="0"/>
          </a:p>
        </p:txBody>
      </p:sp>
      <p:sp>
        <p:nvSpPr>
          <p:cNvPr id="7" name="Content Placeholder 6"/>
          <p:cNvSpPr>
            <a:spLocks noGrp="1"/>
          </p:cNvSpPr>
          <p:nvPr>
            <p:ph idx="1"/>
          </p:nvPr>
        </p:nvSpPr>
        <p:spPr/>
        <p:txBody>
          <a:bodyPr/>
          <a:lstStyle/>
          <a:p>
            <a:r>
              <a:rPr lang="en-US" dirty="0" smtClean="0"/>
              <a:t>Other planned OAuth deliverables</a:t>
            </a:r>
          </a:p>
          <a:p>
            <a:pPr lvl="1"/>
            <a:r>
              <a:rPr lang="en-US" dirty="0" smtClean="0"/>
              <a:t>Secure access to gateway REST services</a:t>
            </a:r>
          </a:p>
          <a:p>
            <a:pPr lvl="2"/>
            <a:r>
              <a:rPr lang="en-US" dirty="0" smtClean="0"/>
              <a:t>Authorizing access to services via OAuth tokens instead of certs</a:t>
            </a:r>
          </a:p>
          <a:p>
            <a:pPr lvl="1"/>
            <a:r>
              <a:rPr lang="en-US" dirty="0" smtClean="0"/>
              <a:t>Certificate renewal</a:t>
            </a:r>
          </a:p>
          <a:p>
            <a:pPr lvl="2"/>
            <a:r>
              <a:rPr lang="en-US" dirty="0" smtClean="0"/>
              <a:t>Using OAuth refresh tokens</a:t>
            </a:r>
          </a:p>
          <a:p>
            <a:r>
              <a:rPr lang="en-US" dirty="0" smtClean="0"/>
              <a:t>Community engagement</a:t>
            </a:r>
          </a:p>
          <a:p>
            <a:pPr lvl="1"/>
            <a:r>
              <a:rPr lang="en-US" dirty="0" smtClean="0"/>
              <a:t>UltraScan, iPlant, GridChem/ParamChem</a:t>
            </a:r>
          </a:p>
          <a:p>
            <a:pPr lvl="1"/>
            <a:r>
              <a:rPr lang="en-US" dirty="0" smtClean="0"/>
              <a:t>XSEDE, Globus Online</a:t>
            </a:r>
            <a:endParaRPr lang="en-US" dirty="0"/>
          </a:p>
        </p:txBody>
      </p:sp>
      <p:sp>
        <p:nvSpPr>
          <p:cNvPr id="5" name="Footer Placeholder 4"/>
          <p:cNvSpPr>
            <a:spLocks noGrp="1"/>
          </p:cNvSpPr>
          <p:nvPr>
            <p:ph type="ftr" sz="quarter" idx="10"/>
          </p:nvPr>
        </p:nvSpPr>
        <p:spPr/>
        <p:txBody>
          <a:bodyPr/>
          <a:lstStyle/>
          <a:p>
            <a:r>
              <a:rPr lang="en-US" smtClean="0">
                <a:solidFill>
                  <a:srgbClr val="FFFFFF"/>
                </a:solidFill>
              </a:rPr>
              <a:t>www.sciencegatewaysecurity.org</a:t>
            </a:r>
            <a:endParaRPr lang="en-US">
              <a:solidFill>
                <a:srgbClr val="FFFFFF"/>
              </a:solidFill>
            </a:endParaRPr>
          </a:p>
        </p:txBody>
      </p:sp>
    </p:spTree>
    <p:extLst>
      <p:ext uri="{BB962C8B-B14F-4D97-AF65-F5344CB8AC3E}">
        <p14:creationId xmlns:p14="http://schemas.microsoft.com/office/powerpoint/2010/main" val="62515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Box 3"/>
          <p:cNvSpPr txBox="1">
            <a:spLocks noChangeArrowheads="1"/>
          </p:cNvSpPr>
          <p:nvPr/>
        </p:nvSpPr>
        <p:spPr bwMode="auto">
          <a:xfrm>
            <a:off x="495300" y="950913"/>
            <a:ext cx="80899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288" tIns="32144" rIns="64288" bIns="32144">
            <a:spAutoFit/>
          </a:bodyPr>
          <a:lstStyle>
            <a:lvl1pPr marL="622300" indent="-319088"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defTabSz="455613" eaLnBrk="1" fontAlgn="base" hangingPunct="1">
              <a:spcBef>
                <a:spcPct val="0"/>
              </a:spcBef>
              <a:spcAft>
                <a:spcPct val="0"/>
              </a:spcAft>
            </a:pPr>
            <a:r>
              <a:rPr lang="en-US" sz="2000" smtClean="0">
                <a:solidFill>
                  <a:srgbClr val="000000"/>
                </a:solidFill>
              </a:rPr>
              <a:t>InCommon is the federation for U.S. research and education, providing higher education and their commercial and non-profit partners with a common trust framework for access to online resources. </a:t>
            </a:r>
          </a:p>
        </p:txBody>
      </p:sp>
      <p:pic>
        <p:nvPicPr>
          <p:cNvPr id="4"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4875" y="2222500"/>
            <a:ext cx="7391400" cy="444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ontent Placeholder 2"/>
          <p:cNvSpPr txBox="1">
            <a:spLocks/>
          </p:cNvSpPr>
          <p:nvPr/>
        </p:nvSpPr>
        <p:spPr>
          <a:xfrm>
            <a:off x="1676400" y="2413000"/>
            <a:ext cx="5702300" cy="762000"/>
          </a:xfrm>
          <a:prstGeom prst="rect">
            <a:avLst/>
          </a:prstGeom>
          <a:solidFill>
            <a:schemeClr val="bg1"/>
          </a:solidFill>
        </p:spPr>
        <p:txBody>
          <a:bodyPr/>
          <a:lstStyle>
            <a:lvl1pPr marL="339725" indent="-339725" algn="l" defTabSz="911225" rtl="0" eaLnBrk="0" fontAlgn="base" hangingPunct="0">
              <a:spcBef>
                <a:spcPct val="20000"/>
              </a:spcBef>
              <a:spcAft>
                <a:spcPct val="25000"/>
              </a:spcAft>
              <a:buChar char="•"/>
              <a:defRPr sz="2400">
                <a:solidFill>
                  <a:schemeClr val="tx1"/>
                </a:solidFill>
                <a:latin typeface="+mn-lt"/>
                <a:ea typeface="+mn-ea"/>
                <a:cs typeface="+mn-cs"/>
              </a:defRPr>
            </a:lvl1pPr>
            <a:lvl2pPr marL="741363" indent="-282575" algn="l" defTabSz="911225" rtl="0" eaLnBrk="0" fontAlgn="base" hangingPunct="0">
              <a:spcBef>
                <a:spcPct val="20000"/>
              </a:spcBef>
              <a:spcAft>
                <a:spcPct val="25000"/>
              </a:spcAft>
              <a:buChar char="–"/>
              <a:defRPr sz="2000">
                <a:solidFill>
                  <a:schemeClr val="tx1"/>
                </a:solidFill>
                <a:latin typeface="+mn-lt"/>
                <a:ea typeface="+mn-ea"/>
              </a:defRPr>
            </a:lvl2pPr>
            <a:lvl3pPr marL="1139825" indent="-227013" algn="l" defTabSz="911225" rtl="0" eaLnBrk="0" fontAlgn="base" hangingPunct="0">
              <a:spcBef>
                <a:spcPct val="20000"/>
              </a:spcBef>
              <a:spcAft>
                <a:spcPct val="0"/>
              </a:spcAft>
              <a:buChar char="•"/>
              <a:defRPr>
                <a:solidFill>
                  <a:schemeClr val="tx1"/>
                </a:solidFill>
                <a:latin typeface="+mn-lt"/>
                <a:ea typeface="+mn-ea"/>
              </a:defRPr>
            </a:lvl3pPr>
            <a:lvl4pPr marL="1598613" indent="-227013" algn="l" defTabSz="911225" rtl="0" eaLnBrk="0" fontAlgn="base" hangingPunct="0">
              <a:spcBef>
                <a:spcPct val="20000"/>
              </a:spcBef>
              <a:spcAft>
                <a:spcPct val="0"/>
              </a:spcAft>
              <a:buChar char="–"/>
              <a:defRPr sz="1600">
                <a:solidFill>
                  <a:schemeClr val="tx1"/>
                </a:solidFill>
                <a:latin typeface="+mn-lt"/>
                <a:ea typeface="+mn-ea"/>
              </a:defRPr>
            </a:lvl4pPr>
            <a:lvl5pPr marL="2054225" indent="-227013" algn="l" defTabSz="911225" rtl="0" eaLnBrk="0" fontAlgn="base" hangingPunct="0">
              <a:spcBef>
                <a:spcPct val="20000"/>
              </a:spcBef>
              <a:spcAft>
                <a:spcPct val="0"/>
              </a:spcAft>
              <a:buChar char="»"/>
              <a:defRPr sz="1400">
                <a:solidFill>
                  <a:schemeClr val="tx1"/>
                </a:solidFill>
                <a:latin typeface="+mn-lt"/>
                <a:ea typeface="+mn-ea"/>
              </a:defRPr>
            </a:lvl5pPr>
            <a:lvl6pPr marL="2378439" indent="-228804" algn="l" defTabSz="914098" rtl="0" eaLnBrk="1" fontAlgn="base" hangingPunct="1">
              <a:spcBef>
                <a:spcPct val="20000"/>
              </a:spcBef>
              <a:spcAft>
                <a:spcPct val="0"/>
              </a:spcAft>
              <a:buChar char="»"/>
              <a:defRPr sz="1400">
                <a:solidFill>
                  <a:schemeClr val="tx1"/>
                </a:solidFill>
                <a:latin typeface="+mn-lt"/>
                <a:ea typeface="+mn-ea"/>
              </a:defRPr>
            </a:lvl6pPr>
            <a:lvl7pPr marL="2699881" indent="-228804" algn="l" defTabSz="914098" rtl="0" eaLnBrk="1" fontAlgn="base" hangingPunct="1">
              <a:spcBef>
                <a:spcPct val="20000"/>
              </a:spcBef>
              <a:spcAft>
                <a:spcPct val="0"/>
              </a:spcAft>
              <a:buChar char="»"/>
              <a:defRPr sz="1400">
                <a:solidFill>
                  <a:schemeClr val="tx1"/>
                </a:solidFill>
                <a:latin typeface="+mn-lt"/>
                <a:ea typeface="+mn-ea"/>
              </a:defRPr>
            </a:lvl7pPr>
            <a:lvl8pPr marL="3021321" indent="-228804" algn="l" defTabSz="914098" rtl="0" eaLnBrk="1" fontAlgn="base" hangingPunct="1">
              <a:spcBef>
                <a:spcPct val="20000"/>
              </a:spcBef>
              <a:spcAft>
                <a:spcPct val="0"/>
              </a:spcAft>
              <a:buChar char="»"/>
              <a:defRPr sz="1400">
                <a:solidFill>
                  <a:schemeClr val="tx1"/>
                </a:solidFill>
                <a:latin typeface="+mn-lt"/>
                <a:ea typeface="+mn-ea"/>
              </a:defRPr>
            </a:lvl8pPr>
            <a:lvl9pPr marL="3342762" indent="-228804" algn="l" defTabSz="914098" rtl="0" eaLnBrk="1" fontAlgn="base" hangingPunct="1">
              <a:spcBef>
                <a:spcPct val="20000"/>
              </a:spcBef>
              <a:spcAft>
                <a:spcPct val="0"/>
              </a:spcAft>
              <a:buChar char="»"/>
              <a:defRPr sz="1400">
                <a:solidFill>
                  <a:schemeClr val="tx1"/>
                </a:solidFill>
                <a:latin typeface="+mn-lt"/>
                <a:ea typeface="+mn-ea"/>
              </a:defRPr>
            </a:lvl9pPr>
          </a:lstStyle>
          <a:p>
            <a:pPr marL="0" indent="0" eaLnBrk="1" hangingPunct="1">
              <a:buNone/>
            </a:pPr>
            <a:r>
              <a:rPr lang="en-US" sz="1800" smtClean="0">
                <a:latin typeface="Arial" charset="0"/>
                <a:ea typeface="ＭＳ Ｐゴシック" charset="0"/>
                <a:cs typeface="ＭＳ Ｐゴシック" charset="0"/>
              </a:rPr>
              <a:t>264 InCommon Participants </a:t>
            </a:r>
          </a:p>
          <a:p>
            <a:pPr marL="0" indent="0" eaLnBrk="1" hangingPunct="1">
              <a:buNone/>
            </a:pPr>
            <a:r>
              <a:rPr lang="en-US" sz="1800" smtClean="0">
                <a:latin typeface="Arial" charset="0"/>
                <a:ea typeface="ＭＳ Ｐゴシック" charset="0"/>
                <a:cs typeface="ＭＳ Ｐゴシック" charset="0"/>
              </a:rPr>
              <a:t>Almost 5 million end-users (faculty, staff, students)</a:t>
            </a:r>
          </a:p>
          <a:p>
            <a:pPr marL="227013" indent="-227013" eaLnBrk="1" hangingPunct="1"/>
            <a:endParaRPr lang="en-US" sz="1800"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88267830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274638"/>
            <a:ext cx="8229600" cy="1820862"/>
          </a:xfrm>
        </p:spPr>
        <p:txBody>
          <a:bodyPr>
            <a:normAutofit fontScale="90000"/>
          </a:bodyPr>
          <a:lstStyle/>
          <a:p>
            <a:r>
              <a:rPr lang="en-US" dirty="0" smtClean="0"/>
              <a:t>A Roadmap </a:t>
            </a:r>
            <a:r>
              <a:rPr lang="en-US" dirty="0"/>
              <a:t>for </a:t>
            </a:r>
            <a:r>
              <a:rPr lang="en-US" dirty="0" smtClean="0"/>
              <a:t>Using NSF Cyberinfrastructure with </a:t>
            </a:r>
            <a:r>
              <a:rPr lang="en-US" dirty="0"/>
              <a:t>InCommon</a:t>
            </a:r>
          </a:p>
        </p:txBody>
      </p:sp>
      <p:sp>
        <p:nvSpPr>
          <p:cNvPr id="49155" name="Rectangle 3"/>
          <p:cNvSpPr>
            <a:spLocks noGrp="1" noChangeArrowheads="1"/>
          </p:cNvSpPr>
          <p:nvPr>
            <p:ph type="body" idx="1"/>
          </p:nvPr>
        </p:nvSpPr>
        <p:spPr>
          <a:xfrm>
            <a:off x="457200" y="2476500"/>
            <a:ext cx="8229600" cy="3649663"/>
          </a:xfrm>
        </p:spPr>
        <p:txBody>
          <a:bodyPr/>
          <a:lstStyle/>
          <a:p>
            <a:pPr marL="0" indent="0" algn="ctr">
              <a:buNone/>
            </a:pPr>
            <a:r>
              <a:rPr lang="en-US" dirty="0" smtClean="0"/>
              <a:t>A helpful guide for CI projects</a:t>
            </a:r>
            <a:br>
              <a:rPr lang="en-US" dirty="0" smtClean="0"/>
            </a:br>
            <a:endParaRPr lang="en-US" dirty="0" smtClean="0"/>
          </a:p>
          <a:p>
            <a:pPr marL="0" indent="0" algn="ctr">
              <a:buNone/>
            </a:pPr>
            <a:r>
              <a:rPr lang="en-US" dirty="0" smtClean="0"/>
              <a:t>http</a:t>
            </a:r>
            <a:r>
              <a:rPr lang="en-US" dirty="0"/>
              <a:t>://</a:t>
            </a:r>
            <a:r>
              <a:rPr lang="en-US" dirty="0" err="1"/>
              <a:t>incommon.org</a:t>
            </a:r>
            <a:r>
              <a:rPr lang="en-US" dirty="0"/>
              <a:t>/</a:t>
            </a:r>
            <a:r>
              <a:rPr lang="en-US" dirty="0" err="1"/>
              <a:t>nsfroadmap</a:t>
            </a:r>
            <a:endParaRPr lang="en-US" dirty="0" smtClean="0"/>
          </a:p>
        </p:txBody>
      </p:sp>
    </p:spTree>
    <p:extLst>
      <p:ext uri="{BB962C8B-B14F-4D97-AF65-F5344CB8AC3E}">
        <p14:creationId xmlns:p14="http://schemas.microsoft.com/office/powerpoint/2010/main" val="3468584327"/>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 Work: </a:t>
            </a:r>
            <a:r>
              <a:rPr lang="en-US" dirty="0" err="1" smtClean="0"/>
              <a:t>go.teragrid.org</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Campus login </a:t>
            </a:r>
            <a:r>
              <a:rPr lang="en-US" smtClean="0"/>
              <a:t>to TeraGrid</a:t>
            </a:r>
          </a:p>
          <a:p>
            <a:r>
              <a:rPr lang="en-US" smtClean="0"/>
              <a:t>35 </a:t>
            </a:r>
            <a:r>
              <a:rPr lang="en-US" dirty="0" smtClean="0"/>
              <a:t>campuses </a:t>
            </a:r>
            <a:r>
              <a:rPr lang="en-US" smtClean="0"/>
              <a:t>so far</a:t>
            </a:r>
            <a:endParaRPr lang="en-US" dirty="0" smtClean="0"/>
          </a:p>
          <a:p>
            <a:r>
              <a:rPr lang="en-US" smtClean="0"/>
              <a:t>Relies on TeraGrid identity vetting</a:t>
            </a:r>
          </a:p>
          <a:p>
            <a:r>
              <a:rPr lang="en-US" smtClean="0"/>
              <a:t>In production since September 2009</a:t>
            </a:r>
          </a:p>
          <a:p>
            <a:r>
              <a:rPr lang="en-US" smtClean="0"/>
              <a:t>1000</a:t>
            </a:r>
            <a:r>
              <a:rPr lang="en-US" dirty="0" smtClean="0"/>
              <a:t>+ certificates issued so far to 65</a:t>
            </a:r>
            <a:r>
              <a:rPr lang="en-US" smtClean="0"/>
              <a:t>+ users</a:t>
            </a:r>
          </a:p>
          <a:p>
            <a:r>
              <a:rPr lang="en-US" smtClean="0"/>
              <a:t>IGTF accredited</a:t>
            </a:r>
            <a:endParaRPr lang="en-US" dirty="0" smtClean="0"/>
          </a:p>
          <a:p>
            <a:r>
              <a:rPr lang="en-US" dirty="0" smtClean="0"/>
              <a:t>Integration with </a:t>
            </a:r>
            <a:r>
              <a:rPr lang="en-US" dirty="0" err="1" smtClean="0"/>
              <a:t>portal.teragrid.org</a:t>
            </a:r>
            <a:r>
              <a:rPr lang="en-US" dirty="0" smtClean="0"/>
              <a:t> underway</a:t>
            </a:r>
          </a:p>
          <a:p>
            <a:r>
              <a:rPr lang="en-US" dirty="0" smtClean="0"/>
              <a:t>IDtrust 2010 paper: </a:t>
            </a:r>
            <a:r>
              <a:rPr lang="en-US" sz="2581" dirty="0" smtClean="0"/>
              <a:t>“Federated Login to TeraGrid”</a:t>
            </a:r>
            <a:br>
              <a:rPr lang="en-US" sz="2581" dirty="0" smtClean="0"/>
            </a:br>
            <a:r>
              <a:rPr lang="en-US" sz="2323" dirty="0" smtClean="0"/>
              <a:t>(http://middleware.internet2.edu/idtrust/2010/)</a:t>
            </a:r>
            <a:endParaRPr lang="en-US" sz="2323" dirty="0"/>
          </a:p>
        </p:txBody>
      </p:sp>
      <p:pic>
        <p:nvPicPr>
          <p:cNvPr id="5" name="Picture 4" descr="go1.tiff"/>
          <p:cNvPicPr>
            <a:picLocks noChangeAspect="1"/>
          </p:cNvPicPr>
          <p:nvPr/>
        </p:nvPicPr>
        <p:blipFill>
          <a:blip r:embed="rId3"/>
          <a:srcRect b="4528"/>
          <a:stretch>
            <a:fillRect/>
          </a:stretch>
        </p:blipFill>
        <p:spPr>
          <a:xfrm>
            <a:off x="4495800" y="3415685"/>
            <a:ext cx="4419600" cy="2891800"/>
          </a:xfrm>
          <a:prstGeom prst="rect">
            <a:avLst/>
          </a:prstGeom>
        </p:spPr>
      </p:pic>
      <p:pic>
        <p:nvPicPr>
          <p:cNvPr id="6" name="Picture 5" descr="TG_current.jpg"/>
          <p:cNvPicPr>
            <a:picLocks noChangeAspect="1"/>
          </p:cNvPicPr>
          <p:nvPr/>
        </p:nvPicPr>
        <p:blipFill>
          <a:blip r:embed="rId4"/>
          <a:srcRect/>
          <a:stretch>
            <a:fillRect/>
          </a:stretch>
        </p:blipFill>
        <p:spPr bwMode="auto">
          <a:xfrm>
            <a:off x="5004816" y="1221125"/>
            <a:ext cx="3681984" cy="2194560"/>
          </a:xfrm>
          <a:prstGeom prst="rect">
            <a:avLst/>
          </a:prstGeom>
          <a:noFill/>
          <a:ln w="9525">
            <a:noFill/>
            <a:miter lim="800000"/>
            <a:headEnd/>
            <a:tailEnd/>
          </a:ln>
        </p:spPr>
      </p:pic>
    </p:spTree>
    <p:extLst>
      <p:ext uri="{BB962C8B-B14F-4D97-AF65-F5344CB8AC3E}">
        <p14:creationId xmlns:p14="http://schemas.microsoft.com/office/powerpoint/2010/main" val="3041490163"/>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New Service: </a:t>
            </a:r>
            <a:r>
              <a:rPr lang="en-US" dirty="0" err="1" smtClean="0"/>
              <a:t>cilogon.org</a:t>
            </a:r>
            <a:endParaRPr lang="en-US" dirty="0"/>
          </a:p>
        </p:txBody>
      </p:sp>
      <p:sp>
        <p:nvSpPr>
          <p:cNvPr id="6" name="Content Placeholder 5"/>
          <p:cNvSpPr>
            <a:spLocks noGrp="1"/>
          </p:cNvSpPr>
          <p:nvPr>
            <p:ph idx="1"/>
          </p:nvPr>
        </p:nvSpPr>
        <p:spPr>
          <a:xfrm>
            <a:off x="457200" y="1600201"/>
            <a:ext cx="4191000" cy="3594873"/>
          </a:xfrm>
        </p:spPr>
        <p:txBody>
          <a:bodyPr>
            <a:normAutofit fontScale="70000" lnSpcReduction="20000"/>
          </a:bodyPr>
          <a:lstStyle/>
          <a:p>
            <a:r>
              <a:rPr lang="en-US" smtClean="0"/>
              <a:t>No </a:t>
            </a:r>
            <a:r>
              <a:rPr lang="en-US" dirty="0" smtClean="0"/>
              <a:t>TeraGrid account required</a:t>
            </a:r>
          </a:p>
          <a:p>
            <a:r>
              <a:rPr lang="en-US" smtClean="0"/>
              <a:t>Supports InCommon and OpenID authentication</a:t>
            </a:r>
          </a:p>
          <a:p>
            <a:r>
              <a:rPr lang="en-US" smtClean="0"/>
              <a:t>Delivers </a:t>
            </a:r>
            <a:r>
              <a:rPr lang="en-US" dirty="0" smtClean="0"/>
              <a:t>certificates to desktop, browser, </a:t>
            </a:r>
            <a:r>
              <a:rPr lang="en-US" smtClean="0"/>
              <a:t>and portals</a:t>
            </a:r>
          </a:p>
          <a:p>
            <a:r>
              <a:rPr lang="en-US" smtClean="0"/>
              <a:t>Available </a:t>
            </a:r>
            <a:r>
              <a:rPr lang="en-US" dirty="0" smtClean="0"/>
              <a:t>certificate lifetimes: </a:t>
            </a:r>
            <a:br>
              <a:rPr lang="en-US" dirty="0" smtClean="0"/>
            </a:br>
            <a:r>
              <a:rPr lang="en-US" dirty="0" smtClean="0"/>
              <a:t>from 1 hour to </a:t>
            </a:r>
            <a:r>
              <a:rPr lang="en-US" smtClean="0"/>
              <a:t>13 months</a:t>
            </a:r>
          </a:p>
          <a:p>
            <a:r>
              <a:rPr lang="en-US" smtClean="0"/>
              <a:t>Supports close integration with CI projects</a:t>
            </a:r>
          </a:p>
          <a:p>
            <a:r>
              <a:rPr lang="en-US" smtClean="0"/>
              <a:t>Available now!</a:t>
            </a:r>
          </a:p>
          <a:p>
            <a:r>
              <a:rPr lang="en-US" smtClean="0"/>
              <a:t>FAQ: www.cilogon.org/faq</a:t>
            </a:r>
            <a:endParaRPr lang="en-US" dirty="0" smtClean="0"/>
          </a:p>
        </p:txBody>
      </p:sp>
      <p:pic>
        <p:nvPicPr>
          <p:cNvPr id="8" name="Picture 7" descr="cilogon.org-20101022.tiff"/>
          <p:cNvPicPr>
            <a:picLocks noChangeAspect="1"/>
          </p:cNvPicPr>
          <p:nvPr/>
        </p:nvPicPr>
        <p:blipFill>
          <a:blip r:embed="rId2"/>
          <a:srcRect b="3194"/>
          <a:stretch>
            <a:fillRect/>
          </a:stretch>
        </p:blipFill>
        <p:spPr>
          <a:xfrm>
            <a:off x="4750430" y="1600201"/>
            <a:ext cx="4079875" cy="3463939"/>
          </a:xfrm>
          <a:prstGeom prst="rect">
            <a:avLst/>
          </a:prstGeom>
        </p:spPr>
      </p:pic>
    </p:spTree>
    <p:extLst>
      <p:ext uri="{BB962C8B-B14F-4D97-AF65-F5344CB8AC3E}">
        <p14:creationId xmlns:p14="http://schemas.microsoft.com/office/powerpoint/2010/main" val="206604620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CILogon Portal Delegation</a:t>
            </a:r>
            <a:endParaRPr lang="en-US" dirty="0"/>
          </a:p>
        </p:txBody>
      </p:sp>
      <p:sp>
        <p:nvSpPr>
          <p:cNvPr id="6" name="Content Placeholder 5"/>
          <p:cNvSpPr>
            <a:spLocks noGrp="1"/>
          </p:cNvSpPr>
          <p:nvPr>
            <p:ph idx="1"/>
          </p:nvPr>
        </p:nvSpPr>
        <p:spPr>
          <a:xfrm>
            <a:off x="457199" y="1600201"/>
            <a:ext cx="5059898" cy="3053452"/>
          </a:xfrm>
        </p:spPr>
        <p:txBody>
          <a:bodyPr>
            <a:normAutofit fontScale="70000" lnSpcReduction="20000"/>
          </a:bodyPr>
          <a:lstStyle/>
          <a:p>
            <a:r>
              <a:rPr lang="en-US" dirty="0" smtClean="0"/>
              <a:t>Grid Portals and Science Gateways provide web interfaces to CI</a:t>
            </a:r>
          </a:p>
          <a:p>
            <a:pPr lvl="1"/>
            <a:r>
              <a:rPr lang="en-US" dirty="0" smtClean="0"/>
              <a:t>Portals/Gateways need certificates to access CI on researchers’ behalf</a:t>
            </a:r>
          </a:p>
          <a:p>
            <a:r>
              <a:rPr lang="en-US" dirty="0" smtClean="0"/>
              <a:t>CILogon Delegation Service allows researchers to approve certificate issuance to portals (via </a:t>
            </a:r>
            <a:r>
              <a:rPr lang="en-US" b="1" dirty="0" smtClean="0"/>
              <a:t>OAuth</a:t>
            </a:r>
            <a:r>
              <a:rPr lang="en-US" dirty="0" smtClean="0"/>
              <a:t>)</a:t>
            </a:r>
          </a:p>
          <a:p>
            <a:r>
              <a:rPr lang="en-US" dirty="0" err="1" smtClean="0"/>
              <a:t>www.cilogon.org</a:t>
            </a:r>
            <a:r>
              <a:rPr lang="en-US" dirty="0"/>
              <a:t>/portal-delegation</a:t>
            </a:r>
            <a:endParaRPr lang="en-US" dirty="0" smtClean="0"/>
          </a:p>
        </p:txBody>
      </p:sp>
      <p:pic>
        <p:nvPicPr>
          <p:cNvPr id="2" name="Picture 1" descr="20101029-cilogon-deleg2.tiff"/>
          <p:cNvPicPr>
            <a:picLocks noChangeAspect="1"/>
          </p:cNvPicPr>
          <p:nvPr/>
        </p:nvPicPr>
        <p:blipFill rotWithShape="1">
          <a:blip r:embed="rId2">
            <a:extLst>
              <a:ext uri="{28A0092B-C50C-407E-A947-70E740481C1C}">
                <a14:useLocalDpi xmlns:a14="http://schemas.microsoft.com/office/drawing/2010/main" val="0"/>
              </a:ext>
            </a:extLst>
          </a:blip>
          <a:srcRect t="-3" b="11772"/>
          <a:stretch/>
        </p:blipFill>
        <p:spPr>
          <a:xfrm>
            <a:off x="2118577" y="4116717"/>
            <a:ext cx="3398520" cy="2048256"/>
          </a:xfrm>
          <a:prstGeom prst="rect">
            <a:avLst/>
          </a:prstGeom>
        </p:spPr>
      </p:pic>
      <p:sp>
        <p:nvSpPr>
          <p:cNvPr id="4" name="Oval 3"/>
          <p:cNvSpPr/>
          <p:nvPr/>
        </p:nvSpPr>
        <p:spPr>
          <a:xfrm>
            <a:off x="6466669" y="1512296"/>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smtClean="0"/>
              <a:t>Web Browser</a:t>
            </a:r>
            <a:endParaRPr lang="en-US" sz="1200" dirty="0"/>
          </a:p>
        </p:txBody>
      </p:sp>
      <p:sp>
        <p:nvSpPr>
          <p:cNvPr id="7" name="Oval 6"/>
          <p:cNvSpPr/>
          <p:nvPr/>
        </p:nvSpPr>
        <p:spPr>
          <a:xfrm>
            <a:off x="5287439" y="3011792"/>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smtClean="0"/>
              <a:t>CILogon</a:t>
            </a:r>
            <a:endParaRPr lang="en-US" sz="1200" dirty="0"/>
          </a:p>
        </p:txBody>
      </p:sp>
      <p:sp>
        <p:nvSpPr>
          <p:cNvPr id="8" name="Oval 7"/>
          <p:cNvSpPr/>
          <p:nvPr/>
        </p:nvSpPr>
        <p:spPr>
          <a:xfrm>
            <a:off x="7578965" y="3012028"/>
            <a:ext cx="914400" cy="914400"/>
          </a:xfrm>
          <a:prstGeom prst="ellipse">
            <a:avLst/>
          </a:prstGeom>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200" dirty="0" smtClean="0"/>
              <a:t>Portal</a:t>
            </a:r>
            <a:endParaRPr lang="en-US" sz="1200" dirty="0"/>
          </a:p>
        </p:txBody>
      </p:sp>
      <p:sp>
        <p:nvSpPr>
          <p:cNvPr id="9" name="Cloud 8"/>
          <p:cNvSpPr/>
          <p:nvPr/>
        </p:nvSpPr>
        <p:spPr>
          <a:xfrm>
            <a:off x="7381069" y="4653653"/>
            <a:ext cx="1364384" cy="1364540"/>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CI</a:t>
            </a:r>
            <a:endParaRPr lang="en-US" dirty="0"/>
          </a:p>
        </p:txBody>
      </p:sp>
      <p:cxnSp>
        <p:nvCxnSpPr>
          <p:cNvPr id="11" name="Straight Arrow Connector 10"/>
          <p:cNvCxnSpPr>
            <a:stCxn id="8" idx="4"/>
            <a:endCxn id="9" idx="3"/>
          </p:cNvCxnSpPr>
          <p:nvPr/>
        </p:nvCxnSpPr>
        <p:spPr>
          <a:xfrm>
            <a:off x="8036165" y="3926428"/>
            <a:ext cx="27096" cy="80524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399648" y="4116717"/>
            <a:ext cx="663613" cy="276999"/>
          </a:xfrm>
          <a:prstGeom prst="rect">
            <a:avLst/>
          </a:prstGeom>
          <a:noFill/>
        </p:spPr>
        <p:txBody>
          <a:bodyPr wrap="none" rtlCol="0">
            <a:spAutoFit/>
          </a:bodyPr>
          <a:lstStyle/>
          <a:p>
            <a:pPr algn="ctr"/>
            <a:r>
              <a:rPr lang="en-US" sz="1200" dirty="0" smtClean="0"/>
              <a:t>access</a:t>
            </a:r>
            <a:endParaRPr lang="en-US" sz="1200" dirty="0"/>
          </a:p>
        </p:txBody>
      </p:sp>
      <p:cxnSp>
        <p:nvCxnSpPr>
          <p:cNvPr id="18" name="Straight Arrow Connector 17"/>
          <p:cNvCxnSpPr>
            <a:stCxn id="8" idx="2"/>
            <a:endCxn id="7" idx="6"/>
          </p:cNvCxnSpPr>
          <p:nvPr/>
        </p:nvCxnSpPr>
        <p:spPr>
          <a:xfrm flipH="1" flipV="1">
            <a:off x="6201839" y="3468992"/>
            <a:ext cx="1377126" cy="23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4" idx="3"/>
            <a:endCxn id="7" idx="7"/>
          </p:cNvCxnSpPr>
          <p:nvPr/>
        </p:nvCxnSpPr>
        <p:spPr>
          <a:xfrm flipH="1">
            <a:off x="6067928" y="2292785"/>
            <a:ext cx="532652" cy="8529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4" idx="5"/>
            <a:endCxn id="8" idx="1"/>
          </p:cNvCxnSpPr>
          <p:nvPr/>
        </p:nvCxnSpPr>
        <p:spPr>
          <a:xfrm>
            <a:off x="7247158" y="2292785"/>
            <a:ext cx="465718" cy="8531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6466669" y="3469228"/>
            <a:ext cx="843200" cy="461665"/>
          </a:xfrm>
          <a:prstGeom prst="rect">
            <a:avLst/>
          </a:prstGeom>
          <a:noFill/>
        </p:spPr>
        <p:txBody>
          <a:bodyPr wrap="none" rtlCol="0">
            <a:spAutoFit/>
          </a:bodyPr>
          <a:lstStyle/>
          <a:p>
            <a:pPr algn="ctr"/>
            <a:r>
              <a:rPr lang="en-US" sz="1200" dirty="0" smtClean="0"/>
              <a:t>request</a:t>
            </a:r>
            <a:br>
              <a:rPr lang="en-US" sz="1200" dirty="0" smtClean="0"/>
            </a:br>
            <a:r>
              <a:rPr lang="en-US" sz="1200" dirty="0" smtClean="0"/>
              <a:t>certificate</a:t>
            </a:r>
            <a:endParaRPr lang="en-US" sz="1200" dirty="0"/>
          </a:p>
        </p:txBody>
      </p:sp>
      <p:sp>
        <p:nvSpPr>
          <p:cNvPr id="46" name="TextBox 45"/>
          <p:cNvSpPr txBox="1"/>
          <p:nvPr/>
        </p:nvSpPr>
        <p:spPr>
          <a:xfrm>
            <a:off x="5455432" y="2207329"/>
            <a:ext cx="1023162" cy="646331"/>
          </a:xfrm>
          <a:prstGeom prst="rect">
            <a:avLst/>
          </a:prstGeom>
          <a:noFill/>
        </p:spPr>
        <p:txBody>
          <a:bodyPr wrap="none" rtlCol="0">
            <a:spAutoFit/>
          </a:bodyPr>
          <a:lstStyle/>
          <a:p>
            <a:pPr algn="ctr"/>
            <a:r>
              <a:rPr lang="en-US" sz="1200" dirty="0"/>
              <a:t>a</a:t>
            </a:r>
            <a:r>
              <a:rPr lang="en-US" sz="1200" dirty="0" smtClean="0"/>
              <a:t>uthenticate</a:t>
            </a:r>
            <a:br>
              <a:rPr lang="en-US" sz="1200" dirty="0" smtClean="0"/>
            </a:br>
            <a:r>
              <a:rPr lang="en-US" sz="1200" dirty="0" smtClean="0"/>
              <a:t>&amp;</a:t>
            </a:r>
            <a:br>
              <a:rPr lang="en-US" sz="1200" dirty="0" smtClean="0"/>
            </a:br>
            <a:r>
              <a:rPr lang="en-US" sz="1200" dirty="0" smtClean="0"/>
              <a:t>approve</a:t>
            </a:r>
            <a:endParaRPr lang="en-US" sz="1200" dirty="0"/>
          </a:p>
        </p:txBody>
      </p:sp>
      <p:sp>
        <p:nvSpPr>
          <p:cNvPr id="51" name="TextBox 50"/>
          <p:cNvSpPr txBox="1"/>
          <p:nvPr/>
        </p:nvSpPr>
        <p:spPr>
          <a:xfrm>
            <a:off x="7478501" y="2471619"/>
            <a:ext cx="663613" cy="276999"/>
          </a:xfrm>
          <a:prstGeom prst="rect">
            <a:avLst/>
          </a:prstGeom>
          <a:noFill/>
        </p:spPr>
        <p:txBody>
          <a:bodyPr wrap="none" rtlCol="0">
            <a:spAutoFit/>
          </a:bodyPr>
          <a:lstStyle/>
          <a:p>
            <a:pPr algn="ctr"/>
            <a:r>
              <a:rPr lang="en-US" sz="1200" dirty="0" smtClean="0"/>
              <a:t>access</a:t>
            </a:r>
            <a:endParaRPr lang="en-US" sz="1200" dirty="0"/>
          </a:p>
        </p:txBody>
      </p:sp>
    </p:spTree>
    <p:extLst>
      <p:ext uri="{BB962C8B-B14F-4D97-AF65-F5344CB8AC3E}">
        <p14:creationId xmlns:p14="http://schemas.microsoft.com/office/powerpoint/2010/main" val="417958852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ctrTitle"/>
          </p:nvPr>
        </p:nvSpPr>
        <p:spPr>
          <a:xfrm>
            <a:off x="4724400" y="1828800"/>
            <a:ext cx="4114800" cy="1828800"/>
          </a:xfrm>
        </p:spPr>
        <p:txBody>
          <a:bodyPr/>
          <a:lstStyle/>
          <a:p>
            <a:r>
              <a:rPr lang="en-US" dirty="0"/>
              <a:t>An OAuth Service for Issuing Certificates</a:t>
            </a:r>
            <a:br>
              <a:rPr lang="en-US" dirty="0"/>
            </a:br>
            <a:r>
              <a:rPr lang="en-US" dirty="0"/>
              <a:t>to Science Gateways for TeraGrid </a:t>
            </a:r>
            <a:r>
              <a:rPr lang="en-US" dirty="0" smtClean="0"/>
              <a:t>Users</a:t>
            </a:r>
            <a:endParaRPr lang="en-US" dirty="0"/>
          </a:p>
        </p:txBody>
      </p:sp>
      <p:sp>
        <p:nvSpPr>
          <p:cNvPr id="57349" name="Rectangle 5"/>
          <p:cNvSpPr>
            <a:spLocks noGrp="1" noChangeArrowheads="1"/>
          </p:cNvSpPr>
          <p:nvPr>
            <p:ph type="subTitle" idx="1"/>
          </p:nvPr>
        </p:nvSpPr>
        <p:spPr>
          <a:xfrm>
            <a:off x="4724400" y="3886200"/>
            <a:ext cx="4114800" cy="1066800"/>
          </a:xfrm>
        </p:spPr>
        <p:txBody>
          <a:bodyPr/>
          <a:lstStyle/>
          <a:p>
            <a:r>
              <a:rPr lang="en-US" dirty="0" smtClean="0"/>
              <a:t>Jim Basney and Jeff Gaynor</a:t>
            </a:r>
            <a:br>
              <a:rPr lang="en-US" dirty="0" smtClean="0"/>
            </a:br>
            <a:r>
              <a:rPr lang="en-US" dirty="0"/>
              <a:t>{</a:t>
            </a:r>
            <a:r>
              <a:rPr lang="en-US" dirty="0" err="1"/>
              <a:t>jbasney,gaynor</a:t>
            </a:r>
            <a:r>
              <a:rPr lang="en-US" dirty="0"/>
              <a:t>}@</a:t>
            </a:r>
            <a:r>
              <a:rPr lang="en-US" dirty="0" err="1"/>
              <a:t>illinois.edu</a:t>
            </a:r>
            <a:r>
              <a:rPr lang="en-US" dirty="0"/>
              <a:t> </a:t>
            </a:r>
          </a:p>
        </p:txBody>
      </p:sp>
      <p:sp>
        <p:nvSpPr>
          <p:cNvPr id="4" name="Text Box 20"/>
          <p:cNvSpPr txBox="1">
            <a:spLocks noChangeArrowheads="1"/>
          </p:cNvSpPr>
          <p:nvPr/>
        </p:nvSpPr>
        <p:spPr bwMode="auto">
          <a:xfrm>
            <a:off x="4724400" y="5334000"/>
            <a:ext cx="4231297" cy="1308050"/>
          </a:xfrm>
          <a:prstGeom prst="rect">
            <a:avLst/>
          </a:prstGeom>
          <a:noFill/>
          <a:ln w="9525">
            <a:noFill/>
            <a:miter lim="800000"/>
            <a:headEnd/>
            <a:tailEnd/>
          </a:ln>
          <a:effectLst/>
        </p:spPr>
        <p:txBody>
          <a:bodyPr wrap="none">
            <a:prstTxWarp prst="textNoShape">
              <a:avLst/>
            </a:prstTxWarp>
            <a:spAutoFit/>
          </a:bodyPr>
          <a:lstStyle/>
          <a:p>
            <a:pPr defTabSz="914400" fontAlgn="base">
              <a:lnSpc>
                <a:spcPct val="110000"/>
              </a:lnSpc>
              <a:spcBef>
                <a:spcPct val="0"/>
              </a:spcBef>
              <a:spcAft>
                <a:spcPct val="0"/>
              </a:spcAft>
            </a:pPr>
            <a:r>
              <a:rPr lang="en-US" sz="1200" dirty="0">
                <a:solidFill>
                  <a:srgbClr val="FFFFFF"/>
                </a:solidFill>
                <a:latin typeface="Arial" charset="0"/>
              </a:rPr>
              <a:t>National Center for Supercomputing Applications</a:t>
            </a:r>
          </a:p>
          <a:p>
            <a:pPr defTabSz="914400" fontAlgn="base">
              <a:lnSpc>
                <a:spcPct val="110000"/>
              </a:lnSpc>
              <a:spcBef>
                <a:spcPct val="0"/>
              </a:spcBef>
              <a:spcAft>
                <a:spcPct val="0"/>
              </a:spcAft>
            </a:pPr>
            <a:r>
              <a:rPr lang="en-US" sz="1200" dirty="0">
                <a:solidFill>
                  <a:srgbClr val="FFFFFF"/>
                </a:solidFill>
                <a:latin typeface="Arial" charset="0"/>
              </a:rPr>
              <a:t>University of Illinois at Urbana-</a:t>
            </a:r>
            <a:r>
              <a:rPr lang="en-US" sz="1200" dirty="0" smtClean="0">
                <a:solidFill>
                  <a:srgbClr val="FFFFFF"/>
                </a:solidFill>
                <a:latin typeface="Arial" charset="0"/>
              </a:rPr>
              <a:t>Champaign</a:t>
            </a:r>
          </a:p>
          <a:p>
            <a:pPr defTabSz="914400" fontAlgn="base">
              <a:lnSpc>
                <a:spcPct val="110000"/>
              </a:lnSpc>
              <a:spcBef>
                <a:spcPct val="0"/>
              </a:spcBef>
              <a:spcAft>
                <a:spcPct val="0"/>
              </a:spcAft>
            </a:pPr>
            <a:endParaRPr lang="en-US" sz="1200" dirty="0" smtClean="0">
              <a:solidFill>
                <a:srgbClr val="FFFFFF"/>
              </a:solidFill>
              <a:latin typeface="Arial" charset="0"/>
            </a:endParaRPr>
          </a:p>
          <a:p>
            <a:pPr defTabSz="914400" fontAlgn="base">
              <a:lnSpc>
                <a:spcPct val="110000"/>
              </a:lnSpc>
              <a:spcBef>
                <a:spcPct val="0"/>
              </a:spcBef>
              <a:spcAft>
                <a:spcPct val="0"/>
              </a:spcAft>
            </a:pPr>
            <a:endParaRPr lang="en-US" sz="1200" dirty="0" smtClean="0">
              <a:solidFill>
                <a:srgbClr val="FFFFFF"/>
              </a:solidFill>
              <a:latin typeface="Arial" charset="0"/>
            </a:endParaRPr>
          </a:p>
          <a:p>
            <a:pPr defTabSz="914400" fontAlgn="base">
              <a:lnSpc>
                <a:spcPct val="110000"/>
              </a:lnSpc>
              <a:spcBef>
                <a:spcPct val="0"/>
              </a:spcBef>
              <a:spcAft>
                <a:spcPct val="0"/>
              </a:spcAft>
              <a:defRPr/>
            </a:pPr>
            <a:r>
              <a:rPr lang="en-US" sz="1200" dirty="0" smtClean="0">
                <a:solidFill>
                  <a:srgbClr val="FFFFFF"/>
                </a:solidFill>
                <a:latin typeface="Arial" charset="0"/>
              </a:rPr>
              <a:t>This material is based upon work supported by the </a:t>
            </a:r>
            <a:br>
              <a:rPr lang="en-US" sz="1200" dirty="0" smtClean="0">
                <a:solidFill>
                  <a:srgbClr val="FFFFFF"/>
                </a:solidFill>
                <a:latin typeface="Arial" charset="0"/>
              </a:rPr>
            </a:br>
            <a:r>
              <a:rPr lang="en-US" sz="1200" dirty="0" smtClean="0">
                <a:solidFill>
                  <a:srgbClr val="FFFFFF"/>
                </a:solidFill>
                <a:latin typeface="Arial" charset="0"/>
              </a:rPr>
              <a:t>National Science Foundation under grant number 0932251. </a:t>
            </a:r>
            <a:endParaRPr lang="en-US" sz="1200" dirty="0">
              <a:solidFill>
                <a:srgbClr val="FFFFFF"/>
              </a:solidFill>
              <a:latin typeface="Arial" charset="0"/>
            </a:endParaRPr>
          </a:p>
        </p:txBody>
      </p:sp>
    </p:spTree>
    <p:extLst>
      <p:ext uri="{BB962C8B-B14F-4D97-AF65-F5344CB8AC3E}">
        <p14:creationId xmlns:p14="http://schemas.microsoft.com/office/powerpoint/2010/main" val="143020871"/>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lstStyle/>
          <a:p>
            <a:r>
              <a:rPr lang="en-US" dirty="0" smtClean="0"/>
              <a:t>Support use of </a:t>
            </a:r>
            <a:r>
              <a:rPr lang="en-US" i="1" dirty="0" smtClean="0"/>
              <a:t>individual TeraGrid accounts</a:t>
            </a:r>
            <a:r>
              <a:rPr lang="en-US" dirty="0" smtClean="0"/>
              <a:t> via gateways</a:t>
            </a:r>
          </a:p>
          <a:p>
            <a:pPr lvl="1"/>
            <a:r>
              <a:rPr lang="en-US" dirty="0" smtClean="0"/>
              <a:t>Independent of support for gateway </a:t>
            </a:r>
            <a:r>
              <a:rPr lang="en-US" i="1" dirty="0" smtClean="0"/>
              <a:t>community accounts</a:t>
            </a:r>
          </a:p>
          <a:p>
            <a:pPr lvl="1"/>
            <a:r>
              <a:rPr lang="en-US" dirty="0" smtClean="0"/>
              <a:t>For more accurate accounting, greater resource access</a:t>
            </a:r>
          </a:p>
          <a:p>
            <a:r>
              <a:rPr lang="en-US" dirty="0" smtClean="0"/>
              <a:t>Avoid disclosing TeraGrid user passwords to gateways</a:t>
            </a:r>
          </a:p>
          <a:p>
            <a:pPr lvl="1"/>
            <a:r>
              <a:rPr lang="en-US" dirty="0" smtClean="0"/>
              <a:t>Avoid risk to long-lived credentials (i.e., user passwords)</a:t>
            </a:r>
          </a:p>
          <a:p>
            <a:pPr lvl="1"/>
            <a:r>
              <a:rPr lang="en-US" dirty="0" smtClean="0"/>
              <a:t>Use TeraGrid passwords only on systems operated by TeraGrid</a:t>
            </a:r>
          </a:p>
          <a:p>
            <a:r>
              <a:rPr lang="en-US" dirty="0" smtClean="0"/>
              <a:t>Use standard security protocols: TLS, OAuth</a:t>
            </a:r>
          </a:p>
          <a:p>
            <a:pPr lvl="1"/>
            <a:r>
              <a:rPr lang="en-US" dirty="0" smtClean="0"/>
              <a:t>More trustworthy</a:t>
            </a:r>
          </a:p>
          <a:p>
            <a:pPr lvl="1"/>
            <a:r>
              <a:rPr lang="en-US" dirty="0" smtClean="0"/>
              <a:t>Ease of integration for gateway developers</a:t>
            </a:r>
            <a:endParaRPr lang="en-US" dirty="0"/>
          </a:p>
        </p:txBody>
      </p:sp>
      <p:sp>
        <p:nvSpPr>
          <p:cNvPr id="4" name="Footer Placeholder 3"/>
          <p:cNvSpPr>
            <a:spLocks noGrp="1"/>
          </p:cNvSpPr>
          <p:nvPr>
            <p:ph type="ftr" sz="quarter" idx="10"/>
          </p:nvPr>
        </p:nvSpPr>
        <p:spPr/>
        <p:txBody>
          <a:bodyPr/>
          <a:lstStyle/>
          <a:p>
            <a:r>
              <a:rPr lang="en-US" smtClean="0">
                <a:solidFill>
                  <a:srgbClr val="FFFFFF"/>
                </a:solidFill>
              </a:rPr>
              <a:t>http://security.ncsa.illinois.edu/teragrid-oauth/</a:t>
            </a:r>
            <a:endParaRPr lang="en-US">
              <a:solidFill>
                <a:srgbClr val="FFFFFF"/>
              </a:solidFill>
            </a:endParaRPr>
          </a:p>
        </p:txBody>
      </p:sp>
    </p:spTree>
    <p:extLst>
      <p:ext uri="{BB962C8B-B14F-4D97-AF65-F5344CB8AC3E}">
        <p14:creationId xmlns:p14="http://schemas.microsoft.com/office/powerpoint/2010/main" val="714331968"/>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300" b="0" i="0" u="none" strike="noStrike" cap="none" normalizeH="0" baseline="0">
            <a:ln>
              <a:noFill/>
            </a:ln>
            <a:solidFill>
              <a:srgbClr val="000000"/>
            </a:solidFill>
            <a:effectLst/>
            <a:latin typeface="Helvetica Neue Light" charset="0"/>
            <a:sym typeface="Helvetica Neue Light" charset="0"/>
          </a:defRPr>
        </a:defPPr>
      </a:lstStyle>
    </a:spDef>
    <a:lnDef>
      <a:spPr bwMode="auto">
        <a:xfrm>
          <a:off x="0" y="0"/>
          <a:ext cx="1" cy="1"/>
        </a:xfrm>
        <a:custGeom>
          <a:avLst/>
          <a:gdLst/>
          <a:ahLst/>
          <a:cxnLst/>
          <a:rect l="0" t="0" r="0" b="0"/>
          <a:pathLst/>
        </a:custGeom>
        <a:solidFill>
          <a:srgbClr val="BFBFBF"/>
        </a:solid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300" b="0" i="0" u="none" strike="noStrike" cap="none" normalizeH="0" baseline="0">
            <a:ln>
              <a:noFill/>
            </a:ln>
            <a:solidFill>
              <a:srgbClr val="000000"/>
            </a:solidFill>
            <a:effectLst/>
            <a:latin typeface="Helvetica Neue Light" charset="0"/>
            <a:sym typeface="Helvetica Neue Light"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ncsa-template">
  <a:themeElements>
    <a:clrScheme name="ncsa-template 1">
      <a:dk1>
        <a:srgbClr val="4E5782"/>
      </a:dk1>
      <a:lt1>
        <a:srgbClr val="FFFFFF"/>
      </a:lt1>
      <a:dk2>
        <a:srgbClr val="0C519C"/>
      </a:dk2>
      <a:lt2>
        <a:srgbClr val="DDDDDD"/>
      </a:lt2>
      <a:accent1>
        <a:srgbClr val="E1ECFF"/>
      </a:accent1>
      <a:accent2>
        <a:srgbClr val="1491F8"/>
      </a:accent2>
      <a:accent3>
        <a:srgbClr val="FFFFFF"/>
      </a:accent3>
      <a:accent4>
        <a:srgbClr val="41496E"/>
      </a:accent4>
      <a:accent5>
        <a:srgbClr val="EEF4FF"/>
      </a:accent5>
      <a:accent6>
        <a:srgbClr val="1183E1"/>
      </a:accent6>
      <a:hlink>
        <a:srgbClr val="5EB3EC"/>
      </a:hlink>
      <a:folHlink>
        <a:srgbClr val="9CBDD4"/>
      </a:folHlink>
    </a:clrScheme>
    <a:fontScheme name="ncsa-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ncsa-template 1">
        <a:dk1>
          <a:srgbClr val="4E5782"/>
        </a:dk1>
        <a:lt1>
          <a:srgbClr val="FFFFFF"/>
        </a:lt1>
        <a:dk2>
          <a:srgbClr val="0C519C"/>
        </a:dk2>
        <a:lt2>
          <a:srgbClr val="DDDDDD"/>
        </a:lt2>
        <a:accent1>
          <a:srgbClr val="E1ECFF"/>
        </a:accent1>
        <a:accent2>
          <a:srgbClr val="1491F8"/>
        </a:accent2>
        <a:accent3>
          <a:srgbClr val="FFFFFF"/>
        </a:accent3>
        <a:accent4>
          <a:srgbClr val="41496E"/>
        </a:accent4>
        <a:accent5>
          <a:srgbClr val="EEF4FF"/>
        </a:accent5>
        <a:accent6>
          <a:srgbClr val="1183E1"/>
        </a:accent6>
        <a:hlink>
          <a:srgbClr val="5EB3EC"/>
        </a:hlink>
        <a:folHlink>
          <a:srgbClr val="9CBDD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879</TotalTime>
  <Words>877</Words>
  <Application>Microsoft Macintosh PowerPoint</Application>
  <PresentationFormat>On-screen Show (4:3)</PresentationFormat>
  <Paragraphs>143</Paragraphs>
  <Slides>21</Slides>
  <Notes>7</Notes>
  <HiddenSlides>0</HiddenSlides>
  <MMClips>0</MMClips>
  <ScaleCrop>false</ScaleCrop>
  <HeadingPairs>
    <vt:vector size="4" baseType="variant">
      <vt:variant>
        <vt:lpstr>Theme</vt:lpstr>
      </vt:variant>
      <vt:variant>
        <vt:i4>4</vt:i4>
      </vt:variant>
      <vt:variant>
        <vt:lpstr>Slide Titles</vt:lpstr>
      </vt:variant>
      <vt:variant>
        <vt:i4>21</vt:i4>
      </vt:variant>
    </vt:vector>
  </HeadingPairs>
  <TitlesOfParts>
    <vt:vector size="25" baseType="lpstr">
      <vt:lpstr>Office Theme</vt:lpstr>
      <vt:lpstr>Default Design</vt:lpstr>
      <vt:lpstr>1_Office Theme</vt:lpstr>
      <vt:lpstr>ncsa-template</vt:lpstr>
      <vt:lpstr>CILogon</vt:lpstr>
      <vt:lpstr>CILogon Project Goal</vt:lpstr>
      <vt:lpstr>PowerPoint Presentation</vt:lpstr>
      <vt:lpstr>A Roadmap for Using NSF Cyberinfrastructure with InCommon</vt:lpstr>
      <vt:lpstr>Prior Work: go.teragrid.org</vt:lpstr>
      <vt:lpstr>New Service: cilogon.org</vt:lpstr>
      <vt:lpstr>CILogon Portal Delegation</vt:lpstr>
      <vt:lpstr>An OAuth Service for Issuing Certificates to Science Gateways for TeraGrid Users</vt:lpstr>
      <vt:lpstr>Goals</vt:lpstr>
      <vt:lpstr>PowerPoint Presentation</vt:lpstr>
      <vt:lpstr>Benefits</vt:lpstr>
      <vt:lpstr>OAuth Example</vt:lpstr>
      <vt:lpstr>PowerPoint Presentation</vt:lpstr>
      <vt:lpstr>PowerPoint Presentation</vt:lpstr>
      <vt:lpstr>Distributed Web Security for Science Gateways</vt:lpstr>
      <vt:lpstr>Science Gateway Security Project</vt:lpstr>
      <vt:lpstr>PowerPoint Presentation</vt:lpstr>
      <vt:lpstr>Certificate Delegation via OAuth (Option A)</vt:lpstr>
      <vt:lpstr>Certificate Delegation via OAuth (Option B)</vt:lpstr>
      <vt:lpstr>Integration with External Authentication</vt:lpstr>
      <vt:lpstr>Science Gateway Security Project</vt:lpstr>
    </vt:vector>
  </TitlesOfParts>
  <Company>University of Illinois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CILogon</dc:title>
  <dc:creator>Jim Basney</dc:creator>
  <cp:lastModifiedBy>Jim Basney</cp:lastModifiedBy>
  <cp:revision>22</cp:revision>
  <dcterms:created xsi:type="dcterms:W3CDTF">2010-10-20T15:14:46Z</dcterms:created>
  <dcterms:modified xsi:type="dcterms:W3CDTF">2011-09-14T17:59:07Z</dcterms:modified>
</cp:coreProperties>
</file>