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D26-4DE8-BA4E-B8F3-C79F7CE535A4}" type="datetimeFigureOut">
              <a:rPr lang="en-US" smtClean="0"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69BD-478F-B14D-B9BA-E21CF085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D26-4DE8-BA4E-B8F3-C79F7CE535A4}" type="datetimeFigureOut">
              <a:rPr lang="en-US" smtClean="0"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69BD-478F-B14D-B9BA-E21CF085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D26-4DE8-BA4E-B8F3-C79F7CE535A4}" type="datetimeFigureOut">
              <a:rPr lang="en-US" smtClean="0"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69BD-478F-B14D-B9BA-E21CF085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D26-4DE8-BA4E-B8F3-C79F7CE535A4}" type="datetimeFigureOut">
              <a:rPr lang="en-US" smtClean="0"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69BD-478F-B14D-B9BA-E21CF085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4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D26-4DE8-BA4E-B8F3-C79F7CE535A4}" type="datetimeFigureOut">
              <a:rPr lang="en-US" smtClean="0"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69BD-478F-B14D-B9BA-E21CF085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D26-4DE8-BA4E-B8F3-C79F7CE535A4}" type="datetimeFigureOut">
              <a:rPr lang="en-US" smtClean="0"/>
              <a:t>11/2/11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69BD-478F-B14D-B9BA-E21CF085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0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D26-4DE8-BA4E-B8F3-C79F7CE535A4}" type="datetimeFigureOut">
              <a:rPr lang="en-US" smtClean="0"/>
              <a:t>11/2/11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69BD-478F-B14D-B9BA-E21CF085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8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D26-4DE8-BA4E-B8F3-C79F7CE535A4}" type="datetimeFigureOut">
              <a:rPr lang="en-US" smtClean="0"/>
              <a:t>11/2/11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69BD-478F-B14D-B9BA-E21CF085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D26-4DE8-BA4E-B8F3-C79F7CE535A4}" type="datetimeFigureOut">
              <a:rPr lang="en-US" smtClean="0"/>
              <a:t>11/2/11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69BD-478F-B14D-B9BA-E21CF085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D26-4DE8-BA4E-B8F3-C79F7CE535A4}" type="datetimeFigureOut">
              <a:rPr lang="en-US" smtClean="0"/>
              <a:t>11/2/11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69BD-478F-B14D-B9BA-E21CF085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8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D26-4DE8-BA4E-B8F3-C79F7CE535A4}" type="datetimeFigureOut">
              <a:rPr lang="en-US" smtClean="0"/>
              <a:t>11/2/11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369BD-478F-B14D-B9BA-E21CF085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D6D26-4DE8-BA4E-B8F3-C79F7CE535A4}" type="datetimeFigureOut">
              <a:rPr lang="en-US" smtClean="0"/>
              <a:t>11/2/11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69BD-478F-B14D-B9BA-E21CF0852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2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1787"/>
            <a:ext cx="7772400" cy="2738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Federated Identity</a:t>
            </a:r>
            <a:br>
              <a:rPr lang="en-US" dirty="0" smtClean="0"/>
            </a:b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Scientific Collaborations:</a:t>
            </a:r>
            <a:br>
              <a:rPr lang="en-US" dirty="0" smtClean="0"/>
            </a:br>
            <a:r>
              <a:rPr lang="en-US" b="1" dirty="0" smtClean="0"/>
              <a:t>Policy Issues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199"/>
            <a:ext cx="7772400" cy="273594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Jim Basney</a:t>
            </a:r>
            <a:br>
              <a:rPr lang="en-US" b="1" dirty="0" smtClean="0"/>
            </a:br>
            <a:r>
              <a:rPr lang="en-US" b="1" dirty="0" err="1" smtClean="0"/>
              <a:t>jbasney@ncsa.uiuc.edu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Workshop on Federated Identity Systems for Scientific Collaborations</a:t>
            </a:r>
            <a:br>
              <a:rPr lang="en-US" dirty="0" smtClean="0"/>
            </a:br>
            <a:r>
              <a:rPr lang="en-US" dirty="0" smtClean="0"/>
              <a:t>STFC at Rutherford Appleton Laboratory in the UK</a:t>
            </a:r>
            <a:br>
              <a:rPr lang="en-US" dirty="0" smtClean="0"/>
            </a:br>
            <a:r>
              <a:rPr lang="en-US" dirty="0" smtClean="0"/>
              <a:t>2-3 November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7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826385"/>
          </a:xfrm>
        </p:spPr>
        <p:txBody>
          <a:bodyPr>
            <a:normAutofit fontScale="90000"/>
          </a:bodyPr>
          <a:lstStyle/>
          <a:p>
            <a:r>
              <a:rPr lang="en-US" dirty="0"/>
              <a:t>Are there any efforts to bring </a:t>
            </a:r>
            <a:r>
              <a:rPr lang="en-US" dirty="0" smtClean="0"/>
              <a:t>harmonization </a:t>
            </a:r>
            <a:r>
              <a:rPr lang="en-US" dirty="0"/>
              <a:t>of identity attributes across federations?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Yes!</a:t>
            </a:r>
          </a:p>
          <a:p>
            <a:r>
              <a:rPr lang="en-US" dirty="0" smtClean="0"/>
              <a:t>MACE</a:t>
            </a:r>
            <a:r>
              <a:rPr lang="en-US" dirty="0" smtClean="0"/>
              <a:t>-</a:t>
            </a:r>
            <a:r>
              <a:rPr lang="en-US" dirty="0" err="1" smtClean="0"/>
              <a:t>Dir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http://middleware.internet2.edu/</a:t>
            </a:r>
            <a:r>
              <a:rPr lang="en-US" dirty="0" err="1"/>
              <a:t>dir</a:t>
            </a:r>
            <a:r>
              <a:rPr lang="en-US" dirty="0" smtClean="0"/>
              <a:t>/)</a:t>
            </a:r>
          </a:p>
          <a:p>
            <a:r>
              <a:rPr lang="en-US" dirty="0" smtClean="0"/>
              <a:t>REFEDS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http://</a:t>
            </a:r>
            <a:r>
              <a:rPr lang="en-US" dirty="0" err="1"/>
              <a:t>www.terena.org</a:t>
            </a:r>
            <a:r>
              <a:rPr lang="en-US" dirty="0"/>
              <a:t>/</a:t>
            </a:r>
            <a:r>
              <a:rPr lang="en-US" dirty="0" err="1" smtClean="0"/>
              <a:t>refeds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8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578332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Roadmap for Using NSF CyberInfrastructure with InCommon</a:t>
            </a:r>
            <a:br>
              <a:rPr lang="en-US" dirty="0" smtClean="0"/>
            </a:br>
            <a:r>
              <a:rPr lang="en-US" sz="2200" dirty="0" smtClean="0"/>
              <a:t>(</a:t>
            </a:r>
            <a:r>
              <a:rPr lang="en-US" sz="2200" dirty="0"/>
              <a:t>http://</a:t>
            </a:r>
            <a:r>
              <a:rPr lang="en-US" sz="2200" dirty="0" err="1" smtClean="0"/>
              <a:t>www.incommon.org</a:t>
            </a:r>
            <a:r>
              <a:rPr lang="en-US" sz="2200" dirty="0"/>
              <a:t>/</a:t>
            </a:r>
            <a:r>
              <a:rPr lang="en-US" sz="2200" dirty="0" err="1" smtClean="0"/>
              <a:t>nsfroadmap</a:t>
            </a:r>
            <a:r>
              <a:rPr lang="en-US" sz="2200" dirty="0" smtClean="0"/>
              <a:t>)</a:t>
            </a:r>
          </a:p>
          <a:p>
            <a:r>
              <a:rPr lang="en-US" dirty="0" smtClean="0"/>
              <a:t>An Analysis of the Benefits and </a:t>
            </a:r>
            <a:r>
              <a:rPr lang="en-US" dirty="0"/>
              <a:t>Risks to LIGO When </a:t>
            </a:r>
            <a:r>
              <a:rPr lang="en-US" dirty="0" smtClean="0"/>
              <a:t>Participating </a:t>
            </a:r>
            <a:r>
              <a:rPr lang="en-US" dirty="0"/>
              <a:t>in Identity </a:t>
            </a:r>
            <a:r>
              <a:rPr lang="en-US" dirty="0" smtClean="0"/>
              <a:t>Federations</a:t>
            </a:r>
            <a:br>
              <a:rPr lang="en-US" dirty="0" smtClean="0"/>
            </a:br>
            <a:r>
              <a:rPr lang="en-US" sz="2200" dirty="0"/>
              <a:t>(http://</a:t>
            </a:r>
            <a:r>
              <a:rPr lang="en-US" sz="2200" dirty="0" err="1"/>
              <a:t>www.google.com</a:t>
            </a:r>
            <a:r>
              <a:rPr lang="en-US" sz="2200" dirty="0"/>
              <a:t>/</a:t>
            </a:r>
            <a:r>
              <a:rPr lang="en-US" sz="2200" dirty="0" err="1" smtClean="0"/>
              <a:t>search</a:t>
            </a:r>
            <a:r>
              <a:rPr lang="en-US" sz="2200" dirty="0" err="1"/>
              <a:t>?</a:t>
            </a:r>
            <a:r>
              <a:rPr lang="en-US" sz="2200" dirty="0" err="1" smtClean="0"/>
              <a:t>q</a:t>
            </a:r>
            <a:r>
              <a:rPr lang="en-US" sz="2200" dirty="0"/>
              <a:t>=</a:t>
            </a:r>
            <a:r>
              <a:rPr lang="en-US" sz="2200" dirty="0" err="1" smtClean="0"/>
              <a:t>LIGOIdentityFederationRiskAnalysis.pdf</a:t>
            </a:r>
            <a:r>
              <a:rPr lang="en-US" sz="2200" dirty="0" smtClean="0"/>
              <a:t>)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Federated Security Incident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Response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(https://spaces.internet2.edu/x/8o6KAQ)</a:t>
            </a:r>
            <a:endParaRPr lang="en-US" dirty="0" smtClean="0">
              <a:solidFill>
                <a:prstClr val="black"/>
              </a:solidFill>
            </a:endParaRPr>
          </a:p>
        </p:txBody>
      </p:sp>
      <p:pic>
        <p:nvPicPr>
          <p:cNvPr id="3" name="Picture 2" descr="InCommonCover.tif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3810" y="1600200"/>
            <a:ext cx="2984602" cy="374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7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5551"/>
            <a:ext cx="8229600" cy="36506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Questions/Comments?</a:t>
            </a:r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Contact: </a:t>
            </a:r>
            <a:r>
              <a:rPr lang="en-US" dirty="0" err="1" smtClean="0"/>
              <a:t>jbasney@ncsa.uiuc.edu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4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Project staff for:</a:t>
            </a:r>
          </a:p>
          <a:p>
            <a:pPr lvl="1"/>
            <a:r>
              <a:rPr lang="en-US" dirty="0" smtClean="0"/>
              <a:t>Open Science Grid (</a:t>
            </a:r>
            <a:r>
              <a:rPr lang="en-US" dirty="0" err="1" smtClean="0"/>
              <a:t>www.opensciencegrid.org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XSEDE (</a:t>
            </a:r>
            <a:r>
              <a:rPr lang="en-US" dirty="0" err="1" smtClean="0"/>
              <a:t>www.xsede.org</a:t>
            </a:r>
            <a:r>
              <a:rPr lang="en-US" dirty="0" smtClean="0"/>
              <a:t>) (TeraGrid follow-on)</a:t>
            </a:r>
          </a:p>
          <a:p>
            <a:r>
              <a:rPr lang="en-US" dirty="0" smtClean="0"/>
              <a:t>Member:</a:t>
            </a:r>
          </a:p>
          <a:p>
            <a:pPr lvl="1"/>
            <a:r>
              <a:rPr lang="en-US" dirty="0" smtClean="0"/>
              <a:t>InCommon Technical Advisory Committee (</a:t>
            </a:r>
            <a:r>
              <a:rPr lang="en-US" dirty="0" err="1" smtClean="0"/>
              <a:t>www.incommon.org</a:t>
            </a:r>
            <a:r>
              <a:rPr lang="en-US" dirty="0" smtClean="0"/>
              <a:t>/about)</a:t>
            </a:r>
          </a:p>
          <a:p>
            <a:pPr lvl="1"/>
            <a:r>
              <a:rPr lang="en-US" dirty="0" smtClean="0"/>
              <a:t>TAGPMA (</a:t>
            </a:r>
            <a:r>
              <a:rPr lang="en-US" dirty="0" err="1" smtClean="0"/>
              <a:t>www.tagpma.org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Project lead for:</a:t>
            </a:r>
          </a:p>
          <a:p>
            <a:pPr lvl="1"/>
            <a:r>
              <a:rPr lang="en-US" dirty="0" smtClean="0"/>
              <a:t>CILogon (</a:t>
            </a:r>
            <a:r>
              <a:rPr lang="en-US" dirty="0" err="1" smtClean="0"/>
              <a:t>www.cilogon.org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MyProxy (</a:t>
            </a:r>
            <a:r>
              <a:rPr lang="en-US" dirty="0" err="1" smtClean="0"/>
              <a:t>myproxy.ncsa.uiuc.edu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GSI-OpenSSH (</a:t>
            </a:r>
            <a:r>
              <a:rPr lang="en-US" dirty="0" err="1" smtClean="0"/>
              <a:t>grid.ncsa.uiuc.edu</a:t>
            </a:r>
            <a:r>
              <a:rPr lang="en-US" dirty="0" smtClean="0"/>
              <a:t>/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www.sciencegatewaysecurity.org</a:t>
            </a:r>
            <a:endParaRPr lang="en-US" dirty="0"/>
          </a:p>
        </p:txBody>
      </p:sp>
      <p:pic>
        <p:nvPicPr>
          <p:cNvPr id="5" name="Picture 4" descr="xsede-black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8072" y="2550886"/>
            <a:ext cx="1635125" cy="619125"/>
          </a:xfrm>
          <a:prstGeom prst="rect">
            <a:avLst/>
          </a:prstGeom>
        </p:spPr>
      </p:pic>
      <p:pic>
        <p:nvPicPr>
          <p:cNvPr id="6" name="Picture 5" descr="logo_osg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8072" y="1600200"/>
            <a:ext cx="1651000" cy="863600"/>
          </a:xfrm>
          <a:prstGeom prst="rect">
            <a:avLst/>
          </a:prstGeom>
        </p:spPr>
      </p:pic>
      <p:pic>
        <p:nvPicPr>
          <p:cNvPr id="7" name="Picture 6" descr="InC_Participant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7430" y="3329215"/>
            <a:ext cx="885887" cy="885887"/>
          </a:xfrm>
          <a:prstGeom prst="rect">
            <a:avLst/>
          </a:prstGeom>
        </p:spPr>
      </p:pic>
      <p:pic>
        <p:nvPicPr>
          <p:cNvPr id="8" name="Picture 7" descr="IGTF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200" y="4323443"/>
            <a:ext cx="1371600" cy="641350"/>
          </a:xfrm>
          <a:prstGeom prst="rect">
            <a:avLst/>
          </a:prstGeom>
        </p:spPr>
      </p:pic>
      <p:pic>
        <p:nvPicPr>
          <p:cNvPr id="11" name="Picture 10" descr="cilogon-ci-64-w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6586" y="5179786"/>
            <a:ext cx="2810460" cy="60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my definition of a community?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Simply: A group of scientists working together, using common cyberinfrastructure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i="1" dirty="0" smtClean="0"/>
              <a:t>Virtual Organization </a:t>
            </a:r>
            <a:r>
              <a:rPr lang="en-US" dirty="0" smtClean="0"/>
              <a:t>in Open Science Grid</a:t>
            </a:r>
          </a:p>
          <a:p>
            <a:pPr lvl="1"/>
            <a:r>
              <a:rPr lang="en-US" i="1" dirty="0" smtClean="0"/>
              <a:t>Science Gateway</a:t>
            </a:r>
            <a:r>
              <a:rPr lang="en-US" dirty="0" smtClean="0"/>
              <a:t> in XSEDE</a:t>
            </a:r>
          </a:p>
          <a:p>
            <a:pPr lvl="1"/>
            <a:r>
              <a:rPr lang="en-US" i="1" dirty="0" smtClean="0"/>
              <a:t>Project</a:t>
            </a:r>
            <a:r>
              <a:rPr lang="en-US" dirty="0" smtClean="0"/>
              <a:t> in XSEDE</a:t>
            </a:r>
          </a:p>
          <a:p>
            <a:pPr lvl="1"/>
            <a:r>
              <a:rPr lang="en-US" i="1" dirty="0" smtClean="0"/>
              <a:t>Research and </a:t>
            </a:r>
            <a:r>
              <a:rPr lang="en-US" i="1" dirty="0" smtClean="0"/>
              <a:t>Scholarship </a:t>
            </a:r>
            <a:r>
              <a:rPr lang="en-US" dirty="0" smtClean="0"/>
              <a:t>community </a:t>
            </a:r>
            <a:r>
              <a:rPr lang="en-US" dirty="0" smtClean="0"/>
              <a:t>in InCommon</a:t>
            </a:r>
          </a:p>
          <a:p>
            <a:pPr lvl="1"/>
            <a:r>
              <a:rPr lang="en-US" dirty="0" smtClean="0"/>
              <a:t>CILogon user community:</a:t>
            </a:r>
          </a:p>
          <a:p>
            <a:pPr lvl="2"/>
            <a:r>
              <a:rPr lang="en-US" i="1" dirty="0" smtClean="0"/>
              <a:t>Ocean Observatories Initiative</a:t>
            </a:r>
            <a:r>
              <a:rPr lang="en-US" dirty="0" smtClean="0"/>
              <a:t> users</a:t>
            </a:r>
          </a:p>
          <a:p>
            <a:pPr lvl="2"/>
            <a:r>
              <a:rPr lang="en-US" i="1" dirty="0" err="1" smtClean="0"/>
              <a:t>DataONE</a:t>
            </a:r>
            <a:r>
              <a:rPr lang="en-US" dirty="0" smtClean="0"/>
              <a:t>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52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must a community do to be recognized?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Register a new Virtual </a:t>
            </a:r>
            <a:r>
              <a:rPr lang="en-US" dirty="0"/>
              <a:t>Organization with OSG</a:t>
            </a:r>
            <a:br>
              <a:rPr lang="en-US" dirty="0"/>
            </a:br>
            <a:r>
              <a:rPr lang="en-US" sz="2600" dirty="0" smtClean="0"/>
              <a:t>(http</a:t>
            </a:r>
            <a:r>
              <a:rPr lang="en-US" sz="2600" dirty="0"/>
              <a:t>://</a:t>
            </a:r>
            <a:r>
              <a:rPr lang="en-US" sz="2600" dirty="0" err="1"/>
              <a:t>www.opensciencegrid.org</a:t>
            </a:r>
            <a:r>
              <a:rPr lang="en-US" sz="2600" dirty="0"/>
              <a:t>/About/</a:t>
            </a:r>
            <a:r>
              <a:rPr lang="en-US" sz="2600" dirty="0" err="1"/>
              <a:t>Getting_Started_with_OSG</a:t>
            </a:r>
            <a:r>
              <a:rPr lang="en-US" sz="2600" dirty="0"/>
              <a:t>/</a:t>
            </a:r>
            <a:r>
              <a:rPr lang="en-US" sz="2600" dirty="0" err="1" smtClean="0"/>
              <a:t>Form_New_VO</a:t>
            </a:r>
            <a:r>
              <a:rPr lang="en-US" sz="2600" dirty="0" smtClean="0"/>
              <a:t>)</a:t>
            </a:r>
          </a:p>
          <a:p>
            <a:r>
              <a:rPr lang="en-US" dirty="0" smtClean="0"/>
              <a:t>Apply for an XSEDE </a:t>
            </a:r>
            <a:r>
              <a:rPr lang="en-US" dirty="0"/>
              <a:t>Project allocation</a:t>
            </a:r>
            <a:br>
              <a:rPr lang="en-US" dirty="0"/>
            </a:br>
            <a:r>
              <a:rPr lang="en-US" sz="2600" dirty="0" smtClean="0"/>
              <a:t>(https</a:t>
            </a:r>
            <a:r>
              <a:rPr lang="en-US" sz="2600" dirty="0"/>
              <a:t>://</a:t>
            </a:r>
            <a:r>
              <a:rPr lang="en-US" sz="2600" dirty="0" err="1"/>
              <a:t>www.xsede.org</a:t>
            </a:r>
            <a:r>
              <a:rPr lang="en-US" sz="2600" dirty="0"/>
              <a:t>/</a:t>
            </a:r>
            <a:r>
              <a:rPr lang="en-US" sz="2600" dirty="0" smtClean="0"/>
              <a:t>allocations)</a:t>
            </a:r>
          </a:p>
          <a:p>
            <a:r>
              <a:rPr lang="en-US" dirty="0" smtClean="0"/>
              <a:t>Register an XSEDE </a:t>
            </a:r>
            <a:r>
              <a:rPr lang="en-US" dirty="0"/>
              <a:t>Science Gateway</a:t>
            </a:r>
            <a:br>
              <a:rPr lang="en-US" dirty="0"/>
            </a:br>
            <a:r>
              <a:rPr lang="en-US" sz="2600" dirty="0" smtClean="0"/>
              <a:t>(https</a:t>
            </a:r>
            <a:r>
              <a:rPr lang="en-US" sz="2600" dirty="0"/>
              <a:t>://</a:t>
            </a:r>
            <a:r>
              <a:rPr lang="en-US" sz="2600" dirty="0" err="1"/>
              <a:t>www.xsede.org</a:t>
            </a:r>
            <a:r>
              <a:rPr lang="en-US" sz="2600" dirty="0"/>
              <a:t>/register-</a:t>
            </a:r>
            <a:r>
              <a:rPr lang="en-US" sz="2600" dirty="0" smtClean="0"/>
              <a:t>gateway)</a:t>
            </a:r>
          </a:p>
          <a:p>
            <a:r>
              <a:rPr lang="en-US" dirty="0" smtClean="0"/>
              <a:t>Register as an InCommon R</a:t>
            </a:r>
            <a:r>
              <a:rPr lang="en-US" dirty="0" smtClean="0"/>
              <a:t>&amp;S </a:t>
            </a:r>
            <a:r>
              <a:rPr lang="en-US" dirty="0" smtClean="0"/>
              <a:t>Service </a:t>
            </a:r>
            <a:r>
              <a:rPr lang="en-US" dirty="0" smtClean="0"/>
              <a:t>Provider</a:t>
            </a:r>
            <a:br>
              <a:rPr lang="en-US" dirty="0" smtClean="0"/>
            </a:br>
            <a:r>
              <a:rPr lang="en-US" sz="2600" dirty="0" smtClean="0"/>
              <a:t>(</a:t>
            </a:r>
            <a:r>
              <a:rPr lang="en-US" sz="2600" dirty="0"/>
              <a:t>https://spaces.internet2.edu/x/-</a:t>
            </a:r>
            <a:r>
              <a:rPr lang="en-US" sz="2600" dirty="0" smtClean="0"/>
              <a:t>IKVAQ)</a:t>
            </a:r>
            <a:endParaRPr lang="en-US" sz="2600" dirty="0" smtClean="0"/>
          </a:p>
          <a:p>
            <a:r>
              <a:rPr lang="en-US" dirty="0" smtClean="0"/>
              <a:t>Request a custom CILogon instance </a:t>
            </a:r>
            <a:r>
              <a:rPr lang="en-US" sz="2600" dirty="0" smtClean="0"/>
              <a:t>(</a:t>
            </a:r>
            <a:r>
              <a:rPr lang="en-US" sz="2600" dirty="0" err="1" smtClean="0"/>
              <a:t>help@cilogon.org</a:t>
            </a:r>
            <a:r>
              <a:rPr lang="en-US" sz="2600" dirty="0" smtClean="0"/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559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ID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Federating project-managed identities (example: LIGO/Virgo)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Linking project-managed identities with external identities</a:t>
            </a:r>
          </a:p>
          <a:p>
            <a:pPr marL="914400" lvl="1" indent="-514350"/>
            <a:r>
              <a:rPr lang="en-US" dirty="0" smtClean="0"/>
              <a:t>SAML + OpenID + …</a:t>
            </a:r>
            <a:endParaRPr lang="en-US" dirty="0"/>
          </a:p>
          <a:p>
            <a:pPr marL="914400" lvl="1" indent="-514350"/>
            <a:r>
              <a:rPr lang="en-US" dirty="0" smtClean="0"/>
              <a:t>International inter-federation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Integration across browser and non-browser (thick client, command-line, etc.) apps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Multi-tier apps: portals, glide-ins, pilot jobs</a:t>
            </a:r>
          </a:p>
        </p:txBody>
      </p:sp>
    </p:spTree>
    <p:extLst>
      <p:ext uri="{BB962C8B-B14F-4D97-AF65-F5344CB8AC3E}">
        <p14:creationId xmlns:p14="http://schemas.microsoft.com/office/powerpoint/2010/main" val="355419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InCommon today supports </a:t>
            </a:r>
            <a:r>
              <a:rPr lang="en-US" b="1" dirty="0" smtClean="0"/>
              <a:t>browser</a:t>
            </a:r>
            <a:r>
              <a:rPr lang="en-US" dirty="0" smtClean="0"/>
              <a:t> SSO</a:t>
            </a:r>
          </a:p>
          <a:p>
            <a:pPr lvl="1"/>
            <a:r>
              <a:rPr lang="en-US" dirty="0" smtClean="0"/>
              <a:t>SAML-&gt;X.509 bridges are common for non-web apps (CILogon, TERENA Certificate Service, etc.)</a:t>
            </a:r>
          </a:p>
          <a:p>
            <a:pPr lvl="1"/>
            <a:r>
              <a:rPr lang="en-US" dirty="0" smtClean="0"/>
              <a:t>SAML ECP adopted by ~5 InCommon </a:t>
            </a:r>
            <a:r>
              <a:rPr lang="en-US" dirty="0" err="1" smtClean="0"/>
              <a:t>IdPs</a:t>
            </a:r>
            <a:r>
              <a:rPr lang="en-US" dirty="0" smtClean="0"/>
              <a:t> </a:t>
            </a:r>
            <a:r>
              <a:rPr lang="en-US" dirty="0"/>
              <a:t>so </a:t>
            </a:r>
            <a:r>
              <a:rPr lang="en-US" dirty="0" smtClean="0"/>
              <a:t>far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http://</a:t>
            </a:r>
            <a:r>
              <a:rPr lang="en-US" dirty="0" err="1"/>
              <a:t>www.cilogon.org</a:t>
            </a:r>
            <a:r>
              <a:rPr lang="en-US" dirty="0"/>
              <a:t>/</a:t>
            </a:r>
            <a:r>
              <a:rPr lang="en-US" dirty="0" err="1" smtClean="0"/>
              <a:t>ecp</a:t>
            </a:r>
            <a:r>
              <a:rPr lang="en-US" dirty="0" smtClean="0"/>
              <a:t>)</a:t>
            </a:r>
          </a:p>
          <a:p>
            <a:r>
              <a:rPr lang="en-US" dirty="0" smtClean="0"/>
              <a:t>Attribute release is a major challenge today for SPs that want to support many </a:t>
            </a:r>
            <a:r>
              <a:rPr lang="en-US" dirty="0" err="1" smtClean="0"/>
              <a:t>IdPs</a:t>
            </a:r>
            <a:endParaRPr lang="en-US" dirty="0" smtClean="0"/>
          </a:p>
          <a:p>
            <a:r>
              <a:rPr lang="en-US" dirty="0" smtClean="0"/>
              <a:t>Google OpenID is a popular “catch-all” IdP</a:t>
            </a:r>
          </a:p>
          <a:p>
            <a:pPr lvl="1"/>
            <a:r>
              <a:rPr lang="en-US" dirty="0"/>
              <a:t>US ICAM LOA 1 </a:t>
            </a:r>
            <a:r>
              <a:rPr lang="en-US" dirty="0" smtClean="0"/>
              <a:t>certified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http://</a:t>
            </a:r>
            <a:r>
              <a:rPr lang="en-US" dirty="0" err="1"/>
              <a:t>openidentityexchange.org</a:t>
            </a:r>
            <a:r>
              <a:rPr lang="en-US" dirty="0"/>
              <a:t>/certified-</a:t>
            </a:r>
            <a:r>
              <a:rPr lang="en-US" dirty="0" smtClean="0"/>
              <a:t>providers)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54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1427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Overhead of </a:t>
            </a:r>
            <a:br>
              <a:rPr lang="en-US" dirty="0" smtClean="0"/>
            </a:br>
            <a:r>
              <a:rPr lang="en-US" dirty="0" smtClean="0"/>
              <a:t>On-boarding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User may need to approve </a:t>
            </a:r>
            <a:br>
              <a:rPr lang="en-US" dirty="0" smtClean="0"/>
            </a:br>
            <a:r>
              <a:rPr lang="en-US" dirty="0" smtClean="0"/>
              <a:t>attribute release</a:t>
            </a:r>
          </a:p>
          <a:p>
            <a:r>
              <a:rPr lang="en-US" dirty="0" smtClean="0"/>
              <a:t>User may need to provide </a:t>
            </a:r>
            <a:br>
              <a:rPr lang="en-US" dirty="0" smtClean="0"/>
            </a:br>
            <a:r>
              <a:rPr lang="en-US" dirty="0" smtClean="0"/>
              <a:t>additional information during a </a:t>
            </a:r>
            <a:br>
              <a:rPr lang="en-US" dirty="0" smtClean="0"/>
            </a:br>
            <a:r>
              <a:rPr lang="en-US" dirty="0" smtClean="0"/>
              <a:t>service-specific registration process</a:t>
            </a:r>
          </a:p>
          <a:p>
            <a:r>
              <a:rPr lang="en-US" dirty="0" smtClean="0"/>
              <a:t>IdP must scale to many SPs</a:t>
            </a:r>
          </a:p>
          <a:p>
            <a:pPr lvl="1"/>
            <a:r>
              <a:rPr lang="en-US" dirty="0" smtClean="0"/>
              <a:t>Attribute release policy using federation managed SP “tags”</a:t>
            </a:r>
          </a:p>
          <a:p>
            <a:pPr lvl="1"/>
            <a:r>
              <a:rPr lang="en-US" dirty="0" smtClean="0"/>
              <a:t>Federation metadata for UI elements, public keys, etc.</a:t>
            </a:r>
          </a:p>
          <a:p>
            <a:r>
              <a:rPr lang="en-US" dirty="0" smtClean="0"/>
              <a:t>SP must scale to many </a:t>
            </a:r>
            <a:r>
              <a:rPr lang="en-US" dirty="0" err="1" smtClean="0"/>
              <a:t>IdPs</a:t>
            </a:r>
            <a:endParaRPr lang="en-US" dirty="0" smtClean="0"/>
          </a:p>
          <a:p>
            <a:pPr lvl="1"/>
            <a:r>
              <a:rPr lang="en-US" dirty="0" smtClean="0"/>
              <a:t>Apply to federation(s), not individual </a:t>
            </a:r>
            <a:r>
              <a:rPr lang="en-US" dirty="0" err="1" smtClean="0"/>
              <a:t>IdPs</a:t>
            </a:r>
            <a:endParaRPr lang="en-US" dirty="0" smtClean="0"/>
          </a:p>
          <a:p>
            <a:pPr lvl="1"/>
            <a:r>
              <a:rPr lang="en-US" dirty="0" smtClean="0"/>
              <a:t>Leverage federation metadata as with </a:t>
            </a:r>
            <a:r>
              <a:rPr lang="en-US" dirty="0" err="1" smtClean="0"/>
              <a:t>idP</a:t>
            </a:r>
            <a:endParaRPr lang="en-US" dirty="0" smtClean="0"/>
          </a:p>
          <a:p>
            <a:r>
              <a:rPr lang="en-US" dirty="0" smtClean="0"/>
              <a:t>User should not need to email IdP and SP administrators to make this work!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5171478" y="0"/>
            <a:ext cx="3972522" cy="3204820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do you consider to be an acceptable administrative overhead for a user to connect to a service WRT the actions that the user and actions that the IdP and SP administration have to perform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4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Release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Per-Project / Per-SP doesn’t scale</a:t>
            </a:r>
          </a:p>
          <a:p>
            <a:r>
              <a:rPr lang="en-US" dirty="0" smtClean="0"/>
              <a:t>Alternatives:</a:t>
            </a:r>
          </a:p>
          <a:p>
            <a:pPr lvl="1"/>
            <a:r>
              <a:rPr lang="en-US" dirty="0" smtClean="0"/>
              <a:t>Release defined attribute bundles (</a:t>
            </a:r>
            <a:r>
              <a:rPr lang="en-US" dirty="0" err="1" smtClean="0"/>
              <a:t>targetedID</a:t>
            </a:r>
            <a:r>
              <a:rPr lang="en-US" dirty="0" smtClean="0"/>
              <a:t>, “directory attributes”), with user consent, to projects/SPs approved (“tagged”) by federation</a:t>
            </a:r>
          </a:p>
          <a:p>
            <a:pPr lvl="1"/>
            <a:r>
              <a:rPr lang="en-US" dirty="0" smtClean="0"/>
              <a:t>Handle attribute release problems at SP</a:t>
            </a:r>
          </a:p>
          <a:p>
            <a:pPr lvl="2"/>
            <a:r>
              <a:rPr lang="en-US" dirty="0" smtClean="0"/>
              <a:t>Automated request to IdP for attribute release</a:t>
            </a:r>
          </a:p>
          <a:p>
            <a:pPr lvl="2"/>
            <a:r>
              <a:rPr lang="en-US" dirty="0" smtClean="0"/>
              <a:t>Don’t leave user stranded – redirect to “catch-all” </a:t>
            </a:r>
            <a:r>
              <a:rPr lang="en-US" dirty="0" err="1" smtClean="0"/>
              <a:t>IdPs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90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</a:t>
            </a:r>
            <a:r>
              <a:rPr lang="en-US" dirty="0" err="1" smtClean="0"/>
              <a:t>IdPs</a:t>
            </a:r>
            <a:r>
              <a:rPr lang="en-US" dirty="0" smtClean="0"/>
              <a:t> serve many concurrent and distinct projects?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Yes!</a:t>
            </a:r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Expensive and inconvenient for every project to operate its own IdP(s)</a:t>
            </a:r>
          </a:p>
          <a:p>
            <a:pPr lvl="1"/>
            <a:r>
              <a:rPr lang="en-US" dirty="0" smtClean="0"/>
              <a:t>Better to leverage cost of IdP operations across multiple projects</a:t>
            </a:r>
          </a:p>
          <a:p>
            <a:r>
              <a:rPr lang="en-US" dirty="0" smtClean="0"/>
              <a:t>How: General-purpose </a:t>
            </a:r>
            <a:r>
              <a:rPr lang="en-US" dirty="0" err="1" smtClean="0"/>
              <a:t>IdPs</a:t>
            </a:r>
            <a:endParaRPr lang="en-US" dirty="0" smtClean="0"/>
          </a:p>
          <a:p>
            <a:pPr lvl="1"/>
            <a:r>
              <a:rPr lang="en-US" dirty="0" smtClean="0"/>
              <a:t>Examples: University </a:t>
            </a:r>
            <a:r>
              <a:rPr lang="en-US" dirty="0" err="1" smtClean="0"/>
              <a:t>IdPs</a:t>
            </a:r>
            <a:r>
              <a:rPr lang="en-US" dirty="0" smtClean="0"/>
              <a:t>, IGTF CAs, Google OpenID, ProtectNetwork, Globus Online</a:t>
            </a:r>
          </a:p>
          <a:p>
            <a:pPr lvl="1"/>
            <a:r>
              <a:rPr lang="en-US" dirty="0" smtClean="0"/>
              <a:t>Projects still need to manage their own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5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445</Words>
  <Application>Microsoft Macintosh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Federated Identity for Scientific Collaborations: Policy Issues</vt:lpstr>
      <vt:lpstr>About Me</vt:lpstr>
      <vt:lpstr>What is my definition of a community?</vt:lpstr>
      <vt:lpstr>What must a community do to be recognized?</vt:lpstr>
      <vt:lpstr>Federated ID Use Cases</vt:lpstr>
      <vt:lpstr>Lessons Learned</vt:lpstr>
      <vt:lpstr>Overhead of  On-boarding</vt:lpstr>
      <vt:lpstr>Attribute Release Policies</vt:lpstr>
      <vt:lpstr>Can IdPs serve many concurrent and distinct projects?</vt:lpstr>
      <vt:lpstr>Are there any efforts to bring harmonization of identity attributes across federations?</vt:lpstr>
      <vt:lpstr>References</vt:lpstr>
      <vt:lpstr>Thanks!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Federated Identity for Scientific Collaborations: Policy Issues</dc:title>
  <dc:creator>Jim Basney</dc:creator>
  <cp:lastModifiedBy>Jim Basney</cp:lastModifiedBy>
  <cp:revision>21</cp:revision>
  <dcterms:created xsi:type="dcterms:W3CDTF">2011-10-28T21:33:13Z</dcterms:created>
  <dcterms:modified xsi:type="dcterms:W3CDTF">2011-11-02T22:17:29Z</dcterms:modified>
</cp:coreProperties>
</file>