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64" r:id="rId6"/>
    <p:sldId id="260" r:id="rId7"/>
    <p:sldId id="261" r:id="rId8"/>
    <p:sldId id="265" r:id="rId9"/>
    <p:sldId id="258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35" d="100"/>
          <a:sy n="135" d="100"/>
        </p:scale>
        <p:origin x="-96" y="-1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116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2559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39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094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205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2511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2/20/13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8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2/20/13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118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2/20/13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3637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006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F7FA5-42C6-EE46-81B3-6A26D91CA502}" type="datetimeFigureOut">
              <a:rPr lang="en-US" smtClean="0"/>
              <a:t>2/20/13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88155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1F7FA5-42C6-EE46-81B3-6A26D91CA502}" type="datetimeFigureOut">
              <a:rPr lang="en-US" smtClean="0"/>
              <a:t>2/20/13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8ED871-C7BB-DC42-BDB9-D6BF27F367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5001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TAC Interfederation Subgroup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886200"/>
            <a:ext cx="9144000" cy="1752600"/>
          </a:xfrm>
        </p:spPr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https://spaces.internet2.edu/display/</a:t>
            </a:r>
            <a:r>
              <a:rPr lang="en-US" dirty="0" err="1" smtClean="0">
                <a:solidFill>
                  <a:schemeClr val="tx1"/>
                </a:solidFill>
              </a:rPr>
              <a:t>incinterfed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1918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 participate, visit: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</a:rPr>
              <a:t>https://spaces.internet2.edu/display/</a:t>
            </a:r>
            <a:r>
              <a:rPr lang="en-US" dirty="0" err="1" smtClean="0">
                <a:solidFill>
                  <a:schemeClr val="tx1"/>
                </a:solidFill>
              </a:rPr>
              <a:t>incinterfed</a:t>
            </a:r>
            <a:endParaRPr lang="en-US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>
                <a:solidFill>
                  <a:schemeClr val="tx1"/>
                </a:solidFill>
              </a:rPr>
              <a:t>Weekly calls Tuesday noon Central Time</a:t>
            </a:r>
          </a:p>
          <a:p>
            <a:r>
              <a:rPr lang="en-US" dirty="0" smtClean="0"/>
              <a:t>Join the </a:t>
            </a:r>
            <a:r>
              <a:rPr lang="en-US" dirty="0" err="1" smtClean="0"/>
              <a:t>interfed@incommon.org</a:t>
            </a:r>
            <a:r>
              <a:rPr lang="en-US" dirty="0" smtClean="0"/>
              <a:t> email list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 smtClean="0"/>
              <a:t>All are welcome!</a:t>
            </a:r>
            <a:endParaRPr lang="en-US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411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en-US" dirty="0" smtClean="0"/>
              <a:t>romote and pursue interfederation between the InCommon Federation and other SAML federations via a community-based process</a:t>
            </a:r>
          </a:p>
          <a:p>
            <a:r>
              <a:rPr lang="en-US" dirty="0" smtClean="0"/>
              <a:t>Both policy and technical aspects are in scope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382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We need your input!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I’ll be asking for your input today via chat</a:t>
            </a:r>
          </a:p>
          <a:p>
            <a:r>
              <a:rPr lang="en-US" sz="2800" dirty="0" smtClean="0"/>
              <a:t>Info on group mailing list, phone calls, etc., at </a:t>
            </a:r>
            <a:r>
              <a:rPr lang="en-US" sz="2800" dirty="0"/>
              <a:t>https://spaces.internet2.edu/display/</a:t>
            </a:r>
            <a:r>
              <a:rPr lang="en-US" sz="2800" dirty="0" err="1" smtClean="0"/>
              <a:t>incinterfed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58154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interfederation?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An IdP and SP in separate federations sharing metadata directly with each other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An IdP or SP joining multiple federations and loading metadata from multiple federations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An IdP or SP joining one (local/home) federation and transparently working with </a:t>
            </a:r>
            <a:r>
              <a:rPr lang="en-US" dirty="0" err="1" smtClean="0"/>
              <a:t>IdPs</a:t>
            </a:r>
            <a:r>
              <a:rPr lang="en-US" dirty="0" smtClean="0"/>
              <a:t>/SPs in other federations</a:t>
            </a:r>
          </a:p>
          <a:p>
            <a:pPr lvl="1"/>
            <a:r>
              <a:rPr lang="en-US" dirty="0" smtClean="0"/>
              <a:t>Local/Home federation provides the metadata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Hierarchical / Tiered federation models</a:t>
            </a:r>
            <a:br>
              <a:rPr lang="en-US" dirty="0" smtClean="0"/>
            </a:br>
            <a:r>
              <a:rPr lang="en-US" dirty="0" smtClean="0"/>
              <a:t>(state/national/international)</a:t>
            </a:r>
          </a:p>
          <a:p>
            <a:pPr lvl="1"/>
            <a:r>
              <a:rPr lang="en-US" dirty="0" smtClean="0"/>
              <a:t>example: </a:t>
            </a:r>
            <a:r>
              <a:rPr lang="en-US" dirty="0" err="1" smtClean="0"/>
              <a:t>eduGAIN</a:t>
            </a:r>
            <a:endParaRPr lang="en-US" dirty="0" smtClean="0"/>
          </a:p>
          <a:p>
            <a:pPr marL="457200" lvl="1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How do you define interfederation?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067984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Interfederation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Policies and procedures for</a:t>
            </a:r>
          </a:p>
          <a:p>
            <a:pPr lvl="1"/>
            <a:r>
              <a:rPr lang="en-US" dirty="0" smtClean="0"/>
              <a:t>Federation membership</a:t>
            </a:r>
          </a:p>
          <a:p>
            <a:pPr lvl="1"/>
            <a:r>
              <a:rPr lang="en-US" dirty="0" smtClean="0"/>
              <a:t>SAML metadata exchange</a:t>
            </a:r>
          </a:p>
          <a:p>
            <a:pPr lvl="1"/>
            <a:r>
              <a:rPr lang="en-US" dirty="0" smtClean="0"/>
              <a:t>Attribute release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What do you see as major hurdles for interfederation?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55906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Use Case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LIGO</a:t>
            </a:r>
            <a:r>
              <a:rPr lang="en-US" dirty="0" smtClean="0"/>
              <a:t> (an InCommon Federation member) seeks to enable federated access to LIGO operated service providers including wikis, document catalogs, event databases, and data investigation tools for LIGO collaborators from </a:t>
            </a:r>
            <a:r>
              <a:rPr lang="en-US" b="1" dirty="0" smtClean="0"/>
              <a:t>across five continents</a:t>
            </a:r>
            <a:r>
              <a:rPr lang="en-US" dirty="0" smtClean="0"/>
              <a:t>, including collaborators from </a:t>
            </a:r>
            <a:r>
              <a:rPr lang="en-US" dirty="0" err="1" smtClean="0"/>
              <a:t>interferometric</a:t>
            </a:r>
            <a:r>
              <a:rPr lang="en-US" dirty="0" smtClean="0"/>
              <a:t> gravitational wave experiments and organizations including the </a:t>
            </a:r>
            <a:r>
              <a:rPr lang="en-US" b="1" dirty="0" smtClean="0"/>
              <a:t>European Gravitational Observatory</a:t>
            </a:r>
            <a:r>
              <a:rPr lang="en-US" dirty="0" smtClean="0"/>
              <a:t> (EGO), responsible for the computing and networking for the </a:t>
            </a:r>
            <a:r>
              <a:rPr lang="en-US" b="1" dirty="0" smtClean="0"/>
              <a:t>Virgo</a:t>
            </a:r>
            <a:r>
              <a:rPr lang="en-US" dirty="0" smtClean="0"/>
              <a:t> (French and Italian) interferometer experiment, and </a:t>
            </a:r>
            <a:r>
              <a:rPr lang="en-US" b="1" dirty="0" smtClean="0"/>
              <a:t>KAGRA</a:t>
            </a:r>
            <a:r>
              <a:rPr lang="en-US" dirty="0" smtClean="0"/>
              <a:t> (Japan).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456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Interfederation Use Cases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International </a:t>
            </a:r>
            <a:r>
              <a:rPr lang="en-US" dirty="0" smtClean="0"/>
              <a:t>research collaborations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Online university course enrollment by </a:t>
            </a:r>
            <a:r>
              <a:rPr lang="en-US" dirty="0" smtClean="0"/>
              <a:t>foreign students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Campus federations</a:t>
            </a:r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University </a:t>
            </a:r>
            <a:r>
              <a:rPr lang="en-US" dirty="0" smtClean="0"/>
              <a:t>system </a:t>
            </a:r>
            <a:r>
              <a:rPr lang="en-US" dirty="0" smtClean="0"/>
              <a:t>federations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K-</a:t>
            </a:r>
            <a:r>
              <a:rPr lang="en-US" dirty="0" smtClean="0"/>
              <a:t>12</a:t>
            </a:r>
            <a:endParaRPr lang="en-US" dirty="0" smtClean="0"/>
          </a:p>
          <a:p>
            <a:pPr marL="514350" indent="-514350">
              <a:buFont typeface="+mj-lt"/>
              <a:buAutoNum type="alphaUcPeriod"/>
            </a:pPr>
            <a:r>
              <a:rPr lang="en-US" dirty="0" smtClean="0"/>
              <a:t>Community colleges</a:t>
            </a:r>
          </a:p>
          <a:p>
            <a:pPr marL="0" indent="0">
              <a:buNone/>
            </a:pPr>
            <a:endParaRPr lang="en-US" i="1" dirty="0" smtClean="0"/>
          </a:p>
          <a:p>
            <a:pPr marL="0" indent="0">
              <a:buNone/>
            </a:pPr>
            <a:r>
              <a:rPr lang="en-US" i="1" dirty="0" smtClean="0"/>
              <a:t>What interfederation use cases are important to you?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207685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International Interfederation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Federations with LIGO collaborators include:</a:t>
            </a:r>
          </a:p>
          <a:p>
            <a:pPr lvl="1"/>
            <a:r>
              <a:rPr lang="en-US" dirty="0" smtClean="0"/>
              <a:t>Australian </a:t>
            </a:r>
            <a:r>
              <a:rPr lang="en-US" dirty="0"/>
              <a:t>Access Federation (AAF)</a:t>
            </a:r>
          </a:p>
          <a:p>
            <a:pPr lvl="1"/>
            <a:r>
              <a:rPr lang="en-US" dirty="0"/>
              <a:t>Canadian Access Federation (CAF)</a:t>
            </a:r>
          </a:p>
          <a:p>
            <a:pPr lvl="1"/>
            <a:r>
              <a:rPr lang="en-US" dirty="0"/>
              <a:t>DFN-AAI (Germany)</a:t>
            </a:r>
          </a:p>
          <a:p>
            <a:pPr lvl="1"/>
            <a:r>
              <a:rPr lang="en-US" dirty="0" err="1"/>
              <a:t>Fédération</a:t>
            </a:r>
            <a:r>
              <a:rPr lang="en-US" dirty="0"/>
              <a:t> </a:t>
            </a:r>
            <a:r>
              <a:rPr lang="en-US" dirty="0" err="1"/>
              <a:t>Éducation-Recherche</a:t>
            </a:r>
            <a:r>
              <a:rPr lang="en-US" dirty="0"/>
              <a:t> (France)</a:t>
            </a:r>
          </a:p>
          <a:p>
            <a:pPr lvl="1"/>
            <a:r>
              <a:rPr lang="en-US" dirty="0" err="1"/>
              <a:t>eduID.hu</a:t>
            </a:r>
            <a:r>
              <a:rPr lang="en-US" dirty="0"/>
              <a:t> (Hungary)</a:t>
            </a:r>
          </a:p>
          <a:p>
            <a:pPr lvl="1"/>
            <a:r>
              <a:rPr lang="en-US" dirty="0"/>
              <a:t>IDEM (Italy)</a:t>
            </a:r>
          </a:p>
          <a:p>
            <a:pPr lvl="1"/>
            <a:r>
              <a:rPr lang="en-US" dirty="0" err="1"/>
              <a:t>GakuNin</a:t>
            </a:r>
            <a:r>
              <a:rPr lang="en-US" dirty="0"/>
              <a:t> (Japan)</a:t>
            </a:r>
          </a:p>
          <a:p>
            <a:pPr lvl="1"/>
            <a:r>
              <a:rPr lang="en-US" dirty="0" err="1"/>
              <a:t>SURFnet</a:t>
            </a:r>
            <a:r>
              <a:rPr lang="en-US" dirty="0"/>
              <a:t> (Netherlands)</a:t>
            </a:r>
          </a:p>
          <a:p>
            <a:pPr lvl="1"/>
            <a:r>
              <a:rPr lang="en-US" dirty="0"/>
              <a:t>UK Access Management Federation for Education and </a:t>
            </a:r>
            <a:r>
              <a:rPr lang="en-US" dirty="0" smtClean="0"/>
              <a:t>Research</a:t>
            </a:r>
          </a:p>
          <a:p>
            <a:pPr lvl="1"/>
            <a:r>
              <a:rPr lang="en-US" dirty="0"/>
              <a:t>INFED </a:t>
            </a:r>
            <a:r>
              <a:rPr lang="en-US" dirty="0" smtClean="0"/>
              <a:t>(India)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i="1" dirty="0" smtClean="0"/>
              <a:t>Which national federations do you need to </a:t>
            </a:r>
            <a:r>
              <a:rPr lang="en-US" i="1" dirty="0" err="1" smtClean="0"/>
              <a:t>interfederate</a:t>
            </a:r>
            <a:r>
              <a:rPr lang="en-US" i="1" dirty="0" smtClean="0"/>
              <a:t> with?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3192753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Interfederation Relationships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 smtClean="0"/>
              <a:t>refeds.org</a:t>
            </a:r>
            <a:r>
              <a:rPr lang="en-US" dirty="0" smtClean="0"/>
              <a:t> – forum for interfederation discussions</a:t>
            </a:r>
            <a:endParaRPr lang="en-US" dirty="0"/>
          </a:p>
          <a:p>
            <a:r>
              <a:rPr lang="en-US" dirty="0" err="1" smtClean="0"/>
              <a:t>edugain.org</a:t>
            </a:r>
            <a:r>
              <a:rPr lang="en-US" dirty="0" smtClean="0"/>
              <a:t> – interfederation service</a:t>
            </a:r>
          </a:p>
          <a:p>
            <a:r>
              <a:rPr lang="en-US" dirty="0" smtClean="0"/>
              <a:t>other federations, including:</a:t>
            </a:r>
          </a:p>
          <a:p>
            <a:pPr lvl="1"/>
            <a:r>
              <a:rPr lang="en-US" dirty="0" smtClean="0"/>
              <a:t>UK Access Management Federation (Ian Young)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www.ukfederation.org.uk</a:t>
            </a:r>
            <a:r>
              <a:rPr lang="en-US" dirty="0" smtClean="0"/>
              <a:t>/content/Documents/</a:t>
            </a:r>
            <a:r>
              <a:rPr lang="en-US" dirty="0" err="1" smtClean="0"/>
              <a:t>InterfederationTrialFAQ</a:t>
            </a:r>
            <a:endParaRPr lang="en-US" dirty="0" smtClean="0"/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iay.org.uk</a:t>
            </a:r>
            <a:r>
              <a:rPr lang="en-US" dirty="0" smtClean="0"/>
              <a:t>/blog/2012/08/</a:t>
            </a:r>
            <a:r>
              <a:rPr lang="en-US" dirty="0" err="1" smtClean="0"/>
              <a:t>uk</a:t>
            </a:r>
            <a:r>
              <a:rPr lang="en-US" dirty="0" smtClean="0"/>
              <a:t>-federation-metadata-aggregation</a:t>
            </a:r>
          </a:p>
          <a:p>
            <a:pPr lvl="1"/>
            <a:r>
              <a:rPr lang="en-US" dirty="0" smtClean="0"/>
              <a:t>University of Texas System Federation (Paul </a:t>
            </a:r>
            <a:r>
              <a:rPr lang="en-US" dirty="0" err="1" smtClean="0"/>
              <a:t>Caskey</a:t>
            </a:r>
            <a:r>
              <a:rPr lang="en-US" dirty="0" smtClean="0"/>
              <a:t>)</a:t>
            </a:r>
          </a:p>
          <a:p>
            <a:pPr lvl="1"/>
            <a:r>
              <a:rPr lang="en-US" dirty="0" smtClean="0"/>
              <a:t>K-12 federations enabled by regional networks (Mark </a:t>
            </a:r>
            <a:r>
              <a:rPr lang="en-US" dirty="0" err="1" smtClean="0"/>
              <a:t>Scheible</a:t>
            </a:r>
            <a:r>
              <a:rPr lang="en-US" dirty="0" smtClean="0"/>
              <a:t>)</a:t>
            </a:r>
          </a:p>
          <a:p>
            <a:pPr lvl="2"/>
            <a:r>
              <a:rPr lang="en-US" dirty="0" smtClean="0"/>
              <a:t>http://</a:t>
            </a:r>
            <a:r>
              <a:rPr lang="en-US" dirty="0" err="1" smtClean="0"/>
              <a:t>www.thequilt.net</a:t>
            </a:r>
            <a:r>
              <a:rPr lang="en-US" dirty="0" smtClean="0"/>
              <a:t>/</a:t>
            </a:r>
            <a:r>
              <a:rPr lang="en-US" dirty="0" err="1" smtClean="0"/>
              <a:t>index.php</a:t>
            </a:r>
            <a:r>
              <a:rPr lang="en-US" dirty="0" smtClean="0"/>
              <a:t>/events/246-2013-quilt-</a:t>
            </a:r>
            <a:r>
              <a:rPr lang="en-US" dirty="0" smtClean="0"/>
              <a:t>incommon</a:t>
            </a:r>
          </a:p>
          <a:p>
            <a:pPr lvl="1"/>
            <a:r>
              <a:rPr lang="en-US" dirty="0" smtClean="0"/>
              <a:t>INFED (http</a:t>
            </a:r>
            <a:r>
              <a:rPr lang="en-US" dirty="0"/>
              <a:t>://</a:t>
            </a:r>
            <a:r>
              <a:rPr lang="en-US" dirty="0" err="1"/>
              <a:t>parichay.inflibnet.ac.in</a:t>
            </a:r>
            <a:r>
              <a:rPr lang="en-US" dirty="0" smtClean="0"/>
              <a:t>/)</a:t>
            </a:r>
          </a:p>
          <a:p>
            <a:pPr lvl="2"/>
            <a:r>
              <a:rPr lang="en-US" dirty="0" smtClean="0"/>
              <a:t>LIGO collaboration (Scott Koranda)</a:t>
            </a:r>
          </a:p>
          <a:p>
            <a:pPr lvl="2"/>
            <a:endParaRPr lang="en-US" dirty="0"/>
          </a:p>
          <a:p>
            <a:pPr marL="0" indent="0">
              <a:buNone/>
            </a:pPr>
            <a:r>
              <a:rPr lang="en-US" i="1" dirty="0" smtClean="0"/>
              <a:t>Who else should we be talking with about interfederation?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607928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</TotalTime>
  <Words>502</Words>
  <Application>Microsoft Macintosh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TAC Interfederation Subgroup</vt:lpstr>
      <vt:lpstr>Mission</vt:lpstr>
      <vt:lpstr>We need your input!</vt:lpstr>
      <vt:lpstr>What is interfederation?</vt:lpstr>
      <vt:lpstr>Interfederation Challenges</vt:lpstr>
      <vt:lpstr>Example Use Case</vt:lpstr>
      <vt:lpstr>Interfederation Use Cases</vt:lpstr>
      <vt:lpstr>International Interfederation</vt:lpstr>
      <vt:lpstr>Interfederation Relationships</vt:lpstr>
      <vt:lpstr>To participate, visit:</vt:lpstr>
    </vt:vector>
  </TitlesOfParts>
  <Company>University of Illinois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TAC Interfederation Subgroup</dc:title>
  <dc:creator>Jim Basney</dc:creator>
  <cp:lastModifiedBy>Jim Basney</cp:lastModifiedBy>
  <cp:revision>11</cp:revision>
  <dcterms:created xsi:type="dcterms:W3CDTF">2013-02-19T14:14:32Z</dcterms:created>
  <dcterms:modified xsi:type="dcterms:W3CDTF">2013-02-20T19:23:21Z</dcterms:modified>
</cp:coreProperties>
</file>