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7" r:id="rId7"/>
    <p:sldId id="269" r:id="rId8"/>
    <p:sldId id="268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20" y="-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FA5-42C6-EE46-81B3-6A26D91CA502}" type="datetimeFigureOut">
              <a:rPr lang="en-US" smtClean="0"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FA5-42C6-EE46-81B3-6A26D91CA502}" type="datetimeFigureOut">
              <a:rPr lang="en-US" smtClean="0"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5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FA5-42C6-EE46-81B3-6A26D91CA502}" type="datetimeFigureOut">
              <a:rPr lang="en-US" smtClean="0"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3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FA5-42C6-EE46-81B3-6A26D91CA502}" type="datetimeFigureOut">
              <a:rPr lang="en-US" smtClean="0"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FA5-42C6-EE46-81B3-6A26D91CA502}" type="datetimeFigureOut">
              <a:rPr lang="en-US" smtClean="0"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2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FA5-42C6-EE46-81B3-6A26D91CA502}" type="datetimeFigureOut">
              <a:rPr lang="en-US" smtClean="0"/>
              <a:t>5/16/13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5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FA5-42C6-EE46-81B3-6A26D91CA502}" type="datetimeFigureOut">
              <a:rPr lang="en-US" smtClean="0"/>
              <a:t>5/16/13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FA5-42C6-EE46-81B3-6A26D91CA502}" type="datetimeFigureOut">
              <a:rPr lang="en-US" smtClean="0"/>
              <a:t>5/16/13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1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FA5-42C6-EE46-81B3-6A26D91CA502}" type="datetimeFigureOut">
              <a:rPr lang="en-US" smtClean="0"/>
              <a:t>5/16/13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FA5-42C6-EE46-81B3-6A26D91CA502}" type="datetimeFigureOut">
              <a:rPr lang="en-US" smtClean="0"/>
              <a:t>5/16/13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0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FA5-42C6-EE46-81B3-6A26D91CA502}" type="datetimeFigureOut">
              <a:rPr lang="en-US" smtClean="0"/>
              <a:t>5/16/13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1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F7FA5-42C6-EE46-81B3-6A26D91CA502}" type="datetimeFigureOut">
              <a:rPr lang="en-US" smtClean="0"/>
              <a:t>5/16/13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0575"/>
            <a:ext cx="7772400" cy="334561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Interfederation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subgroup of </a:t>
            </a:r>
            <a:br>
              <a:rPr lang="en-US" dirty="0" smtClean="0"/>
            </a:br>
            <a:r>
              <a:rPr lang="en-US" dirty="0" smtClean="0"/>
              <a:t>InCommon</a:t>
            </a:r>
            <a:br>
              <a:rPr lang="en-US" dirty="0" smtClean="0"/>
            </a:br>
            <a:r>
              <a:rPr lang="en-US" dirty="0" smtClean="0"/>
              <a:t>Technical Advisory Committee (TAC)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62690"/>
            <a:ext cx="9144000" cy="77611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spaces.internet2.edu/display/</a:t>
            </a:r>
            <a:r>
              <a:rPr lang="en-US" dirty="0" err="1" smtClean="0">
                <a:solidFill>
                  <a:schemeClr val="tx1"/>
                </a:solidFill>
              </a:rPr>
              <a:t>incinterfed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1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romote and pursue interfederation between the InCommon Federation and other SAML federations via a community-based process</a:t>
            </a:r>
          </a:p>
          <a:p>
            <a:endParaRPr lang="en-US" dirty="0" smtClean="0"/>
          </a:p>
          <a:p>
            <a:r>
              <a:rPr lang="en-US" dirty="0" smtClean="0"/>
              <a:t>Both policy and technical aspects are in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82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refeds.org</a:t>
            </a:r>
            <a:r>
              <a:rPr lang="en-US" dirty="0" smtClean="0"/>
              <a:t> – int’l forum for interfederation discussions</a:t>
            </a:r>
            <a:endParaRPr lang="en-US" dirty="0"/>
          </a:p>
          <a:p>
            <a:r>
              <a:rPr lang="en-US" dirty="0" err="1" smtClean="0"/>
              <a:t>edugain.org</a:t>
            </a:r>
            <a:r>
              <a:rPr lang="en-US" dirty="0" smtClean="0"/>
              <a:t> – interfederation service</a:t>
            </a:r>
          </a:p>
          <a:p>
            <a:r>
              <a:rPr lang="en-US" dirty="0" smtClean="0"/>
              <a:t>other federations, including:</a:t>
            </a:r>
          </a:p>
          <a:p>
            <a:pPr lvl="1"/>
            <a:r>
              <a:rPr lang="en-US" dirty="0" smtClean="0"/>
              <a:t>UK Access Management Federation (Ian Young)</a:t>
            </a:r>
          </a:p>
          <a:p>
            <a:pPr lvl="2"/>
            <a:r>
              <a:rPr lang="en-US" dirty="0" err="1" smtClean="0"/>
              <a:t>ukfederation.org.uk</a:t>
            </a:r>
            <a:r>
              <a:rPr lang="en-US" dirty="0" smtClean="0"/>
              <a:t>/content/Documents/</a:t>
            </a:r>
            <a:r>
              <a:rPr lang="en-US" dirty="0" err="1" smtClean="0"/>
              <a:t>InterfederationTrialFAQ</a:t>
            </a:r>
            <a:endParaRPr lang="en-US" dirty="0" smtClean="0"/>
          </a:p>
          <a:p>
            <a:pPr lvl="1"/>
            <a:r>
              <a:rPr lang="en-US" dirty="0" smtClean="0"/>
              <a:t>Canadian Access Federation (Chris Phillips)</a:t>
            </a:r>
          </a:p>
          <a:p>
            <a:pPr lvl="1"/>
            <a:r>
              <a:rPr lang="en-US" dirty="0" smtClean="0"/>
              <a:t>University of Texas System Federation (Paul </a:t>
            </a:r>
            <a:r>
              <a:rPr lang="en-US" dirty="0" err="1" smtClean="0"/>
              <a:t>Caskey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K-12 enabled by regional networks (Mark </a:t>
            </a:r>
            <a:r>
              <a:rPr lang="en-US" dirty="0" err="1" smtClean="0"/>
              <a:t>Scheible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www.thequilt.net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r>
              <a:rPr lang="en-US" dirty="0" smtClean="0"/>
              <a:t>/events/246-2013-quilt-incommon</a:t>
            </a:r>
          </a:p>
        </p:txBody>
      </p:sp>
    </p:spTree>
    <p:extLst>
      <p:ext uri="{BB962C8B-B14F-4D97-AF65-F5344CB8AC3E}">
        <p14:creationId xmlns:p14="http://schemas.microsoft.com/office/powerpoint/2010/main" val="60792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Deliverables (June 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Cases</a:t>
            </a:r>
            <a:br>
              <a:rPr lang="en-US" dirty="0"/>
            </a:br>
            <a:r>
              <a:rPr lang="en-US" dirty="0" smtClean="0"/>
              <a:t>spaces.internet2</a:t>
            </a:r>
            <a:r>
              <a:rPr lang="en-US" dirty="0"/>
              <a:t>.edu/x/</a:t>
            </a:r>
            <a:r>
              <a:rPr lang="en-US" dirty="0" err="1" smtClean="0"/>
              <a:t>EQAwAg</a:t>
            </a:r>
            <a:endParaRPr lang="en-US" dirty="0" smtClean="0"/>
          </a:p>
          <a:p>
            <a:r>
              <a:rPr lang="en-US" dirty="0" smtClean="0"/>
              <a:t>Plans for InCommon and </a:t>
            </a:r>
            <a:r>
              <a:rPr lang="en-US" dirty="0"/>
              <a:t>UK Interfederation</a:t>
            </a:r>
            <a:br>
              <a:rPr lang="en-US" dirty="0"/>
            </a:br>
            <a:r>
              <a:rPr lang="en-US" dirty="0" smtClean="0"/>
              <a:t>spaces.internet2</a:t>
            </a:r>
            <a:r>
              <a:rPr lang="en-US" dirty="0"/>
              <a:t>.edu/x/</a:t>
            </a:r>
            <a:r>
              <a:rPr lang="en-US" dirty="0" err="1" smtClean="0"/>
              <a:t>tIA_Ag</a:t>
            </a:r>
            <a:endParaRPr lang="en-US" dirty="0" smtClean="0"/>
          </a:p>
          <a:p>
            <a:r>
              <a:rPr lang="en-US" dirty="0" smtClean="0"/>
              <a:t>Lessons </a:t>
            </a:r>
            <a:r>
              <a:rPr lang="en-US" dirty="0" smtClean="0"/>
              <a:t>Learned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spaces.internet2</a:t>
            </a:r>
            <a:r>
              <a:rPr lang="en-US" dirty="0"/>
              <a:t>.edu/x/</a:t>
            </a:r>
            <a:r>
              <a:rPr lang="en-US" dirty="0" err="1" smtClean="0"/>
              <a:t>QwBOAg</a:t>
            </a:r>
            <a:endParaRPr lang="en-US" dirty="0" smtClean="0"/>
          </a:p>
          <a:p>
            <a:r>
              <a:rPr lang="en-US" dirty="0" smtClean="0"/>
              <a:t>Report to Technical Advisory Committee (TAC)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Links </a:t>
            </a:r>
            <a:r>
              <a:rPr lang="en-US" dirty="0" smtClean="0"/>
              <a:t>at</a:t>
            </a:r>
            <a:br>
              <a:rPr lang="en-US" dirty="0" smtClean="0"/>
            </a:br>
            <a:r>
              <a:rPr lang="en-US" dirty="0" smtClean="0"/>
              <a:t>spaces.internet2</a:t>
            </a:r>
            <a:r>
              <a:rPr lang="en-US" dirty="0"/>
              <a:t>.edu/display/</a:t>
            </a:r>
            <a:r>
              <a:rPr lang="en-US" dirty="0" err="1" smtClean="0"/>
              <a:t>incinterfed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6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International collaborations</a:t>
            </a:r>
          </a:p>
          <a:p>
            <a:pPr lvl="1"/>
            <a:r>
              <a:rPr lang="en-US" dirty="0" smtClean="0"/>
              <a:t>(LIGO, NIH, Internet2, TERENA, Shibboleth)</a:t>
            </a:r>
          </a:p>
          <a:p>
            <a:r>
              <a:rPr lang="en-US" dirty="0" smtClean="0"/>
              <a:t>Online university course with int’l enrollment</a:t>
            </a:r>
          </a:p>
          <a:p>
            <a:r>
              <a:rPr lang="en-US" dirty="0" smtClean="0"/>
              <a:t>University published journal with int’l subscriptions</a:t>
            </a:r>
          </a:p>
          <a:p>
            <a:r>
              <a:rPr lang="en-US" dirty="0" smtClean="0"/>
              <a:t>Campus federations</a:t>
            </a:r>
          </a:p>
          <a:p>
            <a:r>
              <a:rPr lang="en-US" dirty="0" smtClean="0"/>
              <a:t>University system federations</a:t>
            </a:r>
          </a:p>
          <a:p>
            <a:r>
              <a:rPr lang="en-US" dirty="0" smtClean="0"/>
              <a:t>K-12</a:t>
            </a:r>
          </a:p>
          <a:p>
            <a:r>
              <a:rPr lang="en-US" dirty="0" smtClean="0"/>
              <a:t>Community colleges</a:t>
            </a:r>
          </a:p>
          <a:p>
            <a:r>
              <a:rPr lang="en-US" dirty="0" smtClean="0"/>
              <a:t>State agencies</a:t>
            </a:r>
          </a:p>
          <a:p>
            <a:r>
              <a:rPr lang="en-US" dirty="0" smtClean="0"/>
              <a:t>Federated wireless (eduroam)</a:t>
            </a:r>
          </a:p>
        </p:txBody>
      </p:sp>
    </p:spTree>
    <p:extLst>
      <p:ext uri="{BB962C8B-B14F-4D97-AF65-F5344CB8AC3E}">
        <p14:creationId xmlns:p14="http://schemas.microsoft.com/office/powerpoint/2010/main" val="20768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 Across Federations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100" dirty="0"/>
              <a:t>Entity-to-entity metadata </a:t>
            </a:r>
            <a:r>
              <a:rPr lang="en-US" sz="5100" dirty="0" smtClean="0"/>
              <a:t>exchange</a:t>
            </a:r>
          </a:p>
          <a:p>
            <a:pPr lvl="1"/>
            <a:r>
              <a:rPr lang="en-US" dirty="0" smtClean="0"/>
              <a:t>IdPs </a:t>
            </a:r>
            <a:r>
              <a:rPr lang="en-US" dirty="0"/>
              <a:t>and </a:t>
            </a:r>
            <a:r>
              <a:rPr lang="en-US" dirty="0" smtClean="0"/>
              <a:t>SPs </a:t>
            </a:r>
            <a:r>
              <a:rPr lang="en-US" dirty="0"/>
              <a:t>exchange metadata directly with each </a:t>
            </a:r>
            <a:r>
              <a:rPr lang="en-US" dirty="0" smtClean="0"/>
              <a:t>other.</a:t>
            </a:r>
          </a:p>
          <a:p>
            <a:pPr lvl="1"/>
            <a:r>
              <a:rPr lang="en-US" dirty="0" smtClean="0"/>
              <a:t>Examples: 1</a:t>
            </a:r>
            <a:r>
              <a:rPr lang="en-US" dirty="0"/>
              <a:t>) Google Apps and 2) </a:t>
            </a:r>
            <a:r>
              <a:rPr lang="en-US" dirty="0" smtClean="0"/>
              <a:t>LIGO SPs + KAGRA </a:t>
            </a:r>
            <a:r>
              <a:rPr lang="en-US" dirty="0"/>
              <a:t>IdP in </a:t>
            </a:r>
            <a:r>
              <a:rPr lang="en-US" dirty="0" smtClean="0"/>
              <a:t>Japan</a:t>
            </a:r>
            <a:endParaRPr lang="en-US" dirty="0"/>
          </a:p>
          <a:p>
            <a:r>
              <a:rPr lang="en-US" sz="5100" dirty="0" smtClean="0"/>
              <a:t>Entity joining </a:t>
            </a:r>
            <a:r>
              <a:rPr lang="en-US" sz="5100" dirty="0"/>
              <a:t>multiple </a:t>
            </a:r>
            <a:r>
              <a:rPr lang="en-US" sz="5100" dirty="0" smtClean="0"/>
              <a:t>federations</a:t>
            </a:r>
          </a:p>
          <a:p>
            <a:pPr lvl="1"/>
            <a:r>
              <a:rPr lang="en-US" dirty="0" smtClean="0"/>
              <a:t>IdP </a:t>
            </a:r>
            <a:r>
              <a:rPr lang="en-US" dirty="0"/>
              <a:t>or </a:t>
            </a:r>
            <a:r>
              <a:rPr lang="en-US" dirty="0" smtClean="0"/>
              <a:t>SP </a:t>
            </a:r>
            <a:r>
              <a:rPr lang="en-US" dirty="0"/>
              <a:t>joins multiple federations to enable interoperability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Example: LIGO </a:t>
            </a:r>
            <a:r>
              <a:rPr lang="en-US" dirty="0"/>
              <a:t>(an InCommon member) </a:t>
            </a:r>
            <a:r>
              <a:rPr lang="en-US" dirty="0" smtClean="0"/>
              <a:t>also </a:t>
            </a:r>
            <a:r>
              <a:rPr lang="en-US" dirty="0"/>
              <a:t>joining </a:t>
            </a:r>
            <a:r>
              <a:rPr lang="en-US" dirty="0" smtClean="0"/>
              <a:t>Italian </a:t>
            </a:r>
            <a:r>
              <a:rPr lang="en-US" dirty="0"/>
              <a:t>Identity Federation (IDEM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sz="5100" dirty="0"/>
              <a:t>Bilateral </a:t>
            </a:r>
            <a:r>
              <a:rPr lang="en-US" sz="5100" dirty="0" smtClean="0"/>
              <a:t>interfederation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federations </a:t>
            </a:r>
            <a:r>
              <a:rPr lang="en-US" dirty="0" smtClean="0"/>
              <a:t>enable interop across </a:t>
            </a:r>
            <a:r>
              <a:rPr lang="en-US" dirty="0"/>
              <a:t>their combined </a:t>
            </a:r>
            <a:r>
              <a:rPr lang="en-US" dirty="0" smtClean="0"/>
              <a:t>membership.</a:t>
            </a:r>
          </a:p>
          <a:p>
            <a:pPr lvl="1"/>
            <a:r>
              <a:rPr lang="en-US" dirty="0" smtClean="0"/>
              <a:t>Examples: UK with </a:t>
            </a:r>
            <a:r>
              <a:rPr lang="en-US" dirty="0" err="1" smtClean="0"/>
              <a:t>Edugate</a:t>
            </a:r>
            <a:r>
              <a:rPr lang="en-US" dirty="0" smtClean="0"/>
              <a:t> (Ireland) and (possibly) InCommon</a:t>
            </a:r>
          </a:p>
          <a:p>
            <a:r>
              <a:rPr lang="en-US" sz="5100" dirty="0" smtClean="0"/>
              <a:t>Multilateral interfederation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federations </a:t>
            </a:r>
            <a:r>
              <a:rPr lang="en-US" dirty="0" smtClean="0"/>
              <a:t>join a </a:t>
            </a:r>
            <a:r>
              <a:rPr lang="en-US" dirty="0"/>
              <a:t>common technical infrastructure and/or policy </a:t>
            </a:r>
            <a:r>
              <a:rPr lang="en-US" dirty="0" smtClean="0"/>
              <a:t>framework.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eduGAIN</a:t>
            </a:r>
            <a:r>
              <a:rPr lang="en-US" dirty="0" smtClean="0"/>
              <a:t> </a:t>
            </a:r>
            <a:r>
              <a:rPr lang="en-US" dirty="0"/>
              <a:t>and Kalmar </a:t>
            </a:r>
            <a:r>
              <a:rPr lang="en-US" dirty="0" smtClean="0"/>
              <a:t>Union</a:t>
            </a:r>
            <a:endParaRPr lang="en-US" dirty="0"/>
          </a:p>
          <a:p>
            <a:r>
              <a:rPr lang="en-US" sz="5100" dirty="0"/>
              <a:t>Hierarchical </a:t>
            </a:r>
            <a:r>
              <a:rPr lang="en-US" sz="5100" dirty="0" smtClean="0"/>
              <a:t>federation</a:t>
            </a:r>
          </a:p>
          <a:p>
            <a:pPr lvl="1"/>
            <a:r>
              <a:rPr lang="en-US" dirty="0" smtClean="0"/>
              <a:t>Examples: 1) U Texas System + InCommon and 2) Regionals (The Quilt) + InCommon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76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Interfederation 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LIGO users at Cardiff University (UK) logged in to LIGO wiki (US/InCommon)!</a:t>
            </a:r>
          </a:p>
          <a:p>
            <a:pPr marL="457200" lvl="1" indent="0">
              <a:buNone/>
            </a:pPr>
            <a:r>
              <a:rPr lang="en-US" dirty="0" smtClean="0"/>
              <a:t>Thanks to</a:t>
            </a:r>
            <a:br>
              <a:rPr lang="en-US" dirty="0" smtClean="0"/>
            </a:br>
            <a:r>
              <a:rPr lang="en-US" dirty="0" smtClean="0"/>
              <a:t>Steven for metadata aggregate</a:t>
            </a:r>
            <a:br>
              <a:rPr lang="en-US" dirty="0" smtClean="0"/>
            </a:br>
            <a:r>
              <a:rPr lang="en-US" dirty="0" smtClean="0"/>
              <a:t>Ian for UK federation coordination</a:t>
            </a:r>
            <a:br>
              <a:rPr lang="en-US" dirty="0" smtClean="0"/>
            </a:br>
            <a:r>
              <a:rPr lang="en-US" dirty="0" smtClean="0"/>
              <a:t>Scott for LIGO SP configuration</a:t>
            </a:r>
            <a:br>
              <a:rPr lang="en-US" dirty="0" smtClean="0"/>
            </a:br>
            <a:r>
              <a:rPr lang="en-US" dirty="0" smtClean="0"/>
              <a:t>Rhys for Cardiff IdP configuration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83" y="2485788"/>
            <a:ext cx="1792284" cy="312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10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InCommon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PublicationInfo</a:t>
            </a:r>
            <a:r>
              <a:rPr lang="en-US" dirty="0" smtClean="0"/>
              <a:t> and </a:t>
            </a:r>
            <a:r>
              <a:rPr lang="en-US" dirty="0" err="1" smtClean="0"/>
              <a:t>RegistrationInfo</a:t>
            </a:r>
            <a:r>
              <a:rPr lang="en-US" dirty="0" smtClean="0"/>
              <a:t> to metadata</a:t>
            </a:r>
          </a:p>
          <a:p>
            <a:pPr lvl="1"/>
            <a:r>
              <a:rPr lang="en-US" dirty="0" smtClean="0"/>
              <a:t>Helps with metadata aggregation across federations</a:t>
            </a:r>
          </a:p>
          <a:p>
            <a:r>
              <a:rPr lang="en-US" dirty="0" smtClean="0"/>
              <a:t>Support hierarchical federation</a:t>
            </a:r>
          </a:p>
          <a:p>
            <a:pPr lvl="1"/>
            <a:r>
              <a:rPr lang="en-US" dirty="0" smtClean="0"/>
              <a:t>Automated import of external federation metadata</a:t>
            </a:r>
          </a:p>
          <a:p>
            <a:r>
              <a:rPr lang="en-US" dirty="0" smtClean="0"/>
              <a:t>Support bilateral federation</a:t>
            </a:r>
          </a:p>
          <a:p>
            <a:pPr lvl="1"/>
            <a:r>
              <a:rPr lang="en-US" dirty="0" smtClean="0"/>
              <a:t>Build on pilot effort with UK federation</a:t>
            </a:r>
          </a:p>
          <a:p>
            <a:r>
              <a:rPr lang="en-US" dirty="0" smtClean="0"/>
              <a:t>Join </a:t>
            </a:r>
            <a:r>
              <a:rPr lang="en-US" dirty="0" err="1" smtClean="0"/>
              <a:t>eduGAIN</a:t>
            </a:r>
            <a:endParaRPr lang="en-US" dirty="0"/>
          </a:p>
          <a:p>
            <a:pPr lvl="1"/>
            <a:r>
              <a:rPr lang="en-US" dirty="0" smtClean="0"/>
              <a:t>For multilateral federation</a:t>
            </a:r>
          </a:p>
          <a:p>
            <a:r>
              <a:rPr lang="en-US" dirty="0" smtClean="0"/>
              <a:t>Provide a production interfederation metadata aggregate</a:t>
            </a:r>
          </a:p>
          <a:p>
            <a:pPr lvl="1"/>
            <a:r>
              <a:rPr lang="en-US" dirty="0" smtClean="0"/>
              <a:t>Stable source of external entity metadata</a:t>
            </a:r>
          </a:p>
          <a:p>
            <a:r>
              <a:rPr lang="en-US" dirty="0" smtClean="0"/>
              <a:t>Support additional entity tags in metadata</a:t>
            </a:r>
          </a:p>
          <a:p>
            <a:pPr lvl="1"/>
            <a:r>
              <a:rPr lang="en-US" dirty="0" smtClean="0"/>
              <a:t>SP privacy policy, IdP discoverability,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12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participate, visit: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spaces.internet2.edu/display/</a:t>
            </a:r>
            <a:r>
              <a:rPr lang="en-US" dirty="0" err="1" smtClean="0">
                <a:solidFill>
                  <a:schemeClr val="tx1"/>
                </a:solidFill>
              </a:rPr>
              <a:t>incinterfed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Weekly calls Tuesday noon Central Time</a:t>
            </a:r>
          </a:p>
          <a:p>
            <a:r>
              <a:rPr lang="en-US" dirty="0" smtClean="0"/>
              <a:t>Join the </a:t>
            </a:r>
            <a:r>
              <a:rPr lang="en-US" dirty="0" err="1" smtClean="0"/>
              <a:t>interfed@incommon.org</a:t>
            </a:r>
            <a:r>
              <a:rPr lang="en-US" dirty="0" smtClean="0"/>
              <a:t> email list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 smtClean="0"/>
              <a:t>All are welcome!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639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410</Words>
  <Application>Microsoft Macintosh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Interfederation   subgroup of  InCommon Technical Advisory Committee (TAC)</vt:lpstr>
      <vt:lpstr>Mission</vt:lpstr>
      <vt:lpstr>Relationships</vt:lpstr>
      <vt:lpstr>Deliverables (June 2013)</vt:lpstr>
      <vt:lpstr>Use Cases</vt:lpstr>
      <vt:lpstr>Interop Across Federations</vt:lpstr>
      <vt:lpstr>Successful Interfederation Pilot</vt:lpstr>
      <vt:lpstr>Potential InCommon Next Steps</vt:lpstr>
      <vt:lpstr>To participate, visit: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 Interfederation Subgroup</dc:title>
  <dc:creator>Jim Basney</dc:creator>
  <cp:lastModifiedBy>Jim Basney</cp:lastModifiedBy>
  <cp:revision>24</cp:revision>
  <cp:lastPrinted>2013-05-13T20:39:43Z</cp:lastPrinted>
  <dcterms:created xsi:type="dcterms:W3CDTF">2013-02-19T14:14:32Z</dcterms:created>
  <dcterms:modified xsi:type="dcterms:W3CDTF">2013-05-16T16:38:01Z</dcterms:modified>
</cp:coreProperties>
</file>