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265" r:id="rId3"/>
    <p:sldId id="266" r:id="rId4"/>
    <p:sldId id="271" r:id="rId5"/>
    <p:sldId id="269" r:id="rId6"/>
    <p:sldId id="270" r:id="rId7"/>
    <p:sldId id="281" r:id="rId8"/>
    <p:sldId id="274" r:id="rId9"/>
    <p:sldId id="275" r:id="rId10"/>
    <p:sldId id="277" r:id="rId11"/>
    <p:sldId id="276" r:id="rId12"/>
    <p:sldId id="280" r:id="rId13"/>
    <p:sldId id="279" r:id="rId14"/>
    <p:sldId id="278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1" autoAdjust="0"/>
    <p:restoredTop sz="90000" autoAdjust="0"/>
  </p:normalViewPr>
  <p:slideViewPr>
    <p:cSldViewPr>
      <p:cViewPr>
        <p:scale>
          <a:sx n="150" d="100"/>
          <a:sy n="150" d="100"/>
        </p:scale>
        <p:origin x="-1576" y="-1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B8248-39F2-AD4F-B6E9-1FE1BD93A9FD}" type="datetimeFigureOut">
              <a:rPr lang="en-US" smtClean="0"/>
              <a:t>9/26/13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BA451-2312-9741-8788-0776161BA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771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9FD2782-13CF-F043-A53B-5A8F2D79F2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386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Presented at Science Gateway Institute Workshop, September</a:t>
            </a:r>
            <a:r>
              <a:rPr lang="en-US" baseline="0" dirty="0" smtClean="0"/>
              <a:t> 27, 2013, Indianapolis, Indiana.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sciencegateways.org</a:t>
            </a:r>
            <a:r>
              <a:rPr lang="en-US" dirty="0" smtClean="0"/>
              <a:t>/upcoming-events/ieee-workshop-september-2013/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2782-13CF-F043-A53B-5A8F2D79F22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14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Risk = Likelihood (threats, vulnerabilities) * Impact (technical, business)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2782-13CF-F043-A53B-5A8F2D79F22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58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EGI-</a:t>
            </a:r>
            <a:r>
              <a:rPr lang="en-US" dirty="0" err="1" smtClean="0"/>
              <a:t>InSPIRE</a:t>
            </a:r>
            <a:r>
              <a:rPr lang="en-US" dirty="0" smtClean="0"/>
              <a:t> Security Policy Group</a:t>
            </a:r>
          </a:p>
          <a:p>
            <a:r>
              <a:rPr lang="en-US" dirty="0" smtClean="0"/>
              <a:t>Requirements on user identification increase from top to bottom.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2782-13CF-F043-A53B-5A8F2D79F22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12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They survey the security policies across 10 resource provider sites and implementations across 20 science gateways.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2782-13CF-F043-A53B-5A8F2D79F22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58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IDaaS</a:t>
            </a:r>
            <a:r>
              <a:rPr lang="en-US" baseline="0" dirty="0" smtClean="0"/>
              <a:t> examples: </a:t>
            </a:r>
            <a:r>
              <a:rPr lang="en-US" baseline="0" dirty="0" err="1" smtClean="0"/>
              <a:t>Janrain</a:t>
            </a:r>
            <a:r>
              <a:rPr lang="en-US" baseline="0" dirty="0" smtClean="0"/>
              <a:t>, 9STAR, </a:t>
            </a:r>
            <a:r>
              <a:rPr lang="en-US" baseline="0" smtClean="0"/>
              <a:t>Globus Nexus, XSEDE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2782-13CF-F043-A53B-5A8F2D79F22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89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D2782-13CF-F043-A53B-5A8F2D79F22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90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6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1" name="Picture 15" descr="ppt-title-b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922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724400" y="2362200"/>
            <a:ext cx="4114800" cy="106680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724400" y="3581400"/>
            <a:ext cx="4114800" cy="10668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folHlink"/>
                </a:solidFill>
              </a:defRPr>
            </a:lvl1pPr>
          </a:lstStyle>
          <a:p>
            <a:r>
              <a:rPr lang="en-US"/>
              <a:t>Presentation Sub-title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sciencegatewaysecurity.org | trustedci.org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sciencegatewaysecurity.org | trustedci.org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966653"/>
            <a:ext cx="9144000" cy="4891347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7814-84B6-0847-A2A9-E68E019C329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9/26/13</a:t>
            </a:fld>
            <a:endParaRPr lang="en-US" dirty="0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8F0A49C-C2AD-8041-9CEC-45786E20E806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  <p:pic>
        <p:nvPicPr>
          <p:cNvPr id="5" name="Picture 4" descr="SWAMP logo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52173"/>
            <a:ext cx="3554228" cy="119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78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966654"/>
            <a:ext cx="9144000" cy="3135433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05452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5731565" y="737392"/>
            <a:ext cx="2816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Arial"/>
                <a:cs typeface="Tahoma"/>
              </a:rPr>
              <a:t>A transformative force in the software eco-system</a:t>
            </a:r>
            <a:endParaRPr lang="en-US" dirty="0">
              <a:solidFill>
                <a:prstClr val="black"/>
              </a:solidFill>
              <a:latin typeface="Arial"/>
              <a:cs typeface="Tahoma"/>
            </a:endParaRPr>
          </a:p>
        </p:txBody>
      </p:sp>
      <p:pic>
        <p:nvPicPr>
          <p:cNvPr id="5" name="Picture 4" descr="ncsa_horizonta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118" y="5701711"/>
            <a:ext cx="1986722" cy="373504"/>
          </a:xfrm>
          <a:prstGeom prst="rect">
            <a:avLst/>
          </a:prstGeom>
        </p:spPr>
      </p:pic>
      <p:pic>
        <p:nvPicPr>
          <p:cNvPr id="7" name="Picture 6" descr="IU_PrvTchInst.V.2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201" y="5497135"/>
            <a:ext cx="2274957" cy="997545"/>
          </a:xfrm>
          <a:prstGeom prst="rect">
            <a:avLst/>
          </a:prstGeom>
        </p:spPr>
      </p:pic>
      <p:pic>
        <p:nvPicPr>
          <p:cNvPr id="11" name="Picture 10" descr="Sponsor-Logos-MI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14" y="5497135"/>
            <a:ext cx="2005496" cy="1002748"/>
          </a:xfrm>
          <a:prstGeom prst="rect">
            <a:avLst/>
          </a:prstGeom>
        </p:spPr>
      </p:pic>
      <p:pic>
        <p:nvPicPr>
          <p:cNvPr id="12" name="Picture 11" descr="Sponsor-Logos-UWCS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784" y="5416694"/>
            <a:ext cx="2396435" cy="1083189"/>
          </a:xfrm>
          <a:prstGeom prst="rect">
            <a:avLst/>
          </a:prstGeom>
        </p:spPr>
      </p:pic>
      <p:pic>
        <p:nvPicPr>
          <p:cNvPr id="13" name="Picture 12" descr="SWAMP logo.pdf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52173"/>
            <a:ext cx="3554228" cy="119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71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1966653"/>
            <a:ext cx="9144000" cy="4891347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7814-84B6-0847-A2A9-E68E019C329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9/26/13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49C-C2AD-8041-9CEC-45786E20E80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5102087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894060" y="408609"/>
            <a:ext cx="7249940" cy="142460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894060" y="1966653"/>
            <a:ext cx="7249940" cy="3731781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92147" y="0"/>
            <a:ext cx="1501913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1" name="Picture 10" descr="SWAMP-Icon-Mediu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55" y="402893"/>
            <a:ext cx="1447696" cy="143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70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10667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7814-84B6-0847-A2A9-E68E019C329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9/26/13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7024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0A49C-C2AD-8041-9CEC-45786E20E80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2213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7814-84B6-0847-A2A9-E68E019C329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9/26/13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49C-C2AD-8041-9CEC-45786E20E80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pic>
        <p:nvPicPr>
          <p:cNvPr id="8" name="Picture 7" descr="SWAMP-Icon-Mediu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12" y="5847327"/>
            <a:ext cx="750632" cy="74162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410667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67667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77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7814-84B6-0847-A2A9-E68E019C329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9/26/13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49C-C2AD-8041-9CEC-45786E20E80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pic>
        <p:nvPicPr>
          <p:cNvPr id="10" name="Picture 9" descr="SWAMP-Icon-Mediu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12" y="5847327"/>
            <a:ext cx="750632" cy="74162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9144000" cy="1410667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67667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7376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7814-84B6-0847-A2A9-E68E019C329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9/26/13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49C-C2AD-8041-9CEC-45786E20E80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pic>
        <p:nvPicPr>
          <p:cNvPr id="6" name="Picture 5" descr="SWAMP-Icon-Mediu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12" y="5847327"/>
            <a:ext cx="750632" cy="74162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1410667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67667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484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7814-84B6-0847-A2A9-E68E019C329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9/26/13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49C-C2AD-8041-9CEC-45786E20E80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1410667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67667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28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sciencegatewaysecurity.org | trustedci.org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7814-84B6-0847-A2A9-E68E019C329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9/26/13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49C-C2AD-8041-9CEC-45786E20E80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pic>
        <p:nvPicPr>
          <p:cNvPr id="5" name="Picture 4" descr="SWAMP-Icon-Mediu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12" y="5847327"/>
            <a:ext cx="750632" cy="74162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9144000" cy="1410667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67667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3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7814-84B6-0847-A2A9-E68E019C329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9/26/13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49C-C2AD-8041-9CEC-45786E20E80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pic>
        <p:nvPicPr>
          <p:cNvPr id="8" name="Picture 7" descr="SWAMP-Icon-Mediu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12" y="5847327"/>
            <a:ext cx="750632" cy="74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80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7814-84B6-0847-A2A9-E68E019C329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9/26/13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49C-C2AD-8041-9CEC-45786E20E80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pic>
        <p:nvPicPr>
          <p:cNvPr id="8" name="Picture 7" descr="SWAMP-Icon-Mediu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12" y="5847327"/>
            <a:ext cx="750632" cy="74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928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7814-84B6-0847-A2A9-E68E019C329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9/26/13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49C-C2AD-8041-9CEC-45786E20E80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pic>
        <p:nvPicPr>
          <p:cNvPr id="7" name="Picture 6" descr="SWAMP-Icon-Mediu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12" y="5847327"/>
            <a:ext cx="750632" cy="74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362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7814-84B6-0847-A2A9-E68E019C329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9/26/13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0A49C-C2AD-8041-9CEC-45786E20E80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pic>
        <p:nvPicPr>
          <p:cNvPr id="7" name="Picture 6" descr="SWAMP-Icon-Mediu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12" y="5847327"/>
            <a:ext cx="750632" cy="74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8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sciencegatewaysecurity.org | trustedci.org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sciencegatewaysecurity.org | trustedci.org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sciencegatewaysecurity.org | trustedci.org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sciencegatewaysecurity.org | trustedci.org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sciencegatewaysecurity.org | trustedci.org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sciencegatewaysecurity.org | trustedci.org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sciencegatewaysecurity.org | trustedci.org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jpeg"/><Relationship Id="rId16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ncsa-bg-gradient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4800600"/>
            <a:ext cx="9144000" cy="1657350"/>
          </a:xfrm>
          <a:prstGeom prst="rect">
            <a:avLst/>
          </a:prstGeom>
          <a:noFill/>
        </p:spPr>
      </p:pic>
      <p:pic>
        <p:nvPicPr>
          <p:cNvPr id="1044" name="Picture 20" descr="ncsa-logo-bar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6407150"/>
            <a:ext cx="9144000" cy="450850"/>
          </a:xfrm>
          <a:prstGeom prst="rect">
            <a:avLst/>
          </a:prstGeom>
          <a:noFill/>
        </p:spPr>
      </p:pic>
      <p:pic>
        <p:nvPicPr>
          <p:cNvPr id="1039" name="Picture 15" descr="ncsa-bg-gradient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165735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4"/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77000"/>
            <a:ext cx="5410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sciencegatewaysecurity.org | trustedci.org</a:t>
            </a:r>
            <a:endParaRPr lang="en-US"/>
          </a:p>
        </p:txBody>
      </p:sp>
      <p:pic>
        <p:nvPicPr>
          <p:cNvPr id="8" name="Picture 7" descr="iu-logo.gif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6419850"/>
            <a:ext cx="2698750" cy="4127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76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5D547814-84B6-0847-A2A9-E68E019C329A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9/26/13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7024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F8F0A49C-C2AD-8041-9CEC-45786E20E80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610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Tahoma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j-lt"/>
          <a:ea typeface="+mn-ea"/>
          <a:cs typeface="Tahoma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j-lt"/>
          <a:ea typeface="+mn-ea"/>
          <a:cs typeface="Tahoma"/>
        </a:defRPr>
      </a:lvl2pPr>
      <a:lvl3pPr marL="12573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j-lt"/>
          <a:ea typeface="+mn-ea"/>
          <a:cs typeface="Tahoma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j-lt"/>
          <a:ea typeface="+mn-ea"/>
          <a:cs typeface="Tahoma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j-lt"/>
          <a:ea typeface="+mn-ea"/>
          <a:cs typeface="Tahom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4" Type="http://schemas.openxmlformats.org/officeDocument/2006/relationships/image" Target="../media/image20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1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4" Type="http://schemas.openxmlformats.org/officeDocument/2006/relationships/image" Target="../media/image17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724400" y="1295400"/>
            <a:ext cx="4114800" cy="1828800"/>
          </a:xfrm>
        </p:spPr>
        <p:txBody>
          <a:bodyPr/>
          <a:lstStyle/>
          <a:p>
            <a:r>
              <a:rPr lang="en-US" sz="3200" dirty="0" smtClean="0"/>
              <a:t>Science Gateway Security Recommendations</a:t>
            </a:r>
            <a:endParaRPr lang="en-US" sz="3200" dirty="0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724400" y="3733800"/>
            <a:ext cx="4114800" cy="1905000"/>
          </a:xfrm>
        </p:spPr>
        <p:txBody>
          <a:bodyPr/>
          <a:lstStyle/>
          <a:p>
            <a:r>
              <a:rPr lang="en-US" b="1" dirty="0" smtClean="0"/>
              <a:t>Jim Basney</a:t>
            </a:r>
            <a:br>
              <a:rPr lang="en-US" b="1" dirty="0" smtClean="0"/>
            </a:br>
            <a:r>
              <a:rPr lang="en-US" dirty="0" err="1" smtClean="0"/>
              <a:t>jbasney@illinois.edu</a:t>
            </a:r>
            <a:endParaRPr lang="en-US" dirty="0"/>
          </a:p>
          <a:p>
            <a:r>
              <a:rPr lang="en-US" b="1" dirty="0" smtClean="0"/>
              <a:t>Von Welch</a:t>
            </a:r>
            <a:br>
              <a:rPr lang="en-US" b="1" dirty="0" smtClean="0"/>
            </a:br>
            <a:r>
              <a:rPr lang="en-US" dirty="0" err="1" smtClean="0"/>
              <a:t>vwelch@indiana.edu</a:t>
            </a:r>
            <a:endParaRPr lang="en-US" dirty="0"/>
          </a:p>
        </p:txBody>
      </p:sp>
      <p:pic>
        <p:nvPicPr>
          <p:cNvPr id="4" name="Picture 18" descr="UofI-NCSA_logo_RGB"/>
          <p:cNvPicPr>
            <a:picLocks noChangeAspect="1" noChangeArrowheads="1"/>
          </p:cNvPicPr>
          <p:nvPr/>
        </p:nvPicPr>
        <p:blipFill>
          <a:blip r:embed="rId3"/>
          <a:srcRect l="63158"/>
          <a:stretch>
            <a:fillRect/>
          </a:stretch>
        </p:blipFill>
        <p:spPr bwMode="auto">
          <a:xfrm>
            <a:off x="533400" y="5943600"/>
            <a:ext cx="533400" cy="661988"/>
          </a:xfrm>
          <a:prstGeom prst="rect">
            <a:avLst/>
          </a:prstGeom>
          <a:noFill/>
        </p:spPr>
      </p:pic>
      <p:pic>
        <p:nvPicPr>
          <p:cNvPr id="5" name="Picture 21" descr="logo whit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6019800"/>
            <a:ext cx="2438400" cy="460375"/>
          </a:xfrm>
          <a:prstGeom prst="rect">
            <a:avLst/>
          </a:prstGeom>
          <a:noFill/>
        </p:spPr>
      </p:pic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4191000" y="6019800"/>
            <a:ext cx="4724401" cy="495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This material is based upon work supported by the National Science Foundation under grant </a:t>
            </a:r>
            <a:r>
              <a:rPr lang="en-US" sz="1200" dirty="0">
                <a:solidFill>
                  <a:schemeClr val="bg1"/>
                </a:solidFill>
              </a:rPr>
              <a:t>numbers 1127210 and </a:t>
            </a:r>
            <a:r>
              <a:rPr lang="en-US" sz="1200" dirty="0" smtClean="0">
                <a:solidFill>
                  <a:schemeClr val="bg1"/>
                </a:solidFill>
              </a:rPr>
              <a:t>1234408.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3" name="Picture 2" descr="iu-logo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410200"/>
            <a:ext cx="2698750" cy="412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201309-indianactsilogin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59831"/>
          <a:stretch/>
        </p:blipFill>
        <p:spPr>
          <a:xfrm>
            <a:off x="990600" y="3810000"/>
            <a:ext cx="6254750" cy="2578608"/>
          </a:xfrm>
          <a:prstGeom prst="rect">
            <a:avLst/>
          </a:prstGeom>
        </p:spPr>
      </p:pic>
      <p:pic>
        <p:nvPicPr>
          <p:cNvPr id="11" name="Picture 10" descr="201309-cilogonhome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72"/>
          <a:stretch/>
        </p:blipFill>
        <p:spPr>
          <a:xfrm>
            <a:off x="5888736" y="1295400"/>
            <a:ext cx="3255264" cy="336550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Federated User Authentication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371600"/>
            <a:ext cx="5029200" cy="2209800"/>
          </a:xfrm>
        </p:spPr>
        <p:txBody>
          <a:bodyPr/>
          <a:lstStyle/>
          <a:p>
            <a:r>
              <a:rPr lang="en-US" dirty="0" smtClean="0"/>
              <a:t>Avoid managing user passwords!</a:t>
            </a:r>
          </a:p>
          <a:p>
            <a:r>
              <a:rPr lang="en-US" dirty="0" smtClean="0"/>
              <a:t>SAML: campus identities</a:t>
            </a:r>
          </a:p>
          <a:p>
            <a:r>
              <a:rPr lang="en-US" dirty="0" smtClean="0"/>
              <a:t>OpenID/OAuth: public identities</a:t>
            </a:r>
          </a:p>
          <a:p>
            <a:r>
              <a:rPr lang="en-US" dirty="0" smtClean="0"/>
              <a:t>Enables two-factor authentication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sciencegatewaysecurity.org | trustedci.org</a:t>
            </a:r>
            <a:endParaRPr lang="en-US"/>
          </a:p>
        </p:txBody>
      </p:sp>
      <p:pic>
        <p:nvPicPr>
          <p:cNvPr id="5" name="Picture 4" descr="201309-futuregrid-openid.tif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" t="5" r="43592" b="53091"/>
          <a:stretch/>
        </p:blipFill>
        <p:spPr>
          <a:xfrm>
            <a:off x="5486400" y="3048000"/>
            <a:ext cx="3657600" cy="339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53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If your science gateway needs to handle user passwords:</a:t>
            </a:r>
          </a:p>
          <a:p>
            <a:r>
              <a:rPr lang="en-US" dirty="0" smtClean="0"/>
              <a:t>Protect passwords from online attack</a:t>
            </a:r>
          </a:p>
          <a:p>
            <a:pPr lvl="1"/>
            <a:r>
              <a:rPr lang="en-US" dirty="0" smtClean="0"/>
              <a:t>Use HTTPS</a:t>
            </a:r>
          </a:p>
          <a:p>
            <a:pPr lvl="1"/>
            <a:r>
              <a:rPr lang="en-US" dirty="0" smtClean="0"/>
              <a:t>Block brute</a:t>
            </a:r>
            <a:r>
              <a:rPr lang="en-US" dirty="0" smtClean="0"/>
              <a:t>-force attacks (e.g., Fail2Ban)</a:t>
            </a:r>
          </a:p>
          <a:p>
            <a:r>
              <a:rPr lang="en-US" dirty="0" smtClean="0"/>
              <a:t>Protect passwords from offline attack</a:t>
            </a:r>
          </a:p>
          <a:p>
            <a:pPr lvl="1"/>
            <a:r>
              <a:rPr lang="en-US" dirty="0" smtClean="0"/>
              <a:t>Store password </a:t>
            </a:r>
            <a:r>
              <a:rPr lang="en-US" dirty="0" smtClean="0"/>
              <a:t>hashes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a strong </a:t>
            </a:r>
            <a:r>
              <a:rPr lang="en-US" dirty="0" smtClean="0"/>
              <a:t>hashing algorithm, with per-password salt</a:t>
            </a:r>
          </a:p>
          <a:p>
            <a:pPr lvl="1"/>
            <a:r>
              <a:rPr lang="en-US" dirty="0" smtClean="0"/>
              <a:t>Use existing password hashing implementation</a:t>
            </a:r>
          </a:p>
          <a:p>
            <a:pPr lvl="2"/>
            <a:r>
              <a:rPr lang="en-US" dirty="0" smtClean="0"/>
              <a:t>e.g., PHP </a:t>
            </a:r>
            <a:r>
              <a:rPr lang="en-US" dirty="0" err="1" smtClean="0"/>
              <a:t>password_hash</a:t>
            </a:r>
            <a:r>
              <a:rPr lang="en-US" dirty="0" smtClean="0"/>
              <a:t>()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security.blogoverflow.com</a:t>
            </a:r>
            <a:r>
              <a:rPr lang="en-US" dirty="0"/>
              <a:t>/2013/09/about-secure-password-hashing</a:t>
            </a:r>
            <a:r>
              <a:rPr lang="en-US" dirty="0" smtClean="0"/>
              <a:t>/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sciencegatewaysecurity.org | trustedci.org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00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 Gateway Operational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Prevent </a:t>
            </a:r>
            <a:r>
              <a:rPr lang="en-US" dirty="0" smtClean="0"/>
              <a:t>(eliminate) threats (when possible)</a:t>
            </a:r>
          </a:p>
          <a:p>
            <a:r>
              <a:rPr lang="en-US" b="1" dirty="0" smtClean="0"/>
              <a:t>Detect</a:t>
            </a:r>
            <a:r>
              <a:rPr lang="en-US" dirty="0" smtClean="0"/>
              <a:t> security incidents</a:t>
            </a:r>
          </a:p>
          <a:p>
            <a:r>
              <a:rPr lang="en-US" b="1" dirty="0" smtClean="0"/>
              <a:t>Respond</a:t>
            </a:r>
            <a:r>
              <a:rPr lang="en-US" dirty="0" smtClean="0"/>
              <a:t> effectively to security issues</a:t>
            </a:r>
          </a:p>
          <a:p>
            <a:endParaRPr lang="en-US" dirty="0"/>
          </a:p>
          <a:p>
            <a:r>
              <a:rPr lang="en-US" b="1" dirty="0" smtClean="0"/>
              <a:t>Goal</a:t>
            </a:r>
            <a:r>
              <a:rPr lang="en-US" dirty="0" smtClean="0"/>
              <a:t>: manage risks</a:t>
            </a:r>
          </a:p>
          <a:p>
            <a:endParaRPr lang="en-US" dirty="0"/>
          </a:p>
          <a:p>
            <a:r>
              <a:rPr lang="en-US" b="1" dirty="0" smtClean="0"/>
              <a:t>First Step</a:t>
            </a:r>
            <a:r>
              <a:rPr lang="en-US" dirty="0" smtClean="0"/>
              <a:t>: Early communication with local security staff</a:t>
            </a:r>
          </a:p>
          <a:p>
            <a:pPr lvl="1"/>
            <a:r>
              <a:rPr lang="en-US" dirty="0" smtClean="0"/>
              <a:t>Provide security services (monitoring, scanning, logging, etc.)</a:t>
            </a:r>
          </a:p>
          <a:p>
            <a:pPr lvl="1"/>
            <a:r>
              <a:rPr lang="en-US" dirty="0" smtClean="0"/>
              <a:t>Identify security policies and best practice recommendations tailored to </a:t>
            </a:r>
            <a:r>
              <a:rPr lang="en-US" dirty="0" smtClean="0"/>
              <a:t>your local </a:t>
            </a:r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Establish relationships now in case of security incident later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sciencegatewaysecurity.org | trustedci.org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27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48200" y="4114800"/>
            <a:ext cx="4267200" cy="1828800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u="sng" dirty="0" smtClean="0">
                <a:solidFill>
                  <a:schemeClr val="tx1"/>
                </a:solidFill>
              </a:rPr>
              <a:t>Respond/Recover</a:t>
            </a:r>
            <a:endParaRPr lang="en-US" sz="2800" u="sng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8200" y="1600200"/>
            <a:ext cx="4267200" cy="2209800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u="sng" dirty="0" smtClean="0">
                <a:solidFill>
                  <a:schemeClr val="tx1"/>
                </a:solidFill>
              </a:rPr>
              <a:t>Detect</a:t>
            </a:r>
            <a:endParaRPr lang="en-US" sz="2800" u="sng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1600200"/>
            <a:ext cx="4191000" cy="3276600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u="sng" dirty="0" smtClean="0">
                <a:solidFill>
                  <a:schemeClr val="tx1"/>
                </a:solidFill>
              </a:rPr>
              <a:t>Prevent</a:t>
            </a:r>
            <a:endParaRPr lang="en-US" sz="2800" u="sng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Operational Security Checklist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8600" cy="3962400"/>
          </a:xfrm>
        </p:spPr>
        <p:txBody>
          <a:bodyPr/>
          <a:lstStyle/>
          <a:p>
            <a:r>
              <a:rPr lang="en-US" dirty="0" smtClean="0"/>
              <a:t>Software patching</a:t>
            </a:r>
          </a:p>
          <a:p>
            <a:r>
              <a:rPr lang="en-US" dirty="0" smtClean="0"/>
              <a:t>Control admin access</a:t>
            </a:r>
          </a:p>
          <a:p>
            <a:r>
              <a:rPr lang="en-US" dirty="0" smtClean="0"/>
              <a:t>Vulnerability scanning</a:t>
            </a:r>
          </a:p>
          <a:p>
            <a:r>
              <a:rPr lang="en-US" dirty="0" smtClean="0"/>
              <a:t>Firewalls</a:t>
            </a:r>
            <a:endParaRPr lang="en-US" dirty="0"/>
          </a:p>
          <a:p>
            <a:r>
              <a:rPr lang="en-US" dirty="0"/>
              <a:t>Physical </a:t>
            </a:r>
            <a:r>
              <a:rPr lang="en-US" dirty="0" smtClean="0"/>
              <a:t>security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038600" cy="3962400"/>
          </a:xfrm>
        </p:spPr>
        <p:txBody>
          <a:bodyPr/>
          <a:lstStyle/>
          <a:p>
            <a:r>
              <a:rPr lang="en-US" dirty="0" smtClean="0"/>
              <a:t>File integrity checking</a:t>
            </a:r>
          </a:p>
          <a:p>
            <a:r>
              <a:rPr lang="en-US" dirty="0" smtClean="0"/>
              <a:t>Intrusion detection</a:t>
            </a:r>
          </a:p>
          <a:p>
            <a:r>
              <a:rPr lang="en-US" dirty="0" smtClean="0"/>
              <a:t>Log monitoring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Centralized </a:t>
            </a:r>
            <a:r>
              <a:rPr lang="en-US" dirty="0"/>
              <a:t>logging</a:t>
            </a:r>
          </a:p>
          <a:p>
            <a:r>
              <a:rPr lang="en-US" dirty="0" smtClean="0"/>
              <a:t>Secure backups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sciencegatewaysecurity.org | trustedci.org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57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Continuous Software Assurance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40436" cy="44957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The Software Assurance Market Place (SWAMP) is a DHS S&amp;T sponsored open facility to become operational in January 2014. It is driven by the goal to expand the adoption of software assurance (</a:t>
            </a:r>
            <a:r>
              <a:rPr lang="en-US" sz="2400" b="1" dirty="0" err="1" smtClean="0"/>
              <a:t>SwA</a:t>
            </a:r>
            <a:r>
              <a:rPr lang="en-US" sz="2400" b="1" dirty="0" smtClean="0"/>
              <a:t>) by software developers.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The SWAMP will enable you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Identify</a:t>
            </a:r>
            <a:r>
              <a:rPr lang="en-US" sz="2000" dirty="0" smtClean="0"/>
              <a:t> </a:t>
            </a:r>
            <a:r>
              <a:rPr lang="en-US" sz="2000" dirty="0"/>
              <a:t>new (possible) defects in </a:t>
            </a:r>
            <a:r>
              <a:rPr lang="en-US" sz="2000" b="1" dirty="0"/>
              <a:t>your</a:t>
            </a:r>
            <a:r>
              <a:rPr lang="en-US" sz="2000" dirty="0"/>
              <a:t> software every time </a:t>
            </a:r>
            <a:r>
              <a:rPr lang="en-US" sz="2000" b="1" dirty="0"/>
              <a:t>you</a:t>
            </a:r>
            <a:r>
              <a:rPr lang="en-US" sz="2000" dirty="0"/>
              <a:t> commit a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Identify</a:t>
            </a:r>
            <a:r>
              <a:rPr lang="en-US" sz="2000" dirty="0"/>
              <a:t> new (possible) defects in a software/library/module </a:t>
            </a:r>
            <a:r>
              <a:rPr lang="en-US" sz="2000" b="1" dirty="0"/>
              <a:t>you</a:t>
            </a:r>
            <a:r>
              <a:rPr lang="en-US" sz="2000" dirty="0"/>
              <a:t> are using every time a new version is </a:t>
            </a:r>
            <a:r>
              <a:rPr lang="en-US" sz="2000" dirty="0" smtClean="0"/>
              <a:t>released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Track</a:t>
            </a:r>
            <a:r>
              <a:rPr lang="en-US" sz="2000" dirty="0" smtClean="0"/>
              <a:t> the </a:t>
            </a:r>
            <a:r>
              <a:rPr lang="en-US" sz="2000" dirty="0" err="1" smtClean="0"/>
              <a:t>SwA</a:t>
            </a:r>
            <a:r>
              <a:rPr lang="en-US" sz="2000" dirty="0" smtClean="0"/>
              <a:t> practices of your project</a:t>
            </a:r>
          </a:p>
          <a:p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While </a:t>
            </a:r>
            <a:r>
              <a:rPr lang="en-US" sz="2000" b="1" dirty="0"/>
              <a:t>protecting your privacy and </a:t>
            </a:r>
            <a:r>
              <a:rPr lang="en-US" sz="2000" b="1" dirty="0" smtClean="0"/>
              <a:t>the</a:t>
            </a:r>
            <a:br>
              <a:rPr lang="en-US" sz="2000" b="1" dirty="0" smtClean="0"/>
            </a:br>
            <a:r>
              <a:rPr lang="en-US" sz="2000" b="1" dirty="0" smtClean="0"/>
              <a:t>confidentiality of your data.</a:t>
            </a:r>
            <a:endParaRPr lang="en-US" sz="2000" dirty="0"/>
          </a:p>
        </p:txBody>
      </p:sp>
      <p:pic>
        <p:nvPicPr>
          <p:cNvPr id="4" name="Picture 3" descr="SWAMP-Logo-Final-M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953000"/>
            <a:ext cx="3205748" cy="103225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TextBox 4"/>
          <p:cNvSpPr txBox="1"/>
          <p:nvPr/>
        </p:nvSpPr>
        <p:spPr>
          <a:xfrm>
            <a:off x="2024455" y="6172200"/>
            <a:ext cx="5095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prstClr val="black"/>
                </a:solidFill>
                <a:latin typeface="Arial"/>
              </a:rPr>
              <a:t>http://</a:t>
            </a:r>
            <a:r>
              <a:rPr lang="en-US" sz="2800" dirty="0" err="1" smtClean="0">
                <a:solidFill>
                  <a:prstClr val="black"/>
                </a:solidFill>
                <a:latin typeface="Arial"/>
              </a:rPr>
              <a:t>continuousassurance.org</a:t>
            </a:r>
            <a:endParaRPr lang="en-US" sz="2800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8294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r>
              <a:rPr lang="en-US" dirty="0" smtClean="0"/>
              <a:t>Science Gateway Security: </a:t>
            </a:r>
            <a:br>
              <a:rPr lang="en-US" dirty="0" smtClean="0"/>
            </a:br>
            <a:r>
              <a:rPr lang="en-US" dirty="0" smtClean="0"/>
              <a:t>Community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196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http://</a:t>
            </a:r>
            <a:r>
              <a:rPr lang="en-US" sz="3200" dirty="0" err="1"/>
              <a:t>trustedci.org</a:t>
            </a:r>
            <a:r>
              <a:rPr lang="en-US" sz="3200" dirty="0"/>
              <a:t>/help</a:t>
            </a:r>
          </a:p>
          <a:p>
            <a:pPr marL="0" indent="0">
              <a:buNone/>
            </a:pPr>
            <a:r>
              <a:rPr lang="en-US" sz="3200" dirty="0" smtClean="0"/>
              <a:t>http</a:t>
            </a:r>
            <a:r>
              <a:rPr lang="en-US" sz="3200" dirty="0"/>
              <a:t>:/</a:t>
            </a:r>
            <a:r>
              <a:rPr lang="en-US" sz="3200" dirty="0" smtClean="0"/>
              <a:t>/</a:t>
            </a:r>
            <a:r>
              <a:rPr lang="en-US" sz="3200" dirty="0" err="1" smtClean="0"/>
              <a:t>sciencegatewaysecurity.org</a:t>
            </a:r>
            <a:r>
              <a:rPr lang="en-US" sz="3200" dirty="0"/>
              <a:t>/</a:t>
            </a:r>
            <a:r>
              <a:rPr lang="en-US" sz="3200" dirty="0" smtClean="0"/>
              <a:t>discussion</a:t>
            </a:r>
          </a:p>
          <a:p>
            <a:pPr marL="0" indent="0">
              <a:buNone/>
            </a:pPr>
            <a:r>
              <a:rPr lang="en-US" sz="3200" dirty="0"/>
              <a:t>http://</a:t>
            </a:r>
            <a:r>
              <a:rPr lang="en-US" sz="3200" dirty="0" err="1"/>
              <a:t>xsede.org</a:t>
            </a:r>
            <a:r>
              <a:rPr lang="en-US" sz="3200" dirty="0"/>
              <a:t>/gateways</a:t>
            </a:r>
            <a:endParaRPr lang="en-US" sz="3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sciencegatewaysecurity.org | trustedci.org</a:t>
            </a:r>
            <a:endParaRPr lang="en-US"/>
          </a:p>
        </p:txBody>
      </p:sp>
      <p:pic>
        <p:nvPicPr>
          <p:cNvPr id="7" name="Picture 6" descr="dws4sgw_shield_logo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71" t="5832" r="-3682" b="-5832"/>
          <a:stretch/>
        </p:blipFill>
        <p:spPr>
          <a:xfrm>
            <a:off x="2743200" y="4352819"/>
            <a:ext cx="2679250" cy="762212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</p:pic>
      <p:pic>
        <p:nvPicPr>
          <p:cNvPr id="8" name="Picture 7" descr="CTSC_logo_reporttitlep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105275"/>
            <a:ext cx="1587500" cy="1257300"/>
          </a:xfrm>
          <a:prstGeom prst="rect">
            <a:avLst/>
          </a:prstGeom>
        </p:spPr>
      </p:pic>
      <p:pic>
        <p:nvPicPr>
          <p:cNvPr id="9" name="Picture 8" descr="xsede-full-colo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114800"/>
            <a:ext cx="32702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25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Science Gateway Security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Confidentiality</a:t>
            </a:r>
            <a:r>
              <a:rPr lang="en-US" dirty="0" smtClean="0"/>
              <a:t> of pre-publication research data</a:t>
            </a:r>
          </a:p>
          <a:p>
            <a:r>
              <a:rPr lang="en-US" b="1" dirty="0" smtClean="0"/>
              <a:t>Integrity</a:t>
            </a:r>
            <a:r>
              <a:rPr lang="en-US" dirty="0" smtClean="0"/>
              <a:t> of research results</a:t>
            </a:r>
          </a:p>
          <a:p>
            <a:r>
              <a:rPr lang="en-US" b="1" dirty="0" smtClean="0"/>
              <a:t>Availability</a:t>
            </a:r>
            <a:r>
              <a:rPr lang="en-US" dirty="0" smtClean="0"/>
              <a:t> of services</a:t>
            </a:r>
          </a:p>
          <a:p>
            <a:endParaRPr lang="en-US" dirty="0" smtClean="0"/>
          </a:p>
          <a:p>
            <a:r>
              <a:rPr lang="en-US" dirty="0" smtClean="0"/>
              <a:t>Provide </a:t>
            </a:r>
            <a:r>
              <a:rPr lang="en-US" b="1" dirty="0" smtClean="0"/>
              <a:t>trustworthy</a:t>
            </a:r>
            <a:r>
              <a:rPr lang="en-US" dirty="0" smtClean="0"/>
              <a:t> service to researchers</a:t>
            </a:r>
          </a:p>
          <a:p>
            <a:r>
              <a:rPr lang="en-US" dirty="0" smtClean="0"/>
              <a:t>Maintain </a:t>
            </a:r>
            <a:r>
              <a:rPr lang="en-US" b="1" dirty="0" smtClean="0"/>
              <a:t>trust</a:t>
            </a:r>
            <a:r>
              <a:rPr lang="en-US" dirty="0" smtClean="0"/>
              <a:t> of resource providers</a:t>
            </a:r>
          </a:p>
          <a:p>
            <a:r>
              <a:rPr lang="en-US" dirty="0" smtClean="0"/>
              <a:t>Use resources in </a:t>
            </a:r>
            <a:r>
              <a:rPr lang="en-US" b="1" dirty="0" smtClean="0"/>
              <a:t>compliance</a:t>
            </a:r>
            <a:r>
              <a:rPr lang="en-US" dirty="0" smtClean="0"/>
              <a:t> with policies</a:t>
            </a:r>
          </a:p>
          <a:p>
            <a:endParaRPr lang="en-US" dirty="0" smtClean="0"/>
          </a:p>
          <a:p>
            <a:r>
              <a:rPr lang="en-US" dirty="0" smtClean="0"/>
              <a:t>Each science gateway is </a:t>
            </a:r>
            <a:r>
              <a:rPr lang="en-US" b="1" dirty="0" smtClean="0"/>
              <a:t>unique</a:t>
            </a:r>
          </a:p>
          <a:p>
            <a:pPr lvl="1"/>
            <a:r>
              <a:rPr lang="en-US" dirty="0" smtClean="0"/>
              <a:t>Assess risks to determine appropriate </a:t>
            </a:r>
            <a:r>
              <a:rPr lang="en-US" dirty="0" smtClean="0"/>
              <a:t>mitigations</a:t>
            </a:r>
          </a:p>
          <a:p>
            <a:pPr lvl="1"/>
            <a:r>
              <a:rPr lang="en-US" dirty="0"/>
              <a:t>Risk = Likelihood </a:t>
            </a:r>
            <a:r>
              <a:rPr lang="en-US" dirty="0" smtClean="0"/>
              <a:t>x </a:t>
            </a:r>
            <a:r>
              <a:rPr lang="en-US" dirty="0"/>
              <a:t>Impact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sciencegatewaysecurity.org | trustedci.org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11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 Gateway Risk Factors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small, closely-knit user community</a:t>
            </a:r>
          </a:p>
          <a:p>
            <a:r>
              <a:rPr lang="en-US" dirty="0" smtClean="0"/>
              <a:t>public </a:t>
            </a:r>
            <a:r>
              <a:rPr lang="en-US" dirty="0" smtClean="0"/>
              <a:t>data</a:t>
            </a:r>
            <a:br>
              <a:rPr lang="en-US" dirty="0" smtClean="0"/>
            </a:br>
            <a:r>
              <a:rPr lang="en-US" dirty="0" smtClean="0"/>
              <a:t>(sky survey data)</a:t>
            </a:r>
          </a:p>
          <a:p>
            <a:r>
              <a:rPr lang="en-US" dirty="0" smtClean="0"/>
              <a:t>internal </a:t>
            </a:r>
            <a:r>
              <a:rPr lang="en-US" dirty="0" smtClean="0"/>
              <a:t>resources</a:t>
            </a:r>
          </a:p>
          <a:p>
            <a:r>
              <a:rPr lang="en-US" dirty="0" smtClean="0"/>
              <a:t>focused </a:t>
            </a:r>
            <a:r>
              <a:rPr lang="en-US" dirty="0"/>
              <a:t>functionality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large, distributed, open user community</a:t>
            </a:r>
          </a:p>
          <a:p>
            <a:r>
              <a:rPr lang="en-US" dirty="0" smtClean="0"/>
              <a:t>sensitive </a:t>
            </a:r>
            <a:r>
              <a:rPr lang="en-US" dirty="0" smtClean="0"/>
              <a:t>data </a:t>
            </a:r>
            <a:r>
              <a:rPr lang="en-US" dirty="0" smtClean="0"/>
              <a:t>(personal </a:t>
            </a:r>
            <a:r>
              <a:rPr lang="en-US" dirty="0" smtClean="0"/>
              <a:t>health info)</a:t>
            </a:r>
          </a:p>
          <a:p>
            <a:r>
              <a:rPr lang="en-US" dirty="0" smtClean="0"/>
              <a:t>external </a:t>
            </a:r>
            <a:r>
              <a:rPr lang="en-US" dirty="0" smtClean="0"/>
              <a:t>resources</a:t>
            </a:r>
          </a:p>
          <a:p>
            <a:r>
              <a:rPr lang="en-US" dirty="0" smtClean="0"/>
              <a:t>wide </a:t>
            </a:r>
            <a:r>
              <a:rPr lang="en-US" dirty="0"/>
              <a:t>range of user capabilities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sciencegatewaysecurity.org | trustedci.org</a:t>
            </a:r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286000" y="5181600"/>
            <a:ext cx="457200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76400" y="5715000"/>
            <a:ext cx="1481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less risk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638800" y="5715000"/>
            <a:ext cx="1660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more risk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1757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 Gateways and Resource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Deployment models include:</a:t>
            </a:r>
          </a:p>
          <a:p>
            <a:r>
              <a:rPr lang="en-US" b="1" dirty="0"/>
              <a:t>Dedicated</a:t>
            </a:r>
            <a:r>
              <a:rPr lang="en-US" dirty="0"/>
              <a:t>: Resources managed by science gateway</a:t>
            </a:r>
          </a:p>
          <a:p>
            <a:pPr lvl="1"/>
            <a:r>
              <a:rPr lang="en-US" dirty="0"/>
              <a:t>Science Gateway sets its own </a:t>
            </a:r>
            <a:r>
              <a:rPr lang="en-US" dirty="0" smtClean="0"/>
              <a:t>policies</a:t>
            </a:r>
          </a:p>
          <a:p>
            <a:pPr lvl="1"/>
            <a:r>
              <a:rPr lang="en-US" dirty="0" smtClean="0"/>
              <a:t>Example: Rosetta </a:t>
            </a:r>
            <a:r>
              <a:rPr lang="en-US" dirty="0"/>
              <a:t>Online Server That Includes Everyone (ROSIE) </a:t>
            </a:r>
          </a:p>
          <a:p>
            <a:r>
              <a:rPr lang="en-US" b="1" dirty="0" smtClean="0"/>
              <a:t>Transparent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dirty="0" smtClean="0"/>
              <a:t>Providing a new interface to existing resources</a:t>
            </a:r>
          </a:p>
          <a:p>
            <a:pPr lvl="1"/>
            <a:r>
              <a:rPr lang="en-US" dirty="0" smtClean="0"/>
              <a:t>Users have accounts on existing resources</a:t>
            </a:r>
          </a:p>
          <a:p>
            <a:pPr lvl="1"/>
            <a:r>
              <a:rPr lang="en-US" dirty="0" smtClean="0"/>
              <a:t>Example: TeraGrid Visualization Gateway</a:t>
            </a:r>
          </a:p>
          <a:p>
            <a:r>
              <a:rPr lang="en-US" b="1" dirty="0" smtClean="0"/>
              <a:t>Tiered</a:t>
            </a:r>
            <a:r>
              <a:rPr lang="en-US" dirty="0" smtClean="0"/>
              <a:t>: </a:t>
            </a:r>
            <a:r>
              <a:rPr lang="en-US" dirty="0" smtClean="0"/>
              <a:t>Science Gateway manages resource allocation</a:t>
            </a:r>
            <a:endParaRPr lang="en-US" dirty="0" smtClean="0"/>
          </a:p>
          <a:p>
            <a:pPr lvl="1"/>
            <a:r>
              <a:rPr lang="en-US" dirty="0" smtClean="0"/>
              <a:t>Science Gateway manages its own users</a:t>
            </a:r>
          </a:p>
          <a:p>
            <a:pPr lvl="2"/>
            <a:r>
              <a:rPr lang="en-US" dirty="0" smtClean="0"/>
              <a:t>Using community account / robot certificate at resource provider</a:t>
            </a:r>
          </a:p>
          <a:p>
            <a:pPr lvl="2"/>
            <a:r>
              <a:rPr lang="en-US" dirty="0" smtClean="0"/>
              <a:t>May send per-user attributes to resource providers</a:t>
            </a:r>
          </a:p>
          <a:p>
            <a:pPr lvl="1"/>
            <a:r>
              <a:rPr lang="en-US" dirty="0" smtClean="0"/>
              <a:t>Examples: CIPRES, GENIUS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sciencegatewaysecurity.org | trustedci.org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19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TeraGrid </a:t>
            </a:r>
            <a:r>
              <a:rPr lang="en-US" sz="3100" dirty="0" smtClean="0"/>
              <a:t>Science</a:t>
            </a:r>
            <a:r>
              <a:rPr lang="en-US" dirty="0" smtClean="0"/>
              <a:t> Gateway AAAA Model (2005)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sciencegatewaysecurity.org | trustedci.org</a:t>
            </a:r>
            <a:endParaRPr lang="en-US"/>
          </a:p>
        </p:txBody>
      </p:sp>
      <p:pic>
        <p:nvPicPr>
          <p:cNvPr id="5" name="Picture 4" descr="implemented-model.tif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8536" y="1808019"/>
            <a:ext cx="7626928" cy="32419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922" y="5715000"/>
            <a:ext cx="7026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http://</a:t>
            </a:r>
            <a:r>
              <a:rPr lang="en-US" sz="2800" dirty="0" err="1"/>
              <a:t>dx.doi.org</a:t>
            </a:r>
            <a:r>
              <a:rPr lang="en-US" sz="2800" dirty="0"/>
              <a:t>/10.1145/1838574.1838576 </a:t>
            </a:r>
          </a:p>
        </p:txBody>
      </p:sp>
    </p:spTree>
    <p:extLst>
      <p:ext uri="{BB962C8B-B14F-4D97-AF65-F5344CB8AC3E}">
        <p14:creationId xmlns:p14="http://schemas.microsoft.com/office/powerpoint/2010/main" val="2428208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Security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Virtual Organization </a:t>
            </a:r>
            <a:r>
              <a:rPr lang="en-US" sz="2800" dirty="0"/>
              <a:t>Portal </a:t>
            </a:r>
            <a:r>
              <a:rPr lang="en-US" sz="2800" dirty="0" smtClean="0"/>
              <a:t>Policy</a:t>
            </a:r>
            <a:br>
              <a:rPr lang="en-US" sz="2800" dirty="0" smtClean="0"/>
            </a:br>
            <a:r>
              <a:rPr lang="en-US" sz="2800" dirty="0" smtClean="0"/>
              <a:t>(</a:t>
            </a:r>
            <a:r>
              <a:rPr lang="en-US" sz="2800" dirty="0"/>
              <a:t>EGI-</a:t>
            </a:r>
            <a:r>
              <a:rPr lang="en-US" sz="2800" dirty="0" err="1"/>
              <a:t>InSPIRE</a:t>
            </a:r>
            <a:r>
              <a:rPr lang="en-US" sz="2800" dirty="0"/>
              <a:t> SPG, 2010</a:t>
            </a:r>
            <a:r>
              <a:rPr lang="en-US" sz="2800" dirty="0" smtClean="0"/>
              <a:t>)</a:t>
            </a:r>
          </a:p>
          <a:p>
            <a:endParaRPr lang="en-US" sz="2800" dirty="0" smtClean="0"/>
          </a:p>
          <a:p>
            <a:r>
              <a:rPr lang="en-US" sz="2800" dirty="0" smtClean="0"/>
              <a:t>Securing </a:t>
            </a:r>
            <a:r>
              <a:rPr lang="en-US" sz="2800" dirty="0"/>
              <a:t>Science </a:t>
            </a:r>
            <a:r>
              <a:rPr lang="en-US" sz="2800" dirty="0" smtClean="0"/>
              <a:t>Gateways</a:t>
            </a:r>
            <a:br>
              <a:rPr lang="en-US" sz="2800" dirty="0" smtClean="0"/>
            </a:br>
            <a:r>
              <a:rPr lang="en-US" sz="2800" dirty="0" smtClean="0"/>
              <a:t>(</a:t>
            </a:r>
            <a:r>
              <a:rPr lang="en-US" sz="2800" dirty="0" err="1"/>
              <a:t>Hazlewood</a:t>
            </a:r>
            <a:r>
              <a:rPr lang="en-US" sz="2800" dirty="0"/>
              <a:t> and </a:t>
            </a:r>
            <a:r>
              <a:rPr lang="en-US" sz="2800" dirty="0" err="1"/>
              <a:t>Woitaszek</a:t>
            </a:r>
            <a:r>
              <a:rPr lang="en-US" sz="2800" dirty="0"/>
              <a:t>, 2011)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sciencegatewaysecurity.org | trustedci.org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39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 Portal Policy (EGI-</a:t>
            </a:r>
            <a:r>
              <a:rPr lang="en-US" dirty="0" err="1"/>
              <a:t>InSPIRE</a:t>
            </a:r>
            <a:r>
              <a:rPr lang="en-US" dirty="0"/>
              <a:t> </a:t>
            </a:r>
            <a:r>
              <a:rPr lang="en-US" dirty="0" smtClean="0"/>
              <a:t>SPG, 2010)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sciencegatewaysecurity.org | trustedci.org</a:t>
            </a:r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866532"/>
              </p:ext>
            </p:extLst>
          </p:nvPr>
        </p:nvGraphicFramePr>
        <p:xfrm>
          <a:off x="914400" y="990600"/>
          <a:ext cx="7302500" cy="311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Document" r:id="rId4" imgW="5842000" imgH="2489200" progId="Word.Document.12">
                  <p:embed/>
                </p:oleObj>
              </mc:Choice>
              <mc:Fallback>
                <p:oleObj name="Document" r:id="rId4" imgW="5842000" imgH="2489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990600"/>
                        <a:ext cx="7302500" cy="311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1828800"/>
          </a:xfrm>
        </p:spPr>
        <p:txBody>
          <a:bodyPr/>
          <a:lstStyle/>
          <a:p>
            <a:r>
              <a:rPr lang="en-US" dirty="0" smtClean="0"/>
              <a:t>General Conditions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Limit job submission rate		         </a:t>
            </a:r>
            <a:r>
              <a:rPr lang="en-US" dirty="0" smtClean="0">
                <a:solidFill>
                  <a:schemeClr val="tx2"/>
                </a:solidFill>
                <a:latin typeface="Wingdings"/>
                <a:ea typeface="Wingdings"/>
                <a:cs typeface="Wingdings"/>
                <a:sym typeface="Wingdings"/>
              </a:rPr>
              <a:t>	</a:t>
            </a:r>
            <a:r>
              <a:rPr lang="en-US" dirty="0" smtClean="0"/>
              <a:t>Audit logging</a:t>
            </a:r>
          </a:p>
          <a:p>
            <a:pPr lvl="1"/>
            <a:r>
              <a:rPr lang="en-US" dirty="0" smtClean="0"/>
              <a:t>Assist in security incident investigations</a:t>
            </a:r>
          </a:p>
          <a:p>
            <a:pPr lvl="1"/>
            <a:r>
              <a:rPr lang="en-US" dirty="0" smtClean="0"/>
              <a:t>Securely store passwords, private keys, and user data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47800" y="5715000"/>
            <a:ext cx="6272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https://</a:t>
            </a:r>
            <a:r>
              <a:rPr lang="en-US" sz="2800" dirty="0" err="1"/>
              <a:t>documents.egi.eu</a:t>
            </a:r>
            <a:r>
              <a:rPr lang="en-US" sz="2800" dirty="0"/>
              <a:t>/document/80 </a:t>
            </a:r>
          </a:p>
        </p:txBody>
      </p:sp>
    </p:spTree>
    <p:extLst>
      <p:ext uri="{BB962C8B-B14F-4D97-AF65-F5344CB8AC3E}">
        <p14:creationId xmlns:p14="http://schemas.microsoft.com/office/powerpoint/2010/main" val="2670600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TeraGrid: Securing Science Gateways (</a:t>
            </a:r>
            <a:r>
              <a:rPr lang="en-US" dirty="0" err="1"/>
              <a:t>Hazlewood</a:t>
            </a:r>
            <a:r>
              <a:rPr lang="en-US" dirty="0"/>
              <a:t> and </a:t>
            </a:r>
            <a:r>
              <a:rPr lang="en-US" dirty="0" err="1" smtClean="0"/>
              <a:t>Woitaszek</a:t>
            </a:r>
            <a:r>
              <a:rPr lang="en-US" dirty="0" smtClean="0"/>
              <a:t>, 2011)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743200"/>
          </a:xfrm>
        </p:spPr>
        <p:txBody>
          <a:bodyPr/>
          <a:lstStyle/>
          <a:p>
            <a:r>
              <a:rPr lang="en-US" dirty="0" smtClean="0"/>
              <a:t>Recommendations:</a:t>
            </a:r>
          </a:p>
          <a:p>
            <a:pPr lvl="1"/>
            <a:r>
              <a:rPr lang="en-US" dirty="0" smtClean="0"/>
              <a:t>Per-user accounting</a:t>
            </a:r>
          </a:p>
          <a:p>
            <a:pPr lvl="1"/>
            <a:r>
              <a:rPr lang="en-US" dirty="0" smtClean="0"/>
              <a:t>Limiting access at resource providers</a:t>
            </a:r>
            <a:br>
              <a:rPr lang="en-US" dirty="0" smtClean="0"/>
            </a:br>
            <a:r>
              <a:rPr lang="en-US" dirty="0" smtClean="0"/>
              <a:t>(restricted shell, grid interfaces)</a:t>
            </a:r>
          </a:p>
          <a:p>
            <a:pPr lvl="1"/>
            <a:r>
              <a:rPr lang="en-US" dirty="0" smtClean="0"/>
              <a:t>Separating </a:t>
            </a:r>
            <a:r>
              <a:rPr lang="en-US" dirty="0" smtClean="0"/>
              <a:t>per-user data from shared software and data</a:t>
            </a:r>
          </a:p>
          <a:p>
            <a:pPr lvl="1"/>
            <a:r>
              <a:rPr lang="en-US" dirty="0" smtClean="0"/>
              <a:t>Individual accounts for science gateway developers</a:t>
            </a:r>
          </a:p>
          <a:p>
            <a:pPr lvl="1"/>
            <a:r>
              <a:rPr lang="en-US" dirty="0" smtClean="0"/>
              <a:t>Short-lived certificates for remote access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sciencegatewaysecurity.org | trustedci.org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715000"/>
            <a:ext cx="7315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http://</a:t>
            </a:r>
            <a:r>
              <a:rPr lang="en-US" sz="2800" dirty="0" err="1"/>
              <a:t>doi.acm.org</a:t>
            </a:r>
            <a:r>
              <a:rPr lang="en-US" sz="2800" dirty="0"/>
              <a:t>/10.1145/2016741.2016781 </a:t>
            </a:r>
          </a:p>
        </p:txBody>
      </p:sp>
      <p:pic>
        <p:nvPicPr>
          <p:cNvPr id="12" name="Picture 11" descr="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88" y="4038600"/>
            <a:ext cx="6270625" cy="676275"/>
          </a:xfrm>
          <a:prstGeom prst="rect">
            <a:avLst/>
          </a:prstGeom>
        </p:spPr>
      </p:pic>
      <p:pic>
        <p:nvPicPr>
          <p:cNvPr id="13" name="Picture 12" descr="6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4800600"/>
            <a:ext cx="6896100" cy="74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49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 Gateway User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Why authenticate users?</a:t>
            </a:r>
          </a:p>
          <a:p>
            <a:pPr lvl="1"/>
            <a:r>
              <a:rPr lang="en-US" sz="2400" dirty="0" smtClean="0"/>
              <a:t>Access </a:t>
            </a:r>
            <a:r>
              <a:rPr lang="en-US" sz="2400" dirty="0"/>
              <a:t>to external resources</a:t>
            </a:r>
          </a:p>
          <a:p>
            <a:pPr lvl="1"/>
            <a:r>
              <a:rPr lang="en-US" sz="2400" dirty="0" smtClean="0"/>
              <a:t>Personalization</a:t>
            </a:r>
            <a:endParaRPr lang="en-US" sz="2400" dirty="0" smtClean="0"/>
          </a:p>
          <a:p>
            <a:pPr lvl="1"/>
            <a:r>
              <a:rPr lang="en-US" sz="2400" dirty="0" smtClean="0"/>
              <a:t>Maintaining state across sessions</a:t>
            </a:r>
          </a:p>
          <a:p>
            <a:pPr lvl="1"/>
            <a:r>
              <a:rPr lang="en-US" sz="2400" dirty="0" smtClean="0"/>
              <a:t>Accounting / tracking usage</a:t>
            </a:r>
          </a:p>
          <a:p>
            <a:r>
              <a:rPr lang="en-US" sz="2800" dirty="0" smtClean="0"/>
              <a:t>How </a:t>
            </a:r>
            <a:r>
              <a:rPr lang="en-US" sz="2800" dirty="0" smtClean="0"/>
              <a:t>to authenticate users?</a:t>
            </a:r>
          </a:p>
          <a:p>
            <a:pPr lvl="1"/>
            <a:r>
              <a:rPr lang="en-US" sz="2400" dirty="0" smtClean="0"/>
              <a:t>Outsourced: federated identities, identity as a service</a:t>
            </a:r>
          </a:p>
          <a:p>
            <a:pPr lvl="1"/>
            <a:r>
              <a:rPr lang="en-US" sz="2400" dirty="0" smtClean="0"/>
              <a:t>Internal: password DB managed by science gateway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sciencegatewaysecurity.org | trustedci.org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52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csa-template">
  <a:themeElements>
    <a:clrScheme name="ncsa-template 1">
      <a:dk1>
        <a:srgbClr val="4E5782"/>
      </a:dk1>
      <a:lt1>
        <a:srgbClr val="FFFFFF"/>
      </a:lt1>
      <a:dk2>
        <a:srgbClr val="0C519C"/>
      </a:dk2>
      <a:lt2>
        <a:srgbClr val="DDDDDD"/>
      </a:lt2>
      <a:accent1>
        <a:srgbClr val="E1ECFF"/>
      </a:accent1>
      <a:accent2>
        <a:srgbClr val="1491F8"/>
      </a:accent2>
      <a:accent3>
        <a:srgbClr val="FFFFFF"/>
      </a:accent3>
      <a:accent4>
        <a:srgbClr val="41496E"/>
      </a:accent4>
      <a:accent5>
        <a:srgbClr val="EEF4FF"/>
      </a:accent5>
      <a:accent6>
        <a:srgbClr val="1183E1"/>
      </a:accent6>
      <a:hlink>
        <a:srgbClr val="5EB3EC"/>
      </a:hlink>
      <a:folHlink>
        <a:srgbClr val="9CBDD4"/>
      </a:folHlink>
    </a:clrScheme>
    <a:fontScheme name="ncsa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csa-template 1">
        <a:dk1>
          <a:srgbClr val="4E5782"/>
        </a:dk1>
        <a:lt1>
          <a:srgbClr val="FFFFFF"/>
        </a:lt1>
        <a:dk2>
          <a:srgbClr val="0C519C"/>
        </a:dk2>
        <a:lt2>
          <a:srgbClr val="DDDDDD"/>
        </a:lt2>
        <a:accent1>
          <a:srgbClr val="E1ECFF"/>
        </a:accent1>
        <a:accent2>
          <a:srgbClr val="1491F8"/>
        </a:accent2>
        <a:accent3>
          <a:srgbClr val="FFFFFF"/>
        </a:accent3>
        <a:accent4>
          <a:srgbClr val="41496E"/>
        </a:accent4>
        <a:accent5>
          <a:srgbClr val="EEF4FF"/>
        </a:accent5>
        <a:accent6>
          <a:srgbClr val="1183E1"/>
        </a:accent6>
        <a:hlink>
          <a:srgbClr val="5EB3EC"/>
        </a:hlink>
        <a:folHlink>
          <a:srgbClr val="9CBD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WAMP 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ncsa-template</Template>
  <TotalTime>2420</TotalTime>
  <Words>793</Words>
  <Application>Microsoft Macintosh PowerPoint</Application>
  <PresentationFormat>On-screen Show (4:3)</PresentationFormat>
  <Paragraphs>151</Paragraphs>
  <Slides>15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ncsa-template</vt:lpstr>
      <vt:lpstr>SWAMP PowerPoint Template</vt:lpstr>
      <vt:lpstr>Document</vt:lpstr>
      <vt:lpstr>Science Gateway Security Recommendations</vt:lpstr>
      <vt:lpstr>Science Gateway Security Concerns</vt:lpstr>
      <vt:lpstr>Science Gateway Risk Factors</vt:lpstr>
      <vt:lpstr>Science Gateways and Resource Providers</vt:lpstr>
      <vt:lpstr>TeraGrid Science Gateway AAAA Model (2005)</vt:lpstr>
      <vt:lpstr>Existing Security Recommendations</vt:lpstr>
      <vt:lpstr>VO Portal Policy (EGI-InSPIRE SPG, 2010)</vt:lpstr>
      <vt:lpstr>TeraGrid: Securing Science Gateways (Hazlewood and Woitaszek, 2011) </vt:lpstr>
      <vt:lpstr>Science Gateway User Authentication</vt:lpstr>
      <vt:lpstr>Federated User Authentication</vt:lpstr>
      <vt:lpstr>Passwords</vt:lpstr>
      <vt:lpstr>Science Gateway Operational Security</vt:lpstr>
      <vt:lpstr>Basic Operational Security Checklist</vt:lpstr>
      <vt:lpstr>Continuous Software Assurance</vt:lpstr>
      <vt:lpstr>Science Gateway Security:  Community Resources</vt:lpstr>
    </vt:vector>
  </TitlesOfParts>
  <Company>NCSA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Blake Harvey</dc:creator>
  <cp:lastModifiedBy>Jim Basney</cp:lastModifiedBy>
  <cp:revision>77</cp:revision>
  <dcterms:created xsi:type="dcterms:W3CDTF">2009-10-15T21:34:12Z</dcterms:created>
  <dcterms:modified xsi:type="dcterms:W3CDTF">2013-09-26T20:03:23Z</dcterms:modified>
</cp:coreProperties>
</file>