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5" r:id="rId2"/>
    <p:sldId id="263" r:id="rId3"/>
    <p:sldId id="266" r:id="rId4"/>
    <p:sldId id="269" r:id="rId5"/>
    <p:sldId id="270" r:id="rId6"/>
    <p:sldId id="271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4576" autoAdjust="0"/>
    <p:restoredTop sz="86359" autoAdjust="0"/>
  </p:normalViewPr>
  <p:slideViewPr>
    <p:cSldViewPr>
      <p:cViewPr varScale="1">
        <p:scale>
          <a:sx n="159" d="100"/>
          <a:sy n="159" d="100"/>
        </p:scale>
        <p:origin x="-112" y="-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46BC3-2CA1-8A4A-9637-9D1CBDF856D5}" type="datetimeFigureOut">
              <a:rPr lang="en-US" smtClean="0"/>
              <a:t>6/18/10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9D19-587B-B649-A029-E853FA790D4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F2721D-5B81-824F-88B1-0EB1FC36E03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Presented during InCommon CAMP</a:t>
            </a:r>
            <a:r>
              <a:rPr lang="en-US" baseline="0" dirty="0" smtClean="0"/>
              <a:t> (</a:t>
            </a:r>
            <a:r>
              <a:rPr lang="en-US" dirty="0" smtClean="0"/>
              <a:t>June 22, 2010).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F2721D-5B81-824F-88B1-0EB1FC36E0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 descr="ppt-title-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234" name="Picture 18" descr="UofI-NCSA_logo_RGB"/>
          <p:cNvPicPr>
            <a:picLocks noChangeAspect="1" noChangeArrowheads="1"/>
          </p:cNvPicPr>
          <p:nvPr/>
        </p:nvPicPr>
        <p:blipFill>
          <a:blip r:embed="rId3"/>
          <a:srcRect l="63158"/>
          <a:stretch>
            <a:fillRect/>
          </a:stretch>
        </p:blipFill>
        <p:spPr bwMode="auto">
          <a:xfrm>
            <a:off x="533400" y="5943600"/>
            <a:ext cx="533400" cy="661988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762500" y="5905500"/>
            <a:ext cx="3467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</a:rPr>
              <a:t>National Center for Supercomputing Applications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</a:rPr>
              <a:t>University of Illinois at Urbana-Champaign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24400" y="2362200"/>
            <a:ext cx="4114800" cy="106680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581400"/>
            <a:ext cx="4114800" cy="1066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folHlink"/>
                </a:solidFill>
              </a:defRPr>
            </a:lvl1pPr>
          </a:lstStyle>
          <a:p>
            <a:r>
              <a:rPr lang="en-US"/>
              <a:t>Presentation Sub-title</a:t>
            </a:r>
          </a:p>
        </p:txBody>
      </p:sp>
      <p:pic>
        <p:nvPicPr>
          <p:cNvPr id="9237" name="Picture 21" descr="logo whit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334000"/>
            <a:ext cx="2438400" cy="4603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ncsa-bg-gradien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800600"/>
            <a:ext cx="9144000" cy="1657350"/>
          </a:xfrm>
          <a:prstGeom prst="rect">
            <a:avLst/>
          </a:prstGeom>
          <a:noFill/>
        </p:spPr>
      </p:pic>
      <p:pic>
        <p:nvPicPr>
          <p:cNvPr id="1044" name="Picture 20" descr="ncsa-logo-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407150"/>
            <a:ext cx="9144000" cy="450850"/>
          </a:xfrm>
          <a:prstGeom prst="rect">
            <a:avLst/>
          </a:prstGeom>
          <a:noFill/>
        </p:spPr>
      </p:pic>
      <p:pic>
        <p:nvPicPr>
          <p:cNvPr id="1039" name="Picture 15" descr="ncsa-bg-gradient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6573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41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4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1981200"/>
            <a:ext cx="4114800" cy="1447800"/>
          </a:xfrm>
        </p:spPr>
        <p:txBody>
          <a:bodyPr/>
          <a:lstStyle/>
          <a:p>
            <a:r>
              <a:rPr lang="en-US" dirty="0" smtClean="0"/>
              <a:t>Federated </a:t>
            </a:r>
            <a:br>
              <a:rPr lang="en-US" dirty="0" smtClean="0"/>
            </a:br>
            <a:r>
              <a:rPr lang="en-US" dirty="0" smtClean="0"/>
              <a:t>Incident </a:t>
            </a:r>
            <a:br>
              <a:rPr lang="en-US" dirty="0" smtClean="0"/>
            </a:br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4419600"/>
            <a:ext cx="4114800" cy="1066800"/>
          </a:xfrm>
        </p:spPr>
        <p:txBody>
          <a:bodyPr/>
          <a:lstStyle/>
          <a:p>
            <a:r>
              <a:rPr lang="en-US" dirty="0" smtClean="0"/>
              <a:t>Jim Basney</a:t>
            </a:r>
            <a:br>
              <a:rPr lang="en-US" dirty="0" smtClean="0"/>
            </a:br>
            <a:r>
              <a:rPr lang="en-US" dirty="0" smtClean="0"/>
              <a:t>jbasney@illinois.edu</a:t>
            </a:r>
            <a:endParaRPr lang="en-US" dirty="0"/>
          </a:p>
        </p:txBody>
      </p:sp>
      <p:pic>
        <p:nvPicPr>
          <p:cNvPr id="4" name="Picture 3" descr="CIC_Main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019800"/>
            <a:ext cx="1689100" cy="476250"/>
          </a:xfrm>
          <a:prstGeom prst="rect">
            <a:avLst/>
          </a:prstGeom>
        </p:spPr>
      </p:pic>
      <p:pic>
        <p:nvPicPr>
          <p:cNvPr id="5" name="Picture 4" descr="tg_logo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5943600"/>
            <a:ext cx="666750" cy="717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Federated Incident Response</a:t>
            </a:r>
            <a:endParaRPr lang="en-US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Federated identity used for activities of consequence</a:t>
            </a:r>
          </a:p>
          <a:p>
            <a:pPr lvl="1"/>
            <a:r>
              <a:rPr lang="en-US" dirty="0" smtClean="0"/>
              <a:t>Access to NSF cyberinfrastructure (TeraGrid, …)</a:t>
            </a:r>
          </a:p>
          <a:p>
            <a:pPr lvl="1"/>
            <a:r>
              <a:rPr lang="en-US" dirty="0" smtClean="0"/>
              <a:t>Access to wireless networks (</a:t>
            </a:r>
            <a:r>
              <a:rPr lang="en-US" dirty="0" err="1" smtClean="0"/>
              <a:t>eduroam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Access to federal</a:t>
            </a:r>
            <a:r>
              <a:rPr lang="en-US" baseline="0" dirty="0" smtClean="0"/>
              <a:t> grant management (NSF, NIH, …)</a:t>
            </a:r>
            <a:endParaRPr lang="en-US" dirty="0" smtClean="0"/>
          </a:p>
          <a:p>
            <a:pPr lvl="1"/>
            <a:r>
              <a:rPr lang="en-US" dirty="0" smtClean="0"/>
              <a:t>Access to commercial services (</a:t>
            </a:r>
            <a:r>
              <a:rPr lang="en-US" dirty="0" err="1" smtClean="0"/>
              <a:t>Dreamspark</a:t>
            </a:r>
            <a:r>
              <a:rPr lang="en-US" dirty="0" smtClean="0"/>
              <a:t>, …)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Effective security incident response in federated identity environments requires cross-organizational cooperation</a:t>
            </a:r>
          </a:p>
          <a:p>
            <a:r>
              <a:rPr lang="en-US" dirty="0" smtClean="0"/>
              <a:t>Prepare now – stay ahead of the curve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CIC IDM WG TeraGrid 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Committee on Institutional Cooperation (</a:t>
            </a:r>
            <a:r>
              <a:rPr lang="en-US" dirty="0" err="1" smtClean="0"/>
              <a:t>www.cic.net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Consortium of Big Ten universities plus U Chicago</a:t>
            </a:r>
          </a:p>
          <a:p>
            <a:pPr lvl="1"/>
            <a:r>
              <a:rPr lang="en-US" dirty="0" smtClean="0"/>
              <a:t>U Nebraska joining July 2011</a:t>
            </a:r>
          </a:p>
          <a:p>
            <a:r>
              <a:rPr lang="en-US" dirty="0" smtClean="0"/>
              <a:t>CIC Identity Management Working Group</a:t>
            </a:r>
          </a:p>
          <a:p>
            <a:pPr lvl="1"/>
            <a:r>
              <a:rPr lang="en-US" sz="1800" dirty="0" smtClean="0"/>
              <a:t>http://www.cic.net/Home/Projects/Technology/IdMgmt/Introduction.aspx</a:t>
            </a:r>
          </a:p>
          <a:p>
            <a:r>
              <a:rPr lang="en-US" dirty="0" smtClean="0"/>
              <a:t>TeraGrid Pilot sub-group</a:t>
            </a:r>
          </a:p>
          <a:p>
            <a:pPr lvl="1"/>
            <a:r>
              <a:rPr lang="en-US" dirty="0" smtClean="0"/>
              <a:t>Co-chairs: Von Welch, Keith Wessel (Illinois)</a:t>
            </a:r>
          </a:p>
          <a:p>
            <a:pPr lvl="1"/>
            <a:r>
              <a:rPr lang="en-US" dirty="0" smtClean="0"/>
              <a:t>Active participants: Jim Basney (Illinois), Michael Grady (Illinois), Matt Kolb (Michigan State), Rob Stanfield (Purdue)</a:t>
            </a:r>
          </a:p>
          <a:p>
            <a:pPr lvl="1"/>
            <a:r>
              <a:rPr lang="en-US" dirty="0" smtClean="0"/>
              <a:t>Drafting a </a:t>
            </a:r>
            <a:r>
              <a:rPr lang="en-US" b="1" dirty="0" smtClean="0"/>
              <a:t>Federated IDM Security Incident Response Policy</a:t>
            </a:r>
          </a:p>
          <a:p>
            <a:pPr lvl="1"/>
            <a:r>
              <a:rPr lang="en-US" dirty="0" smtClean="0"/>
              <a:t>cic-it-idmgmt-teragrid@cic.net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Federated Incident Response</a:t>
            </a:r>
            <a:endParaRPr lang="en-US"/>
          </a:p>
        </p:txBody>
      </p:sp>
      <p:pic>
        <p:nvPicPr>
          <p:cNvPr id="5" name="Picture 4" descr="CIC_Main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457200"/>
            <a:ext cx="168910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Incident Response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Draft documents at </a:t>
            </a:r>
            <a:br>
              <a:rPr lang="en-US" dirty="0" smtClean="0"/>
            </a:br>
            <a:r>
              <a:rPr lang="en-US" dirty="0" smtClean="0"/>
              <a:t>http://www.cic.net/Home/Reports.aspx</a:t>
            </a:r>
          </a:p>
          <a:p>
            <a:r>
              <a:rPr lang="en-US" dirty="0" smtClean="0"/>
              <a:t>Does not supplant existing local policies, but augments them</a:t>
            </a:r>
          </a:p>
          <a:p>
            <a:r>
              <a:rPr lang="en-US" dirty="0" smtClean="0"/>
              <a:t>Defines responsibilities and roles of identity providers, service providers, federation operators, and users</a:t>
            </a:r>
          </a:p>
          <a:p>
            <a:r>
              <a:rPr lang="en-US" dirty="0" smtClean="0"/>
              <a:t>Service providers have ultimate authority to protect and control access to their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Incident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act</a:t>
            </a:r>
            <a:r>
              <a:rPr lang="en-US" baseline="0" dirty="0" smtClean="0"/>
              <a:t> of violating an explicit or implied security policy</a:t>
            </a:r>
          </a:p>
          <a:p>
            <a:pPr lvl="0"/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Password theft</a:t>
            </a:r>
          </a:p>
          <a:p>
            <a:pPr lvl="1"/>
            <a:r>
              <a:rPr lang="en-US" dirty="0" smtClean="0"/>
              <a:t>Computer compromise</a:t>
            </a:r>
          </a:p>
          <a:p>
            <a:pPr lvl="1"/>
            <a:r>
              <a:rPr lang="en-US" dirty="0" smtClean="0"/>
              <a:t>Data privacy breach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Incident Response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“Do for others as you would do for yourself.”</a:t>
            </a:r>
          </a:p>
          <a:p>
            <a:pPr lvl="1"/>
            <a:r>
              <a:rPr lang="en-US" dirty="0" smtClean="0"/>
              <a:t>Treat a federated security incident like </a:t>
            </a:r>
            <a:br>
              <a:rPr lang="en-US" dirty="0" smtClean="0"/>
            </a:br>
            <a:r>
              <a:rPr lang="en-US" dirty="0" smtClean="0"/>
              <a:t>you would treat an internal security incident</a:t>
            </a:r>
          </a:p>
          <a:p>
            <a:pPr lvl="2"/>
            <a:r>
              <a:rPr lang="en-US" dirty="0" smtClean="0"/>
              <a:t>Promptly acknowledge incident reports</a:t>
            </a:r>
          </a:p>
          <a:p>
            <a:pPr lvl="2"/>
            <a:r>
              <a:rPr lang="en-US" dirty="0" smtClean="0"/>
              <a:t>Investigate incidents</a:t>
            </a:r>
          </a:p>
          <a:p>
            <a:pPr lvl="2"/>
            <a:r>
              <a:rPr lang="en-US" dirty="0" smtClean="0"/>
              <a:t>Notify affected parties when incidents are resolved</a:t>
            </a:r>
          </a:p>
          <a:p>
            <a:pPr lvl="1"/>
            <a:r>
              <a:rPr lang="en-US" dirty="0" smtClean="0"/>
              <a:t>Notify affected parties and share relevant information</a:t>
            </a:r>
          </a:p>
          <a:p>
            <a:pPr lvl="2"/>
            <a:r>
              <a:rPr lang="en-US" dirty="0" smtClean="0"/>
              <a:t>Service Providers</a:t>
            </a:r>
          </a:p>
          <a:p>
            <a:pPr lvl="2"/>
            <a:r>
              <a:rPr lang="en-US" dirty="0" smtClean="0"/>
              <a:t>Identity Providers</a:t>
            </a:r>
          </a:p>
          <a:p>
            <a:pPr lvl="2"/>
            <a:r>
              <a:rPr lang="en-US" dirty="0" smtClean="0"/>
              <a:t>Federation Operators</a:t>
            </a:r>
          </a:p>
          <a:p>
            <a:pPr lvl="1"/>
            <a:r>
              <a:rPr lang="en-US" dirty="0" smtClean="0"/>
              <a:t>Maintain the confidentiality of incident information</a:t>
            </a:r>
          </a:p>
          <a:p>
            <a:pPr lvl="1"/>
            <a:r>
              <a:rPr lang="en-US" dirty="0" smtClean="0"/>
              <a:t>Keep audit logs to facilitate incident investigation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Federated Incident Response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University Identity Provider + </a:t>
            </a:r>
            <a:r>
              <a:rPr lang="en-US" dirty="0" smtClean="0"/>
              <a:t>TeraGrid Service Provider</a:t>
            </a:r>
          </a:p>
          <a:p>
            <a:r>
              <a:rPr lang="en-US" dirty="0" smtClean="0"/>
              <a:t>TeraGrid discovers account misuse caused by compromise of federated identity</a:t>
            </a:r>
          </a:p>
          <a:p>
            <a:r>
              <a:rPr lang="en-US" dirty="0" smtClean="0"/>
              <a:t>Response process</a:t>
            </a:r>
          </a:p>
          <a:p>
            <a:pPr lvl="1"/>
            <a:r>
              <a:rPr lang="en-US" dirty="0" smtClean="0"/>
              <a:t>TeraGrid disables user accounts at TeraGrid sites</a:t>
            </a:r>
          </a:p>
          <a:p>
            <a:pPr lvl="1"/>
            <a:r>
              <a:rPr lang="en-US" dirty="0" smtClean="0"/>
              <a:t>TeraGrid contacts University</a:t>
            </a:r>
          </a:p>
          <a:p>
            <a:pPr lvl="1"/>
            <a:r>
              <a:rPr lang="en-US" dirty="0" smtClean="0"/>
              <a:t>University investigates, contacts user, resets user password, etc.</a:t>
            </a:r>
          </a:p>
          <a:p>
            <a:pPr lvl="1"/>
            <a:r>
              <a:rPr lang="en-US" dirty="0" smtClean="0"/>
              <a:t>University notifies TeraGrid when incident is resolved</a:t>
            </a:r>
          </a:p>
          <a:p>
            <a:pPr lvl="1"/>
            <a:r>
              <a:rPr lang="en-US" dirty="0" smtClean="0"/>
              <a:t>TeraGrid re-enables user accounts at TeraGrid sites</a:t>
            </a:r>
          </a:p>
          <a:p>
            <a:r>
              <a:rPr lang="en-US" dirty="0"/>
              <a:t>F</a:t>
            </a:r>
            <a:r>
              <a:rPr lang="en-US" dirty="0" smtClean="0"/>
              <a:t>ederated identity introduces need for coordination with home organization, rather than (just) direct interaction between TeraGrid security and TeraGrid users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InCommon Operational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security incident response contact information to</a:t>
            </a:r>
          </a:p>
          <a:p>
            <a:pPr lvl="1"/>
            <a:r>
              <a:rPr lang="en-US" dirty="0" smtClean="0"/>
              <a:t>Participant Operational Practices (POP) documents</a:t>
            </a:r>
          </a:p>
          <a:p>
            <a:pPr lvl="1"/>
            <a:r>
              <a:rPr lang="en-US" dirty="0" smtClean="0"/>
              <a:t>InCommon metadata</a:t>
            </a:r>
          </a:p>
          <a:p>
            <a:r>
              <a:rPr lang="en-US" dirty="0" smtClean="0"/>
              <a:t>Security contact information can include</a:t>
            </a:r>
          </a:p>
          <a:p>
            <a:pPr lvl="1"/>
            <a:r>
              <a:rPr lang="en-US" dirty="0" smtClean="0"/>
              <a:t>URL for incident response practices/policies and public keys</a:t>
            </a:r>
          </a:p>
          <a:p>
            <a:pPr lvl="1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Telephone number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cic-it-idmgmt-teragrid@cic.net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tabLst/>
              <a:defRPr/>
            </a:pP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http://www.cic.net/Home/Projects/Technology/IdMgmt/Introduction.aspx</a:t>
            </a: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tabLst/>
              <a:defRPr/>
            </a:pPr>
            <a:endParaRPr lang="en-US" sz="20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None/>
              <a:tabLst/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http://www.cic.net/Home/Reports.aspx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Federated Incident Response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csa-template">
  <a:themeElements>
    <a:clrScheme name="ncsa-template 1">
      <a:dk1>
        <a:srgbClr val="4E5782"/>
      </a:dk1>
      <a:lt1>
        <a:srgbClr val="FFFFFF"/>
      </a:lt1>
      <a:dk2>
        <a:srgbClr val="0C519C"/>
      </a:dk2>
      <a:lt2>
        <a:srgbClr val="DDDDDD"/>
      </a:lt2>
      <a:accent1>
        <a:srgbClr val="E1ECFF"/>
      </a:accent1>
      <a:accent2>
        <a:srgbClr val="1491F8"/>
      </a:accent2>
      <a:accent3>
        <a:srgbClr val="FFFFFF"/>
      </a:accent3>
      <a:accent4>
        <a:srgbClr val="41496E"/>
      </a:accent4>
      <a:accent5>
        <a:srgbClr val="EEF4FF"/>
      </a:accent5>
      <a:accent6>
        <a:srgbClr val="1183E1"/>
      </a:accent6>
      <a:hlink>
        <a:srgbClr val="5EB3EC"/>
      </a:hlink>
      <a:folHlink>
        <a:srgbClr val="9CBDD4"/>
      </a:folHlink>
    </a:clrScheme>
    <a:fontScheme name="ncsa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csa-template 1">
        <a:dk1>
          <a:srgbClr val="4E5782"/>
        </a:dk1>
        <a:lt1>
          <a:srgbClr val="FFFFFF"/>
        </a:lt1>
        <a:dk2>
          <a:srgbClr val="0C519C"/>
        </a:dk2>
        <a:lt2>
          <a:srgbClr val="DDDDDD"/>
        </a:lt2>
        <a:accent1>
          <a:srgbClr val="E1ECFF"/>
        </a:accent1>
        <a:accent2>
          <a:srgbClr val="1491F8"/>
        </a:accent2>
        <a:accent3>
          <a:srgbClr val="FFFFFF"/>
        </a:accent3>
        <a:accent4>
          <a:srgbClr val="41496E"/>
        </a:accent4>
        <a:accent5>
          <a:srgbClr val="EEF4FF"/>
        </a:accent5>
        <a:accent6>
          <a:srgbClr val="1183E1"/>
        </a:accent6>
        <a:hlink>
          <a:srgbClr val="5EB3EC"/>
        </a:hlink>
        <a:folHlink>
          <a:srgbClr val="9CBD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ncsa-template</Template>
  <TotalTime>465</TotalTime>
  <Words>528</Words>
  <Application>Microsoft Macintosh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ncsa-template</vt:lpstr>
      <vt:lpstr>Federated  Incident  Response</vt:lpstr>
      <vt:lpstr>Motivation</vt:lpstr>
      <vt:lpstr>CIC IDM WG TeraGrid Pilot</vt:lpstr>
      <vt:lpstr>Federated Incident Response Policy</vt:lpstr>
      <vt:lpstr>Security Incident Defined</vt:lpstr>
      <vt:lpstr>Federated Incident Response Philosophy</vt:lpstr>
      <vt:lpstr>Federated Incident Response Example</vt:lpstr>
      <vt:lpstr>Proposed InCommon Operational Changes</vt:lpstr>
      <vt:lpstr>For more information</vt:lpstr>
    </vt:vector>
  </TitlesOfParts>
  <Company>NCSA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Blake Harvey</dc:creator>
  <cp:lastModifiedBy>Jim Basney</cp:lastModifiedBy>
  <cp:revision>14</cp:revision>
  <dcterms:created xsi:type="dcterms:W3CDTF">2010-06-18T14:18:56Z</dcterms:created>
  <dcterms:modified xsi:type="dcterms:W3CDTF">2010-06-18T20:02:32Z</dcterms:modified>
</cp:coreProperties>
</file>