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675" r:id="rId2"/>
    <p:sldId id="685" r:id="rId3"/>
    <p:sldId id="686" r:id="rId4"/>
    <p:sldId id="690" r:id="rId5"/>
    <p:sldId id="687" r:id="rId6"/>
    <p:sldId id="688" r:id="rId7"/>
    <p:sldId id="689" r:id="rId8"/>
    <p:sldId id="691" r:id="rId9"/>
    <p:sldId id="696" r:id="rId10"/>
    <p:sldId id="697" r:id="rId11"/>
    <p:sldId id="698" r:id="rId12"/>
    <p:sldId id="692" r:id="rId13"/>
    <p:sldId id="693" r:id="rId14"/>
    <p:sldId id="694" r:id="rId15"/>
    <p:sldId id="695" r:id="rId16"/>
    <p:sldId id="699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6109"/>
    <a:srgbClr val="81110E"/>
    <a:srgbClr val="096A22"/>
    <a:srgbClr val="E3080D"/>
    <a:srgbClr val="0000FF"/>
    <a:srgbClr val="4D6962"/>
    <a:srgbClr val="C60C0E"/>
    <a:srgbClr val="6B6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82" autoAdjust="0"/>
    <p:restoredTop sz="86407" autoAdjust="0"/>
  </p:normalViewPr>
  <p:slideViewPr>
    <p:cSldViewPr>
      <p:cViewPr varScale="1">
        <p:scale>
          <a:sx n="84" d="100"/>
          <a:sy n="84" d="100"/>
        </p:scale>
        <p:origin x="-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0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" pitchFamily="-97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-97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/>
        </p:nvSpPr>
        <p:spPr bwMode="auto">
          <a:xfrm>
            <a:off x="0" y="8667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8DA0676C-1C77-AF4F-A7CC-DC6DE74FDFD5}" type="slidenum">
              <a:rPr lang="en-US" sz="1000">
                <a:solidFill>
                  <a:srgbClr val="160881"/>
                </a:solidFill>
                <a:latin typeface="Calibri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" pitchFamily="-97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-97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Certificate</a:t>
            </a:r>
            <a:r>
              <a:rPr lang="en-US" baseline="0" dirty="0" smtClean="0"/>
              <a:t> </a:t>
            </a:r>
            <a:r>
              <a:rPr lang="en-US" dirty="0" smtClean="0"/>
              <a:t>is like Robot Certificate mentioned by Christophe.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Transitive Mode.</a:t>
            </a:r>
          </a:p>
          <a:p>
            <a:r>
              <a:rPr lang="en-US" dirty="0" smtClean="0"/>
              <a:t>Note </a:t>
            </a:r>
            <a:r>
              <a:rPr lang="en-US" dirty="0" smtClean="0"/>
              <a:t>proposed central collection</a:t>
            </a:r>
            <a:r>
              <a:rPr lang="en-US" baseline="0" dirty="0" smtClean="0"/>
              <a:t> of audit and accounting information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 Credentials Mode.</a:t>
            </a:r>
          </a:p>
          <a:p>
            <a:r>
              <a:rPr lang="en-US" dirty="0" smtClean="0"/>
              <a:t>Note </a:t>
            </a:r>
            <a:r>
              <a:rPr lang="en-US" dirty="0" smtClean="0"/>
              <a:t>support for SSH.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TG-10:</a:t>
            </a:r>
            <a:r>
              <a:rPr lang="en-US" baseline="0" dirty="0" smtClean="0"/>
              <a:t> TG Community Account Policy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AMIE modifications just</a:t>
            </a:r>
            <a:r>
              <a:rPr lang="en-US" baseline="0" dirty="0" smtClean="0"/>
              <a:t> need to be done once.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012278E7-485A-564C-A737-A5D316615738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0ED2B475-99B8-F944-9B72-677875C49197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3E5DC7E7-159E-B14D-9D24-80B01009D176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93976470-3F75-F345-AA24-8C7CFFD3870D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29F5CEF1-75E8-8540-AA60-D8153884F3F0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0F7044FE-2382-8946-8ABB-689E00117AF8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1BF554D6-6726-464B-8F4C-16D94B27BA87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FD1D4997-4E21-4447-8EF4-14FAEABD87D2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49229EDF-AEC9-2F4D-ABD3-9C173202423B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 userDrawn="1"/>
        </p:nvSpPr>
        <p:spPr bwMode="auto">
          <a:xfrm>
            <a:off x="152400" y="6381750"/>
            <a:ext cx="45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A47C6DF2-D89A-004B-818A-765F793BCA86}" type="slidenum">
              <a:rPr lang="en-US" sz="1000">
                <a:solidFill>
                  <a:srgbClr val="160881"/>
                </a:solidFill>
                <a:latin typeface="Tahoma" charset="0"/>
              </a:rPr>
              <a:pPr algn="r" eaLnBrk="1" hangingPunct="1"/>
              <a:t>‹#›</a:t>
            </a:fld>
            <a:endParaRPr lang="en-US" sz="1000">
              <a:solidFill>
                <a:srgbClr val="160881"/>
              </a:solidFill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glogo-side-by-side-blocks"/>
          <p:cNvPicPr>
            <a:picLocks noChangeAspect="1" noChangeArrowheads="1"/>
          </p:cNvPicPr>
          <p:nvPr/>
        </p:nvPicPr>
        <p:blipFill>
          <a:blip r:embed="rId13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8" descr="tglogo-smal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353425" y="600075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pitchFamily="-97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  <a:ea typeface="ＭＳ Ｐゴシック" pitchFamily="-97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  <a:ea typeface="ＭＳ Ｐゴシック" pitchFamily="-97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  <a:ea typeface="ＭＳ Ｐゴシック" pitchFamily="-97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  <a:ea typeface="ＭＳ Ｐゴシック" pitchFamily="-97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pitchFamily="-97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-97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-97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-97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97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97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97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97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97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9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TeraGrid Science Gateway AAAA Model: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Implementation and Lessons Learned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524000"/>
          </a:xfrm>
        </p:spPr>
        <p:txBody>
          <a:bodyPr numCol="3">
            <a:normAutofit fontScale="62500" lnSpcReduction="20000"/>
          </a:bodyPr>
          <a:lstStyle/>
          <a:p>
            <a:pPr eaLnBrk="1" hangingPunct="1"/>
            <a:r>
              <a:rPr lang="en-US" sz="2400" dirty="0" smtClean="0">
                <a:ea typeface="ＭＳ Ｐゴシック" charset="-128"/>
              </a:rPr>
              <a:t>Jim Basney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NCSA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University of Illinois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jbasney@illinois.edu</a:t>
            </a:r>
          </a:p>
          <a:p>
            <a:pPr eaLnBrk="1" hangingPunct="1"/>
            <a:endParaRPr lang="en-US" sz="2400" dirty="0" smtClean="0">
              <a:ea typeface="ＭＳ Ｐゴシック" charset="-128"/>
            </a:endParaRPr>
          </a:p>
          <a:p>
            <a:pPr eaLnBrk="1" hangingPunct="1"/>
            <a:endParaRPr 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Von Welch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Independent Consultant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Champaign, IL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von@vonwelch.com</a:t>
            </a:r>
          </a:p>
          <a:p>
            <a:pPr eaLnBrk="1" hangingPunct="1"/>
            <a:endParaRPr lang="en-US" sz="2400" dirty="0" smtClean="0">
              <a:ea typeface="ＭＳ Ｐゴシック" charset="-128"/>
            </a:endParaRPr>
          </a:p>
          <a:p>
            <a:pPr eaLnBrk="1" hangingPunct="1"/>
            <a:endParaRPr 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Nancy Wilkins-</a:t>
            </a:r>
            <a:r>
              <a:rPr lang="en-US" sz="2400" dirty="0" err="1" smtClean="0">
                <a:ea typeface="ＭＳ Ｐゴシック" charset="-128"/>
              </a:rPr>
              <a:t>Diehr</a:t>
            </a:r>
            <a:endParaRPr lang="en-US" sz="2400" dirty="0" smtClean="0">
              <a:ea typeface="ＭＳ Ｐゴシック" charset="-128"/>
            </a:endParaRP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San Diego Supercomputer Center</a:t>
            </a:r>
          </a:p>
          <a:p>
            <a:pPr eaLnBrk="1" hangingPunct="1"/>
            <a:r>
              <a:rPr lang="en-US" sz="2400" dirty="0" smtClean="0">
                <a:ea typeface="ＭＳ Ｐゴシック" charset="-128"/>
              </a:rPr>
              <a:t>University of California, San Diego</a:t>
            </a:r>
          </a:p>
          <a:p>
            <a:pPr eaLnBrk="1" hangingPunct="1"/>
            <a:r>
              <a:rPr lang="en-US" sz="2400" dirty="0" err="1" smtClean="0">
                <a:ea typeface="ＭＳ Ｐゴシック" charset="-128"/>
              </a:rPr>
              <a:t>wilkinsn@sdsc.edu</a:t>
            </a:r>
            <a:endParaRPr lang="en-US" sz="24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 </a:t>
            </a:r>
            <a:r>
              <a:rPr lang="en-US" dirty="0" err="1" smtClean="0"/>
              <a:t>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changes required to support Transitive Mode</a:t>
            </a:r>
          </a:p>
          <a:p>
            <a:r>
              <a:rPr lang="en-US" dirty="0" smtClean="0"/>
              <a:t>To support Authorization Mode:</a:t>
            </a:r>
          </a:p>
          <a:p>
            <a:pPr lvl="1"/>
            <a:r>
              <a:rPr lang="en-US" dirty="0" smtClean="0"/>
              <a:t>GRAM4: Install GridShib for Globus Toolkit</a:t>
            </a:r>
          </a:p>
          <a:p>
            <a:pPr lvl="2"/>
            <a:r>
              <a:rPr lang="en-US" dirty="0" smtClean="0"/>
              <a:t>Full support for accounting, audit, and authorization</a:t>
            </a:r>
          </a:p>
          <a:p>
            <a:pPr lvl="1"/>
            <a:r>
              <a:rPr lang="en-US" dirty="0" smtClean="0"/>
              <a:t>GRAM5: Gateway attribute support included</a:t>
            </a:r>
          </a:p>
          <a:p>
            <a:pPr lvl="2"/>
            <a:r>
              <a:rPr lang="en-US" dirty="0" smtClean="0"/>
              <a:t>Only </a:t>
            </a:r>
            <a:r>
              <a:rPr lang="en-US" dirty="0" err="1" smtClean="0"/>
              <a:t>accounting+audit</a:t>
            </a:r>
            <a:r>
              <a:rPr lang="en-US" dirty="0" smtClean="0"/>
              <a:t> support, not authorization</a:t>
            </a:r>
          </a:p>
          <a:p>
            <a:pPr lvl="1"/>
            <a:r>
              <a:rPr lang="en-US" dirty="0" smtClean="0"/>
              <a:t>SSH: gateway-submit-attributes script</a:t>
            </a:r>
          </a:p>
          <a:p>
            <a:pPr lvl="1"/>
            <a:r>
              <a:rPr lang="en-US" dirty="0" smtClean="0"/>
              <a:t>GridFTP: no changes, user attributes not captured</a:t>
            </a:r>
          </a:p>
          <a:p>
            <a:r>
              <a:rPr lang="en-US" dirty="0" smtClean="0"/>
              <a:t>Gateway user attributes stored in GRAM Audit DB</a:t>
            </a:r>
          </a:p>
          <a:p>
            <a:r>
              <a:rPr lang="en-US" dirty="0" smtClean="0"/>
              <a:t>AMIE processing modified:</a:t>
            </a:r>
          </a:p>
          <a:p>
            <a:pPr lvl="1"/>
            <a:r>
              <a:rPr lang="en-US" dirty="0" smtClean="0"/>
              <a:t>Retrieve attributes from GRAM Audit DB and include in Notify Project Usage packets to TGCDB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baseline="0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out of 16 gateways completed</a:t>
            </a:r>
          </a:p>
          <a:p>
            <a:pPr lvl="1"/>
            <a:r>
              <a:rPr lang="en-US" dirty="0" smtClean="0"/>
              <a:t>6 in progress; 3 waiting for SSH support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RPs</a:t>
            </a:r>
            <a:r>
              <a:rPr lang="en-US" dirty="0" smtClean="0"/>
              <a:t> have deployed the GRAM4 support with AMIE modifications</a:t>
            </a:r>
          </a:p>
          <a:p>
            <a:r>
              <a:rPr lang="en-US" dirty="0" smtClean="0"/>
              <a:t>GRAM5 testing underway</a:t>
            </a:r>
          </a:p>
          <a:p>
            <a:r>
              <a:rPr lang="en-US" dirty="0" smtClean="0"/>
              <a:t>SSH support (gateway-submit-attributes script) will be included with GRAM5 CTSS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technology dependencies</a:t>
            </a:r>
          </a:p>
          <a:p>
            <a:pPr lvl="1"/>
            <a:r>
              <a:rPr lang="en-US" dirty="0" smtClean="0"/>
              <a:t>Initially targeted only GRAM4 Java web services</a:t>
            </a:r>
          </a:p>
          <a:p>
            <a:pPr lvl="1"/>
            <a:r>
              <a:rPr lang="en-US" dirty="0" smtClean="0"/>
              <a:t>Later added GRAM5 and </a:t>
            </a:r>
            <a:r>
              <a:rPr lang="en-US" dirty="0" err="1" smtClean="0"/>
              <a:t>SSH+qsub</a:t>
            </a:r>
            <a:r>
              <a:rPr lang="en-US" dirty="0" smtClean="0"/>
              <a:t> support</a:t>
            </a:r>
          </a:p>
          <a:p>
            <a:pPr lvl="0"/>
            <a:r>
              <a:rPr lang="en-US" dirty="0" smtClean="0"/>
              <a:t>Understand participant motivations</a:t>
            </a:r>
          </a:p>
          <a:p>
            <a:pPr lvl="1"/>
            <a:r>
              <a:rPr lang="en-US" dirty="0" smtClean="0"/>
              <a:t>Keep it simple for gateways and </a:t>
            </a:r>
            <a:r>
              <a:rPr lang="en-US" dirty="0" err="1" smtClean="0"/>
              <a:t>RPs</a:t>
            </a:r>
            <a:r>
              <a:rPr lang="en-US" dirty="0" smtClean="0"/>
              <a:t> to deploy</a:t>
            </a:r>
          </a:p>
          <a:p>
            <a:pPr lvl="1"/>
            <a:r>
              <a:rPr lang="en-US" dirty="0" smtClean="0"/>
              <a:t>Gateways and </a:t>
            </a:r>
            <a:r>
              <a:rPr lang="en-US" dirty="0" err="1" smtClean="0"/>
              <a:t>RPs</a:t>
            </a:r>
            <a:r>
              <a:rPr lang="en-US" dirty="0" smtClean="0"/>
              <a:t> do the work but don’t receive the primary benefits</a:t>
            </a:r>
          </a:p>
          <a:p>
            <a:pPr lvl="0"/>
            <a:r>
              <a:rPr lang="en-US" dirty="0" smtClean="0"/>
              <a:t>Budget</a:t>
            </a:r>
            <a:r>
              <a:rPr lang="en-US" baseline="0" dirty="0" smtClean="0"/>
              <a:t> time for software change management</a:t>
            </a:r>
          </a:p>
          <a:p>
            <a:pPr lvl="1"/>
            <a:r>
              <a:rPr lang="en-US" dirty="0" smtClean="0"/>
              <a:t>It can take months to deploy new software at TG </a:t>
            </a:r>
            <a:r>
              <a:rPr lang="en-US" dirty="0" err="1" smtClean="0"/>
              <a:t>RPs</a:t>
            </a:r>
            <a:endParaRPr lang="en-US" dirty="0" smtClean="0"/>
          </a:p>
          <a:p>
            <a:pPr lvl="2"/>
            <a:r>
              <a:rPr lang="en-US" dirty="0" smtClean="0"/>
              <a:t>Software provided to TG GIG for packaging</a:t>
            </a:r>
          </a:p>
          <a:p>
            <a:pPr lvl="2"/>
            <a:r>
              <a:rPr lang="en-US" baseline="0" dirty="0" smtClean="0"/>
              <a:t>GIG</a:t>
            </a:r>
            <a:r>
              <a:rPr lang="en-US" dirty="0" smtClean="0"/>
              <a:t> releases CTSS packages</a:t>
            </a:r>
          </a:p>
          <a:p>
            <a:pPr lvl="2"/>
            <a:r>
              <a:rPr lang="en-US" baseline="0" dirty="0" err="1" smtClean="0"/>
              <a:t>RPs</a:t>
            </a:r>
            <a:r>
              <a:rPr lang="en-US" dirty="0" smtClean="0"/>
              <a:t> install and test packages</a:t>
            </a:r>
          </a:p>
          <a:p>
            <a:pPr lvl="2"/>
            <a:r>
              <a:rPr lang="en-US" baseline="0" dirty="0" err="1" smtClean="0"/>
              <a:t>RP</a:t>
            </a:r>
            <a:r>
              <a:rPr lang="en-US" dirty="0" err="1" smtClean="0"/>
              <a:t>s</a:t>
            </a:r>
            <a:r>
              <a:rPr lang="en-US" dirty="0" smtClean="0"/>
              <a:t> move installations to “production”</a:t>
            </a:r>
            <a:endParaRPr lang="en-US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a “good enough” solution</a:t>
            </a:r>
          </a:p>
          <a:p>
            <a:pPr lvl="1"/>
            <a:r>
              <a:rPr lang="en-US" dirty="0" smtClean="0"/>
              <a:t>Initial Transitive model is working surprisingly well</a:t>
            </a:r>
          </a:p>
          <a:p>
            <a:pPr lvl="0"/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Spent too much time on SAML complexities</a:t>
            </a:r>
          </a:p>
          <a:p>
            <a:pPr lvl="1"/>
            <a:r>
              <a:rPr lang="en-US" dirty="0" smtClean="0"/>
              <a:t>Focus on core requirement of counting gateway users</a:t>
            </a:r>
          </a:p>
          <a:p>
            <a:pPr lvl="2"/>
            <a:r>
              <a:rPr lang="en-US" dirty="0" smtClean="0"/>
              <a:t>No SAML used for </a:t>
            </a:r>
            <a:r>
              <a:rPr lang="en-US" dirty="0" err="1" smtClean="0"/>
              <a:t>SSH+qsub</a:t>
            </a:r>
            <a:r>
              <a:rPr lang="en-US" dirty="0" smtClean="0"/>
              <a:t> support (gateway-submit-attributes)</a:t>
            </a:r>
          </a:p>
          <a:p>
            <a:pPr lvl="0"/>
            <a:r>
              <a:rPr lang="en-US" dirty="0" smtClean="0"/>
              <a:t>Blacklisting less important</a:t>
            </a:r>
          </a:p>
          <a:p>
            <a:pPr lvl="1"/>
            <a:r>
              <a:rPr lang="en-US" dirty="0" smtClean="0"/>
              <a:t>No strong motivation yet for this capability in practice</a:t>
            </a:r>
          </a:p>
          <a:p>
            <a:pPr lvl="1"/>
            <a:r>
              <a:rPr lang="en-US" dirty="0" smtClean="0"/>
              <a:t>Gateway security incidents to-date impacted entire gateway rather than an individual gateway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for incremental deployment</a:t>
            </a:r>
          </a:p>
          <a:p>
            <a:pPr lvl="1"/>
            <a:r>
              <a:rPr lang="en-US" dirty="0" smtClean="0"/>
              <a:t>Gateways and resource providers upgraded at different times to support authorization credentials</a:t>
            </a:r>
          </a:p>
          <a:p>
            <a:pPr lvl="1"/>
            <a:r>
              <a:rPr lang="en-US" dirty="0" smtClean="0"/>
              <a:t>Backward compatibility was essential</a:t>
            </a:r>
          </a:p>
          <a:p>
            <a:r>
              <a:rPr lang="en-US" dirty="0" smtClean="0"/>
              <a:t>Web portal-based gateways work well</a:t>
            </a:r>
          </a:p>
          <a:p>
            <a:pPr lvl="1"/>
            <a:r>
              <a:rPr lang="en-US" dirty="0" smtClean="0"/>
              <a:t>Provide a user-friendly interface to a limited set of applications</a:t>
            </a:r>
          </a:p>
          <a:p>
            <a:pPr lvl="2"/>
            <a:r>
              <a:rPr lang="en-US" dirty="0" smtClean="0"/>
              <a:t>Meets policy for restricted access to community accounts</a:t>
            </a:r>
          </a:p>
          <a:p>
            <a:pPr lvl="1"/>
            <a:r>
              <a:rPr lang="en-US" dirty="0" smtClean="0"/>
              <a:t>Direct command-line or desktop access to community accounts is problematic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Nearing completion of deployment effort</a:t>
            </a:r>
          </a:p>
          <a:p>
            <a:r>
              <a:rPr lang="en-US" dirty="0" smtClean="0"/>
              <a:t>Moving from Transitive Mode to Authorization Credentials Mode</a:t>
            </a:r>
          </a:p>
          <a:p>
            <a:pPr lvl="1"/>
            <a:r>
              <a:rPr lang="en-US" dirty="0" smtClean="0"/>
              <a:t>To collect usage information for individual gateway users</a:t>
            </a:r>
          </a:p>
          <a:p>
            <a:r>
              <a:rPr lang="en-US" dirty="0" smtClean="0"/>
              <a:t>Relying on GRAM Audit DB across GRAM4, GRAM5, and SSH</a:t>
            </a:r>
          </a:p>
          <a:p>
            <a:r>
              <a:rPr lang="en-US" dirty="0" smtClean="0"/>
              <a:t>Required a collaborative effort</a:t>
            </a:r>
          </a:p>
          <a:p>
            <a:pPr lvl="1"/>
            <a:r>
              <a:rPr lang="en-US" dirty="0" smtClean="0"/>
              <a:t>Thanks to Tom </a:t>
            </a:r>
            <a:r>
              <a:rPr lang="en-US" dirty="0" err="1" smtClean="0"/>
              <a:t>Scavo</a:t>
            </a:r>
            <a:r>
              <a:rPr lang="en-US" dirty="0" smtClean="0"/>
              <a:t>, Terry Fleury, Jon </a:t>
            </a:r>
            <a:r>
              <a:rPr lang="en-US" dirty="0" err="1" smtClean="0"/>
              <a:t>Siwek</a:t>
            </a:r>
            <a:r>
              <a:rPr lang="en-US" dirty="0" smtClean="0"/>
              <a:t>, Stu Martin, Joe Bester, Eric </a:t>
            </a:r>
            <a:r>
              <a:rPr lang="en-US" dirty="0" err="1" smtClean="0"/>
              <a:t>Blau</a:t>
            </a:r>
            <a:r>
              <a:rPr lang="en-US" dirty="0" smtClean="0"/>
              <a:t>, JP Navarro, Michael Shapiro, and others…</a:t>
            </a:r>
          </a:p>
          <a:p>
            <a:pPr lvl="1"/>
            <a:r>
              <a:rPr lang="en-US" dirty="0" smtClean="0"/>
              <a:t>Thanks to gateway developers and RP administrators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more details: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jbasney@illinois.edu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teragridforum.org/mediawiki/index.php?title</a:t>
            </a:r>
            <a:r>
              <a:rPr lang="en-US" dirty="0" smtClean="0"/>
              <a:t>=</a:t>
            </a:r>
            <a:r>
              <a:rPr lang="en-US" dirty="0" err="1" smtClean="0"/>
              <a:t>Science_Gateway_Credential_with_Attributes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Informal F2F: today 5:30-6:30 in Brighton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Goal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Re-visit 2005</a:t>
            </a:r>
            <a:r>
              <a:rPr lang="en-US" dirty="0" smtClean="0">
                <a:ea typeface="ＭＳ Ｐゴシック" charset="-128"/>
              </a:rPr>
              <a:t> paper</a:t>
            </a:r>
            <a:endParaRPr lang="en-US" dirty="0" smtClean="0">
              <a:ea typeface="ＭＳ Ｐゴシック" charset="-128"/>
            </a:endParaRPr>
          </a:p>
          <a:p>
            <a:pPr lvl="1" eaLnBrk="1" hangingPunct="1"/>
            <a:r>
              <a:rPr lang="en-US" dirty="0" smtClean="0"/>
              <a:t>Von Welch, Jim Barlow, James Basney, Doru Marcusiu, Nancy Wilkins-Diehr, "A AAAA model to support science gateways with community accounts," Concurrency and Computation: Practice and Experience, Volume 19, Issue 6, March 2007. </a:t>
            </a:r>
            <a:br>
              <a:rPr lang="en-US" dirty="0" smtClean="0"/>
            </a:br>
            <a:r>
              <a:rPr lang="en-US" dirty="0" smtClean="0"/>
              <a:t>http://dx.doi.org/10.1007/s10586-007-0033-8</a:t>
            </a:r>
            <a:endParaRPr lang="en-US" dirty="0" smtClean="0">
              <a:ea typeface="ＭＳ Ｐゴシック" charset="-128"/>
            </a:endParaRPr>
          </a:p>
          <a:p>
            <a:pPr eaLnBrk="1" hangingPunct="1"/>
            <a:r>
              <a:rPr lang="en-US" dirty="0" smtClean="0">
                <a:ea typeface="ＭＳ Ｐゴシック" charset="-128"/>
              </a:rPr>
              <a:t>AAAA (4A): </a:t>
            </a:r>
          </a:p>
          <a:p>
            <a:pPr lvl="1" eaLnBrk="1" hangingPunct="1"/>
            <a:r>
              <a:rPr lang="en-US" dirty="0" smtClean="0"/>
              <a:t>Authentication</a:t>
            </a:r>
            <a:r>
              <a:rPr lang="en-US" dirty="0" smtClean="0"/>
              <a:t>, Authorization, Auditing &amp; Accounting</a:t>
            </a:r>
          </a:p>
          <a:p>
            <a:pPr eaLnBrk="1" hangingPunct="1"/>
            <a:r>
              <a:rPr lang="en-US" dirty="0" smtClean="0">
                <a:ea typeface="ＭＳ Ｐゴシック" charset="-128"/>
              </a:rPr>
              <a:t>Discuss implementation experience, evolution of the model, and lessons learned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 AAAA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access compute resources through a web portal (Science Gateway), rather than directly</a:t>
            </a:r>
          </a:p>
          <a:p>
            <a:r>
              <a:rPr lang="en-US" dirty="0" smtClean="0"/>
              <a:t>Gateway submits requests to its “community account” on TeraGrid resources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Gateways handle user enrollment</a:t>
            </a:r>
          </a:p>
          <a:p>
            <a:pPr lvl="2"/>
            <a:r>
              <a:rPr lang="en-US" dirty="0" smtClean="0"/>
              <a:t>Gateway users don’t need TeraGrid accounts</a:t>
            </a:r>
          </a:p>
          <a:p>
            <a:pPr lvl="2"/>
            <a:r>
              <a:rPr lang="en-US" dirty="0" smtClean="0"/>
              <a:t>Enrollment process tailored to the user community / usage model</a:t>
            </a:r>
          </a:p>
          <a:p>
            <a:pPr lvl="1"/>
            <a:r>
              <a:rPr lang="en-US" dirty="0" smtClean="0"/>
              <a:t>Support a large community of users without overwhelming TeraGrid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Transitive</a:t>
            </a:r>
          </a:p>
          <a:p>
            <a:pPr lvl="1"/>
            <a:r>
              <a:rPr lang="en-US" dirty="0" smtClean="0"/>
              <a:t>User authenticates to gateway and gateway authenticates to compute resource</a:t>
            </a:r>
          </a:p>
          <a:p>
            <a:pPr lvl="1"/>
            <a:r>
              <a:rPr lang="en-US" dirty="0" smtClean="0"/>
              <a:t>Resource provider has no knowledge of the user’s identity</a:t>
            </a:r>
          </a:p>
          <a:p>
            <a:pPr lvl="1"/>
            <a:r>
              <a:rPr lang="en-US" dirty="0" smtClean="0"/>
              <a:t>Gateway is responsible for authorization of individuals</a:t>
            </a:r>
          </a:p>
          <a:p>
            <a:r>
              <a:rPr lang="en-US" dirty="0" smtClean="0"/>
              <a:t>Authorization Credentials</a:t>
            </a:r>
          </a:p>
          <a:p>
            <a:pPr lvl="1"/>
            <a:r>
              <a:rPr lang="en-US" dirty="0" smtClean="0"/>
              <a:t>Include user identity in the credentials used by the gateway to authenticate to resource providers</a:t>
            </a:r>
          </a:p>
          <a:p>
            <a:pPr lvl="1"/>
            <a:r>
              <a:rPr lang="en-US" dirty="0" smtClean="0"/>
              <a:t>Enables per-user accounting and authorization by the resource provider</a:t>
            </a:r>
          </a:p>
          <a:p>
            <a:pPr lvl="2"/>
            <a:r>
              <a:rPr lang="en-US" dirty="0" smtClean="0"/>
              <a:t>For example: RP could “blacklist” an individual gateway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User Access Model</a:t>
            </a:r>
            <a:endParaRPr lang="en-US" dirty="0"/>
          </a:p>
        </p:txBody>
      </p:sp>
      <p:pic>
        <p:nvPicPr>
          <p:cNvPr id="5" name="Picture 4" descr=":fig1-trad-model.tif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190" y="1345434"/>
            <a:ext cx="7627620" cy="416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 AAAA Model (2005)</a:t>
            </a:r>
            <a:endParaRPr lang="en-US" dirty="0"/>
          </a:p>
        </p:txBody>
      </p:sp>
      <p:pic>
        <p:nvPicPr>
          <p:cNvPr id="6" name="Picture 5" descr=":fig2-our-model.tif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190" y="1018090"/>
            <a:ext cx="7627620" cy="482182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 AAAA Model (2010)</a:t>
            </a:r>
            <a:endParaRPr lang="en-US" dirty="0"/>
          </a:p>
        </p:txBody>
      </p:sp>
      <p:pic>
        <p:nvPicPr>
          <p:cNvPr id="8" name="Picture 7" descr="implemented-model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536" y="1808019"/>
            <a:ext cx="7626928" cy="3241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with Transitive Mode</a:t>
            </a:r>
          </a:p>
          <a:p>
            <a:pPr lvl="1"/>
            <a:r>
              <a:rPr lang="en-US" dirty="0" smtClean="0"/>
              <a:t>Each gateway has community credentials</a:t>
            </a:r>
          </a:p>
          <a:p>
            <a:pPr lvl="1"/>
            <a:r>
              <a:rPr lang="en-US" dirty="0" smtClean="0"/>
              <a:t>No </a:t>
            </a:r>
            <a:r>
              <a:rPr lang="en-US" baseline="0" dirty="0" smtClean="0"/>
              <a:t>central collection of audit/accounting information</a:t>
            </a:r>
          </a:p>
          <a:p>
            <a:pPr lvl="1"/>
            <a:r>
              <a:rPr lang="en-US" dirty="0" smtClean="0"/>
              <a:t>No resource provider changes required</a:t>
            </a:r>
          </a:p>
          <a:p>
            <a:r>
              <a:rPr lang="en-US" dirty="0" smtClean="0"/>
              <a:t>Migrating to Authorization Credentials Mode</a:t>
            </a:r>
          </a:p>
          <a:p>
            <a:pPr lvl="1"/>
            <a:r>
              <a:rPr lang="en-US" dirty="0" smtClean="0"/>
              <a:t>Motivated by NSF requirements for per-user accounting</a:t>
            </a:r>
          </a:p>
          <a:p>
            <a:pPr lvl="1"/>
            <a:r>
              <a:rPr lang="en-US" dirty="0" smtClean="0"/>
              <a:t>Gateway adds user identity information to community credential</a:t>
            </a:r>
          </a:p>
          <a:p>
            <a:pPr lvl="2"/>
            <a:r>
              <a:rPr lang="en-US" dirty="0" smtClean="0"/>
              <a:t>Creating a separate proxy credential per user session</a:t>
            </a:r>
          </a:p>
          <a:p>
            <a:pPr lvl="1"/>
            <a:r>
              <a:rPr lang="en-US" dirty="0" smtClean="0"/>
              <a:t>Resource providers </a:t>
            </a:r>
            <a:r>
              <a:rPr lang="en-US" dirty="0" smtClean="0"/>
              <a:t>install </a:t>
            </a:r>
            <a:r>
              <a:rPr lang="en-US" dirty="0" smtClean="0"/>
              <a:t>updated software to extract user identity information (for GRAM4, GRAM5, and </a:t>
            </a:r>
            <a:r>
              <a:rPr lang="en-US" dirty="0" err="1" smtClean="0"/>
              <a:t>SSH+qsub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Backward Compatible: Existing software simply ignored the additional information in the credential</a:t>
            </a:r>
          </a:p>
          <a:p>
            <a:pPr lvl="2"/>
            <a:r>
              <a:rPr lang="en-US" dirty="0" err="1" smtClean="0"/>
              <a:t>RPs</a:t>
            </a:r>
            <a:r>
              <a:rPr lang="en-US" dirty="0" smtClean="0"/>
              <a:t> send user identity information to TeraGrid Central Database using the AMIE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 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Gateway implements local security (per TG-10)</a:t>
            </a:r>
          </a:p>
          <a:p>
            <a:pPr lvl="1"/>
            <a:r>
              <a:rPr lang="en-US" dirty="0" smtClean="0"/>
              <a:t>Control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jobs that run in the </a:t>
            </a:r>
            <a:r>
              <a:rPr lang="en-US" dirty="0" smtClean="0"/>
              <a:t>community account</a:t>
            </a:r>
          </a:p>
          <a:p>
            <a:pPr lvl="1"/>
            <a:r>
              <a:rPr lang="en-US" dirty="0" smtClean="0"/>
              <a:t>Maintain a user registry</a:t>
            </a:r>
          </a:p>
          <a:p>
            <a:pPr lvl="1"/>
            <a:r>
              <a:rPr lang="en-US" dirty="0" smtClean="0"/>
              <a:t>Locally collect usage information / logs</a:t>
            </a:r>
          </a:p>
          <a:p>
            <a:r>
              <a:rPr lang="en-US" dirty="0" smtClean="0"/>
              <a:t>Add user identity info to community credential</a:t>
            </a:r>
          </a:p>
          <a:p>
            <a:pPr lvl="1"/>
            <a:r>
              <a:rPr lang="en-US" dirty="0" smtClean="0"/>
              <a:t>Create a unique proxy certificate for each user session</a:t>
            </a:r>
          </a:p>
          <a:p>
            <a:pPr lvl="1"/>
            <a:r>
              <a:rPr lang="en-US" dirty="0" smtClean="0"/>
              <a:t>Use GridShib SAML Tools to insert SAML assertion containing user attributes into the proxy certificate</a:t>
            </a:r>
          </a:p>
          <a:p>
            <a:pPr lvl="2"/>
            <a:r>
              <a:rPr lang="en-US" dirty="0" smtClean="0"/>
              <a:t>Required: user </a:t>
            </a:r>
            <a:r>
              <a:rPr lang="en-US" dirty="0" smtClean="0"/>
              <a:t>identifier (may be anonymous)</a:t>
            </a:r>
          </a:p>
          <a:p>
            <a:pPr lvl="2"/>
            <a:r>
              <a:rPr lang="en-US" dirty="0" smtClean="0"/>
              <a:t>Optional: user email address, client IP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97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1001</Words>
  <Application>Microsoft Macintosh PowerPoint</Application>
  <PresentationFormat>On-screen Show (4:3)</PresentationFormat>
  <Paragraphs>137</Paragraphs>
  <Slides>16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TeraGrid Science Gateway AAAA Model: Implementation and Lessons Learned</vt:lpstr>
      <vt:lpstr>Goal</vt:lpstr>
      <vt:lpstr>Science Gateway AAAA Model</vt:lpstr>
      <vt:lpstr>Authentication/Authorization Modes</vt:lpstr>
      <vt:lpstr>Traditional User Access Model</vt:lpstr>
      <vt:lpstr>Science Gateway AAAA Model (2005)</vt:lpstr>
      <vt:lpstr>Science Gateway AAAA Model (2010)</vt:lpstr>
      <vt:lpstr>Implementation Experience</vt:lpstr>
      <vt:lpstr>Implementation Details: Gateways</vt:lpstr>
      <vt:lpstr>Implementation Details: RPs</vt:lpstr>
      <vt:lpstr>Implementation Status</vt:lpstr>
      <vt:lpstr>Lessons Learned (1)</vt:lpstr>
      <vt:lpstr>Lessons Learned (2)</vt:lpstr>
      <vt:lpstr>Lessons Learned (3)</vt:lpstr>
      <vt:lpstr>Conclusion</vt:lpstr>
      <vt:lpstr>Thanks</vt:lpstr>
    </vt:vector>
  </TitlesOfParts>
  <Company>Charlie Catlett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TeraGrid: Status and Challenges</dc:title>
  <dc:creator>Charlie Catlett</dc:creator>
  <cp:lastModifiedBy>Jim Basney</cp:lastModifiedBy>
  <cp:revision>51</cp:revision>
  <cp:lastPrinted>2005-07-14T15:23:10Z</cp:lastPrinted>
  <dcterms:created xsi:type="dcterms:W3CDTF">2010-08-03T15:36:33Z</dcterms:created>
  <dcterms:modified xsi:type="dcterms:W3CDTF">2010-08-03T19:03:13Z</dcterms:modified>
</cp:coreProperties>
</file>