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68" r:id="rId3"/>
    <p:sldId id="269" r:id="rId4"/>
    <p:sldId id="278" r:id="rId5"/>
    <p:sldId id="277" r:id="rId6"/>
    <p:sldId id="263" r:id="rId7"/>
    <p:sldId id="267" r:id="rId8"/>
    <p:sldId id="270" r:id="rId9"/>
    <p:sldId id="275" r:id="rId10"/>
    <p:sldId id="271" r:id="rId11"/>
    <p:sldId id="272" r:id="rId12"/>
    <p:sldId id="274" r:id="rId13"/>
    <p:sldId id="273" r:id="rId14"/>
    <p:sldId id="27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0000" autoAdjust="0"/>
  </p:normalViewPr>
  <p:slideViewPr>
    <p:cSldViewPr>
      <p:cViewPr>
        <p:scale>
          <a:sx n="100" d="100"/>
          <a:sy n="100" d="100"/>
        </p:scale>
        <p:origin x="-1328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8248-39F2-AD4F-B6E9-1FE1BD93A9FD}" type="datetimeFigureOut">
              <a:rPr lang="en-US" smtClean="0"/>
              <a:t>7/19/11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BA451-2312-9741-8788-0776161B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77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FD2782-13CF-F043-A53B-5A8F2D79F2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8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Presented at TeraGrid’11, July 18-21, 2011, Salt Lake City, UT,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www.teragrid.org</a:t>
            </a:r>
            <a:r>
              <a:rPr lang="en-US" baseline="0" dirty="0" smtClean="0"/>
              <a:t>/tg11/.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OAuth provides a method for clients to access server resources on behalf of a resource owner. It provides a process for end-users to authorize third-party access to their server resources without sharing their credentials (typically, a username and password pair), using user-agent redirections.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Picture 15" descr="ppt-title-b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9234" name="Picture 18" descr="UofI-NCSA_logo_RGB"/>
          <p:cNvPicPr>
            <a:picLocks noChangeAspect="1" noChangeArrowheads="1"/>
          </p:cNvPicPr>
          <p:nvPr/>
        </p:nvPicPr>
        <p:blipFill>
          <a:blip r:embed="rId3"/>
          <a:srcRect l="63158"/>
          <a:stretch>
            <a:fillRect/>
          </a:stretch>
        </p:blipFill>
        <p:spPr bwMode="auto">
          <a:xfrm>
            <a:off x="533400" y="5943600"/>
            <a:ext cx="533400" cy="661988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724400" y="5334000"/>
            <a:ext cx="4231297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</a:rPr>
              <a:t>National Center for Supercomputing Applications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/>
                </a:solidFill>
              </a:rPr>
              <a:t>University of Illinois at Urbana-</a:t>
            </a:r>
            <a:r>
              <a:rPr lang="en-US" sz="1200" dirty="0" smtClean="0">
                <a:solidFill>
                  <a:schemeClr val="bg1"/>
                </a:solidFill>
              </a:rPr>
              <a:t>Champaign</a:t>
            </a:r>
          </a:p>
          <a:p>
            <a:pPr>
              <a:lnSpc>
                <a:spcPct val="110000"/>
              </a:lnSpc>
            </a:pPr>
            <a:endParaRPr lang="en-US" sz="12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This material is based upon work supported by the 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National Science Foundation under grant number 0932251.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24400" y="2362200"/>
            <a:ext cx="4114800" cy="106680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581400"/>
            <a:ext cx="4114800" cy="1066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folHlink"/>
                </a:solidFill>
              </a:defRPr>
            </a:lvl1pPr>
          </a:lstStyle>
          <a:p>
            <a:r>
              <a:rPr lang="en-US"/>
              <a:t>Presentation Sub-title</a:t>
            </a:r>
          </a:p>
        </p:txBody>
      </p:sp>
      <p:pic>
        <p:nvPicPr>
          <p:cNvPr id="9237" name="Picture 21" descr="logo whit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835025"/>
            <a:ext cx="2438400" cy="4603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ncsa-bg-gradien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800600"/>
            <a:ext cx="9144000" cy="1657350"/>
          </a:xfrm>
          <a:prstGeom prst="rect">
            <a:avLst/>
          </a:prstGeom>
          <a:noFill/>
        </p:spPr>
      </p:pic>
      <p:pic>
        <p:nvPicPr>
          <p:cNvPr id="1044" name="Picture 20" descr="ncsa-logo-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407150"/>
            <a:ext cx="9144000" cy="450850"/>
          </a:xfrm>
          <a:prstGeom prst="rect">
            <a:avLst/>
          </a:prstGeom>
          <a:noFill/>
        </p:spPr>
      </p:pic>
      <p:pic>
        <p:nvPicPr>
          <p:cNvPr id="1039" name="Picture 15" descr="ncsa-bg-gradient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65735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41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24400" y="1828800"/>
            <a:ext cx="4114800" cy="1828800"/>
          </a:xfrm>
        </p:spPr>
        <p:txBody>
          <a:bodyPr/>
          <a:lstStyle/>
          <a:p>
            <a:r>
              <a:rPr lang="en-US" dirty="0"/>
              <a:t>An OAuth Service for Issuing Certificates</a:t>
            </a:r>
            <a:br>
              <a:rPr lang="en-US" dirty="0"/>
            </a:br>
            <a:r>
              <a:rPr lang="en-US" dirty="0"/>
              <a:t>to Science Gateways for TeraGrid </a:t>
            </a:r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886200"/>
            <a:ext cx="4114800" cy="1066800"/>
          </a:xfrm>
        </p:spPr>
        <p:txBody>
          <a:bodyPr/>
          <a:lstStyle/>
          <a:p>
            <a:r>
              <a:rPr lang="en-US" dirty="0" smtClean="0"/>
              <a:t>Jim Basney and Jeff Gaynor</a:t>
            </a:r>
            <a:br>
              <a:rPr lang="en-US" dirty="0" smtClean="0"/>
            </a:br>
            <a:r>
              <a:rPr lang="en-US" dirty="0"/>
              <a:t>{</a:t>
            </a:r>
            <a:r>
              <a:rPr lang="en-US" dirty="0" err="1"/>
              <a:t>jbasney,gaynor</a:t>
            </a:r>
            <a:r>
              <a:rPr lang="en-US" dirty="0"/>
              <a:t>}@</a:t>
            </a:r>
            <a:r>
              <a:rPr lang="en-US" dirty="0" err="1"/>
              <a:t>illinois.edu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OAuth server independent from Liferay</a:t>
            </a:r>
          </a:p>
          <a:p>
            <a:r>
              <a:rPr lang="en-US" dirty="0" smtClean="0"/>
              <a:t>Store all server-side state in a replicated database</a:t>
            </a:r>
          </a:p>
          <a:p>
            <a:pPr lvl="1"/>
            <a:r>
              <a:rPr lang="en-US" dirty="0" smtClean="0"/>
              <a:t>Leverage existing User Portal load balancing, fail-over, and replication mechanisms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changes to TG MyProxy servers</a:t>
            </a:r>
          </a:p>
          <a:p>
            <a:r>
              <a:rPr lang="en-US" dirty="0" smtClean="0"/>
              <a:t>Initially </a:t>
            </a:r>
            <a:r>
              <a:rPr lang="en-US" dirty="0" smtClean="0"/>
              <a:t>support only password-based authentication</a:t>
            </a:r>
          </a:p>
          <a:p>
            <a:pPr lvl="1"/>
            <a:r>
              <a:rPr lang="en-US" dirty="0" smtClean="0"/>
              <a:t>Federated authentication (InCommon/Shibboleth) a possible future enhancement</a:t>
            </a:r>
          </a:p>
          <a:p>
            <a:r>
              <a:rPr lang="en-US" dirty="0" smtClean="0"/>
              <a:t>No initial support for certificate renewal</a:t>
            </a:r>
          </a:p>
          <a:p>
            <a:pPr lvl="1"/>
            <a:r>
              <a:rPr lang="en-US" dirty="0" smtClean="0"/>
              <a:t>Certificates valid for up to 11 days</a:t>
            </a:r>
          </a:p>
          <a:p>
            <a:r>
              <a:rPr lang="en-US" dirty="0" smtClean="0"/>
              <a:t>Explicit user approval for every certificate issuance</a:t>
            </a:r>
          </a:p>
          <a:p>
            <a:r>
              <a:rPr lang="en-US" dirty="0" smtClean="0"/>
              <a:t>Initial support for web browser use cases only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paper </a:t>
            </a:r>
            <a:r>
              <a:rPr lang="en-US" dirty="0" smtClean="0"/>
              <a:t>addresses each </a:t>
            </a:r>
            <a:r>
              <a:rPr lang="en-US" dirty="0" smtClean="0"/>
              <a:t>security consideration </a:t>
            </a:r>
            <a:r>
              <a:rPr lang="en-US" dirty="0"/>
              <a:t>identified in RFC 5849 </a:t>
            </a:r>
            <a:r>
              <a:rPr lang="en-US" dirty="0" smtClean="0"/>
              <a:t>(15 items)</a:t>
            </a:r>
            <a:endParaRPr lang="en-US" dirty="0" smtClean="0"/>
          </a:p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HTTPS provides message </a:t>
            </a:r>
            <a:r>
              <a:rPr lang="en-US" dirty="0" err="1" smtClean="0"/>
              <a:t>integrity+confidentiality</a:t>
            </a:r>
            <a:r>
              <a:rPr lang="en-US" dirty="0" smtClean="0"/>
              <a:t> and server authentication, avoids HTTP proxy caching</a:t>
            </a:r>
          </a:p>
          <a:p>
            <a:pPr lvl="1"/>
            <a:r>
              <a:rPr lang="en-US" dirty="0" smtClean="0"/>
              <a:t>RSA-SHA1 signature method:</a:t>
            </a:r>
          </a:p>
          <a:p>
            <a:pPr lvl="2"/>
            <a:r>
              <a:rPr lang="en-US" dirty="0" smtClean="0"/>
              <a:t>If gateway private key is compromised, revocation is a server-side database operation</a:t>
            </a:r>
          </a:p>
          <a:p>
            <a:pPr lvl="2"/>
            <a:r>
              <a:rPr lang="en-US" dirty="0" smtClean="0"/>
              <a:t>Only public key need be stored on server-side</a:t>
            </a:r>
          </a:p>
          <a:p>
            <a:pPr lvl="2"/>
            <a:r>
              <a:rPr lang="en-US" dirty="0" smtClean="0"/>
              <a:t>Address SHA-1 </a:t>
            </a:r>
            <a:r>
              <a:rPr lang="en-US" dirty="0" smtClean="0"/>
              <a:t>weakness </a:t>
            </a:r>
            <a:r>
              <a:rPr lang="en-US" dirty="0" smtClean="0"/>
              <a:t>in move to OAuth 2.0</a:t>
            </a:r>
          </a:p>
          <a:p>
            <a:pPr lvl="1"/>
            <a:r>
              <a:rPr lang="en-US" dirty="0" smtClean="0"/>
              <a:t>Requiring user </a:t>
            </a:r>
            <a:r>
              <a:rPr lang="en-US" dirty="0" err="1" smtClean="0"/>
              <a:t>authentication+approval</a:t>
            </a:r>
            <a:r>
              <a:rPr lang="en-US" dirty="0" smtClean="0"/>
              <a:t> for every certificate issuance addresses “</a:t>
            </a:r>
            <a:r>
              <a:rPr lang="en-US" dirty="0" err="1" smtClean="0"/>
              <a:t>clickjacking</a:t>
            </a:r>
            <a:r>
              <a:rPr lang="en-US" dirty="0" smtClean="0"/>
              <a:t>” and similar threats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OAuth use by Gateways</a:t>
            </a:r>
          </a:p>
          <a:p>
            <a:pPr lvl="1"/>
            <a:r>
              <a:rPr lang="en-US" dirty="0" smtClean="0"/>
              <a:t>Open Protein Simulator (OOPS)</a:t>
            </a:r>
          </a:p>
          <a:p>
            <a:pPr lvl="1"/>
            <a:r>
              <a:rPr lang="en-US" dirty="0" smtClean="0"/>
              <a:t>Open Life Science Gateway (OLSG)</a:t>
            </a:r>
          </a:p>
          <a:p>
            <a:pPr lvl="1"/>
            <a:r>
              <a:rPr lang="en-US" dirty="0" smtClean="0"/>
              <a:t>Open Grid Computing Environments (OGCE)</a:t>
            </a:r>
          </a:p>
          <a:p>
            <a:pPr lvl="1"/>
            <a:r>
              <a:rPr lang="en-US" dirty="0" smtClean="0"/>
              <a:t>Also future work for </a:t>
            </a:r>
            <a:r>
              <a:rPr lang="en-US" dirty="0" err="1" smtClean="0"/>
              <a:t>PolarGrid</a:t>
            </a:r>
            <a:r>
              <a:rPr lang="en-US" dirty="0" smtClean="0"/>
              <a:t>, </a:t>
            </a:r>
            <a:r>
              <a:rPr lang="en-US" dirty="0" err="1" smtClean="0"/>
              <a:t>QuakeSim</a:t>
            </a:r>
            <a:r>
              <a:rPr lang="en-US" dirty="0" smtClean="0"/>
              <a:t>, TG </a:t>
            </a:r>
            <a:r>
              <a:rPr lang="en-US" dirty="0" err="1" smtClean="0"/>
              <a:t>Viz</a:t>
            </a:r>
            <a:r>
              <a:rPr lang="en-US" dirty="0" smtClean="0"/>
              <a:t> Gateway</a:t>
            </a:r>
          </a:p>
          <a:p>
            <a:r>
              <a:rPr lang="en-US" dirty="0" smtClean="0"/>
              <a:t>OAuth for certificate access</a:t>
            </a:r>
          </a:p>
          <a:p>
            <a:pPr lvl="1"/>
            <a:r>
              <a:rPr lang="en-US" dirty="0" err="1" smtClean="0"/>
              <a:t>Confusa</a:t>
            </a:r>
            <a:r>
              <a:rPr lang="en-US" dirty="0" smtClean="0"/>
              <a:t> (</a:t>
            </a:r>
            <a:r>
              <a:rPr lang="en-US" dirty="0" err="1" smtClean="0"/>
              <a:t>confusa.org</a:t>
            </a:r>
            <a:r>
              <a:rPr lang="en-US" dirty="0" smtClean="0"/>
              <a:t>) used by TERENA Certificate Service with European SAML federations</a:t>
            </a:r>
          </a:p>
          <a:p>
            <a:pPr lvl="1"/>
            <a:r>
              <a:rPr lang="en-US" dirty="0" smtClean="0"/>
              <a:t>CILogon (cilogon.org) with US InCommon SAML federation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6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OAuth </a:t>
            </a:r>
            <a:r>
              <a:rPr lang="en-US" dirty="0" smtClean="0"/>
              <a:t>2.0 update</a:t>
            </a:r>
          </a:p>
          <a:p>
            <a:r>
              <a:rPr lang="en-US" dirty="0" smtClean="0"/>
              <a:t>General-purpose MyProxy OAuth package </a:t>
            </a:r>
            <a:br>
              <a:rPr lang="en-US" dirty="0" smtClean="0"/>
            </a:br>
            <a:r>
              <a:rPr lang="en-US" dirty="0" smtClean="0"/>
              <a:t>w/o TeraGrid dependencies</a:t>
            </a:r>
          </a:p>
          <a:p>
            <a:r>
              <a:rPr lang="en-US" dirty="0" smtClean="0"/>
              <a:t>Integrate existing TeraGrid federated authentication (InCommon/Shibboleth) with OAuth Sign In page</a:t>
            </a:r>
          </a:p>
          <a:p>
            <a:r>
              <a:rPr lang="en-US" dirty="0" smtClean="0"/>
              <a:t>Certificate </a:t>
            </a:r>
            <a:r>
              <a:rPr lang="en-US" dirty="0" smtClean="0"/>
              <a:t>renewal using OAuth refresh tokens</a:t>
            </a:r>
          </a:p>
          <a:p>
            <a:r>
              <a:rPr lang="en-US" dirty="0" smtClean="0"/>
              <a:t>Support </a:t>
            </a:r>
            <a:r>
              <a:rPr lang="en-US" dirty="0" smtClean="0"/>
              <a:t>for non-browser use cases </a:t>
            </a:r>
            <a:br>
              <a:rPr lang="en-US" dirty="0" smtClean="0"/>
            </a:br>
            <a:r>
              <a:rPr lang="en-US" dirty="0" smtClean="0"/>
              <a:t>(e.g., REST services)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0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standards-based service to issue certificates to science gateways for TeraGrid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Available now for testing</a:t>
            </a:r>
            <a:endParaRPr lang="en-US" dirty="0" smtClean="0"/>
          </a:p>
          <a:p>
            <a:r>
              <a:rPr lang="en-US" dirty="0" smtClean="0"/>
              <a:t>Eliminates need for TeraGrid users to disclose TeraGrid passwords to science gateways when accessing </a:t>
            </a:r>
            <a:r>
              <a:rPr lang="en-US" i="1" dirty="0" smtClean="0"/>
              <a:t>individual accounts</a:t>
            </a:r>
          </a:p>
          <a:p>
            <a:r>
              <a:rPr lang="en-US" dirty="0" smtClean="0"/>
              <a:t>Independent </a:t>
            </a:r>
            <a:r>
              <a:rPr lang="en-US" dirty="0"/>
              <a:t>of support for gateway </a:t>
            </a:r>
            <a:r>
              <a:rPr lang="en-US" i="1" dirty="0"/>
              <a:t>community accounts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Questions? Comments?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use of </a:t>
            </a:r>
            <a:r>
              <a:rPr lang="en-US" i="1" dirty="0" smtClean="0"/>
              <a:t>individual TeraGrid accounts</a:t>
            </a:r>
            <a:r>
              <a:rPr lang="en-US" dirty="0" smtClean="0"/>
              <a:t> via gateways</a:t>
            </a:r>
          </a:p>
          <a:p>
            <a:pPr lvl="1"/>
            <a:r>
              <a:rPr lang="en-US" dirty="0" smtClean="0"/>
              <a:t>Independent of support for gateway </a:t>
            </a:r>
            <a:r>
              <a:rPr lang="en-US" i="1" dirty="0" smtClean="0"/>
              <a:t>community accounts</a:t>
            </a:r>
          </a:p>
          <a:p>
            <a:pPr lvl="1"/>
            <a:r>
              <a:rPr lang="en-US" dirty="0" smtClean="0"/>
              <a:t>For more accurate accounting, greater resource access</a:t>
            </a:r>
          </a:p>
          <a:p>
            <a:r>
              <a:rPr lang="en-US" dirty="0" smtClean="0"/>
              <a:t>Avoid disclosing TeraGrid user passwords to gateways</a:t>
            </a:r>
          </a:p>
          <a:p>
            <a:pPr lvl="1"/>
            <a:r>
              <a:rPr lang="en-US" dirty="0" smtClean="0"/>
              <a:t>Avoid risk to long-lived credentials (i.e., user passwords)</a:t>
            </a:r>
          </a:p>
          <a:p>
            <a:pPr lvl="1"/>
            <a:r>
              <a:rPr lang="en-US" dirty="0" smtClean="0"/>
              <a:t>Use TeraGrid passwords only on systems operated by TeraGrid</a:t>
            </a:r>
          </a:p>
          <a:p>
            <a:r>
              <a:rPr lang="en-US" dirty="0" smtClean="0"/>
              <a:t>Use standard security protocols: TLS, OAuth</a:t>
            </a:r>
          </a:p>
          <a:p>
            <a:pPr lvl="1"/>
            <a:r>
              <a:rPr lang="en-US" dirty="0" smtClean="0"/>
              <a:t>More trustworthy</a:t>
            </a:r>
          </a:p>
          <a:p>
            <a:pPr lvl="1"/>
            <a:r>
              <a:rPr lang="en-US" dirty="0" smtClean="0"/>
              <a:t>Ease of integration for gateway developers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7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Current Approach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28600"/>
            <a:ext cx="4038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New Approach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http://security.ncsa.illinois.edu/teragrid-oauth/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33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 descr="globusonline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3797300" cy="313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globusonline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914400"/>
            <a:ext cx="3816350" cy="237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858000" y="3200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6" name="Picture 5" descr="TGUPOAuthApprovalP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505200"/>
            <a:ext cx="3672840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6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Security WG</a:t>
            </a:r>
            <a:r>
              <a:rPr lang="en-US" dirty="0" smtClean="0"/>
              <a:t> concerns about password disclosure to external </a:t>
            </a:r>
            <a:r>
              <a:rPr lang="en-US" dirty="0" smtClean="0"/>
              <a:t>science gateway sites </a:t>
            </a:r>
            <a:r>
              <a:rPr lang="en-US" dirty="0" smtClean="0"/>
              <a:t>are addressed</a:t>
            </a:r>
          </a:p>
          <a:p>
            <a:r>
              <a:rPr lang="en-US" b="1" dirty="0" smtClean="0"/>
              <a:t>Science Gateways</a:t>
            </a:r>
            <a:r>
              <a:rPr lang="en-US" dirty="0" smtClean="0"/>
              <a:t> can support individual TeraGrid account access via standard protocols</a:t>
            </a:r>
          </a:p>
          <a:p>
            <a:r>
              <a:rPr lang="en-US" b="1" dirty="0" smtClean="0"/>
              <a:t>Resource Providers</a:t>
            </a:r>
            <a:r>
              <a:rPr lang="en-US" dirty="0" smtClean="0"/>
              <a:t> can support user access via gateways using existing certificate-based interfaces</a:t>
            </a:r>
          </a:p>
          <a:p>
            <a:r>
              <a:rPr lang="en-US" b="1" dirty="0" smtClean="0"/>
              <a:t>Users</a:t>
            </a:r>
            <a:r>
              <a:rPr lang="en-US" dirty="0" smtClean="0"/>
              <a:t> can access their individual TeraGrid accounts via gateways using their TeraGrid Portal login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http://security.ncsa.illinois.edu/teragrid-oauth/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2514600"/>
            <a:ext cx="1828800" cy="182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User (Resource Owner)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3600" y="4343400"/>
            <a:ext cx="1828800" cy="182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Printing Service (Client)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43600" y="685800"/>
            <a:ext cx="1828800" cy="1828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Sharing Service (Server)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667000" y="3886200"/>
            <a:ext cx="3200400" cy="1143000"/>
            <a:chOff x="2667000" y="3886200"/>
            <a:chExt cx="3200400" cy="11430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667000" y="4038600"/>
              <a:ext cx="32004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267200" y="40386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Token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886200" y="3886200"/>
              <a:ext cx="4572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4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514600" y="1066800"/>
            <a:ext cx="3352800" cy="1600200"/>
            <a:chOff x="2514600" y="1066800"/>
            <a:chExt cx="3352800" cy="1600200"/>
          </a:xfrm>
        </p:grpSpPr>
        <p:sp>
          <p:nvSpPr>
            <p:cNvPr id="11" name="TextBox 10"/>
            <p:cNvSpPr txBox="1"/>
            <p:nvPr/>
          </p:nvSpPr>
          <p:spPr>
            <a:xfrm>
              <a:off x="3200400" y="1066800"/>
              <a:ext cx="1752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Authenticate &amp;</a:t>
              </a:r>
              <a:br>
                <a:rPr lang="en-US" dirty="0" smtClean="0"/>
              </a:br>
              <a:r>
                <a:rPr lang="en-US" dirty="0" smtClean="0"/>
                <a:t>Grant Access to Photos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1752600"/>
              <a:ext cx="4572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2</a:t>
              </a: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2514600" y="1524000"/>
              <a:ext cx="33528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743200" y="1905000"/>
            <a:ext cx="3124200" cy="1219200"/>
            <a:chOff x="2743200" y="1905000"/>
            <a:chExt cx="3124200" cy="1219200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2743200" y="1905000"/>
              <a:ext cx="31242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114800" y="25908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Token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3733800" y="2667000"/>
              <a:ext cx="4572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791200" y="2514600"/>
            <a:ext cx="914400" cy="1752600"/>
            <a:chOff x="5791200" y="2514600"/>
            <a:chExt cx="914400" cy="1752600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6629400" y="2514600"/>
              <a:ext cx="0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791200" y="3429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Token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6019800" y="2971800"/>
              <a:ext cx="4572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chemeClr val="tx1"/>
                    </a:solidFill>
                  </a:ln>
                </a:rPr>
                <a:t>5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010400" y="2590800"/>
            <a:ext cx="914400" cy="1676400"/>
            <a:chOff x="7010400" y="2590800"/>
            <a:chExt cx="914400" cy="167640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7010400" y="2590800"/>
              <a:ext cx="0" cy="1676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010400" y="3352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Photos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7086600" y="2743200"/>
              <a:ext cx="4572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6</a:t>
              </a:r>
              <a:endParaRPr lang="en-US" dirty="0" smtClean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209800" y="4267200"/>
            <a:ext cx="3657600" cy="1685330"/>
            <a:chOff x="2209800" y="4267200"/>
            <a:chExt cx="3657600" cy="1685330"/>
          </a:xfrm>
        </p:grpSpPr>
        <p:cxnSp>
          <p:nvCxnSpPr>
            <p:cNvPr id="57" name="Straight Arrow Connector 56"/>
            <p:cNvCxnSpPr/>
            <p:nvPr/>
          </p:nvCxnSpPr>
          <p:spPr>
            <a:xfrm flipH="1" flipV="1">
              <a:off x="2209800" y="4267200"/>
              <a:ext cx="3657600" cy="1143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048000" y="5029200"/>
              <a:ext cx="1752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Request Access to Photos</a:t>
              </a:r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971800" y="4953000"/>
              <a:ext cx="457200" cy="457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12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Current Approach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New Approach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http://security.ncsa.illinois.edu/teragrid-oauth/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1219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MyProxywithScienceGatewayToday(1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4175125" cy="3063875"/>
          </a:xfrm>
          <a:prstGeom prst="rect">
            <a:avLst/>
          </a:prstGeom>
        </p:spPr>
      </p:pic>
      <p:pic>
        <p:nvPicPr>
          <p:cNvPr id="12" name="Picture 11" descr="MyProxyOAuthforTG(2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52600"/>
            <a:ext cx="4524375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http://security.ncsa.illinois.edu/teragrid-oauth/</a:t>
            </a:r>
            <a:endParaRPr lang="en-US"/>
          </a:p>
        </p:txBody>
      </p:sp>
      <p:pic>
        <p:nvPicPr>
          <p:cNvPr id="2" name="Picture 1" descr="OAuth1.0MyProxyforT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8556625" cy="65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8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RFC 5849 – OAuth 1.0a</a:t>
            </a:r>
          </a:p>
          <a:p>
            <a:pPr lvl="1"/>
            <a:r>
              <a:rPr lang="en-US" dirty="0" smtClean="0"/>
              <a:t>OAuth client: science gateway</a:t>
            </a:r>
          </a:p>
          <a:p>
            <a:pPr lvl="1"/>
            <a:r>
              <a:rPr lang="en-US" dirty="0" smtClean="0"/>
              <a:t>OAuth server: TeraGrid User Portal</a:t>
            </a:r>
          </a:p>
          <a:p>
            <a:pPr lvl="1"/>
            <a:r>
              <a:rPr lang="en-US" dirty="0" smtClean="0"/>
              <a:t>OAuth resource owner: TeraGrid user</a:t>
            </a:r>
          </a:p>
          <a:p>
            <a:r>
              <a:rPr lang="en-US" dirty="0" smtClean="0"/>
              <a:t>All connections use HTTPS for integrity + confidentiality</a:t>
            </a:r>
          </a:p>
          <a:p>
            <a:r>
              <a:rPr lang="en-US" dirty="0" smtClean="0"/>
              <a:t>OAuth client messages signed using RSA-SHA1</a:t>
            </a:r>
          </a:p>
          <a:p>
            <a:r>
              <a:rPr lang="en-US" dirty="0" smtClean="0"/>
              <a:t>PKCS#10 certificate request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PEM encoded certificate</a:t>
            </a:r>
          </a:p>
          <a:p>
            <a:pPr lvl="1"/>
            <a:r>
              <a:rPr lang="en-US" dirty="0" smtClean="0"/>
              <a:t>Private key never sent over the network</a:t>
            </a:r>
          </a:p>
          <a:p>
            <a:r>
              <a:rPr lang="en-US" dirty="0" smtClean="0"/>
              <a:t>Future work: OAuth 2.0 (under IETF development)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complete</a:t>
            </a:r>
          </a:p>
          <a:p>
            <a:pPr lvl="1"/>
            <a:r>
              <a:rPr lang="en-US" dirty="0" smtClean="0"/>
              <a:t>Java API: </a:t>
            </a:r>
            <a:r>
              <a:rPr lang="en-US" dirty="0" err="1"/>
              <a:t>requestCertificate</a:t>
            </a:r>
            <a:r>
              <a:rPr lang="en-US" dirty="0"/>
              <a:t>() </a:t>
            </a:r>
            <a:r>
              <a:rPr lang="en-US" dirty="0" smtClean="0"/>
              <a:t>and </a:t>
            </a:r>
            <a:r>
              <a:rPr lang="en-US" dirty="0" err="1"/>
              <a:t>getCertificate</a:t>
            </a:r>
            <a:r>
              <a:rPr lang="en-US" dirty="0"/>
              <a:t>(</a:t>
            </a:r>
            <a:r>
              <a:rPr lang="en-US" dirty="0" smtClean="0"/>
              <a:t>) functions</a:t>
            </a:r>
          </a:p>
          <a:p>
            <a:r>
              <a:rPr lang="en-US" dirty="0" smtClean="0"/>
              <a:t>Acceptance testing with Globus Online in progress</a:t>
            </a:r>
          </a:p>
          <a:p>
            <a:r>
              <a:rPr lang="en-US" dirty="0" smtClean="0"/>
              <a:t>Next Step: Production User Portal deployment</a:t>
            </a:r>
          </a:p>
          <a:p>
            <a:endParaRPr lang="en-US" dirty="0"/>
          </a:p>
          <a:p>
            <a:r>
              <a:rPr lang="en-US" dirty="0" smtClean="0"/>
              <a:t>Code, Documentation, Specifications, etc. at: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security.ncsa.illinois.edu</a:t>
            </a:r>
            <a:r>
              <a:rPr lang="en-US" dirty="0"/>
              <a:t>/</a:t>
            </a:r>
            <a:r>
              <a:rPr lang="en-US" dirty="0" err="1"/>
              <a:t>teragrid-oauth</a:t>
            </a:r>
            <a:r>
              <a:rPr lang="en-US" dirty="0"/>
              <a:t>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http://security.ncsa.illinois.edu/teragrid-oauth/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sa-template">
  <a:themeElements>
    <a:clrScheme name="ncsa-template 1">
      <a:dk1>
        <a:srgbClr val="4E5782"/>
      </a:dk1>
      <a:lt1>
        <a:srgbClr val="FFFFFF"/>
      </a:lt1>
      <a:dk2>
        <a:srgbClr val="0C519C"/>
      </a:dk2>
      <a:lt2>
        <a:srgbClr val="DDDDDD"/>
      </a:lt2>
      <a:accent1>
        <a:srgbClr val="E1ECFF"/>
      </a:accent1>
      <a:accent2>
        <a:srgbClr val="1491F8"/>
      </a:accent2>
      <a:accent3>
        <a:srgbClr val="FFFFFF"/>
      </a:accent3>
      <a:accent4>
        <a:srgbClr val="41496E"/>
      </a:accent4>
      <a:accent5>
        <a:srgbClr val="EEF4FF"/>
      </a:accent5>
      <a:accent6>
        <a:srgbClr val="1183E1"/>
      </a:accent6>
      <a:hlink>
        <a:srgbClr val="5EB3EC"/>
      </a:hlink>
      <a:folHlink>
        <a:srgbClr val="9CBDD4"/>
      </a:folHlink>
    </a:clrScheme>
    <a:fontScheme name="ncsa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csa-template 1">
        <a:dk1>
          <a:srgbClr val="4E5782"/>
        </a:dk1>
        <a:lt1>
          <a:srgbClr val="FFFFFF"/>
        </a:lt1>
        <a:dk2>
          <a:srgbClr val="0C519C"/>
        </a:dk2>
        <a:lt2>
          <a:srgbClr val="DDDDDD"/>
        </a:lt2>
        <a:accent1>
          <a:srgbClr val="E1ECFF"/>
        </a:accent1>
        <a:accent2>
          <a:srgbClr val="1491F8"/>
        </a:accent2>
        <a:accent3>
          <a:srgbClr val="FFFFFF"/>
        </a:accent3>
        <a:accent4>
          <a:srgbClr val="41496E"/>
        </a:accent4>
        <a:accent5>
          <a:srgbClr val="EEF4FF"/>
        </a:accent5>
        <a:accent6>
          <a:srgbClr val="1183E1"/>
        </a:accent6>
        <a:hlink>
          <a:srgbClr val="5EB3EC"/>
        </a:hlink>
        <a:folHlink>
          <a:srgbClr val="9CBD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ncsa-template</Template>
  <TotalTime>735</TotalTime>
  <Words>805</Words>
  <Application>Microsoft Macintosh PowerPoint</Application>
  <PresentationFormat>On-screen Show (4:3)</PresentationFormat>
  <Paragraphs>119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ncsa-template</vt:lpstr>
      <vt:lpstr>An OAuth Service for Issuing Certificates to Science Gateways for TeraGrid Users</vt:lpstr>
      <vt:lpstr>Goals</vt:lpstr>
      <vt:lpstr>PowerPoint Presentation</vt:lpstr>
      <vt:lpstr>Benefits</vt:lpstr>
      <vt:lpstr>OAuth Example</vt:lpstr>
      <vt:lpstr>PowerPoint Presentation</vt:lpstr>
      <vt:lpstr>PowerPoint Presentation</vt:lpstr>
      <vt:lpstr>Protocol</vt:lpstr>
      <vt:lpstr>Current Status</vt:lpstr>
      <vt:lpstr>Design Decisions</vt:lpstr>
      <vt:lpstr>Security Considerations</vt:lpstr>
      <vt:lpstr>Related Work</vt:lpstr>
      <vt:lpstr>Possible Future Work</vt:lpstr>
      <vt:lpstr>Conclusion</vt:lpstr>
    </vt:vector>
  </TitlesOfParts>
  <Company>NCSA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Blake Harvey</dc:creator>
  <cp:lastModifiedBy>Jim Basney</cp:lastModifiedBy>
  <cp:revision>32</cp:revision>
  <dcterms:created xsi:type="dcterms:W3CDTF">2009-10-15T21:34:12Z</dcterms:created>
  <dcterms:modified xsi:type="dcterms:W3CDTF">2011-07-20T02:33:55Z</dcterms:modified>
</cp:coreProperties>
</file>